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00C0-AB07-4A7B-BFF2-CC61EA228250}" type="datetimeFigureOut">
              <a:rPr lang="el-GR" smtClean="0"/>
              <a:pPr/>
              <a:t>18/12/2024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57016-9511-410D-8060-E9375D6D628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00C0-AB07-4A7B-BFF2-CC61EA228250}" type="datetimeFigureOut">
              <a:rPr lang="el-GR" smtClean="0"/>
              <a:pPr/>
              <a:t>18/12/2024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57016-9511-410D-8060-E9375D6D628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00C0-AB07-4A7B-BFF2-CC61EA228250}" type="datetimeFigureOut">
              <a:rPr lang="el-GR" smtClean="0"/>
              <a:pPr/>
              <a:t>18/12/2024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57016-9511-410D-8060-E9375D6D628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00C0-AB07-4A7B-BFF2-CC61EA228250}" type="datetimeFigureOut">
              <a:rPr lang="el-GR" smtClean="0"/>
              <a:pPr/>
              <a:t>18/12/2024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57016-9511-410D-8060-E9375D6D628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00C0-AB07-4A7B-BFF2-CC61EA228250}" type="datetimeFigureOut">
              <a:rPr lang="el-GR" smtClean="0"/>
              <a:pPr/>
              <a:t>18/12/2024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57016-9511-410D-8060-E9375D6D628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00C0-AB07-4A7B-BFF2-CC61EA228250}" type="datetimeFigureOut">
              <a:rPr lang="el-GR" smtClean="0"/>
              <a:pPr/>
              <a:t>18/12/2024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57016-9511-410D-8060-E9375D6D628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00C0-AB07-4A7B-BFF2-CC61EA228250}" type="datetimeFigureOut">
              <a:rPr lang="el-GR" smtClean="0"/>
              <a:pPr/>
              <a:t>18/12/2024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57016-9511-410D-8060-E9375D6D628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00C0-AB07-4A7B-BFF2-CC61EA228250}" type="datetimeFigureOut">
              <a:rPr lang="el-GR" smtClean="0"/>
              <a:pPr/>
              <a:t>18/12/2024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57016-9511-410D-8060-E9375D6D628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00C0-AB07-4A7B-BFF2-CC61EA228250}" type="datetimeFigureOut">
              <a:rPr lang="el-GR" smtClean="0"/>
              <a:pPr/>
              <a:t>18/12/2024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57016-9511-410D-8060-E9375D6D628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00C0-AB07-4A7B-BFF2-CC61EA228250}" type="datetimeFigureOut">
              <a:rPr lang="el-GR" smtClean="0"/>
              <a:pPr/>
              <a:t>18/12/2024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57016-9511-410D-8060-E9375D6D628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00C0-AB07-4A7B-BFF2-CC61EA228250}" type="datetimeFigureOut">
              <a:rPr lang="el-GR" smtClean="0"/>
              <a:pPr/>
              <a:t>18/12/2024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57016-9511-410D-8060-E9375D6D628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900C0-AB07-4A7B-BFF2-CC61EA228250}" type="datetimeFigureOut">
              <a:rPr lang="el-GR" smtClean="0"/>
              <a:pPr/>
              <a:t>18/12/2024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57016-9511-410D-8060-E9375D6D628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9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slide" Target="slide4.xml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User\Downloads\&#914;&#943;&#957;&#964;&#949;&#959;%20&#967;&#969;&#961;&#943;&#962;%20&#964;&#943;&#964;&#955;&#959;%20-%20&#916;&#951;&#956;&#953;&#959;&#965;&#961;&#947;&#942;&#952;&#951;&#954;&#949;%20&#956;&#949;%20&#964;&#959;%20Clipchamp%20(1).mp4" TargetMode="External"/><Relationship Id="rId6" Type="http://schemas.openxmlformats.org/officeDocument/2006/relationships/image" Target="../media/image4.jpeg"/><Relationship Id="rId11" Type="http://schemas.openxmlformats.org/officeDocument/2006/relationships/image" Target="../media/image8.jpeg"/><Relationship Id="rId5" Type="http://schemas.openxmlformats.org/officeDocument/2006/relationships/image" Target="../media/image3.jpeg"/><Relationship Id="rId10" Type="http://schemas.openxmlformats.org/officeDocument/2006/relationships/slide" Target="slide2.xml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13" Type="http://schemas.openxmlformats.org/officeDocument/2006/relationships/image" Target="../media/image9.jpeg"/><Relationship Id="rId3" Type="http://schemas.openxmlformats.org/officeDocument/2006/relationships/image" Target="../media/image2.jpeg"/><Relationship Id="rId7" Type="http://schemas.openxmlformats.org/officeDocument/2006/relationships/image" Target="../media/image13.jpeg"/><Relationship Id="rId12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11" Type="http://schemas.openxmlformats.org/officeDocument/2006/relationships/image" Target="../media/image15.jpeg"/><Relationship Id="rId5" Type="http://schemas.openxmlformats.org/officeDocument/2006/relationships/image" Target="../media/image11.jpeg"/><Relationship Id="rId10" Type="http://schemas.openxmlformats.org/officeDocument/2006/relationships/image" Target="../media/image8.jpeg"/><Relationship Id="rId4" Type="http://schemas.openxmlformats.org/officeDocument/2006/relationships/image" Target="../media/image3.jpeg"/><Relationship Id="rId9" Type="http://schemas.openxmlformats.org/officeDocument/2006/relationships/slide" Target="slide1.xml"/><Relationship Id="rId14" Type="http://schemas.openxmlformats.org/officeDocument/2006/relationships/image" Target="../media/image16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13" Type="http://schemas.openxmlformats.org/officeDocument/2006/relationships/image" Target="../media/image9.jpeg"/><Relationship Id="rId3" Type="http://schemas.openxmlformats.org/officeDocument/2006/relationships/image" Target="../media/image2.jpeg"/><Relationship Id="rId7" Type="http://schemas.openxmlformats.org/officeDocument/2006/relationships/image" Target="../media/image19.jpeg"/><Relationship Id="rId12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11" Type="http://schemas.openxmlformats.org/officeDocument/2006/relationships/image" Target="../media/image21.jpeg"/><Relationship Id="rId5" Type="http://schemas.openxmlformats.org/officeDocument/2006/relationships/image" Target="../media/image17.jpeg"/><Relationship Id="rId10" Type="http://schemas.openxmlformats.org/officeDocument/2006/relationships/image" Target="../media/image8.jpeg"/><Relationship Id="rId4" Type="http://schemas.openxmlformats.org/officeDocument/2006/relationships/image" Target="../media/image3.jpeg"/><Relationship Id="rId9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2.jpeg"/><Relationship Id="rId7" Type="http://schemas.openxmlformats.org/officeDocument/2006/relationships/image" Target="../media/image20.jpeg"/><Relationship Id="rId12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jpeg"/><Relationship Id="rId11" Type="http://schemas.openxmlformats.org/officeDocument/2006/relationships/slide" Target="slide5.xml"/><Relationship Id="rId5" Type="http://schemas.openxmlformats.org/officeDocument/2006/relationships/image" Target="../media/image11.jpeg"/><Relationship Id="rId10" Type="http://schemas.openxmlformats.org/officeDocument/2006/relationships/image" Target="../media/image8.jpeg"/><Relationship Id="rId4" Type="http://schemas.openxmlformats.org/officeDocument/2006/relationships/image" Target="../media/image14.jpeg"/><Relationship Id="rId9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92880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3" name="Rectangle 2"/>
          <p:cNvSpPr/>
          <p:nvPr/>
        </p:nvSpPr>
        <p:spPr>
          <a:xfrm>
            <a:off x="0" y="3786190"/>
            <a:ext cx="9144000" cy="307181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Rectangle 3"/>
          <p:cNvSpPr/>
          <p:nvPr/>
        </p:nvSpPr>
        <p:spPr>
          <a:xfrm>
            <a:off x="0" y="1071546"/>
            <a:ext cx="1428728" cy="4572032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Rectangle 4"/>
          <p:cNvSpPr/>
          <p:nvPr/>
        </p:nvSpPr>
        <p:spPr>
          <a:xfrm>
            <a:off x="7715272" y="1071546"/>
            <a:ext cx="1428728" cy="4572032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Trapezoid 5"/>
          <p:cNvSpPr/>
          <p:nvPr/>
        </p:nvSpPr>
        <p:spPr>
          <a:xfrm rot="5400000">
            <a:off x="-107189" y="2607463"/>
            <a:ext cx="4572032" cy="1500198"/>
          </a:xfrm>
          <a:prstGeom prst="trapezoid">
            <a:avLst>
              <a:gd name="adj" fmla="val 30775"/>
            </a:avLst>
          </a:prstGeom>
          <a:blipFill>
            <a:blip r:embed="rId5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Trapezoid 6"/>
          <p:cNvSpPr/>
          <p:nvPr/>
        </p:nvSpPr>
        <p:spPr>
          <a:xfrm rot="16200000">
            <a:off x="4679157" y="2607463"/>
            <a:ext cx="4572032" cy="1500198"/>
          </a:xfrm>
          <a:prstGeom prst="trapezoid">
            <a:avLst>
              <a:gd name="adj" fmla="val 30775"/>
            </a:avLst>
          </a:prstGeom>
          <a:blipFill>
            <a:blip r:embed="rId5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2928926" y="1571612"/>
            <a:ext cx="3286148" cy="2214578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0" y="2143116"/>
            <a:ext cx="1428728" cy="178595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Rectangle 9"/>
          <p:cNvSpPr/>
          <p:nvPr/>
        </p:nvSpPr>
        <p:spPr>
          <a:xfrm>
            <a:off x="7715272" y="2143116"/>
            <a:ext cx="1428728" cy="1785950"/>
          </a:xfrm>
          <a:prstGeom prst="rect">
            <a:avLst/>
          </a:prstGeom>
          <a:blipFill>
            <a:blip r:embed="rId7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Trapezoid 10"/>
          <p:cNvSpPr/>
          <p:nvPr/>
        </p:nvSpPr>
        <p:spPr>
          <a:xfrm rot="5400000">
            <a:off x="1285852" y="2285992"/>
            <a:ext cx="1785950" cy="1500198"/>
          </a:xfrm>
          <a:prstGeom prst="trapezoid">
            <a:avLst/>
          </a:prstGeom>
          <a:blipFill dpi="0" rotWithShape="0">
            <a:blip r:embed="rId8"/>
            <a:srcRect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Trapezoid 11"/>
          <p:cNvSpPr/>
          <p:nvPr/>
        </p:nvSpPr>
        <p:spPr>
          <a:xfrm rot="16200000">
            <a:off x="6036479" y="2321711"/>
            <a:ext cx="1857388" cy="1500198"/>
          </a:xfrm>
          <a:prstGeom prst="trapezoid">
            <a:avLst/>
          </a:prstGeom>
          <a:blipFill dpi="0" rotWithShape="0">
            <a:blip r:embed="rId9"/>
            <a:srcRect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Right Arrow 15">
            <a:hlinkClick r:id="rId10" action="ppaction://hlinksldjump"/>
          </p:cNvPr>
          <p:cNvSpPr/>
          <p:nvPr/>
        </p:nvSpPr>
        <p:spPr>
          <a:xfrm>
            <a:off x="7215206" y="5715016"/>
            <a:ext cx="1928794" cy="1000132"/>
          </a:xfrm>
          <a:prstGeom prst="rightArrow">
            <a:avLst/>
          </a:prstGeom>
          <a:blipFill>
            <a:blip r:embed="rId11"/>
            <a:tile tx="0" ty="0" sx="100000" sy="100000" flip="none" algn="tl"/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/>
              <a:t>Κούροι και κόρες</a:t>
            </a:r>
            <a:endParaRPr lang="el-GR" sz="1400" dirty="0"/>
          </a:p>
        </p:txBody>
      </p:sp>
      <p:sp>
        <p:nvSpPr>
          <p:cNvPr id="20" name="Left Arrow 19"/>
          <p:cNvSpPr/>
          <p:nvPr/>
        </p:nvSpPr>
        <p:spPr>
          <a:xfrm>
            <a:off x="0" y="5715016"/>
            <a:ext cx="2000232" cy="1000132"/>
          </a:xfrm>
          <a:prstGeom prst="leftArrow">
            <a:avLst/>
          </a:prstGeom>
          <a:blipFill>
            <a:blip r:embed="rId11"/>
            <a:tile tx="0" ty="0" sx="100000" sy="100000" flip="none" algn="tl"/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/>
              <a:t>Αρχιτεκτονική</a:t>
            </a:r>
            <a:endParaRPr lang="el-GR" sz="1400" dirty="0"/>
          </a:p>
        </p:txBody>
      </p:sp>
      <p:sp>
        <p:nvSpPr>
          <p:cNvPr id="22" name="7-Point Star 21">
            <a:hlinkClick r:id="rId12" action="ppaction://hlinksldjump"/>
          </p:cNvPr>
          <p:cNvSpPr/>
          <p:nvPr/>
        </p:nvSpPr>
        <p:spPr>
          <a:xfrm>
            <a:off x="3714744" y="0"/>
            <a:ext cx="1785950" cy="1500174"/>
          </a:xfrm>
          <a:prstGeom prst="star7">
            <a:avLst/>
          </a:prstGeom>
          <a:blipFill>
            <a:blip r:embed="rId13"/>
            <a:tile tx="0" ty="0" sx="100000" sy="100000" flip="none" algn="tl"/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Αγγεια</a:t>
            </a:r>
            <a:endParaRPr lang="el-GR" sz="1600" dirty="0">
              <a:solidFill>
                <a:schemeClr val="tx1">
                  <a:lumMod val="95000"/>
                  <a:lumOff val="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7" name="Βίντεο χωρίς τίτλο - Δημιουργήθηκε με το Clipchamp (1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14"/>
          <a:stretch>
            <a:fillRect/>
          </a:stretch>
        </p:blipFill>
        <p:spPr>
          <a:xfrm>
            <a:off x="3071802" y="1785926"/>
            <a:ext cx="3048000" cy="1857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92880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3" name="Rectangle 2"/>
          <p:cNvSpPr/>
          <p:nvPr/>
        </p:nvSpPr>
        <p:spPr>
          <a:xfrm>
            <a:off x="0" y="3786190"/>
            <a:ext cx="9144000" cy="307181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Rectangle 3"/>
          <p:cNvSpPr/>
          <p:nvPr/>
        </p:nvSpPr>
        <p:spPr>
          <a:xfrm>
            <a:off x="0" y="1071546"/>
            <a:ext cx="1428728" cy="457203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5" name="Rectangle 4"/>
          <p:cNvSpPr/>
          <p:nvPr/>
        </p:nvSpPr>
        <p:spPr>
          <a:xfrm>
            <a:off x="7715272" y="1071546"/>
            <a:ext cx="1428728" cy="457203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Trapezoid 5"/>
          <p:cNvSpPr/>
          <p:nvPr/>
        </p:nvSpPr>
        <p:spPr>
          <a:xfrm rot="5400000">
            <a:off x="-107189" y="2607463"/>
            <a:ext cx="4572032" cy="1500198"/>
          </a:xfrm>
          <a:prstGeom prst="trapezoid">
            <a:avLst>
              <a:gd name="adj" fmla="val 30775"/>
            </a:avLst>
          </a:prstGeom>
          <a:blipFill>
            <a:blip r:embed="rId4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Trapezoid 6"/>
          <p:cNvSpPr/>
          <p:nvPr/>
        </p:nvSpPr>
        <p:spPr>
          <a:xfrm rot="16200000">
            <a:off x="4679157" y="2607463"/>
            <a:ext cx="4572032" cy="1500198"/>
          </a:xfrm>
          <a:prstGeom prst="trapezoid">
            <a:avLst>
              <a:gd name="adj" fmla="val 30775"/>
            </a:avLst>
          </a:prstGeom>
          <a:blipFill>
            <a:blip r:embed="rId4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2928926" y="1571612"/>
            <a:ext cx="3286148" cy="2214578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0" y="1785926"/>
            <a:ext cx="1428728" cy="2714644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Rectangle 9"/>
          <p:cNvSpPr/>
          <p:nvPr/>
        </p:nvSpPr>
        <p:spPr>
          <a:xfrm>
            <a:off x="7715272" y="1785926"/>
            <a:ext cx="1428728" cy="2714644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Trapezoid 10"/>
          <p:cNvSpPr/>
          <p:nvPr/>
        </p:nvSpPr>
        <p:spPr>
          <a:xfrm rot="5400000">
            <a:off x="1071538" y="2428868"/>
            <a:ext cx="2214578" cy="1500198"/>
          </a:xfrm>
          <a:prstGeom prst="trapezoid">
            <a:avLst/>
          </a:prstGeom>
          <a:blipFill dpi="0" rotWithShape="0">
            <a:blip r:embed="rId7"/>
            <a:srcRect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Trapezoid 11"/>
          <p:cNvSpPr/>
          <p:nvPr/>
        </p:nvSpPr>
        <p:spPr>
          <a:xfrm rot="16200000">
            <a:off x="5893603" y="2393149"/>
            <a:ext cx="2143140" cy="1500198"/>
          </a:xfrm>
          <a:prstGeom prst="trapezoid">
            <a:avLst/>
          </a:prstGeom>
          <a:blipFill dpi="0" rotWithShape="0">
            <a:blip r:embed="rId8"/>
            <a:srcRect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Left Arrow 13">
            <a:hlinkClick r:id="rId9" action="ppaction://hlinksldjump"/>
          </p:cNvPr>
          <p:cNvSpPr/>
          <p:nvPr/>
        </p:nvSpPr>
        <p:spPr>
          <a:xfrm>
            <a:off x="0" y="5715016"/>
            <a:ext cx="2000232" cy="1000132"/>
          </a:xfrm>
          <a:prstGeom prst="leftArrow">
            <a:avLst/>
          </a:prstGeom>
          <a:blipFill>
            <a:blip r:embed="rId10"/>
            <a:tile tx="0" ty="0" sx="100000" sy="100000" flip="none" algn="tl"/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>
                <a:solidFill>
                  <a:schemeClr val="bg1"/>
                </a:solidFill>
              </a:rPr>
              <a:t>Αγγεία</a:t>
            </a:r>
            <a:endParaRPr lang="el-GR" sz="1400" dirty="0">
              <a:solidFill>
                <a:schemeClr val="bg1"/>
              </a:solidFill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7215206" y="5715016"/>
            <a:ext cx="1928794" cy="1000132"/>
          </a:xfrm>
          <a:prstGeom prst="rightArrow">
            <a:avLst/>
          </a:prstGeom>
          <a:blipFill>
            <a:blip r:embed="rId10"/>
            <a:tile tx="0" ty="0" sx="100000" sy="100000" flip="none" algn="tl"/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/>
              <a:t>Αρχιτεκτονική</a:t>
            </a:r>
            <a:endParaRPr lang="el-GR" sz="1400" dirty="0"/>
          </a:p>
        </p:txBody>
      </p:sp>
      <p:sp>
        <p:nvSpPr>
          <p:cNvPr id="19" name="Rounded Rectangle 18"/>
          <p:cNvSpPr/>
          <p:nvPr/>
        </p:nvSpPr>
        <p:spPr>
          <a:xfrm>
            <a:off x="3357554" y="1643050"/>
            <a:ext cx="2357454" cy="2000264"/>
          </a:xfrm>
          <a:prstGeom prst="roundRect">
            <a:avLst/>
          </a:prstGeom>
          <a:blipFill>
            <a:blip r:embed="rId11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7-Point Star 19">
            <a:hlinkClick r:id="rId12" action="ppaction://hlinksldjump"/>
          </p:cNvPr>
          <p:cNvSpPr/>
          <p:nvPr/>
        </p:nvSpPr>
        <p:spPr>
          <a:xfrm>
            <a:off x="3714744" y="0"/>
            <a:ext cx="1643074" cy="1428760"/>
          </a:xfrm>
          <a:prstGeom prst="star7">
            <a:avLst/>
          </a:prstGeom>
          <a:blipFill>
            <a:blip r:embed="rId13"/>
            <a:tile tx="0" ty="0" sx="100000" sy="100000" flip="none" algn="tl"/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Κούροι και κόρες</a:t>
            </a:r>
            <a:endParaRPr lang="el-GR" sz="1400" dirty="0">
              <a:solidFill>
                <a:schemeClr val="tx1">
                  <a:lumMod val="95000"/>
                  <a:lumOff val="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42844" y="1214422"/>
            <a:ext cx="1143008" cy="428628"/>
          </a:xfrm>
          <a:prstGeom prst="rect">
            <a:avLst/>
          </a:prstGeom>
          <a:blipFill>
            <a:blip r:embed="rId14"/>
            <a:tile tx="0" ty="0" sx="100000" sy="100000" flip="none" algn="tl"/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Κούροι</a:t>
            </a:r>
            <a:endParaRPr lang="el-G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858148" y="1214422"/>
            <a:ext cx="1143008" cy="428628"/>
          </a:xfrm>
          <a:prstGeom prst="rect">
            <a:avLst/>
          </a:prstGeom>
          <a:blipFill>
            <a:blip r:embed="rId14"/>
            <a:tile tx="0" ty="0" sx="100000" sy="100000" flip="none" algn="tl"/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Κόρες</a:t>
            </a:r>
            <a:endParaRPr lang="el-G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92880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3" name="Rectangle 2"/>
          <p:cNvSpPr/>
          <p:nvPr/>
        </p:nvSpPr>
        <p:spPr>
          <a:xfrm>
            <a:off x="0" y="3786190"/>
            <a:ext cx="9144000" cy="307181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Rectangle 3"/>
          <p:cNvSpPr/>
          <p:nvPr/>
        </p:nvSpPr>
        <p:spPr>
          <a:xfrm>
            <a:off x="0" y="1071546"/>
            <a:ext cx="1428728" cy="457203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Rectangle 4"/>
          <p:cNvSpPr/>
          <p:nvPr/>
        </p:nvSpPr>
        <p:spPr>
          <a:xfrm>
            <a:off x="7715272" y="1071546"/>
            <a:ext cx="1428728" cy="457203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Trapezoid 5"/>
          <p:cNvSpPr/>
          <p:nvPr/>
        </p:nvSpPr>
        <p:spPr>
          <a:xfrm rot="5400000">
            <a:off x="-107189" y="2607463"/>
            <a:ext cx="4572032" cy="1500198"/>
          </a:xfrm>
          <a:prstGeom prst="trapezoid">
            <a:avLst>
              <a:gd name="adj" fmla="val 30775"/>
            </a:avLst>
          </a:prstGeom>
          <a:blipFill>
            <a:blip r:embed="rId4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Trapezoid 6"/>
          <p:cNvSpPr/>
          <p:nvPr/>
        </p:nvSpPr>
        <p:spPr>
          <a:xfrm rot="16200000">
            <a:off x="4679157" y="2607463"/>
            <a:ext cx="4572032" cy="1500198"/>
          </a:xfrm>
          <a:prstGeom prst="trapezoid">
            <a:avLst>
              <a:gd name="adj" fmla="val 30775"/>
            </a:avLst>
          </a:prstGeom>
          <a:blipFill>
            <a:blip r:embed="rId4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2928926" y="1571612"/>
            <a:ext cx="3286148" cy="2214578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0" y="2071678"/>
            <a:ext cx="1428728" cy="2143140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Rectangle 9"/>
          <p:cNvSpPr/>
          <p:nvPr/>
        </p:nvSpPr>
        <p:spPr>
          <a:xfrm>
            <a:off x="7715272" y="2071678"/>
            <a:ext cx="1428728" cy="2143140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Trapezoid 11"/>
          <p:cNvSpPr/>
          <p:nvPr/>
        </p:nvSpPr>
        <p:spPr>
          <a:xfrm rot="16200000">
            <a:off x="5893603" y="2393149"/>
            <a:ext cx="2143140" cy="1500198"/>
          </a:xfrm>
          <a:prstGeom prst="trapezoid">
            <a:avLst/>
          </a:prstGeom>
          <a:blipFill dpi="0" rotWithShape="0">
            <a:blip r:embed="rId7"/>
            <a:srcRect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Trapezoid 10"/>
          <p:cNvSpPr/>
          <p:nvPr/>
        </p:nvSpPr>
        <p:spPr>
          <a:xfrm rot="5400000">
            <a:off x="1107257" y="2393149"/>
            <a:ext cx="2143140" cy="1500198"/>
          </a:xfrm>
          <a:prstGeom prst="trapezoid">
            <a:avLst/>
          </a:prstGeom>
          <a:blipFill dpi="0" rotWithShape="0">
            <a:blip r:embed="rId8"/>
            <a:srcRect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Left Arrow 13">
            <a:hlinkClick r:id="rId9" action="ppaction://hlinksldjump"/>
          </p:cNvPr>
          <p:cNvSpPr/>
          <p:nvPr/>
        </p:nvSpPr>
        <p:spPr>
          <a:xfrm>
            <a:off x="0" y="5715016"/>
            <a:ext cx="2000232" cy="1000132"/>
          </a:xfrm>
          <a:prstGeom prst="leftArrow">
            <a:avLst/>
          </a:prstGeom>
          <a:blipFill>
            <a:blip r:embed="rId10"/>
            <a:tile tx="0" ty="0" sx="100000" sy="100000" flip="none" algn="tl"/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>
                <a:solidFill>
                  <a:schemeClr val="bg1"/>
                </a:solidFill>
              </a:rPr>
              <a:t>Κούροι και κόρες</a:t>
            </a:r>
            <a:endParaRPr lang="el-GR" sz="1400" dirty="0">
              <a:solidFill>
                <a:schemeClr val="bg1"/>
              </a:solidFill>
            </a:endParaRPr>
          </a:p>
        </p:txBody>
      </p:sp>
      <p:sp>
        <p:nvSpPr>
          <p:cNvPr id="16" name="Right Arrow 15">
            <a:hlinkClick r:id="rId9" action="ppaction://hlinksldjump"/>
          </p:cNvPr>
          <p:cNvSpPr/>
          <p:nvPr/>
        </p:nvSpPr>
        <p:spPr>
          <a:xfrm>
            <a:off x="7215206" y="5715016"/>
            <a:ext cx="1928794" cy="1000132"/>
          </a:xfrm>
          <a:prstGeom prst="rightArrow">
            <a:avLst/>
          </a:prstGeom>
          <a:blipFill>
            <a:blip r:embed="rId10"/>
            <a:tile tx="0" ty="0" sx="100000" sy="100000" flip="none" algn="tl"/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/>
              <a:t>Αγγεία</a:t>
            </a:r>
            <a:endParaRPr lang="el-GR" sz="1400" dirty="0"/>
          </a:p>
        </p:txBody>
      </p:sp>
      <p:sp>
        <p:nvSpPr>
          <p:cNvPr id="17" name="Rectangle 16"/>
          <p:cNvSpPr/>
          <p:nvPr/>
        </p:nvSpPr>
        <p:spPr>
          <a:xfrm>
            <a:off x="3071802" y="1928802"/>
            <a:ext cx="3000396" cy="1500198"/>
          </a:xfrm>
          <a:prstGeom prst="rect">
            <a:avLst/>
          </a:prstGeom>
          <a:blipFill>
            <a:blip r:embed="rId11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  <a:effectLst>
            <a:glow rad="101600">
              <a:schemeClr val="tx1">
                <a:lumMod val="95000"/>
                <a:lumOff val="5000"/>
                <a:alpha val="6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7-Point Star 17">
            <a:hlinkClick r:id="rId12" action="ppaction://hlinksldjump"/>
          </p:cNvPr>
          <p:cNvSpPr/>
          <p:nvPr/>
        </p:nvSpPr>
        <p:spPr>
          <a:xfrm>
            <a:off x="3714744" y="0"/>
            <a:ext cx="1714512" cy="1500174"/>
          </a:xfrm>
          <a:prstGeom prst="star7">
            <a:avLst/>
          </a:prstGeom>
          <a:blipFill>
            <a:blip r:embed="rId13"/>
            <a:tile tx="0" ty="0" sx="100000" sy="100000" flip="none" algn="tl"/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  <a:cs typeface="Arial" pitchFamily="34" charset="0"/>
              </a:rPr>
              <a:t>Αρχιτεκτονική</a:t>
            </a:r>
            <a:endParaRPr lang="el-GR" sz="1300" dirty="0">
              <a:solidFill>
                <a:schemeClr val="tx1">
                  <a:lumMod val="95000"/>
                  <a:lumOff val="5000"/>
                </a:schemeClr>
              </a:solidFill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92880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3" name="Rectangle 2"/>
          <p:cNvSpPr/>
          <p:nvPr/>
        </p:nvSpPr>
        <p:spPr>
          <a:xfrm>
            <a:off x="0" y="3786190"/>
            <a:ext cx="9144000" cy="307181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Rectangle 3"/>
          <p:cNvSpPr/>
          <p:nvPr/>
        </p:nvSpPr>
        <p:spPr>
          <a:xfrm>
            <a:off x="0" y="1071546"/>
            <a:ext cx="1428728" cy="457203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Rectangle 4"/>
          <p:cNvSpPr/>
          <p:nvPr/>
        </p:nvSpPr>
        <p:spPr>
          <a:xfrm>
            <a:off x="7715272" y="1071546"/>
            <a:ext cx="1428728" cy="4572032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Trapezoid 5"/>
          <p:cNvSpPr/>
          <p:nvPr/>
        </p:nvSpPr>
        <p:spPr>
          <a:xfrm rot="5400000">
            <a:off x="-107189" y="2607463"/>
            <a:ext cx="4572032" cy="1500198"/>
          </a:xfrm>
          <a:prstGeom prst="trapezoid">
            <a:avLst>
              <a:gd name="adj" fmla="val 30775"/>
            </a:avLst>
          </a:prstGeom>
          <a:blipFill dpi="0" rotWithShape="0">
            <a:blip r:embed="rId6"/>
            <a:srcRect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Trapezoid 6"/>
          <p:cNvSpPr/>
          <p:nvPr/>
        </p:nvSpPr>
        <p:spPr>
          <a:xfrm rot="16200000">
            <a:off x="4679157" y="2607463"/>
            <a:ext cx="4572032" cy="1500198"/>
          </a:xfrm>
          <a:prstGeom prst="trapezoid">
            <a:avLst>
              <a:gd name="adj" fmla="val 30775"/>
            </a:avLst>
          </a:prstGeom>
          <a:blipFill dpi="0" rotWithShape="0">
            <a:blip r:embed="rId7"/>
            <a:srcRect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2928926" y="1571612"/>
            <a:ext cx="3286148" cy="3643338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1.Τι δείχνουν τα αρχαικά </a:t>
            </a:r>
            <a:r>
              <a:rPr lang="el-GR" dirty="0" smtClean="0">
                <a:solidFill>
                  <a:schemeClr val="tx1"/>
                </a:solidFill>
              </a:rPr>
              <a:t>αγγεία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</a:rPr>
              <a:t>2.</a:t>
            </a:r>
            <a:r>
              <a:rPr lang="el-GR" dirty="0" smtClean="0">
                <a:solidFill>
                  <a:schemeClr val="tx1"/>
                </a:solidFill>
              </a:rPr>
              <a:t>Να αναφέρετε έναν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</a:rPr>
              <a:t> κούρο ή μιά κόρη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</a:rPr>
              <a:t>3.Ποιοί είναι οι δύο ρυθμοί στουσ αρχιτεκτονικούς ρυθμούς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4" name="Left Arrow 13">
            <a:hlinkClick r:id="rId9" action="ppaction://hlinksldjump"/>
          </p:cNvPr>
          <p:cNvSpPr/>
          <p:nvPr/>
        </p:nvSpPr>
        <p:spPr>
          <a:xfrm>
            <a:off x="0" y="5715016"/>
            <a:ext cx="2000232" cy="1000132"/>
          </a:xfrm>
          <a:prstGeom prst="leftArrow">
            <a:avLst/>
          </a:prstGeom>
          <a:blipFill>
            <a:blip r:embed="rId10"/>
            <a:tile tx="0" ty="0" sx="100000" sy="100000" flip="none" algn="tl"/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>
                <a:solidFill>
                  <a:schemeClr val="bg1"/>
                </a:solidFill>
              </a:rPr>
              <a:t>Αγγεία</a:t>
            </a:r>
            <a:endParaRPr lang="el-GR" sz="1400" dirty="0">
              <a:solidFill>
                <a:schemeClr val="bg1"/>
              </a:solidFill>
            </a:endParaRPr>
          </a:p>
        </p:txBody>
      </p:sp>
      <p:sp>
        <p:nvSpPr>
          <p:cNvPr id="16" name="Right Arrow 15">
            <a:hlinkClick r:id="rId11" action="ppaction://hlinksldjump"/>
          </p:cNvPr>
          <p:cNvSpPr/>
          <p:nvPr/>
        </p:nvSpPr>
        <p:spPr>
          <a:xfrm>
            <a:off x="7215206" y="5715016"/>
            <a:ext cx="1928794" cy="1000132"/>
          </a:xfrm>
          <a:prstGeom prst="rightArrow">
            <a:avLst/>
          </a:prstGeom>
          <a:blipFill>
            <a:blip r:embed="rId10"/>
            <a:tile tx="0" ty="0" sx="100000" sy="100000" flip="none" algn="tl"/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/>
              <a:t>Τέλος</a:t>
            </a:r>
            <a:endParaRPr lang="el-GR" sz="1400" dirty="0"/>
          </a:p>
        </p:txBody>
      </p:sp>
      <p:sp>
        <p:nvSpPr>
          <p:cNvPr id="20" name="Rectangle 19"/>
          <p:cNvSpPr/>
          <p:nvPr/>
        </p:nvSpPr>
        <p:spPr>
          <a:xfrm>
            <a:off x="3000364" y="1714488"/>
            <a:ext cx="3143272" cy="571504"/>
          </a:xfrm>
          <a:prstGeom prst="rect">
            <a:avLst/>
          </a:prstGeom>
          <a:blipFill>
            <a:blip r:embed="rId12"/>
            <a:tile tx="0" ty="0" sx="100000" sy="100000" flip="none" algn="tl"/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Ερωτήσεις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dirty="0" smtClean="0"/>
              <a:t>Σας ευχαριστούμε για </a:t>
            </a:r>
          </a:p>
          <a:p>
            <a:pPr algn="ctr"/>
            <a:r>
              <a:rPr lang="el-GR" sz="5400" dirty="0" smtClean="0"/>
              <a:t>την προσοχή σας!</a:t>
            </a:r>
            <a:endParaRPr lang="el-GR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48</Words>
  <Application>Microsoft Office PowerPoint</Application>
  <PresentationFormat>On-screen Show (4:3)</PresentationFormat>
  <Paragraphs>20</Paragraphs>
  <Slides>5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36</cp:revision>
  <dcterms:created xsi:type="dcterms:W3CDTF">2024-12-18T12:31:24Z</dcterms:created>
  <dcterms:modified xsi:type="dcterms:W3CDTF">2024-12-18T18:29:41Z</dcterms:modified>
</cp:coreProperties>
</file>