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64" autoAdjust="0"/>
  </p:normalViewPr>
  <p:slideViewPr>
    <p:cSldViewPr>
      <p:cViewPr varScale="1">
        <p:scale>
          <a:sx n="109" d="100"/>
          <a:sy n="109"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B9543A-DC70-4EFC-B86A-D11DC795FF16}" type="datetimeFigureOut">
              <a:rPr lang="el-GR" smtClean="0"/>
              <a:t>27/2/2023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A1C35D-1D03-4D38-ADEC-C422FF4F1375}" type="slidenum">
              <a:rPr lang="el-GR" smtClean="0"/>
              <a:t>‹#›</a:t>
            </a:fld>
            <a:endParaRPr lang="el-GR"/>
          </a:p>
        </p:txBody>
      </p:sp>
    </p:spTree>
  </p:cSld>
  <p:clrMapOvr>
    <a:masterClrMapping/>
  </p:clrMapOvr>
  <p:transition spd="slow" advTm="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543A-DC70-4EFC-B86A-D11DC795FF16}" type="datetimeFigureOut">
              <a:rPr lang="el-GR" smtClean="0"/>
              <a:t>27/2/2023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1C35D-1D03-4D38-ADEC-C422FF4F137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1%CE%84_%CE%A0%CE%B1%CE%B3%CE%BA%CF%8C%CF%83%CE%BC%CE%B9%CE%BF%CF%82_%CE%A0%CF%8C%CE%BB%CE%B5%CE%BC%CE%BF%CF%82" TargetMode="External"/><Relationship Id="rId2" Type="http://schemas.openxmlformats.org/officeDocument/2006/relationships/hyperlink" Target="https://el.wikipedia.org/wiki/%CE%9F%CE%B8%CF%89%CE%BC%CE%B1%CE%BD%CE%B9%CE%BA%CE%AE_%CE%91%CF%85%CF%84%CE%BF%CE%BA%CF%81%CE%B1%CF%84%CE%BF%CF%81%CE%AF%CE%B1"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s://el.wikipedia.org/wiki/%CE%9A%CE%BF%CE%B9%CE%BD%CF%89%CE%BD%CE%AF%CE%B1_%CF%84%CF%89%CE%BD_%CE%95%CE%B8%CE%BD%CF%8E%CE%BD" TargetMode="External"/><Relationship Id="rId4" Type="http://schemas.openxmlformats.org/officeDocument/2006/relationships/hyperlink" Target="https://el.wikipedia.org/wiki/%CE%93%CE%B1%CE%BB%CE%BB%CE%AF%CE%B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q=%CE%B1%CE%BD%CF%84%CE%B9%CE%BF%CF%87%CE%B5%CE%B9%CE%B1+%CE%B5%CE%B9%CE%BA%CE%BF%CE%BD%CE%B5%CF%82&amp;sxsrf=AJOqlzU0HFvKyGxLB3B3dDzjOuE-2_07oQ:1677260604158&amp;source=lnms&amp;tbm=isch&amp;sa=X&amp;ved=2ahUKEwiioIbU2q79AhUXgf0HHb-yAzAQ_AUoAXoECAEQAw&amp;biw=1536&amp;bih=656&amp;dpr=1.25" TargetMode="External"/><Relationship Id="rId3" Type="http://schemas.openxmlformats.org/officeDocument/2006/relationships/hyperlink" Target="https://en.wikipedia.org/wiki/Antioch" TargetMode="External"/><Relationship Id="rId7" Type="http://schemas.openxmlformats.org/officeDocument/2006/relationships/hyperlink" Target="https://www.kathimerini.gr/world/562272910/seismos-stin-toyrkia-chathike-i-antiocheia-kai-mazi-oi-zoes-ton-katoikon-tis/" TargetMode="External"/><Relationship Id="rId2" Type="http://schemas.openxmlformats.org/officeDocument/2006/relationships/hyperlink" Target="https://www.youtube.com/watch?v=rZNycF9n1Js" TargetMode="External"/><Relationship Id="rId1" Type="http://schemas.openxmlformats.org/officeDocument/2006/relationships/slideLayout" Target="../slideLayouts/slideLayout2.xml"/><Relationship Id="rId6" Type="http://schemas.openxmlformats.org/officeDocument/2006/relationships/hyperlink" Target="https://www.offlinepost.gr/2022/09/18/h-poliorkia-ths-antioxeias-1098/" TargetMode="External"/><Relationship Id="rId5" Type="http://schemas.openxmlformats.org/officeDocument/2006/relationships/hyperlink" Target="https://www.offlinepost.gr/2020/11/20/oi-seleukides-kai-h-idrush-ths-antioxeias/" TargetMode="External"/><Relationship Id="rId4" Type="http://schemas.openxmlformats.org/officeDocument/2006/relationships/hyperlink" Target="https://el.wikipedia.org/wiki/%CE%91%CE%BD%CF%84%CE%B9%CF%8C%CF%87%CE%B5%CE%B9%CE%B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C%CE%AD%CF%83%CE%B7_%CE%91%CE%BD%CE%B1%CF%84%CE%BF%CE%BB%CE%AE" TargetMode="External"/><Relationship Id="rId3" Type="http://schemas.openxmlformats.org/officeDocument/2006/relationships/hyperlink" Target="https://el.wikipedia.org/wiki/%CE%A4%CE%BF%CF%85%CF%81%CE%BA%CE%AF%CE%B1" TargetMode="External"/><Relationship Id="rId7" Type="http://schemas.openxmlformats.org/officeDocument/2006/relationships/hyperlink" Target="https://el.wikipedia.org/wiki/%CE%9C%CE%AD%CE%B3%CE%B1%CF%82_%CE%91%CE%BB%CE%AD%CE%BE%CE%B1%CE%BD%CE%B4%CF%81%CE%BF%CF%82" TargetMode="External"/><Relationship Id="rId2" Type="http://schemas.openxmlformats.org/officeDocument/2006/relationships/hyperlink" Target="https://el.wikipedia.org/wiki/%CE%95%CF%80%CE%B1%CF%81%CF%87%CE%AF%CE%B1_%CE%A7%CE%B1%CF%84%CE%AC%CE%B9" TargetMode="External"/><Relationship Id="rId1" Type="http://schemas.openxmlformats.org/officeDocument/2006/relationships/slideLayout" Target="../slideLayouts/slideLayout2.xml"/><Relationship Id="rId6" Type="http://schemas.openxmlformats.org/officeDocument/2006/relationships/hyperlink" Target="https://el.wikipedia.org/wiki/%CE%A3%CE%AD%CE%BB%CE%B5%CF%85%CE%BA%CE%BF%CF%82_%CE%91%27_%CE%9D%CE%B9%CE%BA%CE%AC%CF%84%CF%89%CF%81" TargetMode="External"/><Relationship Id="rId11" Type="http://schemas.openxmlformats.org/officeDocument/2006/relationships/hyperlink" Target="https://el.wikipedia.org/wiki/%CE%A3%CF%84%CE%B1%CF%85%CF%81%CE%BF%CF%86%CE%BF%CF%81%CE%AF%CE%B5%CF%82" TargetMode="External"/><Relationship Id="rId5" Type="http://schemas.openxmlformats.org/officeDocument/2006/relationships/hyperlink" Target="https://el.wikipedia.org/wiki/4%CE%BF%CF%82_%CE%B1%CE%B9%CF%8E%CE%BD%CE%B1%CF%82_%CF%80.%CE%A7." TargetMode="External"/><Relationship Id="rId10" Type="http://schemas.openxmlformats.org/officeDocument/2006/relationships/hyperlink" Target="https://el.wikipedia.org/wiki/%CE%86%CF%81%CE%B1%CE%B2%CE%B5%CF%82" TargetMode="External"/><Relationship Id="rId4" Type="http://schemas.openxmlformats.org/officeDocument/2006/relationships/hyperlink" Target="https://el.wikipedia.org/wiki/%CE%9F%CF%81%CF%8C%CE%BD%CF%84%CE%B7%CF%82_%CF%80%CE%BF%CF%84%CE%B1%CE%BC%CF%8C%CF%82" TargetMode="External"/><Relationship Id="rId9" Type="http://schemas.openxmlformats.org/officeDocument/2006/relationships/hyperlink" Target="https://el.wikipedia.org/wiki/10%CE%BF%CF%82_%CE%B1%CE%B9%CF%8E%CE%BD%CE%B1%CF%8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312_%CF%80.%CE%A7." TargetMode="External"/><Relationship Id="rId13" Type="http://schemas.openxmlformats.org/officeDocument/2006/relationships/hyperlink" Target="https://el.wikipedia.org/wiki/%CE%A3%CF%85%CF%81%CE%AF%CE%B1" TargetMode="External"/><Relationship Id="rId18" Type="http://schemas.openxmlformats.org/officeDocument/2006/relationships/hyperlink" Target="https://el.wikipedia.org/wiki/%CE%9F%CF%81%CF%8C%CE%BD%CF%84%CE%B7%CF%82_%CF%80%CE%BF%CF%84%CE%B1%CE%BC%CF%8C%CF%82" TargetMode="External"/><Relationship Id="rId3" Type="http://schemas.openxmlformats.org/officeDocument/2006/relationships/hyperlink" Target="https://el.wikipedia.org/wiki/%CE%A3%CE%AD%CE%BB%CE%B5%CF%85%CE%BA%CE%BF%CF%82_%CE%91%27" TargetMode="External"/><Relationship Id="rId7" Type="http://schemas.openxmlformats.org/officeDocument/2006/relationships/hyperlink" Target="https://el.wikipedia.org/wiki/1_%CE%9F%CE%BA%CF%84%CF%89%CE%B2%CF%81%CE%AF%CE%BF%CF%85" TargetMode="External"/><Relationship Id="rId12" Type="http://schemas.openxmlformats.org/officeDocument/2006/relationships/hyperlink" Target="https://el.wikipedia.org/wiki/%CE%A6%CF%81%CF%85%CE%B3%CE%AF%CE%B1" TargetMode="External"/><Relationship Id="rId17" Type="http://schemas.openxmlformats.org/officeDocument/2006/relationships/hyperlink" Target="https://el.wikipedia.org/wiki/%CE%91%CF%80%CE%AC%CE%BC%CE%B5%CE%B9%CE%B1_(%CE%9F%CF%81%CF%8C%CE%BD%CF%84%CE%BF%CF%85)" TargetMode="External"/><Relationship Id="rId2" Type="http://schemas.openxmlformats.org/officeDocument/2006/relationships/hyperlink" Target="https://el.wikipedia.org/wiki/%CE%94%CF%85%CE%BD%CE%B1%CF%83%CF%84%CE%B5%CE%AF%CE%B1_%CF%84%CF%89%CE%BD_%CE%A3%CE%B5%CE%BB%CE%B5%CF%85%CE%BA%CE%B9%CE%B4%CF%8E%CE%BD" TargetMode="External"/><Relationship Id="rId16" Type="http://schemas.openxmlformats.org/officeDocument/2006/relationships/hyperlink" Target="https://el.wikipedia.org/wiki/%CE%9B%CE%B1%CE%BF%CE%B4%CE%AF%CE%BA%CE%B5%CE%B9%CE%B1_%CE%B7_%CE%A0%CE%AC%CF%81%CE%B1%CE%BB%CE%BF%CF%82" TargetMode="External"/><Relationship Id="rId1" Type="http://schemas.openxmlformats.org/officeDocument/2006/relationships/slideLayout" Target="../slideLayouts/slideLayout4.xml"/><Relationship Id="rId6" Type="http://schemas.openxmlformats.org/officeDocument/2006/relationships/hyperlink" Target="https://el.wikipedia.org/wiki/%CE%92%CE%B1%CE%B2%CF%85%CE%BB%CF%8E%CE%BD%CE%B1" TargetMode="External"/><Relationship Id="rId11" Type="http://schemas.openxmlformats.org/officeDocument/2006/relationships/hyperlink" Target="https://el.wikipedia.org/wiki/301_%CF%80.%CE%A7." TargetMode="External"/><Relationship Id="rId5" Type="http://schemas.openxmlformats.org/officeDocument/2006/relationships/hyperlink" Target="https://el.wikipedia.org/wiki/%CE%94%CE%B9%CE%AC%CE%B4%CE%BF%CF%87%CE%BF%CE%B9_%CF%84%CE%BF%CF%85_%CE%9C%CE%B5%CE%B3%CE%AC%CE%BB%CE%BF%CF%85_%CE%91%CE%BB%CE%B5%CE%BE%CE%AC%CE%BD%CE%B4%CF%81%CE%BF%CF%85" TargetMode="External"/><Relationship Id="rId15" Type="http://schemas.openxmlformats.org/officeDocument/2006/relationships/hyperlink" Target="https://el.wikipedia.org/wiki/%CE%95%CF%80%CE%AF%CE%BD%CE%B5%CE%B9%CE%BF" TargetMode="External"/><Relationship Id="rId10" Type="http://schemas.openxmlformats.org/officeDocument/2006/relationships/hyperlink" Target="https://el.wikipedia.org/wiki/%CE%9C%CE%AC%CF%87%CE%B7_%CF%84%CE%B7%CF%82_%CE%99%CF%88%CE%BF%CF%8D" TargetMode="External"/><Relationship Id="rId19" Type="http://schemas.openxmlformats.org/officeDocument/2006/relationships/image" Target="../media/image6.jpeg"/><Relationship Id="rId4" Type="http://schemas.openxmlformats.org/officeDocument/2006/relationships/hyperlink" Target="https://el.wikipedia.org/wiki/%CE%9C%CE%AD%CE%B3%CE%B1%CF%82_%CE%91%CE%BB%CE%AD%CE%BE%CE%B1%CE%BD%CE%B4%CF%81%CE%BF%CF%82" TargetMode="External"/><Relationship Id="rId9" Type="http://schemas.openxmlformats.org/officeDocument/2006/relationships/hyperlink" Target="https://el.wikipedia.org/wiki/305_%CF%80.%CE%A7." TargetMode="External"/><Relationship Id="rId14" Type="http://schemas.openxmlformats.org/officeDocument/2006/relationships/hyperlink" Target="https://el.wikipedia.org/wiki/%CE%A3%CE%B5%CE%BB%CE%B5%CF%8D%CE%BA%CE%B5%CE%B9%CE%B1_%CE%B7_%CE%A0%CE%B9%CE%B5%CF%81%CE%AF%CE%B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ugustus" TargetMode="External"/><Relationship Id="rId2" Type="http://schemas.openxmlformats.org/officeDocument/2006/relationships/hyperlink" Target="https://en.wikipedia.org/wiki/Julius_Caesar" TargetMode="Externa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en.wikipedia.org/wiki/Tiberius" TargetMode="External"/><Relationship Id="rId4" Type="http://schemas.openxmlformats.org/officeDocument/2006/relationships/hyperlink" Target="https://en.wikipedia.org/wiki/Forum_(Roma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en.wikipedia.org/wiki/Constantinople" TargetMode="External"/><Relationship Id="rId7" Type="http://schemas.openxmlformats.org/officeDocument/2006/relationships/image" Target="../media/image8.jpeg"/><Relationship Id="rId2" Type="http://schemas.openxmlformats.org/officeDocument/2006/relationships/hyperlink" Target="https://en.wikipedia.org/wiki/Patriarchate" TargetMode="External"/><Relationship Id="rId1" Type="http://schemas.openxmlformats.org/officeDocument/2006/relationships/slideLayout" Target="../slideLayouts/slideLayout4.xml"/><Relationship Id="rId6" Type="http://schemas.openxmlformats.org/officeDocument/2006/relationships/hyperlink" Target="https://en.wikipedia.org/wiki/Rome" TargetMode="External"/><Relationship Id="rId5" Type="http://schemas.openxmlformats.org/officeDocument/2006/relationships/hyperlink" Target="https://en.wikipedia.org/wiki/Alexandria" TargetMode="External"/><Relationship Id="rId4" Type="http://schemas.openxmlformats.org/officeDocument/2006/relationships/hyperlink" Target="https://en.wikipedia.org/wiki/Jerusale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ntioxeia                 antioxeia                 antioxeia          The Temple of Apollo at Delphi Giovanni Ruggero.jpg"/>
          <p:cNvPicPr>
            <a:picLocks noChangeAspect="1"/>
          </p:cNvPicPr>
          <p:nvPr/>
        </p:nvPicPr>
        <p:blipFill>
          <a:blip r:embed="rId2"/>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 TextBox"/>
          <p:cNvSpPr txBox="1"/>
          <p:nvPr/>
        </p:nvSpPr>
        <p:spPr>
          <a:xfrm>
            <a:off x="1571604" y="0"/>
            <a:ext cx="6500858" cy="1569660"/>
          </a:xfrm>
          <a:prstGeom prst="rect">
            <a:avLst/>
          </a:prstGeom>
          <a:noFill/>
        </p:spPr>
        <p:txBody>
          <a:bodyPr wrap="square" rtlCol="0">
            <a:spAutoFit/>
          </a:bodyPr>
          <a:lstStyle/>
          <a:p>
            <a:pPr algn="ctr"/>
            <a:r>
              <a:rPr lang="el-GR" sz="3200" dirty="0" smtClean="0">
                <a:solidFill>
                  <a:schemeClr val="bg1">
                    <a:lumMod val="85000"/>
                  </a:schemeClr>
                </a:solidFill>
                <a:latin typeface="Arial Black" pitchFamily="34" charset="0"/>
              </a:rPr>
              <a:t>ΑΝΤΙΟΧΕΙΑ ΑΠΟ ΤΑ ΕΛΛΗΝΙΣΤΙΚΑ ΧΡΟΝΙΑ ΕΩΣ ΤΟ ΣΗΜΕΡΑ </a:t>
            </a:r>
            <a:endParaRPr lang="el-GR" sz="3200" dirty="0">
              <a:solidFill>
                <a:schemeClr val="bg1">
                  <a:lumMod val="85000"/>
                </a:schemeClr>
              </a:solidFill>
              <a:latin typeface="Arial Black" pitchFamily="34" charset="0"/>
            </a:endParaRPr>
          </a:p>
        </p:txBody>
      </p:sp>
    </p:spTree>
  </p:cSld>
  <p:clrMapOvr>
    <a:masterClrMapping/>
  </p:clrMapOvr>
  <p:transition spd="slow" advTm="5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b="1" u="sng" dirty="0" smtClean="0"/>
              <a:t>ΣΗΜΕΡΑ:</a:t>
            </a:r>
            <a:r>
              <a:rPr lang="el-GR" dirty="0" smtClean="0"/>
              <a:t/>
            </a:r>
            <a:br>
              <a:rPr lang="el-GR" dirty="0" smtClean="0"/>
            </a:br>
            <a:endParaRPr lang="el-GR" dirty="0"/>
          </a:p>
        </p:txBody>
      </p:sp>
      <p:sp>
        <p:nvSpPr>
          <p:cNvPr id="3" name="2 - Θέση περιεχομένου"/>
          <p:cNvSpPr>
            <a:spLocks noGrp="1"/>
          </p:cNvSpPr>
          <p:nvPr>
            <p:ph sz="half" idx="1"/>
          </p:nvPr>
        </p:nvSpPr>
        <p:spPr/>
        <p:txBody>
          <a:bodyPr>
            <a:normAutofit/>
          </a:bodyPr>
          <a:lstStyle/>
          <a:p>
            <a:r>
              <a:rPr lang="el-GR" sz="1800" dirty="0" smtClean="0">
                <a:latin typeface="Garamond" pitchFamily="18" charset="0"/>
              </a:rPr>
              <a:t>Με </a:t>
            </a:r>
            <a:r>
              <a:rPr lang="el-GR" sz="1800" dirty="0">
                <a:latin typeface="Garamond" pitchFamily="18" charset="0"/>
              </a:rPr>
              <a:t>την κατάλυση της </a:t>
            </a:r>
            <a:r>
              <a:rPr lang="el-GR" sz="1800" dirty="0">
                <a:latin typeface="Garamond" pitchFamily="18" charset="0"/>
                <a:hlinkClick r:id="rId2" tooltip="Οθωμανική Αυτοκρατορία"/>
              </a:rPr>
              <a:t>Οθωμανικής Αυτοκρατορίας</a:t>
            </a:r>
            <a:r>
              <a:rPr lang="el-GR" sz="1800" dirty="0">
                <a:latin typeface="Garamond" pitchFamily="18" charset="0"/>
              </a:rPr>
              <a:t>, στο τέλος του </a:t>
            </a:r>
            <a:r>
              <a:rPr lang="el-GR" sz="1800" dirty="0">
                <a:latin typeface="Garamond" pitchFamily="18" charset="0"/>
                <a:hlinkClick r:id="rId3" tooltip="Α΄ Παγκόσμιος Πόλεμος"/>
              </a:rPr>
              <a:t>Α΄ Παγκοσμίου Πολέμου</a:t>
            </a:r>
            <a:r>
              <a:rPr lang="el-GR" sz="1800" dirty="0">
                <a:latin typeface="Garamond" pitchFamily="18" charset="0"/>
              </a:rPr>
              <a:t>, η Αντιόχεια πέρασε στην κατοχή των </a:t>
            </a:r>
            <a:r>
              <a:rPr lang="el-GR" sz="1800" dirty="0">
                <a:latin typeface="Garamond" pitchFamily="18" charset="0"/>
                <a:hlinkClick r:id="rId4" tooltip="Γαλλία"/>
              </a:rPr>
              <a:t>Γάλλων</a:t>
            </a:r>
            <a:r>
              <a:rPr lang="el-GR" sz="1800" dirty="0">
                <a:latin typeface="Garamond" pitchFamily="18" charset="0"/>
              </a:rPr>
              <a:t>, για να παραδοθεί το 1939 στην Τουρκία, από την </a:t>
            </a:r>
            <a:r>
              <a:rPr lang="el-GR" sz="1800" dirty="0">
                <a:latin typeface="Garamond" pitchFamily="18" charset="0"/>
                <a:hlinkClick r:id="rId5" tooltip="Κοινωνία των Εθνών"/>
              </a:rPr>
              <a:t>Κοινωνία των Εθνών</a:t>
            </a:r>
            <a:endParaRPr lang="el-GR" sz="1800" dirty="0">
              <a:latin typeface="Garamond" pitchFamily="18" charset="0"/>
            </a:endParaRPr>
          </a:p>
          <a:p>
            <a:r>
              <a:rPr lang="el-GR" sz="1800" dirty="0">
                <a:latin typeface="Garamond" pitchFamily="18" charset="0"/>
              </a:rPr>
              <a:t>Μάλιστα το Φεβρουάριο του 2023 η Αντιόχεια, η αρχαία πρωτεύουσα της επαρχίας </a:t>
            </a:r>
            <a:r>
              <a:rPr lang="el-GR" sz="1800" dirty="0" err="1">
                <a:latin typeface="Garamond" pitchFamily="18" charset="0"/>
              </a:rPr>
              <a:t>Χατάι</a:t>
            </a:r>
            <a:r>
              <a:rPr lang="el-GR" sz="1800" dirty="0">
                <a:latin typeface="Garamond" pitchFamily="18" charset="0"/>
              </a:rPr>
              <a:t>, έγινε η περιοχή που επλήγη περισσότερο από τον χειρότερο σεισμό στην Τουρκία εδώ και σχεδόν έναν αιώνα, με έως </a:t>
            </a:r>
            <a:r>
              <a:rPr lang="el-GR" sz="1800" u="sng" dirty="0">
                <a:latin typeface="Garamond" pitchFamily="18" charset="0"/>
              </a:rPr>
              <a:t>6,4</a:t>
            </a:r>
            <a:r>
              <a:rPr lang="el-GR" sz="1800" dirty="0">
                <a:latin typeface="Garamond" pitchFamily="18" charset="0"/>
              </a:rPr>
              <a:t> βαθμούς ρίχτερ</a:t>
            </a:r>
            <a:r>
              <a:rPr lang="el-GR" sz="1800" dirty="0" smtClean="0">
                <a:latin typeface="Garamond" pitchFamily="18" charset="0"/>
              </a:rPr>
              <a:t>.</a:t>
            </a:r>
            <a:endParaRPr lang="el-GR" sz="1800" dirty="0">
              <a:latin typeface="Garamond" pitchFamily="18" charset="0"/>
            </a:endParaRPr>
          </a:p>
        </p:txBody>
      </p:sp>
      <p:pic>
        <p:nvPicPr>
          <p:cNvPr id="5" name="4 - Θέση περιεχομένου" descr="Hatay.jpg"/>
          <p:cNvPicPr>
            <a:picLocks noGrp="1" noChangeAspect="1"/>
          </p:cNvPicPr>
          <p:nvPr>
            <p:ph sz="half" idx="2"/>
          </p:nvPr>
        </p:nvPicPr>
        <p:blipFill>
          <a:blip r:embed="rId6"/>
          <a:stretch>
            <a:fillRect/>
          </a:stretch>
        </p:blipFill>
        <p:spPr>
          <a:xfrm>
            <a:off x="4648200" y="1714488"/>
            <a:ext cx="4038600" cy="3467549"/>
          </a:xfrm>
        </p:spPr>
      </p:pic>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ΒΙΒΛΙΟΓΡΑΦΙΑ</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b="1" u="sng" dirty="0"/>
              <a:t>ΒΙΝΤΕΟ:</a:t>
            </a:r>
            <a:endParaRPr lang="el-GR" dirty="0"/>
          </a:p>
          <a:p>
            <a:r>
              <a:rPr lang="el-GR" u="sng" dirty="0">
                <a:hlinkClick r:id="rId2"/>
              </a:rPr>
              <a:t>https://</a:t>
            </a:r>
            <a:r>
              <a:rPr lang="el-GR" u="sng" dirty="0" smtClean="0">
                <a:hlinkClick r:id="rId2"/>
              </a:rPr>
              <a:t>www.youtube.com/watch?v=rZNycF9n1Js</a:t>
            </a:r>
            <a:r>
              <a:rPr lang="el-GR" dirty="0"/>
              <a:t> </a:t>
            </a:r>
            <a:endParaRPr lang="el-GR" dirty="0" smtClean="0"/>
          </a:p>
          <a:p>
            <a:pPr>
              <a:buNone/>
            </a:pPr>
            <a:endParaRPr lang="el-GR" dirty="0"/>
          </a:p>
          <a:p>
            <a:pPr>
              <a:buNone/>
            </a:pPr>
            <a:r>
              <a:rPr lang="el-GR" b="1" dirty="0"/>
              <a:t> </a:t>
            </a:r>
            <a:endParaRPr lang="el-GR" dirty="0"/>
          </a:p>
          <a:p>
            <a:pPr>
              <a:buNone/>
            </a:pPr>
            <a:r>
              <a:rPr lang="el-GR" b="1" dirty="0"/>
              <a:t> </a:t>
            </a:r>
            <a:endParaRPr lang="el-GR" dirty="0"/>
          </a:p>
          <a:p>
            <a:r>
              <a:rPr lang="el-GR" b="1" u="sng" dirty="0"/>
              <a:t>ΠΗΓΕΣ</a:t>
            </a:r>
            <a:r>
              <a:rPr lang="el-GR" b="1" dirty="0"/>
              <a:t>:</a:t>
            </a:r>
            <a:endParaRPr lang="el-GR" dirty="0"/>
          </a:p>
          <a:p>
            <a:pPr>
              <a:buNone/>
            </a:pPr>
            <a:r>
              <a:rPr lang="el-GR" b="1" dirty="0"/>
              <a:t> </a:t>
            </a:r>
            <a:endParaRPr lang="el-GR" dirty="0"/>
          </a:p>
          <a:p>
            <a:r>
              <a:rPr lang="el-GR" b="1" u="sng" dirty="0">
                <a:hlinkClick r:id="rId3"/>
              </a:rPr>
              <a:t>https://en.wikipedia.org/wiki/Antioch#Hellenistic_age</a:t>
            </a:r>
            <a:endParaRPr lang="el-GR" dirty="0"/>
          </a:p>
          <a:p>
            <a:r>
              <a:rPr lang="el-GR" b="1" u="sng" dirty="0">
                <a:hlinkClick r:id="rId4"/>
              </a:rPr>
              <a:t>https://el.wikipedia.org/wiki/%CE%91%CE%BD%CF%84%CE%B9%CF%8C%CF%87%CE%B5%CE%B9%CE%B1</a:t>
            </a:r>
            <a:endParaRPr lang="el-GR" dirty="0"/>
          </a:p>
          <a:p>
            <a:r>
              <a:rPr lang="el-GR" b="1" u="sng" dirty="0">
                <a:hlinkClick r:id="rId5"/>
              </a:rPr>
              <a:t>https://www.offlinepost.gr/2020/11/20/oi-seleukides-kai-h-idrush-ths-antioxeias/</a:t>
            </a:r>
            <a:endParaRPr lang="el-GR" dirty="0"/>
          </a:p>
          <a:p>
            <a:r>
              <a:rPr lang="el-GR" b="1" u="sng" dirty="0">
                <a:hlinkClick r:id="rId6"/>
              </a:rPr>
              <a:t>https://www.offlinepost.gr/2022/09/18/h-poliorkia-ths-antioxeias-1098/</a:t>
            </a:r>
            <a:endParaRPr lang="el-GR" dirty="0"/>
          </a:p>
          <a:p>
            <a:r>
              <a:rPr lang="el-GR" b="1" u="sng" dirty="0">
                <a:hlinkClick r:id="rId7"/>
              </a:rPr>
              <a:t>https://www.kathimerini.gr/world/562272910/seismos-stin-toyrkia-chathike-i-antiocheia-kai-mazi-oi-zoes-ton-katoikon-tis/</a:t>
            </a:r>
            <a:endParaRPr lang="el-GR" dirty="0"/>
          </a:p>
          <a:p>
            <a:r>
              <a:rPr lang="el-GR" b="1" u="sng" dirty="0">
                <a:hlinkClick r:id="rId8"/>
              </a:rPr>
              <a:t>https://www.google.com/search?q=%CE%B1%CE%BD%CF%84%CE%B9%CE%BF%CF%87%CE%B5%CE%B9%CE%B1+%CE%B5%CE%B9%CE%BA%CE%BF%CE%BD%CE%B5%CF%82&amp;sxsrf=AJOqlzU0HFvKyGxLB3B3dDzjOuE-2_07oQ:1677260604158&amp;source=lnms&amp;tbm=isch&amp;sa=X&amp;ved=2ahUKEwiioIbU2q79AhUXgf0HHb-yAzAQ_AUoAXoECAEQAw&amp;biw=1536&amp;bih=656&amp;dpr=1.25</a:t>
            </a:r>
            <a:endParaRPr lang="el-GR" dirty="0"/>
          </a:p>
          <a:p>
            <a:pPr>
              <a:buNone/>
            </a:pPr>
            <a:r>
              <a:rPr lang="el-GR" b="1" dirty="0"/>
              <a:t> </a:t>
            </a:r>
            <a:endParaRPr lang="el-GR" dirty="0"/>
          </a:p>
          <a:p>
            <a:endParaRPr lang="el-GR" dirty="0"/>
          </a:p>
        </p:txBody>
      </p:sp>
    </p:spTree>
  </p:cSld>
  <p:clrMapOvr>
    <a:masterClrMapping/>
  </p:clrMapOvr>
  <p:transition spd="slow" advClick="0">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jfif"/>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857224" y="142852"/>
            <a:ext cx="7215238" cy="3416320"/>
          </a:xfrm>
          <a:prstGeom prst="rect">
            <a:avLst/>
          </a:prstGeom>
          <a:noFill/>
        </p:spPr>
        <p:txBody>
          <a:bodyPr wrap="square" rtlCol="0">
            <a:spAutoFit/>
          </a:bodyPr>
          <a:lstStyle/>
          <a:p>
            <a:pPr marL="514350" indent="-514350">
              <a:buFont typeface="+mj-lt"/>
              <a:buAutoNum type="romanUcPeriod"/>
            </a:pPr>
            <a:r>
              <a:rPr lang="el-GR" sz="2400" dirty="0" smtClean="0">
                <a:solidFill>
                  <a:schemeClr val="bg1">
                    <a:lumMod val="95000"/>
                  </a:schemeClr>
                </a:solidFill>
              </a:rPr>
              <a:t>ΠΕΡΙΕΧΟΜΕΝΑ :</a:t>
            </a:r>
          </a:p>
          <a:p>
            <a:pPr marL="514350" indent="-514350">
              <a:buFont typeface="+mj-lt"/>
              <a:buAutoNum type="romanUcPeriod"/>
            </a:pPr>
            <a:r>
              <a:rPr lang="el-GR" sz="2400" dirty="0" smtClean="0">
                <a:solidFill>
                  <a:schemeClr val="bg1">
                    <a:lumMod val="95000"/>
                  </a:schemeClr>
                </a:solidFill>
              </a:rPr>
              <a:t>ΕΙΣΑΓΩΓΗ</a:t>
            </a:r>
          </a:p>
          <a:p>
            <a:pPr marL="514350" indent="-514350">
              <a:buFont typeface="+mj-lt"/>
              <a:buAutoNum type="romanUcPeriod"/>
            </a:pPr>
            <a:r>
              <a:rPr lang="el-GR" sz="2400" dirty="0" smtClean="0">
                <a:solidFill>
                  <a:schemeClr val="bg1">
                    <a:lumMod val="95000"/>
                  </a:schemeClr>
                </a:solidFill>
              </a:rPr>
              <a:t>ΙΔΡΥΣΗ</a:t>
            </a:r>
          </a:p>
          <a:p>
            <a:pPr marL="514350" indent="-514350">
              <a:buFont typeface="+mj-lt"/>
              <a:buAutoNum type="romanUcPeriod"/>
            </a:pPr>
            <a:r>
              <a:rPr lang="el-GR" sz="2400" dirty="0" smtClean="0">
                <a:solidFill>
                  <a:schemeClr val="bg1">
                    <a:lumMod val="95000"/>
                  </a:schemeClr>
                </a:solidFill>
              </a:rPr>
              <a:t>ΕΛΛΗΝΙΣΤΙΚΗ ΠΕΡΙΟΔΟΣ</a:t>
            </a:r>
          </a:p>
          <a:p>
            <a:pPr marL="514350" indent="-514350">
              <a:buFont typeface="+mj-lt"/>
              <a:buAutoNum type="romanUcPeriod"/>
            </a:pPr>
            <a:r>
              <a:rPr lang="el-GR" sz="2400" b="1" u="sng" dirty="0" smtClean="0">
                <a:solidFill>
                  <a:schemeClr val="bg1">
                    <a:lumMod val="95000"/>
                  </a:schemeClr>
                </a:solidFill>
              </a:rPr>
              <a:t>ΡΩΜΑΪΚΗ ΠΕΡΙΟΔΟΣ</a:t>
            </a:r>
          </a:p>
          <a:p>
            <a:pPr marL="514350" indent="-514350">
              <a:buFont typeface="+mj-lt"/>
              <a:buAutoNum type="romanUcPeriod"/>
            </a:pPr>
            <a:r>
              <a:rPr lang="el-GR" sz="2400" dirty="0" smtClean="0">
                <a:solidFill>
                  <a:schemeClr val="bg1">
                    <a:lumMod val="95000"/>
                  </a:schemeClr>
                </a:solidFill>
              </a:rPr>
              <a:t>ΧΡΙΣΤΙΑΝΙΣΜΟΣ</a:t>
            </a:r>
          </a:p>
          <a:p>
            <a:pPr marL="514350" indent="-514350">
              <a:buFont typeface="+mj-lt"/>
              <a:buAutoNum type="romanUcPeriod"/>
            </a:pPr>
            <a:r>
              <a:rPr lang="el-GR" sz="2400" dirty="0" smtClean="0">
                <a:solidFill>
                  <a:schemeClr val="bg1">
                    <a:lumMod val="95000"/>
                  </a:schemeClr>
                </a:solidFill>
              </a:rPr>
              <a:t>ΣΤΑΥΡΟΦΟΡΙΕΣ</a:t>
            </a:r>
          </a:p>
          <a:p>
            <a:pPr marL="514350" indent="-514350">
              <a:buFont typeface="+mj-lt"/>
              <a:buAutoNum type="romanUcPeriod"/>
            </a:pPr>
            <a:r>
              <a:rPr lang="el-GR" sz="2400" dirty="0" smtClean="0">
                <a:solidFill>
                  <a:schemeClr val="bg1">
                    <a:lumMod val="95000"/>
                  </a:schemeClr>
                </a:solidFill>
              </a:rPr>
              <a:t>ΣΗΜΕΡΑ</a:t>
            </a:r>
          </a:p>
          <a:p>
            <a:pPr marL="514350" indent="-514350">
              <a:buFont typeface="+mj-lt"/>
              <a:buAutoNum type="romanUcPeriod"/>
            </a:pPr>
            <a:r>
              <a:rPr lang="el-GR" sz="2400" dirty="0" smtClean="0">
                <a:solidFill>
                  <a:schemeClr val="bg1">
                    <a:lumMod val="95000"/>
                  </a:schemeClr>
                </a:solidFill>
              </a:rPr>
              <a:t>ΒΙΒΛΙΟΓΡΑΦΙΑ</a:t>
            </a:r>
          </a:p>
        </p:txBody>
      </p:sp>
    </p:spTree>
  </p:cSld>
  <p:clrMapOvr>
    <a:masterClrMapping/>
  </p:clrMapOvr>
  <p:transition spd="slow" advTm="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4543428" cy="1500174"/>
          </a:xfrm>
        </p:spPr>
        <p:txBody>
          <a:bodyPr>
            <a:normAutofit/>
          </a:bodyPr>
          <a:lstStyle/>
          <a:p>
            <a:pPr algn="l"/>
            <a:r>
              <a:rPr lang="el-GR" b="1" u="sng" dirty="0" smtClean="0"/>
              <a:t>ΕΙΣΑΓΩΓΗ </a:t>
            </a:r>
            <a:r>
              <a:rPr lang="el-GR" b="1" u="sng" dirty="0"/>
              <a:t>:</a:t>
            </a:r>
            <a:r>
              <a:rPr lang="el-GR" dirty="0"/>
              <a:t/>
            </a:r>
            <a:br>
              <a:rPr lang="el-GR" dirty="0"/>
            </a:br>
            <a:endParaRPr lang="el-GR" dirty="0"/>
          </a:p>
        </p:txBody>
      </p:sp>
      <p:sp>
        <p:nvSpPr>
          <p:cNvPr id="3" name="2 - Θέση περιεχομένου"/>
          <p:cNvSpPr>
            <a:spLocks noGrp="1"/>
          </p:cNvSpPr>
          <p:nvPr>
            <p:ph idx="1"/>
          </p:nvPr>
        </p:nvSpPr>
        <p:spPr/>
        <p:txBody>
          <a:bodyPr>
            <a:normAutofit/>
          </a:bodyPr>
          <a:lstStyle/>
          <a:p>
            <a:pPr>
              <a:buFont typeface="Courier New" pitchFamily="49" charset="0"/>
              <a:buChar char="o"/>
            </a:pPr>
            <a:r>
              <a:rPr lang="el-GR" sz="1900" dirty="0">
                <a:latin typeface="Garamond" pitchFamily="18" charset="0"/>
              </a:rPr>
              <a:t>Στην περιοχή της </a:t>
            </a:r>
            <a:r>
              <a:rPr lang="el-GR" sz="1900" dirty="0" err="1" smtClean="0">
                <a:latin typeface="Garamond" pitchFamily="18" charset="0"/>
              </a:rPr>
              <a:t>Μικράς</a:t>
            </a:r>
            <a:r>
              <a:rPr lang="el-GR" sz="1900" dirty="0" smtClean="0">
                <a:latin typeface="Garamond" pitchFamily="18" charset="0"/>
              </a:rPr>
              <a:t> Ασίας </a:t>
            </a:r>
            <a:r>
              <a:rPr lang="el-GR" sz="1900" dirty="0">
                <a:latin typeface="Garamond" pitchFamily="18" charset="0"/>
              </a:rPr>
              <a:t>συναντά κανείς πόλεις με τεράστια ιστορία και ανεκτίμητη πολιτιστική </a:t>
            </a:r>
            <a:r>
              <a:rPr lang="el-GR" sz="1900" dirty="0" err="1" smtClean="0">
                <a:latin typeface="Garamond" pitchFamily="18" charset="0"/>
              </a:rPr>
              <a:t>κληρονομία.Μια</a:t>
            </a:r>
            <a:r>
              <a:rPr lang="el-GR" sz="1900" dirty="0" smtClean="0">
                <a:latin typeface="Garamond" pitchFamily="18" charset="0"/>
              </a:rPr>
              <a:t> </a:t>
            </a:r>
            <a:r>
              <a:rPr lang="el-GR" sz="1900" dirty="0" err="1" smtClean="0">
                <a:latin typeface="Garamond" pitchFamily="18" charset="0"/>
              </a:rPr>
              <a:t>εξ’αυτών</a:t>
            </a:r>
            <a:r>
              <a:rPr lang="el-GR" sz="1900" dirty="0" smtClean="0">
                <a:latin typeface="Garamond" pitchFamily="18" charset="0"/>
              </a:rPr>
              <a:t> είναι και η Αντιόχεια.</a:t>
            </a:r>
            <a:r>
              <a:rPr lang="el-GR" sz="1900" dirty="0">
                <a:latin typeface="Garamond" pitchFamily="18" charset="0"/>
              </a:rPr>
              <a:t> </a:t>
            </a:r>
            <a:r>
              <a:rPr lang="el-GR" sz="1900" dirty="0" smtClean="0">
                <a:latin typeface="Garamond" pitchFamily="18" charset="0"/>
              </a:rPr>
              <a:t>Η</a:t>
            </a:r>
            <a:r>
              <a:rPr lang="el-GR" sz="1900" dirty="0">
                <a:latin typeface="Garamond" pitchFamily="18" charset="0"/>
              </a:rPr>
              <a:t> Αντιόχεια, επίσης γνωστή ως Αντιόχεια η επί Δάφνη ή επί </a:t>
            </a:r>
            <a:r>
              <a:rPr lang="el-GR" sz="1900" dirty="0" err="1">
                <a:latin typeface="Garamond" pitchFamily="18" charset="0"/>
              </a:rPr>
              <a:t>Ορόντου</a:t>
            </a:r>
            <a:r>
              <a:rPr lang="el-GR" sz="1900" dirty="0">
                <a:latin typeface="Garamond" pitchFamily="18" charset="0"/>
              </a:rPr>
              <a:t> ή Αντιόχεια η Μεγάλη, ήταν αρχαία πόλη η οποία σήμερα βρίσκεται στην </a:t>
            </a:r>
            <a:r>
              <a:rPr lang="el-GR" sz="1900" dirty="0">
                <a:latin typeface="Garamond" pitchFamily="18" charset="0"/>
                <a:hlinkClick r:id="rId2" tooltip="Επαρχία Χατάι"/>
              </a:rPr>
              <a:t>επαρχία </a:t>
            </a:r>
            <a:r>
              <a:rPr lang="el-GR" sz="1900" dirty="0" err="1">
                <a:latin typeface="Garamond" pitchFamily="18" charset="0"/>
                <a:hlinkClick r:id="rId2" tooltip="Επαρχία Χατάι"/>
              </a:rPr>
              <a:t>Χατάι</a:t>
            </a:r>
            <a:r>
              <a:rPr lang="el-GR" sz="1900" dirty="0">
                <a:latin typeface="Garamond" pitchFamily="18" charset="0"/>
              </a:rPr>
              <a:t> στη νότια </a:t>
            </a:r>
            <a:r>
              <a:rPr lang="el-GR" sz="1900" dirty="0">
                <a:latin typeface="Garamond" pitchFamily="18" charset="0"/>
                <a:hlinkClick r:id="rId3" tooltip="Τουρκία"/>
              </a:rPr>
              <a:t>Τουρκία</a:t>
            </a:r>
            <a:r>
              <a:rPr lang="el-GR" sz="1900" dirty="0">
                <a:latin typeface="Garamond" pitchFamily="18" charset="0"/>
              </a:rPr>
              <a:t>. Βρίσκεται στην ανατολική πλευρά του </a:t>
            </a:r>
            <a:r>
              <a:rPr lang="el-GR" sz="1900" dirty="0">
                <a:latin typeface="Garamond" pitchFamily="18" charset="0"/>
                <a:hlinkClick r:id="rId4" tooltip="Ορόντης ποταμός"/>
              </a:rPr>
              <a:t>ποταμού Ορόντη</a:t>
            </a:r>
            <a:r>
              <a:rPr lang="el-GR" sz="1900" dirty="0">
                <a:latin typeface="Garamond" pitchFamily="18" charset="0"/>
              </a:rPr>
              <a:t> και ιδρύθηκε στα τέλη του </a:t>
            </a:r>
            <a:r>
              <a:rPr lang="el-GR" sz="1900" dirty="0">
                <a:latin typeface="Garamond" pitchFamily="18" charset="0"/>
                <a:hlinkClick r:id="rId5" tooltip="4ος αιώνας π.Χ."/>
              </a:rPr>
              <a:t>4ου αιώνα </a:t>
            </a:r>
            <a:r>
              <a:rPr lang="el-GR" sz="1900" dirty="0" err="1">
                <a:latin typeface="Garamond" pitchFamily="18" charset="0"/>
                <a:hlinkClick r:id="rId5" tooltip="4ος αιώνας π.Χ."/>
              </a:rPr>
              <a:t>π.Χ.</a:t>
            </a:r>
            <a:r>
              <a:rPr lang="el-GR" sz="1900" dirty="0">
                <a:latin typeface="Garamond" pitchFamily="18" charset="0"/>
              </a:rPr>
              <a:t> από τον </a:t>
            </a:r>
            <a:r>
              <a:rPr lang="el-GR" sz="1900" dirty="0">
                <a:latin typeface="Garamond" pitchFamily="18" charset="0"/>
                <a:hlinkClick r:id="rId6" tooltip="Σέλευκος Α' Νικάτωρ"/>
              </a:rPr>
              <a:t>Σέλευκο Α' το </a:t>
            </a:r>
            <a:r>
              <a:rPr lang="el-GR" sz="1900" dirty="0" err="1">
                <a:latin typeface="Garamond" pitchFamily="18" charset="0"/>
                <a:hlinkClick r:id="rId6" tooltip="Σέλευκος Α' Νικάτωρ"/>
              </a:rPr>
              <a:t>Νικάτορα</a:t>
            </a:r>
            <a:r>
              <a:rPr lang="el-GR" sz="1900" dirty="0">
                <a:latin typeface="Garamond" pitchFamily="18" charset="0"/>
              </a:rPr>
              <a:t>, στρατηγό του </a:t>
            </a:r>
            <a:r>
              <a:rPr lang="el-GR" sz="1900" dirty="0">
                <a:latin typeface="Garamond" pitchFamily="18" charset="0"/>
                <a:hlinkClick r:id="rId7" tooltip="Μέγας Αλέξανδρος"/>
              </a:rPr>
              <a:t>Μεγάλου Αλεξάνδρου</a:t>
            </a:r>
            <a:r>
              <a:rPr lang="el-GR" sz="1900" dirty="0">
                <a:latin typeface="Garamond" pitchFamily="18" charset="0"/>
              </a:rPr>
              <a:t>, προς τιμή και μνήμη του πατρός του </a:t>
            </a:r>
            <a:r>
              <a:rPr lang="el-GR" sz="1900" dirty="0" err="1">
                <a:latin typeface="Garamond" pitchFamily="18" charset="0"/>
              </a:rPr>
              <a:t>Αντίοχου</a:t>
            </a:r>
            <a:r>
              <a:rPr lang="el-GR" sz="1900" dirty="0">
                <a:latin typeface="Garamond" pitchFamily="18" charset="0"/>
              </a:rPr>
              <a:t>. Η Αντιόχεια αναμφιβόλως υπήρξε το λίκνο του ελληνικού πολιτισμού στην περιοχή της </a:t>
            </a:r>
            <a:r>
              <a:rPr lang="el-GR" sz="1900" dirty="0">
                <a:latin typeface="Garamond" pitchFamily="18" charset="0"/>
                <a:hlinkClick r:id="rId8" tooltip="Μέση Ανατολή"/>
              </a:rPr>
              <a:t>Μέσης Ανατολής</a:t>
            </a:r>
            <a:r>
              <a:rPr lang="el-GR" sz="1900" dirty="0">
                <a:latin typeface="Garamond" pitchFamily="18" charset="0"/>
              </a:rPr>
              <a:t>, πόλη που αποτέλεσε το σταυροδρόμι των μεγάλων φιλοσοφικών ρευμάτων, με μεγάλη ανάπτυξη των γραμμάτων και των επιστημών. Υπήρξε η πόλη των εθνικών, φιλοσοφικών και θρησκευτικών αντιθέσεων, αλλά και των θεαμάτων, της </a:t>
            </a:r>
            <a:r>
              <a:rPr lang="el-GR" sz="1900" dirty="0" err="1">
                <a:latin typeface="Garamond" pitchFamily="18" charset="0"/>
              </a:rPr>
              <a:t>πολυπολιτισμικότητος</a:t>
            </a:r>
            <a:r>
              <a:rPr lang="el-GR" sz="1900" dirty="0">
                <a:latin typeface="Garamond" pitchFamily="18" charset="0"/>
              </a:rPr>
              <a:t> και των ακραίων εκφραστικών εκδηλώσεων. Πέρασε σταδιακά όμως στην παρακμή από τον </a:t>
            </a:r>
            <a:r>
              <a:rPr lang="el-GR" sz="1900" dirty="0">
                <a:latin typeface="Garamond" pitchFamily="18" charset="0"/>
                <a:hlinkClick r:id="rId9" tooltip="10ος αιώνας"/>
              </a:rPr>
              <a:t>10ο αιώνα</a:t>
            </a:r>
            <a:r>
              <a:rPr lang="el-GR" sz="1900" dirty="0">
                <a:latin typeface="Garamond" pitchFamily="18" charset="0"/>
              </a:rPr>
              <a:t> λόγω των σφοδρών επιδρομών των κατακτητών, </a:t>
            </a:r>
            <a:r>
              <a:rPr lang="el-GR" sz="1900" dirty="0">
                <a:latin typeface="Garamond" pitchFamily="18" charset="0"/>
                <a:hlinkClick r:id="rId10" tooltip="Άραβες"/>
              </a:rPr>
              <a:t>Αράβων</a:t>
            </a:r>
            <a:r>
              <a:rPr lang="el-GR" sz="1900" dirty="0">
                <a:latin typeface="Garamond" pitchFamily="18" charset="0"/>
              </a:rPr>
              <a:t> και </a:t>
            </a:r>
            <a:r>
              <a:rPr lang="el-GR" sz="1900" dirty="0">
                <a:latin typeface="Garamond" pitchFamily="18" charset="0"/>
                <a:hlinkClick r:id="rId11" tooltip="Σταυροφορίες"/>
              </a:rPr>
              <a:t>Σταυροφόρων</a:t>
            </a:r>
            <a:r>
              <a:rPr lang="el-GR" sz="1900" dirty="0">
                <a:latin typeface="Garamond" pitchFamily="18" charset="0"/>
              </a:rPr>
              <a:t>, καθώς και της αλλαγής των εμπορικών δρόμων προς τη Δύση.</a:t>
            </a:r>
            <a:r>
              <a:rPr lang="el-GR" sz="1900" u="sng" dirty="0">
                <a:latin typeface="Garamond" pitchFamily="18" charset="0"/>
              </a:rPr>
              <a:t>   </a:t>
            </a:r>
            <a:endParaRPr lang="el-GR" sz="1900" dirty="0">
              <a:latin typeface="Garamond" pitchFamily="18" charset="0"/>
            </a:endParaRPr>
          </a:p>
          <a:p>
            <a:pPr>
              <a:buNone/>
            </a:pPr>
            <a:endParaRPr lang="el-GR" sz="2000" dirty="0"/>
          </a:p>
          <a:p>
            <a:endParaRPr lang="el-GR" sz="2000" dirty="0"/>
          </a:p>
        </p:txBody>
      </p:sp>
    </p:spTree>
  </p:cSld>
  <p:clrMapOvr>
    <a:masterClrMapping/>
  </p:clrMapOvr>
  <p:transition spd="slow" advTm="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57158" y="285728"/>
            <a:ext cx="8229600" cy="1143000"/>
          </a:xfrm>
        </p:spPr>
        <p:txBody>
          <a:bodyPr>
            <a:normAutofit fontScale="90000"/>
          </a:bodyPr>
          <a:lstStyle/>
          <a:p>
            <a:pPr algn="l"/>
            <a:r>
              <a:rPr lang="el-GR" b="1" u="sng" dirty="0" smtClean="0"/>
              <a:t>ΙΔΡΥΣΗ:</a:t>
            </a:r>
            <a:r>
              <a:rPr lang="el-GR" dirty="0" smtClean="0"/>
              <a:t/>
            </a:r>
            <a:br>
              <a:rPr lang="el-GR" dirty="0" smtClean="0"/>
            </a:br>
            <a:endParaRPr lang="el-GR" dirty="0"/>
          </a:p>
        </p:txBody>
      </p:sp>
      <p:sp>
        <p:nvSpPr>
          <p:cNvPr id="5" name="4 - Θέση περιεχομένου"/>
          <p:cNvSpPr>
            <a:spLocks noGrp="1"/>
          </p:cNvSpPr>
          <p:nvPr>
            <p:ph sz="half" idx="1"/>
          </p:nvPr>
        </p:nvSpPr>
        <p:spPr>
          <a:xfrm>
            <a:off x="457200" y="1600200"/>
            <a:ext cx="4186238" cy="5257800"/>
          </a:xfrm>
        </p:spPr>
        <p:txBody>
          <a:bodyPr>
            <a:noAutofit/>
          </a:bodyPr>
          <a:lstStyle/>
          <a:p>
            <a:r>
              <a:rPr lang="el-GR" sz="1200" dirty="0" smtClean="0">
                <a:latin typeface="Garamond" pitchFamily="18" charset="0"/>
              </a:rPr>
              <a:t>Η </a:t>
            </a:r>
            <a:r>
              <a:rPr lang="el-GR" sz="1200" dirty="0">
                <a:latin typeface="Garamond" pitchFamily="18" charset="0"/>
              </a:rPr>
              <a:t>πόλη της Αντιόχειας ιδρύθηκε στα τέλη του 4</a:t>
            </a:r>
            <a:r>
              <a:rPr lang="el-GR" sz="1200" baseline="30000" dirty="0">
                <a:latin typeface="Garamond" pitchFamily="18" charset="0"/>
              </a:rPr>
              <a:t>ου</a:t>
            </a:r>
            <a:r>
              <a:rPr lang="el-GR" sz="1200" dirty="0">
                <a:latin typeface="Garamond" pitchFamily="18" charset="0"/>
              </a:rPr>
              <a:t> αιώνα </a:t>
            </a:r>
            <a:r>
              <a:rPr lang="el-GR" sz="1200" dirty="0" err="1">
                <a:latin typeface="Garamond" pitchFamily="18" charset="0"/>
              </a:rPr>
              <a:t>π.Χ.</a:t>
            </a:r>
            <a:r>
              <a:rPr lang="el-GR" sz="1200" dirty="0">
                <a:latin typeface="Garamond" pitchFamily="18" charset="0"/>
              </a:rPr>
              <a:t> από τον Σέλευκο Α΄ </a:t>
            </a:r>
            <a:r>
              <a:rPr lang="el-GR" sz="1200" dirty="0" err="1">
                <a:latin typeface="Garamond" pitchFamily="18" charset="0"/>
              </a:rPr>
              <a:t>Νικάτωρ</a:t>
            </a:r>
            <a:r>
              <a:rPr lang="el-GR" sz="1200" dirty="0">
                <a:latin typeface="Garamond" pitchFamily="18" charset="0"/>
              </a:rPr>
              <a:t> προς τιμήν του πατρός του, </a:t>
            </a:r>
            <a:r>
              <a:rPr lang="el-GR" sz="1200" dirty="0" err="1">
                <a:latin typeface="Garamond" pitchFamily="18" charset="0"/>
              </a:rPr>
              <a:t>Αντιόχου</a:t>
            </a:r>
            <a:r>
              <a:rPr lang="el-GR" sz="1200" dirty="0">
                <a:latin typeface="Garamond" pitchFamily="18" charset="0"/>
              </a:rPr>
              <a:t>. Ακόμη, ίδρυσε άλλες τρεις πόλεις, που ήταν η Σελεύκεια στην Πιερία (το σημαντικό λιμάνι της πόλεως), η Λαοδικεία και η Απάμεια. Όλες είχαν σχεδιαστεί με τον ίδιο τρόπο, δηλαδή με το σύστημα του </a:t>
            </a:r>
            <a:r>
              <a:rPr lang="el-GR" sz="1200" dirty="0" err="1">
                <a:latin typeface="Garamond" pitchFamily="18" charset="0"/>
              </a:rPr>
              <a:t>κανάβου</a:t>
            </a:r>
            <a:r>
              <a:rPr lang="el-GR" sz="1200" dirty="0">
                <a:latin typeface="Garamond" pitchFamily="18" charset="0"/>
              </a:rPr>
              <a:t> και είχαν διαστάσεις 112×58μ., κάτι το οποίο μάς δείχνει το σχέδιο των αρχιτεκτόνων για μαζική κατασκευή πόλεων, με σκοπό την αστικοποίηση και τον εξελληνισμό της Ασίας. Αρχιτέκτονες της Αντιοχείας ήταν ο </a:t>
            </a:r>
            <a:r>
              <a:rPr lang="el-GR" sz="1200" dirty="0" err="1">
                <a:latin typeface="Garamond" pitchFamily="18" charset="0"/>
              </a:rPr>
              <a:t>Ξενάριος</a:t>
            </a:r>
            <a:r>
              <a:rPr lang="el-GR" sz="1200" dirty="0">
                <a:latin typeface="Garamond" pitchFamily="18" charset="0"/>
              </a:rPr>
              <a:t>, με βοηθούς τον </a:t>
            </a:r>
            <a:r>
              <a:rPr lang="el-GR" sz="1200" dirty="0" err="1">
                <a:latin typeface="Garamond" pitchFamily="18" charset="0"/>
              </a:rPr>
              <a:t>Ατταίο</a:t>
            </a:r>
            <a:r>
              <a:rPr lang="el-GR" sz="1200" dirty="0">
                <a:latin typeface="Garamond" pitchFamily="18" charset="0"/>
              </a:rPr>
              <a:t>, τον </a:t>
            </a:r>
            <a:r>
              <a:rPr lang="el-GR" sz="1200" dirty="0" err="1">
                <a:latin typeface="Garamond" pitchFamily="18" charset="0"/>
              </a:rPr>
              <a:t>Περίττα</a:t>
            </a:r>
            <a:r>
              <a:rPr lang="el-GR" sz="1200" dirty="0">
                <a:latin typeface="Garamond" pitchFamily="18" charset="0"/>
              </a:rPr>
              <a:t> και τον </a:t>
            </a:r>
            <a:r>
              <a:rPr lang="el-GR" sz="1200" dirty="0" err="1">
                <a:latin typeface="Garamond" pitchFamily="18" charset="0"/>
              </a:rPr>
              <a:t>Αναξικράτη</a:t>
            </a:r>
            <a:r>
              <a:rPr lang="el-GR" sz="1200" dirty="0">
                <a:latin typeface="Garamond" pitchFamily="18" charset="0"/>
              </a:rPr>
              <a:t>, που ανέλαβαν τον σχεδιασμό της πόλης.</a:t>
            </a:r>
            <a:r>
              <a:rPr lang="el-GR" sz="1200" u="sng" dirty="0">
                <a:latin typeface="Garamond" pitchFamily="18" charset="0"/>
              </a:rPr>
              <a:t> </a:t>
            </a:r>
            <a:endParaRPr lang="el-GR" sz="1200" dirty="0">
              <a:latin typeface="Garamond" pitchFamily="18" charset="0"/>
            </a:endParaRPr>
          </a:p>
          <a:p>
            <a:r>
              <a:rPr lang="el-GR" sz="1200" u="sng" dirty="0">
                <a:latin typeface="Garamond" pitchFamily="18" charset="0"/>
              </a:rPr>
              <a:t> </a:t>
            </a:r>
            <a:r>
              <a:rPr lang="el-GR" sz="1200" dirty="0">
                <a:latin typeface="Garamond" pitchFamily="18" charset="0"/>
              </a:rPr>
              <a:t>Η τοποθεσία της πόλης βρισκόταν σε ένα καλά αρδευόμενο και υγιεινό σημείο, στην αριστερή όχθη του ποταμού Ορόντη και μεταξύ του όρους </a:t>
            </a:r>
            <a:r>
              <a:rPr lang="el-GR" sz="1200" dirty="0" err="1">
                <a:latin typeface="Garamond" pitchFamily="18" charset="0"/>
              </a:rPr>
              <a:t>Σιλπίου</a:t>
            </a:r>
            <a:r>
              <a:rPr lang="el-GR" sz="1200" dirty="0">
                <a:latin typeface="Garamond" pitchFamily="18" charset="0"/>
              </a:rPr>
              <a:t>. Τα περισσότερα ίχνη των Σελευκιδών έχουν χαθεί λόγω της μεγάλης εξάπλωσης της πόλης στη ρωμαϊκή και βυζαντινή περίοδο. Παρόλα αυτά, η έκταση της πόλης φαίνεται να υπολογίζεται στα 2,2 τετραγωνικά χιλιόμετρα, βρισκόταν ανάμεσα σε έναν ποταμό και σε έναν κύριο δρόμο, που οδηγούσε προς τον νότο, στο προάστιο της Δάφνης και στη θάλασσα της Λαοδικείας. Οι κάτοικοί της αριθμούσαν περίπου 500.000 ψυχές. Συνυπήρχαν Έλληνες, Σύριοι, που, κατά μια έννοια, ήταν η πλειοψηφία, και Ιουδαίοι. Η πόλη χωριζόταν σε 18 δήμους-φυλές.</a:t>
            </a:r>
            <a:r>
              <a:rPr lang="el-GR" sz="1200" u="sng" dirty="0">
                <a:latin typeface="Garamond" pitchFamily="18" charset="0"/>
              </a:rPr>
              <a:t>  </a:t>
            </a:r>
            <a:endParaRPr lang="el-GR" sz="1200" dirty="0">
              <a:latin typeface="Garamond" pitchFamily="18" charset="0"/>
            </a:endParaRPr>
          </a:p>
        </p:txBody>
      </p:sp>
      <p:pic>
        <p:nvPicPr>
          <p:cNvPr id="7" name="6 - Θέση περιεχομένου" descr="C:\Users\USER\OneDrive\Υπολογιστής\Αντιόχεια\oi-seleukides-kai-h-idrush-ths-antioxeias-of-eik23.jpg"/>
          <p:cNvPicPr>
            <a:picLocks noGrp="1"/>
          </p:cNvPicPr>
          <p:nvPr>
            <p:ph sz="half" idx="2"/>
          </p:nvPr>
        </p:nvPicPr>
        <p:blipFill>
          <a:blip r:embed="rId2" cstate="print"/>
          <a:srcRect/>
          <a:stretch>
            <a:fillRect/>
          </a:stretch>
        </p:blipFill>
        <p:spPr bwMode="auto">
          <a:xfrm>
            <a:off x="4643438" y="1571612"/>
            <a:ext cx="4357718" cy="4643470"/>
          </a:xfrm>
          <a:prstGeom prst="rect">
            <a:avLst/>
          </a:prstGeom>
          <a:noFill/>
          <a:ln w="9525">
            <a:noFill/>
            <a:miter lim="800000"/>
            <a:headEnd/>
            <a:tailEnd/>
          </a:ln>
        </p:spPr>
      </p:pic>
    </p:spTree>
  </p:cSld>
  <p:clrMapOvr>
    <a:masterClrMapping/>
  </p:clrMapOvr>
  <p:transition spd="slow" advTm="0">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500034" y="1785926"/>
            <a:ext cx="4038600" cy="4525963"/>
          </a:xfrm>
        </p:spPr>
        <p:txBody>
          <a:bodyPr>
            <a:normAutofit/>
          </a:bodyPr>
          <a:lstStyle/>
          <a:p>
            <a:r>
              <a:rPr lang="el-GR" sz="1300" dirty="0" smtClean="0">
                <a:latin typeface="Garamond" pitchFamily="18" charset="0"/>
              </a:rPr>
              <a:t>Το σημαντικότερο μνημείο της πόλης ήταν ο ναός του Απόλλωνα. Το κολοσσιαίο άγαλμα του Απόλλωνα ήταν έργο του Βρύαξη. Από τις περιγραφές, που έχουμε, ο θεός φαίνεται να κρατούσε στο δεξί του χέρι μια λύρα και μια φιάλη προσφορών στο αριστερό. Ακόμη, υπήρχε ένα ευμέγεθες μπρούτζινο άγαλμα του </a:t>
            </a:r>
            <a:r>
              <a:rPr lang="el-GR" sz="1300" dirty="0" err="1" smtClean="0">
                <a:latin typeface="Garamond" pitchFamily="18" charset="0"/>
              </a:rPr>
              <a:t>Σελεύκου</a:t>
            </a:r>
            <a:r>
              <a:rPr lang="el-GR" sz="1300" dirty="0" smtClean="0">
                <a:latin typeface="Garamond" pitchFamily="18" charset="0"/>
              </a:rPr>
              <a:t>.</a:t>
            </a:r>
          </a:p>
          <a:p>
            <a:r>
              <a:rPr lang="el-GR" sz="1300" dirty="0" smtClean="0">
                <a:latin typeface="Garamond" pitchFamily="18" charset="0"/>
              </a:rPr>
              <a:t>Υπήρχαν, ακόμη, ναοί της Αρτέμιδος, της Αφροδίτης και της </a:t>
            </a:r>
            <a:r>
              <a:rPr lang="el-GR" sz="1300" dirty="0" err="1" smtClean="0">
                <a:latin typeface="Garamond" pitchFamily="18" charset="0"/>
              </a:rPr>
              <a:t>ελληνο</a:t>
            </a:r>
            <a:r>
              <a:rPr lang="el-GR" sz="1300" dirty="0" smtClean="0">
                <a:latin typeface="Garamond" pitchFamily="18" charset="0"/>
              </a:rPr>
              <a:t>-αιγυπτιακής θεότητας, Ίσιδας. Η πόλη φημιζόταν για τις εκδηλώσεις και τους αγώνες της. Άλλο ένα σημαντικό μνημείο της αρχαίας πόλης είναι το άγαλμα της Θεάς Τύχης, που στην αρχαία Ελλάδα είχε σχέση με την τύχη ενός έθνους, κράτους, μιας πόλης ή ενός ατόμου. Σύμφωνα με τον Ησίοδο, ήταν κόρη του Ωκεανού και της Θέτιδας, ενώ ο Πίνδαρος υποστήριζε πως πατέρας της ήταν ο Δίας.</a:t>
            </a:r>
          </a:p>
          <a:p>
            <a:pPr>
              <a:buNone/>
            </a:pPr>
            <a:endParaRPr lang="el-GR" dirty="0"/>
          </a:p>
        </p:txBody>
      </p:sp>
      <p:pic>
        <p:nvPicPr>
          <p:cNvPr id="5" name="4 - Θέση περιεχομένου" descr="oi-seleukides-kai-h-idrush-ths-antioxeias-of-ejw.png"/>
          <p:cNvPicPr>
            <a:picLocks noGrp="1" noChangeAspect="1"/>
          </p:cNvPicPr>
          <p:nvPr>
            <p:ph sz="half" idx="2"/>
          </p:nvPr>
        </p:nvPicPr>
        <p:blipFill>
          <a:blip r:embed="rId2"/>
          <a:stretch>
            <a:fillRect/>
          </a:stretch>
        </p:blipFill>
        <p:spPr>
          <a:xfrm>
            <a:off x="4648200" y="1714488"/>
            <a:ext cx="4038600" cy="4286279"/>
          </a:xfrm>
        </p:spPr>
      </p:pic>
    </p:spTree>
  </p:cSld>
  <p:clrMapOvr>
    <a:masterClrMapping/>
  </p:clrMapOvr>
  <p:transition spd="slow" advTm="0">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b="1" u="sng" dirty="0" smtClean="0"/>
              <a:t>ΕΛΛΗΝΙΣΤΙΚΗ ΠΕΡΙΟΔΟΣ:</a:t>
            </a:r>
            <a:r>
              <a:rPr lang="el-GR" dirty="0" smtClean="0"/>
              <a:t/>
            </a:r>
            <a:br>
              <a:rPr lang="el-GR" dirty="0" smtClean="0"/>
            </a:br>
            <a:endParaRPr lang="el-GR" dirty="0"/>
          </a:p>
        </p:txBody>
      </p:sp>
      <p:sp>
        <p:nvSpPr>
          <p:cNvPr id="3" name="2 - Θέση περιεχομένου"/>
          <p:cNvSpPr>
            <a:spLocks noGrp="1"/>
          </p:cNvSpPr>
          <p:nvPr>
            <p:ph sz="half" idx="1"/>
          </p:nvPr>
        </p:nvSpPr>
        <p:spPr/>
        <p:txBody>
          <a:bodyPr>
            <a:noAutofit/>
          </a:bodyPr>
          <a:lstStyle/>
          <a:p>
            <a:r>
              <a:rPr lang="el-GR" sz="1400" dirty="0" smtClean="0">
                <a:latin typeface="Garamond" pitchFamily="18" charset="0"/>
              </a:rPr>
              <a:t>Η </a:t>
            </a:r>
            <a:r>
              <a:rPr lang="el-GR" sz="1400" dirty="0">
                <a:latin typeface="Garamond" pitchFamily="18" charset="0"/>
              </a:rPr>
              <a:t>πρώτη ιστορική περίοδος της Αντιόχειας σχετίζεται με τη </a:t>
            </a:r>
            <a:r>
              <a:rPr lang="el-GR" sz="1400" u="sng" dirty="0">
                <a:latin typeface="Garamond" pitchFamily="18" charset="0"/>
                <a:hlinkClick r:id="rId2" tooltip="Δυναστεία των Σελευκιδών"/>
              </a:rPr>
              <a:t>Δυναστεία των Σελευκιδών</a:t>
            </a:r>
            <a:r>
              <a:rPr lang="el-GR" sz="1400" dirty="0">
                <a:latin typeface="Garamond" pitchFamily="18" charset="0"/>
              </a:rPr>
              <a:t> της οποίας γενάρχης ήταν ο </a:t>
            </a:r>
            <a:r>
              <a:rPr lang="el-GR" sz="1400" u="sng" dirty="0">
                <a:latin typeface="Garamond" pitchFamily="18" charset="0"/>
                <a:hlinkClick r:id="rId3" tooltip="Σέλευκος Α'"/>
              </a:rPr>
              <a:t>Σέλευκος Α'</a:t>
            </a:r>
            <a:r>
              <a:rPr lang="el-GR" sz="1400" dirty="0">
                <a:latin typeface="Garamond" pitchFamily="18" charset="0"/>
              </a:rPr>
              <a:t> (ο </a:t>
            </a:r>
            <a:r>
              <a:rPr lang="el-GR" sz="1400" dirty="0" err="1">
                <a:latin typeface="Garamond" pitchFamily="18" charset="0"/>
              </a:rPr>
              <a:t>Νικάτωρ</a:t>
            </a:r>
            <a:r>
              <a:rPr lang="el-GR" sz="1400" dirty="0">
                <a:latin typeface="Garamond" pitchFamily="18" charset="0"/>
              </a:rPr>
              <a:t>), γιος του </a:t>
            </a:r>
            <a:r>
              <a:rPr lang="el-GR" sz="1400" dirty="0" err="1">
                <a:latin typeface="Garamond" pitchFamily="18" charset="0"/>
              </a:rPr>
              <a:t>Αντίοχου</a:t>
            </a:r>
            <a:r>
              <a:rPr lang="el-GR" sz="1400" dirty="0">
                <a:latin typeface="Garamond" pitchFamily="18" charset="0"/>
              </a:rPr>
              <a:t>, στρατηγού του Βασιλιά της Μακεδονίας Φιλίππου και της Λαοδίκης, και ο ίδιος συνομήλικος και στρατηγός του </a:t>
            </a:r>
            <a:r>
              <a:rPr lang="el-GR" sz="1400" u="sng" dirty="0">
                <a:latin typeface="Garamond" pitchFamily="18" charset="0"/>
                <a:hlinkClick r:id="rId4" tooltip="Μέγας Αλέξανδρος"/>
              </a:rPr>
              <a:t>Μεγάλου Αλεξάνδρου</a:t>
            </a:r>
            <a:r>
              <a:rPr lang="el-GR" sz="1400" dirty="0">
                <a:latin typeface="Garamond" pitchFamily="18" charset="0"/>
              </a:rPr>
              <a:t> και ο νεώτερος των </a:t>
            </a:r>
            <a:r>
              <a:rPr lang="el-GR" sz="1400" u="sng" dirty="0">
                <a:latin typeface="Garamond" pitchFamily="18" charset="0"/>
                <a:hlinkClick r:id="rId5" tooltip="Διάδοχοι του Μεγάλου Αλεξάνδρου"/>
              </a:rPr>
              <a:t>Επιγόνων</a:t>
            </a:r>
            <a:r>
              <a:rPr lang="el-GR" sz="1400" dirty="0">
                <a:latin typeface="Garamond" pitchFamily="18" charset="0"/>
              </a:rPr>
              <a:t> του.</a:t>
            </a:r>
          </a:p>
          <a:p>
            <a:r>
              <a:rPr lang="el-GR" sz="1400" dirty="0">
                <a:latin typeface="Garamond" pitchFamily="18" charset="0"/>
              </a:rPr>
              <a:t>Δώδεκα έτη μετά την κατάληψη της </a:t>
            </a:r>
            <a:r>
              <a:rPr lang="el-GR" sz="1400" u="sng" dirty="0">
                <a:latin typeface="Garamond" pitchFamily="18" charset="0"/>
                <a:hlinkClick r:id="rId6" tooltip="Βαβυλώνα"/>
              </a:rPr>
              <a:t>Βαβυλώνας</a:t>
            </a:r>
            <a:r>
              <a:rPr lang="el-GR" sz="1400" dirty="0">
                <a:latin typeface="Garamond" pitchFamily="18" charset="0"/>
              </a:rPr>
              <a:t> (</a:t>
            </a:r>
            <a:r>
              <a:rPr lang="el-GR" sz="1400" u="sng" dirty="0">
                <a:latin typeface="Garamond" pitchFamily="18" charset="0"/>
                <a:hlinkClick r:id="rId7" tooltip="1 Οκτωβρίου"/>
              </a:rPr>
              <a:t>1 Οκτωβρίου</a:t>
            </a:r>
            <a:r>
              <a:rPr lang="el-GR" sz="1400" dirty="0">
                <a:latin typeface="Garamond" pitchFamily="18" charset="0"/>
              </a:rPr>
              <a:t> </a:t>
            </a:r>
            <a:r>
              <a:rPr lang="el-GR" sz="1400" u="sng" dirty="0">
                <a:latin typeface="Garamond" pitchFamily="18" charset="0"/>
                <a:hlinkClick r:id="rId8" tooltip="312 π.Χ."/>
              </a:rPr>
              <a:t>312 </a:t>
            </a:r>
            <a:r>
              <a:rPr lang="el-GR" sz="1400" u="sng" dirty="0" err="1">
                <a:latin typeface="Garamond" pitchFamily="18" charset="0"/>
                <a:hlinkClick r:id="rId8" tooltip="312 π.Χ."/>
              </a:rPr>
              <a:t>π.Χ.</a:t>
            </a:r>
            <a:r>
              <a:rPr lang="el-GR" sz="1400" dirty="0">
                <a:latin typeface="Garamond" pitchFamily="18" charset="0"/>
              </a:rPr>
              <a:t>) από τον Σέλευκο, οπότε και καθιερώθηκε ως χρονολογική αφετηρία η λεγόμενη "έτος Σελευκιδών" και πέντε έτη αφότου ανέλαβε Βασιλιάς </a:t>
            </a:r>
            <a:r>
              <a:rPr lang="el-GR" sz="1400" u="sng" dirty="0">
                <a:latin typeface="Garamond" pitchFamily="18" charset="0"/>
                <a:hlinkClick r:id="rId9" tooltip="305 π.Χ."/>
              </a:rPr>
              <a:t>305 </a:t>
            </a:r>
            <a:r>
              <a:rPr lang="el-GR" sz="1400" u="sng" dirty="0" err="1">
                <a:latin typeface="Garamond" pitchFamily="18" charset="0"/>
                <a:hlinkClick r:id="rId9" tooltip="305 π.Χ."/>
              </a:rPr>
              <a:t>π.Χ.</a:t>
            </a:r>
            <a:r>
              <a:rPr lang="el-GR" sz="1400" dirty="0">
                <a:latin typeface="Garamond" pitchFamily="18" charset="0"/>
              </a:rPr>
              <a:t> και ακόμη ένα έτος μετά τη </a:t>
            </a:r>
            <a:r>
              <a:rPr lang="el-GR" sz="1400" u="sng" dirty="0">
                <a:latin typeface="Garamond" pitchFamily="18" charset="0"/>
                <a:hlinkClick r:id="rId10" tooltip="Μάχη της Ιψού"/>
              </a:rPr>
              <a:t>μάχη της </a:t>
            </a:r>
            <a:r>
              <a:rPr lang="el-GR" sz="1400" u="sng" dirty="0" err="1">
                <a:latin typeface="Garamond" pitchFamily="18" charset="0"/>
                <a:hlinkClick r:id="rId10" tooltip="Μάχη της Ιψού"/>
              </a:rPr>
              <a:t>Ιψού</a:t>
            </a:r>
            <a:r>
              <a:rPr lang="el-GR" sz="1400" dirty="0">
                <a:latin typeface="Garamond" pitchFamily="18" charset="0"/>
              </a:rPr>
              <a:t> </a:t>
            </a:r>
            <a:r>
              <a:rPr lang="el-GR" sz="1400" u="sng" dirty="0">
                <a:latin typeface="Garamond" pitchFamily="18" charset="0"/>
                <a:hlinkClick r:id="rId11" tooltip="301 π.Χ."/>
              </a:rPr>
              <a:t>301 </a:t>
            </a:r>
            <a:r>
              <a:rPr lang="el-GR" sz="1400" u="sng" dirty="0" err="1">
                <a:latin typeface="Garamond" pitchFamily="18" charset="0"/>
                <a:hlinkClick r:id="rId11" tooltip="301 π.Χ."/>
              </a:rPr>
              <a:t>π.Χ.</a:t>
            </a:r>
            <a:r>
              <a:rPr lang="el-GR" sz="1400" dirty="0">
                <a:latin typeface="Garamond" pitchFamily="18" charset="0"/>
              </a:rPr>
              <a:t> ο </a:t>
            </a:r>
            <a:r>
              <a:rPr lang="el-GR" sz="1400" u="sng" dirty="0">
                <a:latin typeface="Garamond" pitchFamily="18" charset="0"/>
                <a:hlinkClick r:id="rId3" tooltip="Σέλευκος Α'"/>
              </a:rPr>
              <a:t>Σέλευκος Α'</a:t>
            </a:r>
            <a:r>
              <a:rPr lang="el-GR" sz="1400" dirty="0">
                <a:latin typeface="Garamond" pitchFamily="18" charset="0"/>
              </a:rPr>
              <a:t> Βασιλιάς πλέον της Ανατολής, από την </a:t>
            </a:r>
            <a:r>
              <a:rPr lang="el-GR" sz="1400" u="sng" dirty="0">
                <a:latin typeface="Garamond" pitchFamily="18" charset="0"/>
                <a:hlinkClick r:id="rId12" tooltip="Φρυγία"/>
              </a:rPr>
              <a:t>Φρυγίας</a:t>
            </a:r>
            <a:r>
              <a:rPr lang="el-GR" sz="1400" dirty="0">
                <a:latin typeface="Garamond" pitchFamily="18" charset="0"/>
              </a:rPr>
              <a:t> μέχρι τον Ινδό, ως και τη </a:t>
            </a:r>
            <a:r>
              <a:rPr lang="el-GR" sz="1400" u="sng" dirty="0">
                <a:latin typeface="Garamond" pitchFamily="18" charset="0"/>
                <a:hlinkClick r:id="rId13" tooltip="Συρία"/>
              </a:rPr>
              <a:t>Συρία</a:t>
            </a:r>
            <a:r>
              <a:rPr lang="el-GR" sz="1400" dirty="0">
                <a:latin typeface="Garamond" pitchFamily="18" charset="0"/>
              </a:rPr>
              <a:t>, από τον κόλπο της Ισσού μέχρι τα σύνορα της Αιγύπτου ιδρύει την Αντιόχεια προς τιμή και ιερή μνήμη του πατέρα του, την </a:t>
            </a:r>
            <a:r>
              <a:rPr lang="el-GR" sz="1400" u="sng" dirty="0">
                <a:latin typeface="Garamond" pitchFamily="18" charset="0"/>
                <a:hlinkClick r:id="rId14" tooltip="Σελεύκεια η Πιερία"/>
              </a:rPr>
              <a:t>Σελεύκεια</a:t>
            </a:r>
            <a:r>
              <a:rPr lang="el-GR" sz="1400" dirty="0">
                <a:latin typeface="Garamond" pitchFamily="18" charset="0"/>
              </a:rPr>
              <a:t> (Πιερίας) </a:t>
            </a:r>
            <a:r>
              <a:rPr lang="el-GR" sz="1400" u="sng" dirty="0">
                <a:latin typeface="Garamond" pitchFamily="18" charset="0"/>
                <a:hlinkClick r:id="rId15" tooltip="Επίνειο"/>
              </a:rPr>
              <a:t>επίνειο</a:t>
            </a:r>
            <a:r>
              <a:rPr lang="el-GR" sz="1400" dirty="0">
                <a:latin typeface="Garamond" pitchFamily="18" charset="0"/>
              </a:rPr>
              <a:t> εκείνης (300 </a:t>
            </a:r>
            <a:r>
              <a:rPr lang="el-GR" sz="1400" dirty="0" err="1">
                <a:latin typeface="Garamond" pitchFamily="18" charset="0"/>
              </a:rPr>
              <a:t>π.Χ.</a:t>
            </a:r>
            <a:r>
              <a:rPr lang="el-GR" sz="1400" dirty="0">
                <a:latin typeface="Garamond" pitchFamily="18" charset="0"/>
              </a:rPr>
              <a:t> ή το 12ο </a:t>
            </a:r>
            <a:r>
              <a:rPr lang="el-GR" sz="1400" dirty="0" err="1">
                <a:latin typeface="Garamond" pitchFamily="18" charset="0"/>
              </a:rPr>
              <a:t>ε.Σ</a:t>
            </a:r>
            <a:r>
              <a:rPr lang="el-GR" sz="1400" dirty="0">
                <a:latin typeface="Garamond" pitchFamily="18" charset="0"/>
              </a:rPr>
              <a:t>.), τη </a:t>
            </a:r>
            <a:r>
              <a:rPr lang="el-GR" sz="1400" u="sng" dirty="0">
                <a:latin typeface="Garamond" pitchFamily="18" charset="0"/>
                <a:hlinkClick r:id="rId16" tooltip="Λαοδίκεια η Πάραλος"/>
              </a:rPr>
              <a:t>Λαοδίκεια</a:t>
            </a:r>
            <a:r>
              <a:rPr lang="el-GR" sz="1400" dirty="0">
                <a:latin typeface="Garamond" pitchFamily="18" charset="0"/>
              </a:rPr>
              <a:t> την Παράλια, προς τιμή της μητέρας του, την </a:t>
            </a:r>
            <a:r>
              <a:rPr lang="el-GR" sz="1400" u="sng" dirty="0">
                <a:latin typeface="Garamond" pitchFamily="18" charset="0"/>
                <a:hlinkClick r:id="rId17" tooltip="Απάμεια (Ορόντου)"/>
              </a:rPr>
              <a:t>Απάμεια</a:t>
            </a:r>
            <a:r>
              <a:rPr lang="el-GR" sz="1400" dirty="0">
                <a:latin typeface="Garamond" pitchFamily="18" charset="0"/>
              </a:rPr>
              <a:t> στον </a:t>
            </a:r>
            <a:r>
              <a:rPr lang="el-GR" sz="1400" u="sng" dirty="0">
                <a:latin typeface="Garamond" pitchFamily="18" charset="0"/>
                <a:hlinkClick r:id="rId18" tooltip="Ορόντης ποταμός"/>
              </a:rPr>
              <a:t>ποταμό Ορόντη</a:t>
            </a:r>
            <a:r>
              <a:rPr lang="el-GR" sz="1400" dirty="0">
                <a:latin typeface="Garamond" pitchFamily="18" charset="0"/>
              </a:rPr>
              <a:t> προς τιμή της συζύγου του, τη Λαοδίκεια (του Λιβάνου) κλπ.</a:t>
            </a:r>
          </a:p>
          <a:p>
            <a:endParaRPr lang="el-GR" sz="1400" dirty="0"/>
          </a:p>
        </p:txBody>
      </p:sp>
      <p:pic>
        <p:nvPicPr>
          <p:cNvPr id="5" name="4 - Θέση περιεχομένου" descr="C:\Users\USER\OneDrive\Υπολογιστής\Αντιόχεια\2.jpg"/>
          <p:cNvPicPr>
            <a:picLocks noGrp="1"/>
          </p:cNvPicPr>
          <p:nvPr>
            <p:ph sz="half" idx="2"/>
          </p:nvPr>
        </p:nvPicPr>
        <p:blipFill>
          <a:blip r:embed="rId19" cstate="print"/>
          <a:srcRect/>
          <a:stretch>
            <a:fillRect/>
          </a:stretch>
        </p:blipFill>
        <p:spPr bwMode="auto">
          <a:xfrm>
            <a:off x="5111140" y="1643050"/>
            <a:ext cx="3675701" cy="4483113"/>
          </a:xfrm>
          <a:prstGeom prst="rect">
            <a:avLst/>
          </a:prstGeom>
          <a:noFill/>
          <a:ln w="9525">
            <a:noFill/>
            <a:miter lim="800000"/>
            <a:headEnd/>
            <a:tailEnd/>
          </a:ln>
        </p:spPr>
      </p:pic>
    </p:spTree>
  </p:cSld>
  <p:clrMapOvr>
    <a:masterClrMapping/>
  </p:clrMapOvr>
  <p:transition spd="slow" advTm="0">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b="1" u="sng" dirty="0"/>
              <a:t>ΡΩΜΑΪΚΗ ΠΕΡΙΟΔΟΣ:</a:t>
            </a:r>
            <a:r>
              <a:rPr lang="el-GR" dirty="0"/>
              <a:t/>
            </a:r>
            <a:br>
              <a:rPr lang="el-GR" dirty="0"/>
            </a:br>
            <a:endParaRPr lang="el-GR" dirty="0"/>
          </a:p>
        </p:txBody>
      </p:sp>
      <p:sp>
        <p:nvSpPr>
          <p:cNvPr id="3" name="2 - Θέση περιεχομένου"/>
          <p:cNvSpPr>
            <a:spLocks noGrp="1"/>
          </p:cNvSpPr>
          <p:nvPr>
            <p:ph sz="half" idx="1"/>
          </p:nvPr>
        </p:nvSpPr>
        <p:spPr/>
        <p:txBody>
          <a:bodyPr>
            <a:normAutofit fontScale="62500" lnSpcReduction="20000"/>
          </a:bodyPr>
          <a:lstStyle/>
          <a:p>
            <a:r>
              <a:rPr lang="el-GR" dirty="0">
                <a:latin typeface="Garamond" pitchFamily="18" charset="0"/>
              </a:rPr>
              <a:t>Οι Ρωμαίοι αυτοκράτορες ευνόησαν την πόλη από τις πρώτες στιγμές, θεωρώντας την ως πιο κατάλληλη πρωτεύουσα για το ανατολικό τμήμα της αυτοκρατορίας από </a:t>
            </a:r>
            <a:r>
              <a:rPr lang="el-GR" dirty="0" err="1">
                <a:latin typeface="Garamond" pitchFamily="18" charset="0"/>
              </a:rPr>
              <a:t>ό,τι</a:t>
            </a:r>
            <a:r>
              <a:rPr lang="el-GR" dirty="0">
                <a:latin typeface="Garamond" pitchFamily="18" charset="0"/>
              </a:rPr>
              <a:t> θα μπορούσε να είναι η Αλεξάνδρεια, λόγω της απομονωμένης θέσης της Αιγύπτου. Σε κάποιο βαθμό προσπάθησαν να την κάνουν ανατολική Ρώμη. </a:t>
            </a:r>
            <a:r>
              <a:rPr lang="el-GR" dirty="0">
                <a:latin typeface="Garamond" pitchFamily="18" charset="0"/>
                <a:hlinkClick r:id="rId2" tooltip="Ιούλιος Καίσαρας"/>
              </a:rPr>
              <a:t>Ο Ιούλιος Καίσαρας</a:t>
            </a:r>
            <a:r>
              <a:rPr lang="el-GR" dirty="0">
                <a:latin typeface="Garamond" pitchFamily="18" charset="0"/>
              </a:rPr>
              <a:t> το επισκέφτηκε το 47 </a:t>
            </a:r>
            <a:r>
              <a:rPr lang="el-GR" dirty="0" err="1">
                <a:latin typeface="Garamond" pitchFamily="18" charset="0"/>
              </a:rPr>
              <a:t>π.Χ.</a:t>
            </a:r>
            <a:r>
              <a:rPr lang="el-GR" dirty="0">
                <a:latin typeface="Garamond" pitchFamily="18" charset="0"/>
              </a:rPr>
              <a:t>, και επιβεβαίωσε την ελευθερία του. Ένας μεγάλος ναός του Δία Καπιτωλίου υψώθηκε στο </a:t>
            </a:r>
            <a:r>
              <a:rPr lang="el-GR" dirty="0" err="1">
                <a:latin typeface="Garamond" pitchFamily="18" charset="0"/>
              </a:rPr>
              <a:t>Σίλπιο</a:t>
            </a:r>
            <a:r>
              <a:rPr lang="el-GR" dirty="0">
                <a:latin typeface="Garamond" pitchFamily="18" charset="0"/>
              </a:rPr>
              <a:t>, πιθανώς μετά από επιμονή του </a:t>
            </a:r>
            <a:r>
              <a:rPr lang="el-GR" dirty="0">
                <a:latin typeface="Garamond" pitchFamily="18" charset="0"/>
                <a:hlinkClick r:id="rId3" tooltip="Ο Αύγουστος"/>
              </a:rPr>
              <a:t>Οκταβιανού</a:t>
            </a:r>
            <a:r>
              <a:rPr lang="el-GR" dirty="0">
                <a:latin typeface="Garamond" pitchFamily="18" charset="0"/>
              </a:rPr>
              <a:t> , του οποίου η πόλη είχε υποστηρίξει την υπόθεση. Δημιουργήθηκε ένα </a:t>
            </a:r>
            <a:r>
              <a:rPr lang="el-GR" dirty="0">
                <a:latin typeface="Garamond" pitchFamily="18" charset="0"/>
                <a:hlinkClick r:id="rId4" tooltip="Φόρουμ (ρωμαϊκά)"/>
              </a:rPr>
              <a:t>φόρουμ ρωμαϊκού τύπου. </a:t>
            </a:r>
            <a:r>
              <a:rPr lang="el-GR" dirty="0">
                <a:latin typeface="Garamond" pitchFamily="18" charset="0"/>
                <a:hlinkClick r:id="rId5" tooltip="Τιβέριος"/>
              </a:rPr>
              <a:t>Ο Τιβέριος</a:t>
            </a:r>
            <a:r>
              <a:rPr lang="el-GR" dirty="0">
                <a:latin typeface="Garamond" pitchFamily="18" charset="0"/>
              </a:rPr>
              <a:t> έχτισε δύο μακριές κιονοστοιχίες στα νότια προς το </a:t>
            </a:r>
            <a:r>
              <a:rPr lang="el-GR" dirty="0" err="1">
                <a:latin typeface="Garamond" pitchFamily="18" charset="0"/>
              </a:rPr>
              <a:t>Σίλπιο</a:t>
            </a:r>
            <a:r>
              <a:rPr lang="el-GR" dirty="0">
                <a:latin typeface="Garamond" pitchFamily="18" charset="0"/>
              </a:rPr>
              <a:t>. </a:t>
            </a:r>
          </a:p>
          <a:p>
            <a:endParaRPr lang="el-GR" dirty="0"/>
          </a:p>
        </p:txBody>
      </p:sp>
      <p:pic>
        <p:nvPicPr>
          <p:cNvPr id="5" name="4 - Θέση περιεχομένου" descr="Antiochia_su_Oronte.PNG"/>
          <p:cNvPicPr>
            <a:picLocks noGrp="1" noChangeAspect="1"/>
          </p:cNvPicPr>
          <p:nvPr>
            <p:ph sz="half" idx="2"/>
          </p:nvPr>
        </p:nvPicPr>
        <p:blipFill>
          <a:blip r:embed="rId6"/>
          <a:stretch>
            <a:fillRect/>
          </a:stretch>
        </p:blipFill>
        <p:spPr>
          <a:xfrm>
            <a:off x="4803429" y="1600200"/>
            <a:ext cx="3728141" cy="4525963"/>
          </a:xfrm>
        </p:spPr>
      </p:pic>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b="1" u="sng" dirty="0"/>
              <a:t>ΧΡΙΣΤΙΑΝΙΣΜΟΣ:</a:t>
            </a:r>
            <a:r>
              <a:rPr lang="el-GR" dirty="0"/>
              <a:t/>
            </a:r>
            <a:br>
              <a:rPr lang="el-GR" dirty="0"/>
            </a:br>
            <a:endParaRPr lang="el-GR" dirty="0"/>
          </a:p>
        </p:txBody>
      </p:sp>
      <p:sp>
        <p:nvSpPr>
          <p:cNvPr id="3" name="2 - Θέση περιεχομένου"/>
          <p:cNvSpPr>
            <a:spLocks noGrp="1"/>
          </p:cNvSpPr>
          <p:nvPr>
            <p:ph sz="half" idx="1"/>
          </p:nvPr>
        </p:nvSpPr>
        <p:spPr/>
        <p:txBody>
          <a:bodyPr>
            <a:normAutofit fontScale="55000" lnSpcReduction="20000"/>
          </a:bodyPr>
          <a:lstStyle/>
          <a:p>
            <a:r>
              <a:rPr lang="el-GR" dirty="0">
                <a:latin typeface="Garamond" pitchFamily="18" charset="0"/>
              </a:rPr>
              <a:t>Η Αντιόχεια είναι από τις σημαντικότερες χριστιανικές πόλεις των πρώτων χρόνων της νέας αυτής </a:t>
            </a:r>
            <a:r>
              <a:rPr lang="el-GR" dirty="0" err="1">
                <a:latin typeface="Garamond" pitchFamily="18" charset="0"/>
              </a:rPr>
              <a:t>θρησκείας.Ήταν</a:t>
            </a:r>
            <a:r>
              <a:rPr lang="el-GR" dirty="0">
                <a:latin typeface="Garamond" pitchFamily="18" charset="0"/>
              </a:rPr>
              <a:t> ανοικτή σε πλήθος θρησκειών . Έτσι μετά τους πρώτους διωγμούς των χριστιανών από την Ιερουσαλήμ το 33 και 34 </a:t>
            </a:r>
            <a:r>
              <a:rPr lang="el-GR" dirty="0" err="1">
                <a:latin typeface="Garamond" pitchFamily="18" charset="0"/>
              </a:rPr>
              <a:t>π.Χ</a:t>
            </a:r>
            <a:r>
              <a:rPr lang="el-GR" dirty="0">
                <a:latin typeface="Garamond" pitchFamily="18" charset="0"/>
              </a:rPr>
              <a:t> και τον θάνατο του μάρτυρα Στέφανου από λιθοβολισμό ,οι χριστιανοί διασκορπίστηκαν σε κοντινές πόλεις η γύρισαν στις πατρίδες τους.</a:t>
            </a:r>
          </a:p>
          <a:p>
            <a:r>
              <a:rPr lang="el-GR" dirty="0">
                <a:latin typeface="Garamond" pitchFamily="18" charset="0"/>
              </a:rPr>
              <a:t> Στην Αντιόχεια η αποδοχή του χριστιανισμού από μη </a:t>
            </a:r>
            <a:r>
              <a:rPr lang="el-GR" dirty="0" err="1">
                <a:latin typeface="Garamond" pitchFamily="18" charset="0"/>
              </a:rPr>
              <a:t>Ιουδέους</a:t>
            </a:r>
            <a:r>
              <a:rPr lang="el-GR" dirty="0">
                <a:latin typeface="Garamond" pitchFamily="18" charset="0"/>
              </a:rPr>
              <a:t> Εθνικούς που δεν ακολούθησαν τον μωσαϊκό νόμο ήταν μείζονος σημασίας για την εξέλιξη του χριστιανισμού σε παγκόσμια θρησκεία.</a:t>
            </a:r>
          </a:p>
          <a:p>
            <a:r>
              <a:rPr lang="el-GR" dirty="0">
                <a:latin typeface="Garamond" pitchFamily="18" charset="0"/>
              </a:rPr>
              <a:t> Γύρω από την πόλη υπήρχαν πολλά ελληνικά, συριακά, αρμενικά και λατινικά μοναστήρια.  Μεταξύ 252 και 300 </a:t>
            </a:r>
            <a:r>
              <a:rPr lang="el-GR" dirty="0" err="1">
                <a:latin typeface="Garamond" pitchFamily="18" charset="0"/>
              </a:rPr>
              <a:t>μ.Χ</a:t>
            </a:r>
            <a:r>
              <a:rPr lang="el-GR" dirty="0">
                <a:latin typeface="Garamond" pitchFamily="18" charset="0"/>
              </a:rPr>
              <a:t>., δέκα συνελεύσεις της εκκλησίας πραγματοποιήθηκαν στην Αντιόχεια και έγινε η έδρα ενός από τα πέντε αρχικά </a:t>
            </a:r>
            <a:r>
              <a:rPr lang="el-GR" u="sng" dirty="0">
                <a:latin typeface="Garamond" pitchFamily="18" charset="0"/>
                <a:hlinkClick r:id="rId2" tooltip="Πατριαρχείο"/>
              </a:rPr>
              <a:t>πατριαρχεία</a:t>
            </a:r>
            <a:r>
              <a:rPr lang="el-GR" dirty="0">
                <a:latin typeface="Garamond" pitchFamily="18" charset="0"/>
              </a:rPr>
              <a:t> , μαζί με </a:t>
            </a:r>
            <a:r>
              <a:rPr lang="el-GR" u="sng" dirty="0">
                <a:latin typeface="Garamond" pitchFamily="18" charset="0"/>
                <a:hlinkClick r:id="rId3" tooltip="Κωνσταντινούπολη"/>
              </a:rPr>
              <a:t>την Κωνσταντινούπολη</a:t>
            </a:r>
            <a:r>
              <a:rPr lang="el-GR" dirty="0">
                <a:latin typeface="Garamond" pitchFamily="18" charset="0"/>
              </a:rPr>
              <a:t> , </a:t>
            </a:r>
            <a:r>
              <a:rPr lang="el-GR" u="sng" dirty="0">
                <a:latin typeface="Garamond" pitchFamily="18" charset="0"/>
                <a:hlinkClick r:id="rId4" tooltip="Ιερουσαλήμ"/>
              </a:rPr>
              <a:t>την Ιερουσαλήμ</a:t>
            </a:r>
            <a:r>
              <a:rPr lang="el-GR" dirty="0">
                <a:latin typeface="Garamond" pitchFamily="18" charset="0"/>
              </a:rPr>
              <a:t> , </a:t>
            </a:r>
            <a:r>
              <a:rPr lang="el-GR" u="sng" dirty="0">
                <a:latin typeface="Garamond" pitchFamily="18" charset="0"/>
                <a:hlinkClick r:id="rId5" tooltip="Αλεξανδρεία"/>
              </a:rPr>
              <a:t>την Αλεξάνδρεια</a:t>
            </a:r>
            <a:r>
              <a:rPr lang="el-GR" dirty="0">
                <a:latin typeface="Garamond" pitchFamily="18" charset="0"/>
              </a:rPr>
              <a:t> και </a:t>
            </a:r>
            <a:r>
              <a:rPr lang="el-GR" u="sng" dirty="0">
                <a:latin typeface="Garamond" pitchFamily="18" charset="0"/>
                <a:hlinkClick r:id="rId6" tooltip="Ρώμη"/>
              </a:rPr>
              <a:t>τη Ρώμη</a:t>
            </a:r>
            <a:r>
              <a:rPr lang="el-GR" dirty="0">
                <a:latin typeface="Garamond" pitchFamily="18" charset="0"/>
              </a:rPr>
              <a:t> </a:t>
            </a:r>
          </a:p>
          <a:p>
            <a:endParaRPr lang="el-GR" dirty="0"/>
          </a:p>
          <a:p>
            <a:pPr>
              <a:buNone/>
            </a:pPr>
            <a:r>
              <a:rPr lang="el-GR" dirty="0"/>
              <a:t> </a:t>
            </a:r>
          </a:p>
        </p:txBody>
      </p:sp>
      <p:pic>
        <p:nvPicPr>
          <p:cNvPr id="5" name="4 - Θέση περιεχομένου" descr="205945780_3986295744818602_2805081561838493929_n-1.jpg"/>
          <p:cNvPicPr>
            <a:picLocks noGrp="1" noChangeAspect="1"/>
          </p:cNvPicPr>
          <p:nvPr>
            <p:ph sz="half" idx="2"/>
          </p:nvPr>
        </p:nvPicPr>
        <p:blipFill>
          <a:blip r:embed="rId7"/>
          <a:stretch>
            <a:fillRect/>
          </a:stretch>
        </p:blipFill>
        <p:spPr>
          <a:xfrm>
            <a:off x="4648200" y="928670"/>
            <a:ext cx="4210080" cy="2214578"/>
          </a:xfrm>
        </p:spPr>
      </p:pic>
      <p:pic>
        <p:nvPicPr>
          <p:cNvPr id="6" name="5 - Εικόνα" descr="C:\Users\USER\OneDrive\Υπολογιστής\Αντιόχεια\375px-The_Antioch_Chalice,_first_half_of_6th_century,_Metropolitan_Museum_of_Art.jpg"/>
          <p:cNvPicPr/>
          <p:nvPr/>
        </p:nvPicPr>
        <p:blipFill>
          <a:blip r:embed="rId8" cstate="print"/>
          <a:srcRect/>
          <a:stretch>
            <a:fillRect/>
          </a:stretch>
        </p:blipFill>
        <p:spPr bwMode="auto">
          <a:xfrm>
            <a:off x="5286380" y="3357562"/>
            <a:ext cx="3143272" cy="2278380"/>
          </a:xfrm>
          <a:prstGeom prst="rect">
            <a:avLst/>
          </a:prstGeom>
          <a:noFill/>
          <a:ln w="9525">
            <a:noFill/>
            <a:miter lim="800000"/>
            <a:headEnd/>
            <a:tailEnd/>
          </a:ln>
        </p:spPr>
      </p:pic>
    </p:spTree>
  </p:cSld>
  <p:clrMapOvr>
    <a:masterClrMapping/>
  </p:clrMapOvr>
  <p:transition spd="slow" advTm="0">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b="1" u="sng" dirty="0" smtClean="0"/>
              <a:t>ΣΤΑΥΡΟΦΟΡΙΕΣ:</a:t>
            </a:r>
            <a:r>
              <a:rPr lang="el-GR" dirty="0" smtClean="0"/>
              <a:t/>
            </a:r>
            <a:br>
              <a:rPr lang="el-GR" dirty="0" smtClean="0"/>
            </a:br>
            <a:endParaRPr lang="el-GR" dirty="0"/>
          </a:p>
        </p:txBody>
      </p:sp>
      <p:sp>
        <p:nvSpPr>
          <p:cNvPr id="3" name="2 - Θέση περιεχομένου"/>
          <p:cNvSpPr>
            <a:spLocks noGrp="1"/>
          </p:cNvSpPr>
          <p:nvPr>
            <p:ph sz="half" idx="1"/>
          </p:nvPr>
        </p:nvSpPr>
        <p:spPr/>
        <p:txBody>
          <a:bodyPr>
            <a:normAutofit/>
          </a:bodyPr>
          <a:lstStyle/>
          <a:p>
            <a:r>
              <a:rPr lang="el-GR" sz="1600" dirty="0" smtClean="0">
                <a:latin typeface="Garamond" pitchFamily="18" charset="0"/>
              </a:rPr>
              <a:t>Η </a:t>
            </a:r>
            <a:r>
              <a:rPr lang="el-GR" sz="1600" dirty="0">
                <a:latin typeface="Garamond" pitchFamily="18" charset="0"/>
              </a:rPr>
              <a:t>πολιορκία της Αντιόχειας διεξήχθη κατά την πρώτη Σταυροφορία (1096-1099), σε μία μάχη με πρωταγωνιστές τις γαλλικές δυνάμεις κι ένα μουσουλμανικό συνασπισμό, ο οποίος πίστευε ότι με την πολιορκία της Αντιοχείας θα του επέλθει κι περιφερειακή δύναμη. Σε γενικό πλαίσιο, η πρώτη Σταυροφορία κατέχει την πρωταρχική θέση σε μια σειρά σταυροφοριών, που απώτερο στόχο είχαν την ανακατάληψη των Αγίων Τόπων από τους Δυτικούς. Υποκινητής της Σταυροφορίας θεωρείται ο Πάπα Ουρβανός Β´, όταν στη Σύνοδο του Κλερμόν, το 1095, εκκίνησε δραστικές ενέργειες για την αρχή των Σταυροφοριών.</a:t>
            </a:r>
          </a:p>
          <a:p>
            <a:endParaRPr lang="el-GR" sz="1600" dirty="0">
              <a:latin typeface="Garamond" pitchFamily="18" charset="0"/>
            </a:endParaRPr>
          </a:p>
        </p:txBody>
      </p:sp>
      <p:pic>
        <p:nvPicPr>
          <p:cNvPr id="7" name="6 - Θέση περιεχομένου" descr="170px-Husité_-_Jenský_kodex.jpg"/>
          <p:cNvPicPr>
            <a:picLocks noGrp="1" noChangeAspect="1"/>
          </p:cNvPicPr>
          <p:nvPr>
            <p:ph sz="half" idx="2"/>
          </p:nvPr>
        </p:nvPicPr>
        <p:blipFill>
          <a:blip r:embed="rId2"/>
          <a:stretch>
            <a:fillRect/>
          </a:stretch>
        </p:blipFill>
        <p:spPr>
          <a:xfrm>
            <a:off x="5143504" y="714356"/>
            <a:ext cx="3714776" cy="2219325"/>
          </a:xfrm>
        </p:spPr>
      </p:pic>
      <p:pic>
        <p:nvPicPr>
          <p:cNvPr id="8" name="7 - Εικόνα" descr="C:\Users\USER\OneDrive\Υπολογιστής\Αντιόχεια\375px-Capture_of_Antioch_by_Bohemond_of_Tarente_in_June_1098.jpg"/>
          <p:cNvPicPr/>
          <p:nvPr/>
        </p:nvPicPr>
        <p:blipFill>
          <a:blip r:embed="rId3" cstate="print"/>
          <a:srcRect/>
          <a:stretch>
            <a:fillRect/>
          </a:stretch>
        </p:blipFill>
        <p:spPr bwMode="auto">
          <a:xfrm>
            <a:off x="5072066" y="3143248"/>
            <a:ext cx="3857652" cy="2752728"/>
          </a:xfrm>
          <a:prstGeom prst="rect">
            <a:avLst/>
          </a:prstGeom>
          <a:noFill/>
          <a:ln w="9525">
            <a:noFill/>
            <a:miter lim="800000"/>
            <a:headEnd/>
            <a:tailEnd/>
          </a:ln>
        </p:spPr>
      </p:pic>
    </p:spTree>
  </p:cSld>
  <p:clrMapOvr>
    <a:masterClrMapping/>
  </p:clrMapOvr>
  <p:transition spd="slow" advTm="0">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420</Words>
  <Application>Microsoft Office PowerPoint</Application>
  <PresentationFormat>Προβολή στην οθόνη (4:3)</PresentationFormat>
  <Paragraphs>48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Διαφάνεια 1</vt:lpstr>
      <vt:lpstr>Διαφάνεια 2</vt:lpstr>
      <vt:lpstr>ΕΙΣΑΓΩΓΗ : </vt:lpstr>
      <vt:lpstr>ΙΔΡΥΣΗ: </vt:lpstr>
      <vt:lpstr>Διαφάνεια 5</vt:lpstr>
      <vt:lpstr>ΕΛΛΗΝΙΣΤΙΚΗ ΠΕΡΙΟΔΟΣ: </vt:lpstr>
      <vt:lpstr>ΡΩΜΑΪΚΗ ΠΕΡΙΟΔΟΣ: </vt:lpstr>
      <vt:lpstr>ΧΡΙΣΤΙΑΝΙΣΜΟΣ: </vt:lpstr>
      <vt:lpstr>ΣΤΑΥΡΟΦΟΡΙΕΣ: </vt:lpstr>
      <vt:lpstr>ΣΗΜΕΡΑ: </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user1</dc:creator>
  <cp:lastModifiedBy>user1</cp:lastModifiedBy>
  <cp:revision>10</cp:revision>
  <dcterms:created xsi:type="dcterms:W3CDTF">2023-02-27T08:48:22Z</dcterms:created>
  <dcterms:modified xsi:type="dcterms:W3CDTF">2023-02-27T10:21:38Z</dcterms:modified>
</cp:coreProperties>
</file>