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6"/>
  </p:notesMasterIdLst>
  <p:sldIdLst>
    <p:sldId id="256" r:id="rId2"/>
    <p:sldId id="258" r:id="rId3"/>
    <p:sldId id="259" r:id="rId4"/>
    <p:sldId id="260" r:id="rId5"/>
    <p:sldId id="262" r:id="rId6"/>
    <p:sldId id="261" r:id="rId7"/>
    <p:sldId id="263" r:id="rId8"/>
    <p:sldId id="265" r:id="rId9"/>
    <p:sldId id="264" r:id="rId10"/>
    <p:sldId id="266" r:id="rId11"/>
    <p:sldId id="267" r:id="rId12"/>
    <p:sldId id="268" r:id="rId13"/>
    <p:sldId id="269" r:id="rId14"/>
    <p:sldId id="270"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595" autoAdjust="0"/>
  </p:normalViewPr>
  <p:slideViewPr>
    <p:cSldViewPr>
      <p:cViewPr>
        <p:scale>
          <a:sx n="82" d="100"/>
          <a:sy n="82" d="100"/>
        </p:scale>
        <p:origin x="-161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E2665-EA59-402F-AE0B-BF7DCF4248DD}" type="datetimeFigureOut">
              <a:rPr lang="el-GR" smtClean="0"/>
              <a:pPr/>
              <a:t>27/2/2023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22F6EA-B8F6-4B62-AEC7-27BB5ED6D4F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D75755F9-C7AC-4061-B643-F8785B2E4111}" type="datetimeFigureOut">
              <a:rPr lang="el-GR" smtClean="0"/>
              <a:pPr/>
              <a:t>27/2/2023</a:t>
            </a:fld>
            <a:endParaRPr lang="el-GR"/>
          </a:p>
        </p:txBody>
      </p:sp>
      <p:sp>
        <p:nvSpPr>
          <p:cNvPr id="16" name="15 - Θέση αριθμού διαφάνειας"/>
          <p:cNvSpPr>
            <a:spLocks noGrp="1"/>
          </p:cNvSpPr>
          <p:nvPr>
            <p:ph type="sldNum" sz="quarter" idx="11"/>
          </p:nvPr>
        </p:nvSpPr>
        <p:spPr/>
        <p:txBody>
          <a:bodyPr/>
          <a:lstStyle/>
          <a:p>
            <a:fld id="{80A0F8BB-C26B-4EA4-9A25-EAFD1E803604}"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75755F9-C7AC-4061-B643-F8785B2E4111}" type="datetimeFigureOut">
              <a:rPr lang="el-GR" smtClean="0"/>
              <a:pPr/>
              <a:t>27/2/2023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0A0F8BB-C26B-4EA4-9A25-EAFD1E803604}"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D75755F9-C7AC-4061-B643-F8785B2E4111}" type="datetimeFigureOut">
              <a:rPr lang="el-GR" smtClean="0"/>
              <a:pPr/>
              <a:t>27/2/2023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0A0F8BB-C26B-4EA4-9A25-EAFD1E803604}"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D75755F9-C7AC-4061-B643-F8785B2E4111}" type="datetimeFigureOut">
              <a:rPr lang="el-GR" smtClean="0"/>
              <a:pPr/>
              <a:t>27/2/2023</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80A0F8BB-C26B-4EA4-9A25-EAFD1E803604}"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D75755F9-C7AC-4061-B643-F8785B2E4111}" type="datetimeFigureOut">
              <a:rPr lang="el-GR" smtClean="0"/>
              <a:pPr/>
              <a:t>27/2/2023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0A0F8BB-C26B-4EA4-9A25-EAFD1E803604}"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D75755F9-C7AC-4061-B643-F8785B2E4111}" type="datetimeFigureOut">
              <a:rPr lang="el-GR" smtClean="0"/>
              <a:pPr/>
              <a:t>27/2/2023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0A0F8BB-C26B-4EA4-9A25-EAFD1E803604}"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80A0F8BB-C26B-4EA4-9A25-EAFD1E803604}"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D75755F9-C7AC-4061-B643-F8785B2E4111}" type="datetimeFigureOut">
              <a:rPr lang="el-GR" smtClean="0"/>
              <a:pPr/>
              <a:t>27/2/2023</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D75755F9-C7AC-4061-B643-F8785B2E4111}" type="datetimeFigureOut">
              <a:rPr lang="el-GR" smtClean="0"/>
              <a:pPr/>
              <a:t>27/2/2023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0A0F8BB-C26B-4EA4-9A25-EAFD1E803604}"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75755F9-C7AC-4061-B643-F8785B2E4111}" type="datetimeFigureOut">
              <a:rPr lang="el-GR" smtClean="0"/>
              <a:pPr/>
              <a:t>27/2/2023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0A0F8BB-C26B-4EA4-9A25-EAFD1E803604}"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D75755F9-C7AC-4061-B643-F8785B2E4111}" type="datetimeFigureOut">
              <a:rPr lang="el-GR" smtClean="0"/>
              <a:pPr/>
              <a:t>27/2/2023</a:t>
            </a:fld>
            <a:endParaRPr lang="el-GR"/>
          </a:p>
        </p:txBody>
      </p:sp>
      <p:sp>
        <p:nvSpPr>
          <p:cNvPr id="9" name="8 - Θέση αριθμού διαφάνειας"/>
          <p:cNvSpPr>
            <a:spLocks noGrp="1"/>
          </p:cNvSpPr>
          <p:nvPr>
            <p:ph type="sldNum" sz="quarter" idx="15"/>
          </p:nvPr>
        </p:nvSpPr>
        <p:spPr/>
        <p:txBody>
          <a:bodyPr/>
          <a:lstStyle/>
          <a:p>
            <a:fld id="{80A0F8BB-C26B-4EA4-9A25-EAFD1E803604}"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D75755F9-C7AC-4061-B643-F8785B2E4111}" type="datetimeFigureOut">
              <a:rPr lang="el-GR" smtClean="0"/>
              <a:pPr/>
              <a:t>27/2/2023</a:t>
            </a:fld>
            <a:endParaRPr lang="el-GR"/>
          </a:p>
        </p:txBody>
      </p:sp>
      <p:sp>
        <p:nvSpPr>
          <p:cNvPr id="9" name="8 - Θέση αριθμού διαφάνειας"/>
          <p:cNvSpPr>
            <a:spLocks noGrp="1"/>
          </p:cNvSpPr>
          <p:nvPr>
            <p:ph type="sldNum" sz="quarter" idx="11"/>
          </p:nvPr>
        </p:nvSpPr>
        <p:spPr/>
        <p:txBody>
          <a:bodyPr/>
          <a:lstStyle/>
          <a:p>
            <a:fld id="{80A0F8BB-C26B-4EA4-9A25-EAFD1E803604}"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75755F9-C7AC-4061-B643-F8785B2E4111}" type="datetimeFigureOut">
              <a:rPr lang="el-GR" smtClean="0"/>
              <a:pPr/>
              <a:t>27/2/2023</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80A0F8BB-C26B-4EA4-9A25-EAFD1E803604}"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www.google.com/search?q=%CE%B5%CF%85%CE%BA%CE%BB%CE%B5%CE%B9%CE%B4%CE%B7%CF%82&amp;sxsrf=AJOqlzVfZSq20dmQVM-9l9dKR9ASMO76Ng" TargetMode="External"/><Relationship Id="rId3" Type="http://schemas.openxmlformats.org/officeDocument/2006/relationships/hyperlink" Target="https://el.wikipedia.org/wiki/%CE%91%CE%BB%CE%B5%CE%BE%CE%AC%CE%BD%CE%B4%CF%81%CE%B5%CE%B9%CE%B1" TargetMode="External"/><Relationship Id="rId7" Type="http://schemas.openxmlformats.org/officeDocument/2006/relationships/hyperlink" Target="https://www.google.com/search?q=%CE%BA%CF%89%CE%BD%CF%83%CF%84%CE%B1%CE%BD%CF%84%CE%B9%CE%BD%CE%BF%CF%82+%CE%BA%CE%B1%CE%B2%CE%B1%CF%86%CE%B7%CF%82&amp;sxsrf=AJO" TargetMode="External"/><Relationship Id="rId2" Type="http://schemas.openxmlformats.org/officeDocument/2006/relationships/hyperlink" Target="https://www.google.com/search?q=%CF%84%CE%BF%CF%83%CE%B9%CF%84%CF%83%CE%B1%CE%B9%CE%B1+%CF%83%CF%87%CE%BF%CE%BB%CE%B7+%CE%B1%CE%BB%CE%B5%CE%BE%CE%B1%CE%BD%CE%B4%CF%81%CE%B5%CE%B9%CE%B1%CF%83&amp;sxsrf" TargetMode="External"/><Relationship Id="rId1" Type="http://schemas.openxmlformats.org/officeDocument/2006/relationships/slideLayout" Target="../slideLayouts/slideLayout1.xml"/><Relationship Id="rId6" Type="http://schemas.openxmlformats.org/officeDocument/2006/relationships/hyperlink" Target="https://www.google.com/search?q=%CE%B9%CE%B1%CF%84%CF%81%CE%B9%CE%BA%CE%B7+%CF%83%CF%84%CE%B7%CE%BD+%CE%B1%CF%81%CF%87%CE%B1%CE%B9%CE%B1+%CE%B1%CE%BB%CE%B5%CE%BE%CE%B1%CE%BD%CE%B4%CF%81%CE%B5%CE%B9%CE%B1&amp;sxsrf" TargetMode="External"/><Relationship Id="rId11" Type="http://schemas.openxmlformats.org/officeDocument/2006/relationships/hyperlink" Target="https://www.google.com/search?q=%CE%B1%CE%BB%CE%B5%CE%BE%CE%B1%CE%BD%CE%B4%CF%81%CE%B5%CE%B9%CE%B1+%CE%B2%CE%B9%CE%B2%CE%BB%CE%B9%CE%BF%CE%B8%CE%B7%CE%BA%CE%B7&amp;sxsrf" TargetMode="External"/><Relationship Id="rId5" Type="http://schemas.openxmlformats.org/officeDocument/2006/relationships/hyperlink" Target="https://www.google.com/search?q=%CE%B1%CE%BB%CE%B5%CE%BE%CE%B1%CE%BD%CE%B4%CF%81%CE%B5%CE%B9%CE%B1+%CF%84%CE%BF%CF%85%CF%81%CE%B9%CF%83%CE%BC%CE%BF%CF%82&amp;sxsrf" TargetMode="External"/><Relationship Id="rId10" Type="http://schemas.openxmlformats.org/officeDocument/2006/relationships/hyperlink" Target="https://www.google.com/search?q=%CF%86%CF%81%CE%BF%CF%8D%CF%81%CE%B9%CE%BF+%CE%B1%CE%BB%CE%B5%CE%BE%CE%AC%CE%BD%CE%B4%CF%81%CE%B5%CE%B9%CE%B1&amp;oq=&amp;" TargetMode="External"/><Relationship Id="rId4" Type="http://schemas.openxmlformats.org/officeDocument/2006/relationships/hyperlink" Target="https://www.google.com/search?q=%CE%BC%CE%BF%CF%85%CF%83%CE%B5%CE%B9%CE%BF+%CE%BA%CE%B1%CE%BB%CF%89%CE%BD+%CF%84%CE%B5%CF%87%CE%BD%CF%89%CE%BD+%CE%B1%CE%BB%CE%B5%CE%BE%CE%B1%CE%BD%CE%B4%CF%81%CE%B5%CE%B9%CE%B1&amp;sxsrf" TargetMode="External"/><Relationship Id="rId9" Type="http://schemas.openxmlformats.org/officeDocument/2006/relationships/hyperlink" Target="https://www.google.com/search?q=%CE%B1%CE%BB%CE%B5%CE%BE%CE%B1%CE%BD%CE%B4%CF%81%CE%B5%CE%B9%CE%B1+%CE%BB%CE%B9%CE%BC%CE%B1%CE%BD%CE%B9%CE%B1&amp;source=lm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ΕΛΛΑΣ-ΑΙΓΥΠΤΟΣ ΑΟΖ.jpg"/>
          <p:cNvPicPr>
            <a:picLocks noChangeAspect="1"/>
          </p:cNvPicPr>
          <p:nvPr/>
        </p:nvPicPr>
        <p:blipFill>
          <a:blip r:embed="rId2" cstate="print"/>
          <a:stretch>
            <a:fillRect/>
          </a:stretch>
        </p:blipFill>
        <p:spPr>
          <a:xfrm>
            <a:off x="1835696" y="2204864"/>
            <a:ext cx="5827505" cy="3916083"/>
          </a:xfrm>
          <a:prstGeom prst="rect">
            <a:avLst/>
          </a:prstGeom>
          <a:scene3d>
            <a:camera prst="perspectiveAbove"/>
            <a:lightRig rig="threePt" dir="t"/>
          </a:scene3d>
          <a:sp3d>
            <a:bevelT/>
          </a:sp3d>
        </p:spPr>
        <p:style>
          <a:lnRef idx="1">
            <a:schemeClr val="accent1"/>
          </a:lnRef>
          <a:fillRef idx="2">
            <a:schemeClr val="accent1"/>
          </a:fillRef>
          <a:effectRef idx="1">
            <a:schemeClr val="accent1"/>
          </a:effectRef>
          <a:fontRef idx="minor">
            <a:schemeClr val="dk1"/>
          </a:fontRef>
        </p:style>
      </p:pic>
      <p:sp>
        <p:nvSpPr>
          <p:cNvPr id="2" name="1 - Τίτλος"/>
          <p:cNvSpPr>
            <a:spLocks noGrp="1"/>
          </p:cNvSpPr>
          <p:nvPr>
            <p:ph type="ctrTitle"/>
          </p:nvPr>
        </p:nvSpPr>
        <p:spPr>
          <a:xfrm>
            <a:off x="685800" y="404665"/>
            <a:ext cx="7772400" cy="1728191"/>
          </a:xfrm>
        </p:spPr>
        <p:txBody>
          <a:bodyPr>
            <a:prstTxWarp prst="textDoubleWave1">
              <a:avLst/>
            </a:prstTxWarp>
            <a:normAutofit/>
          </a:bodyPr>
          <a:lstStyle/>
          <a:p>
            <a:r>
              <a:rPr lang="el-GR" sz="7200" b="1" i="1" u="sng" dirty="0" smtClean="0">
                <a:solidFill>
                  <a:schemeClr val="accent5">
                    <a:lumMod val="50000"/>
                  </a:schemeClr>
                </a:solidFill>
              </a:rPr>
              <a:t>ΑΛΕΞΑΝΔΡΕΙΑ</a:t>
            </a:r>
            <a:endParaRPr lang="el-GR" sz="7200" b="1" i="1" u="sng" dirty="0">
              <a:solidFill>
                <a:schemeClr val="accent5">
                  <a:lumMod val="50000"/>
                </a:schemeClr>
              </a:solidFill>
            </a:endParaRPr>
          </a:p>
        </p:txBody>
      </p:sp>
      <p:sp>
        <p:nvSpPr>
          <p:cNvPr id="11266" name="AutoShape 2" descr="Qaitbay Φωτογραφίες Αρχείου, Royalty Free Qaitbay Εικόνες | Depositphot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Δάκρυ"/>
          <p:cNvSpPr/>
          <p:nvPr/>
        </p:nvSpPr>
        <p:spPr>
          <a:xfrm>
            <a:off x="179512" y="332656"/>
            <a:ext cx="6444208" cy="3960440"/>
          </a:xfrm>
          <a:prstGeom prst="teardrop">
            <a:avLst>
              <a:gd name="adj" fmla="val 994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Η Αλεξάνδρεια είναι γενέτειρα σπουδαίων καλλιτεχνών και επιστημόνων Στη σύγχρονη πόλη υπάρχουν σημαντικά μουσεία που αφηγούνται την πολυτάραχη ιστορία της: το Εθνικό Μουσείο της Αλεξάνδρειας, το Ελληνορωμαϊκό Μουσείο, το Μουσείο Καβάφη, και το Μουσείο Καλών Τεχνών. Σημαντική είναι και η νέα μεγαλοπρεπής βιβλιοθήκη της. </a:t>
            </a:r>
            <a:endParaRPr lang="el-GR" sz="2000" dirty="0"/>
          </a:p>
        </p:txBody>
      </p:sp>
      <p:pic>
        <p:nvPicPr>
          <p:cNvPr id="22530" name="Picture 2" descr="متحف الفنون الجميلة بالاسكندرية - ويكيبيديا"/>
          <p:cNvPicPr>
            <a:picLocks noChangeAspect="1" noChangeArrowheads="1"/>
          </p:cNvPicPr>
          <p:nvPr/>
        </p:nvPicPr>
        <p:blipFill>
          <a:blip r:embed="rId2" cstate="print"/>
          <a:srcRect/>
          <a:stretch>
            <a:fillRect/>
          </a:stretch>
        </p:blipFill>
        <p:spPr bwMode="auto">
          <a:xfrm>
            <a:off x="683568" y="4005063"/>
            <a:ext cx="3708412" cy="2472275"/>
          </a:xfrm>
          <a:prstGeom prst="rect">
            <a:avLst/>
          </a:prstGeom>
          <a:ln>
            <a:noFill/>
          </a:ln>
          <a:effectLst>
            <a:softEdge rad="112500"/>
          </a:effectLst>
        </p:spPr>
      </p:pic>
      <p:pic>
        <p:nvPicPr>
          <p:cNvPr id="22532" name="Picture 4" descr="Εθνικό Μουσείο Αλεξάνδρειας (Αλεξάνδρεια, Αίγυπτος) - Κριτικές - Tripadvisor"/>
          <p:cNvPicPr>
            <a:picLocks noChangeAspect="1" noChangeArrowheads="1"/>
          </p:cNvPicPr>
          <p:nvPr/>
        </p:nvPicPr>
        <p:blipFill>
          <a:blip r:embed="rId3" cstate="print"/>
          <a:srcRect/>
          <a:stretch>
            <a:fillRect/>
          </a:stretch>
        </p:blipFill>
        <p:spPr bwMode="auto">
          <a:xfrm>
            <a:off x="5580112" y="692696"/>
            <a:ext cx="3290156" cy="2232248"/>
          </a:xfrm>
          <a:prstGeom prst="rect">
            <a:avLst/>
          </a:prstGeom>
          <a:ln>
            <a:noFill/>
          </a:ln>
          <a:effectLst>
            <a:softEdge rad="112500"/>
          </a:effectLst>
        </p:spPr>
      </p:pic>
      <p:pic>
        <p:nvPicPr>
          <p:cNvPr id="22534" name="Picture 6" descr="Ελληνορρωμαϊκό Μουσείο Αλεξάνδρειας | Θέματα Αρχαιολογίας Περιοδικό  Ελεύθερης Πρόσβασης"/>
          <p:cNvPicPr>
            <a:picLocks noChangeAspect="1" noChangeArrowheads="1"/>
          </p:cNvPicPr>
          <p:nvPr/>
        </p:nvPicPr>
        <p:blipFill>
          <a:blip r:embed="rId4" cstate="print"/>
          <a:srcRect/>
          <a:stretch>
            <a:fillRect/>
          </a:stretch>
        </p:blipFill>
        <p:spPr bwMode="auto">
          <a:xfrm>
            <a:off x="5004048" y="3428999"/>
            <a:ext cx="3913564" cy="2990363"/>
          </a:xfrm>
          <a:prstGeom prst="rect">
            <a:avLst/>
          </a:prstGeom>
          <a:ln>
            <a:noFill/>
          </a:ln>
          <a:effectLst>
            <a:softEdge rad="112500"/>
          </a:effectLst>
        </p:spPr>
      </p:pic>
      <p:sp>
        <p:nvSpPr>
          <p:cNvPr id="6" name="5 - Διπλό άγκιστρο"/>
          <p:cNvSpPr/>
          <p:nvPr/>
        </p:nvSpPr>
        <p:spPr>
          <a:xfrm>
            <a:off x="6156176" y="2708920"/>
            <a:ext cx="2304256" cy="432048"/>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l-GR" dirty="0" smtClean="0"/>
              <a:t>Εθνικό Μουσείο</a:t>
            </a:r>
            <a:endParaRPr lang="el-GR" dirty="0"/>
          </a:p>
        </p:txBody>
      </p:sp>
      <p:sp>
        <p:nvSpPr>
          <p:cNvPr id="8" name="7 - Ορθογώνιο"/>
          <p:cNvSpPr/>
          <p:nvPr/>
        </p:nvSpPr>
        <p:spPr>
          <a:xfrm>
            <a:off x="5868144" y="6309320"/>
            <a:ext cx="2808312" cy="369332"/>
          </a:xfrm>
          <a:prstGeom prst="rect">
            <a:avLst/>
          </a:prstGeom>
        </p:spPr>
        <p:txBody>
          <a:bodyPr wrap="square">
            <a:spAutoFit/>
          </a:bodyPr>
          <a:lstStyle/>
          <a:p>
            <a:pPr algn="ctr"/>
            <a:r>
              <a:rPr lang="el-GR" dirty="0" smtClean="0"/>
              <a:t>Ελληνορωμαϊκό  Μουσείο</a:t>
            </a:r>
            <a:endParaRPr lang="el-GR" dirty="0"/>
          </a:p>
        </p:txBody>
      </p:sp>
      <p:sp>
        <p:nvSpPr>
          <p:cNvPr id="9" name="8 - Ορθογώνιο"/>
          <p:cNvSpPr/>
          <p:nvPr/>
        </p:nvSpPr>
        <p:spPr>
          <a:xfrm flipH="1">
            <a:off x="1475656" y="6381328"/>
            <a:ext cx="2592288" cy="369332"/>
          </a:xfrm>
          <a:prstGeom prst="rect">
            <a:avLst/>
          </a:prstGeom>
        </p:spPr>
        <p:txBody>
          <a:bodyPr wrap="square">
            <a:spAutoFit/>
          </a:bodyPr>
          <a:lstStyle/>
          <a:p>
            <a:pPr algn="ctr"/>
            <a:r>
              <a:rPr lang="el-GR" dirty="0" smtClean="0"/>
              <a:t>Μουσείο Καλών Τεχνών</a:t>
            </a:r>
            <a:endParaRPr lang="el-GR" dirty="0"/>
          </a:p>
        </p:txBody>
      </p:sp>
    </p:spTree>
  </p:cSld>
  <p:clrMapOvr>
    <a:masterClrMapping/>
  </p:clrMapOvr>
  <p:transition>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Πλαίσιο"/>
          <p:cNvSpPr/>
          <p:nvPr/>
        </p:nvSpPr>
        <p:spPr>
          <a:xfrm>
            <a:off x="395536" y="332656"/>
            <a:ext cx="4824536" cy="504056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4" name="3 - Ορθογώνιο"/>
          <p:cNvSpPr/>
          <p:nvPr/>
        </p:nvSpPr>
        <p:spPr>
          <a:xfrm>
            <a:off x="827584" y="980728"/>
            <a:ext cx="3816424" cy="3785652"/>
          </a:xfrm>
          <a:prstGeom prst="rect">
            <a:avLst/>
          </a:prstGeom>
        </p:spPr>
        <p:txBody>
          <a:bodyPr wrap="square">
            <a:spAutoFit/>
          </a:bodyPr>
          <a:lstStyle/>
          <a:p>
            <a:pPr algn="ctr"/>
            <a:r>
              <a:rPr lang="el-GR" sz="2000" dirty="0" smtClean="0"/>
              <a:t>Η Αλεξάνδρεια είναι ένα από τα σημαντικότερα οικονομικά κέντρα της ευρύτερης περιοχής. Σημαντικοί για την τοπική οικονομία θεωρούνται επίσης οι τομείς της ναυτιλίας, του τουρισμού, της εφοδιαστικής, και των τραπεζικών υπηρεσιών, ενώ τα εμπορικά λιμάνια της πόλης διακινούν μεγάλο μέρος του συνολικού εθνικού εμπορευματικού όγκου.</a:t>
            </a:r>
            <a:endParaRPr lang="el-GR" sz="2000" dirty="0"/>
          </a:p>
        </p:txBody>
      </p:sp>
      <p:pic>
        <p:nvPicPr>
          <p:cNvPr id="23554" name="Picture 2" descr="Οδηγός: Αλεξάνδρεια - Πληροφορίες για ταξίδια, εκδρομές και αξιοθέατα για  το 2023 από το Tripadvisor"/>
          <p:cNvPicPr>
            <a:picLocks noChangeAspect="1" noChangeArrowheads="1"/>
          </p:cNvPicPr>
          <p:nvPr/>
        </p:nvPicPr>
        <p:blipFill>
          <a:blip r:embed="rId2" cstate="print"/>
          <a:srcRect/>
          <a:stretch>
            <a:fillRect/>
          </a:stretch>
        </p:blipFill>
        <p:spPr bwMode="auto">
          <a:xfrm rot="578807">
            <a:off x="4676727" y="3931224"/>
            <a:ext cx="3619568" cy="2414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556" name="Picture 4" descr="Αλεξάνδρεια - Βικιπαίδεια"/>
          <p:cNvPicPr>
            <a:picLocks noChangeAspect="1" noChangeArrowheads="1"/>
          </p:cNvPicPr>
          <p:nvPr/>
        </p:nvPicPr>
        <p:blipFill>
          <a:blip r:embed="rId3" cstate="print"/>
          <a:srcRect/>
          <a:stretch>
            <a:fillRect/>
          </a:stretch>
        </p:blipFill>
        <p:spPr bwMode="auto">
          <a:xfrm rot="20823412">
            <a:off x="5136860" y="671015"/>
            <a:ext cx="3550978" cy="23773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zoom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Διάγραμμα ροής: Πολλαπλή εκτύπωση"/>
          <p:cNvSpPr/>
          <p:nvPr/>
        </p:nvSpPr>
        <p:spPr>
          <a:xfrm>
            <a:off x="179512" y="188640"/>
            <a:ext cx="5544616" cy="4320480"/>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Τέλος, στην Αλεξάνδρεια υπάρχουν αρκετά ιδρύματα ανώτερης και ανώτατης εκπαίδευσης , ενώ έχει μακρά παράδοση ως προς τη λειτουργία ξένων μορφωτικών ιδρυμάτων.  Στην πόλη εδράζεται η </a:t>
            </a:r>
            <a:r>
              <a:rPr lang="el-GR" sz="2000" dirty="0" err="1" smtClean="0"/>
              <a:t>Τοσιτσαία</a:t>
            </a:r>
            <a:r>
              <a:rPr lang="el-GR" sz="2000" dirty="0" smtClean="0"/>
              <a:t>-</a:t>
            </a:r>
            <a:r>
              <a:rPr lang="el-GR" sz="2000" dirty="0" err="1" smtClean="0"/>
              <a:t>Πρατσίκειος</a:t>
            </a:r>
            <a:r>
              <a:rPr lang="el-GR" sz="2000" dirty="0" smtClean="0"/>
              <a:t> Σχολή, ένα αμιγώς ελληνικό δημοτικό σχολείο το οποίο λειτουργεί στο πλαίσιο της ελληνόγλωσσης εκπαίδευσης εξωτερικού. </a:t>
            </a:r>
            <a:endParaRPr lang="el-GR" sz="2000" dirty="0"/>
          </a:p>
        </p:txBody>
      </p:sp>
      <p:pic>
        <p:nvPicPr>
          <p:cNvPr id="24578" name="Picture 2" descr="Μιχαήλ Τοσίτσας"/>
          <p:cNvPicPr>
            <a:picLocks noChangeAspect="1" noChangeArrowheads="1"/>
          </p:cNvPicPr>
          <p:nvPr/>
        </p:nvPicPr>
        <p:blipFill>
          <a:blip r:embed="rId2" cstate="print"/>
          <a:srcRect/>
          <a:stretch>
            <a:fillRect/>
          </a:stretch>
        </p:blipFill>
        <p:spPr bwMode="auto">
          <a:xfrm>
            <a:off x="3907020" y="3501008"/>
            <a:ext cx="4790622" cy="2961903"/>
          </a:xfrm>
          <a:prstGeom prst="roundRect">
            <a:avLst>
              <a:gd name="adj" fmla="val 14455"/>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4 - Ορθογώνιο"/>
          <p:cNvSpPr/>
          <p:nvPr/>
        </p:nvSpPr>
        <p:spPr>
          <a:xfrm rot="187682">
            <a:off x="4497542" y="6361758"/>
            <a:ext cx="3534922" cy="369332"/>
          </a:xfrm>
          <a:prstGeom prst="rect">
            <a:avLst/>
          </a:prstGeom>
        </p:spPr>
        <p:txBody>
          <a:bodyPr wrap="square">
            <a:spAutoFit/>
          </a:bodyPr>
          <a:lstStyle/>
          <a:p>
            <a:pPr algn="ctr"/>
            <a:r>
              <a:rPr lang="el-GR" dirty="0" err="1" smtClean="0"/>
              <a:t>Τοσιτσαία</a:t>
            </a:r>
            <a:r>
              <a:rPr lang="el-GR" dirty="0" smtClean="0"/>
              <a:t>-</a:t>
            </a:r>
            <a:r>
              <a:rPr lang="el-GR" dirty="0" err="1" smtClean="0"/>
              <a:t>Πρατσίκειος</a:t>
            </a:r>
            <a:r>
              <a:rPr lang="el-GR" dirty="0" smtClean="0"/>
              <a:t> Σχολή</a:t>
            </a:r>
            <a:endParaRPr lang="el-GR" dirty="0"/>
          </a:p>
        </p:txBody>
      </p:sp>
    </p:spTree>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457200" y="1052736"/>
            <a:ext cx="8305800" cy="5400600"/>
          </a:xfrm>
        </p:spPr>
        <p:txBody>
          <a:bodyPr/>
          <a:lstStyle/>
          <a:p>
            <a:pPr>
              <a:buFont typeface="Arial" pitchFamily="34" charset="0"/>
              <a:buChar char="•"/>
            </a:pPr>
            <a:r>
              <a:rPr lang="en-US" sz="1100" dirty="0" smtClean="0">
                <a:hlinkClick r:id="rId2"/>
              </a:rPr>
              <a:t>https://www.google.com/search?q=%CF%84%CE%BF%CF%83%CE%B9%CF%84%CF%83%CE%B1%CE%B9%CE%B1+%CF%83%CF%87%CE%BF%CE%BB%CE%B7+%CE%B1%CE%BB%CE%B5%CE%BE%CE%B1%CE%BD%CE%B4%CF%81%CE%B5%CE%B9%CE%B1%CF%83&amp;sxsrf</a:t>
            </a:r>
            <a:r>
              <a:rPr lang="en-US" sz="1100" dirty="0" smtClean="0"/>
              <a:t>=</a:t>
            </a:r>
            <a:endParaRPr lang="el-GR" sz="1100" dirty="0" smtClean="0"/>
          </a:p>
          <a:p>
            <a:pPr algn="l">
              <a:buFont typeface="Arial" pitchFamily="34" charset="0"/>
              <a:buChar char="•"/>
            </a:pPr>
            <a:r>
              <a:rPr lang="en-US" sz="1100" dirty="0" smtClean="0"/>
              <a:t>Orthodoxoiorizontes.gr</a:t>
            </a:r>
          </a:p>
          <a:p>
            <a:pPr algn="l">
              <a:buFont typeface="Arial" pitchFamily="34" charset="0"/>
              <a:buChar char="•"/>
            </a:pPr>
            <a:r>
              <a:rPr lang="en-US" sz="1100" dirty="0" smtClean="0">
                <a:hlinkClick r:id="rId3"/>
              </a:rPr>
              <a:t>https://el.wikipedia.org/wiki/%CE%91%CE%BB%CE%B5%CE%BE%CE%AC%CE%BD%CE%B4%CF%81%CE%B5%CE%B9%CE%B1</a:t>
            </a:r>
            <a:endParaRPr lang="en-US" sz="1100" dirty="0" smtClean="0"/>
          </a:p>
          <a:p>
            <a:pPr algn="l">
              <a:buFont typeface="Arial" pitchFamily="34" charset="0"/>
              <a:buChar char="•"/>
            </a:pPr>
            <a:r>
              <a:rPr lang="en-US" sz="1100" dirty="0" smtClean="0">
                <a:hlinkClick r:id="rId4"/>
              </a:rPr>
              <a:t>https://www.google.com/search?q=%CE%BC%CE%BF%CF%85%CF%83%CE%B5%CE%B9%CE%BF+%CE%BA%CE%B1%CE%BB%CF%89%CE%BD+%CF%84%CE%B5%CF%87%CE%BD%CF%89%CE%BD+%CE%B1%CE%BB%CE%B5%CE%BE%CE%B1%CE%BD%CE%B4%CF%81%CE%B5%CE%B9%CE%B1&amp;sxsrf</a:t>
            </a:r>
            <a:r>
              <a:rPr lang="en-US" sz="1100" dirty="0" smtClean="0"/>
              <a:t>=</a:t>
            </a:r>
          </a:p>
          <a:p>
            <a:pPr algn="l">
              <a:buFont typeface="Arial" pitchFamily="34" charset="0"/>
              <a:buChar char="•"/>
            </a:pPr>
            <a:r>
              <a:rPr lang="en-US" sz="1100" dirty="0" smtClean="0">
                <a:hlinkClick r:id="rId5"/>
              </a:rPr>
              <a:t>https://www.google.com/search?q=%CE%B1%CE%BB%CE%B5%CE%BE%CE%B1%CE%BD%CE%B4%CF%81%CE%B5%CE%B9%CE%B1+%CF%84%CE%BF%CF%85%CF%81%CE%B9%CF%83%CE%BC%CE%BF%CF%82&amp;sxsrf</a:t>
            </a:r>
            <a:r>
              <a:rPr lang="en-US" sz="1100" dirty="0" smtClean="0"/>
              <a:t>=</a:t>
            </a:r>
          </a:p>
          <a:p>
            <a:pPr algn="l">
              <a:buFont typeface="Arial" pitchFamily="34" charset="0"/>
              <a:buChar char="•"/>
            </a:pPr>
            <a:r>
              <a:rPr lang="en-US" sz="1100" dirty="0" smtClean="0">
                <a:hlinkClick r:id="rId6"/>
              </a:rPr>
              <a:t>https://www.google.com/search?q=%CE%B9%CE%B1%CF%84%CF%81%CE%B9%CE%BA%CE%B7+%CF%83%CF%84%CE%B7%CE%BD+%CE%B1%CF%81%CF%87%CE%B1%CE%B9%CE%B1+%CE%B1%CE%BB%CE%B5%CE%BE%CE%B1%CE%BD%CE%B4%CF%81%CE%B5%CE%B9%CE%B1&amp;sxsrf</a:t>
            </a:r>
            <a:r>
              <a:rPr lang="en-US" sz="1100" dirty="0" smtClean="0"/>
              <a:t>=</a:t>
            </a:r>
          </a:p>
          <a:p>
            <a:pPr algn="l">
              <a:buFont typeface="Arial" pitchFamily="34" charset="0"/>
              <a:buChar char="•"/>
            </a:pPr>
            <a:r>
              <a:rPr lang="en-US" sz="1100" dirty="0" smtClean="0">
                <a:hlinkClick r:id="rId7"/>
              </a:rPr>
              <a:t>https://www.google.com/search?q=%CE%BA%CF%89%CE%BD%CF%83%CF%84%CE%B1%CE%BD%CF%84%CE%B9%CE%BD%CE%BF%CF%82+%CE%BA%CE%B1%CE%B2%CE%B1%CF%86%CE%B7%CF%82&amp;sxsrf=AJO</a:t>
            </a:r>
            <a:endParaRPr lang="en-US" sz="1100" dirty="0" smtClean="0"/>
          </a:p>
          <a:p>
            <a:pPr algn="l">
              <a:buFont typeface="Arial" pitchFamily="34" charset="0"/>
              <a:buChar char="•"/>
            </a:pPr>
            <a:r>
              <a:rPr lang="en-US" sz="1100" dirty="0" smtClean="0">
                <a:hlinkClick r:id="rId8"/>
              </a:rPr>
              <a:t>https://www.google.com/search?q=%CE%B5%CF%85%CE%BA%CE%BB%CE%B5%CE%B9%CE%B4%CE%B7%CF%82&amp;sxsrf=AJOqlzVfZSq20dmQVM-9l9dKR9ASMO76Ng</a:t>
            </a:r>
            <a:r>
              <a:rPr lang="en-US" sz="1100" dirty="0" smtClean="0"/>
              <a:t>:</a:t>
            </a:r>
          </a:p>
          <a:p>
            <a:pPr algn="l">
              <a:buFont typeface="Arial" pitchFamily="34" charset="0"/>
              <a:buChar char="•"/>
            </a:pPr>
            <a:r>
              <a:rPr lang="en-US" sz="1100" dirty="0" smtClean="0">
                <a:hlinkClick r:id="rId9"/>
              </a:rPr>
              <a:t>https://www.google.com/search?q=%CE%B1%CE%BB%CE%B5%CE%BE%CE%B1%CE%BD%CE%B4%CF%81%CE%B5%CE%B9%CE%B1+%CE%BB%CE%B9%CE%BC%CE%B1%CE%BD%CE%B9%CE%B1&amp;source=lmn</a:t>
            </a:r>
            <a:endParaRPr lang="en-US" sz="1100" dirty="0" smtClean="0"/>
          </a:p>
          <a:p>
            <a:pPr algn="l">
              <a:buFont typeface="Arial" pitchFamily="34" charset="0"/>
              <a:buChar char="•"/>
            </a:pPr>
            <a:r>
              <a:rPr lang="en-US" sz="1100" dirty="0" smtClean="0">
                <a:hlinkClick r:id="rId10"/>
              </a:rPr>
              <a:t>https://www.google.com/search?q=%CF%86%CF%81%CE%BF%CF%8D%CF%81%CE%B9%CE%BF+%CE%B1%CE%BB%CE%B5%CE%BE%CE%AC%CE%BD%CE%B4%CF%81%CE%B5%CE%B9%CE%B1&amp;oq=&amp;</a:t>
            </a:r>
            <a:endParaRPr lang="en-US" sz="1100" dirty="0" smtClean="0"/>
          </a:p>
          <a:p>
            <a:pPr algn="l">
              <a:buFont typeface="Arial" pitchFamily="34" charset="0"/>
              <a:buChar char="•"/>
            </a:pPr>
            <a:r>
              <a:rPr lang="en-US" sz="1100" dirty="0" smtClean="0">
                <a:hlinkClick r:id="rId11"/>
              </a:rPr>
              <a:t>https://www.google.com/search?q=%CE%B1%CE%BB%CE%B5%CE%BE%CE%B1%CE%BD%CE%B4%CF%81%CE%B5%CE%B9%CE%B1+%CE%B2%CE%B9%CE%B2%CE%BB%CE%B9%CE%BF%CE%B8%CE%B7%CE%BA%CE%B7&amp;sxsrf</a:t>
            </a:r>
            <a:endParaRPr lang="en-US" sz="1100" dirty="0" smtClean="0"/>
          </a:p>
          <a:p>
            <a:pPr algn="l">
              <a:buFont typeface="Arial" pitchFamily="34" charset="0"/>
              <a:buChar char="•"/>
            </a:pPr>
            <a:r>
              <a:rPr lang="en-US" sz="1100" dirty="0" smtClean="0"/>
              <a:t>https://www.google.com/search?q=%CE%BC%CE%B5%CE%B3%CE%B1%CF%82+%CE%B1%CE%BB%CE%B5%CE%BE%CE%B1%CE%BD%CE%B4%CF%81%CE%BF%CF%82&amp;sxsrf=AJOqlzVDgTUl</a:t>
            </a:r>
          </a:p>
          <a:p>
            <a:pPr algn="l">
              <a:buFont typeface="Arial" pitchFamily="34" charset="0"/>
              <a:buChar char="•"/>
            </a:pPr>
            <a:endParaRPr lang="en-US" sz="1100" dirty="0" smtClean="0"/>
          </a:p>
          <a:p>
            <a:pPr algn="l">
              <a:buFont typeface="Arial" pitchFamily="34" charset="0"/>
              <a:buChar char="•"/>
            </a:pPr>
            <a:endParaRPr lang="en-US" sz="1100" dirty="0" smtClean="0"/>
          </a:p>
          <a:p>
            <a:pPr algn="l">
              <a:buFont typeface="Arial" pitchFamily="34" charset="0"/>
              <a:buChar char="•"/>
            </a:pPr>
            <a:endParaRPr lang="el-GR" sz="1100" dirty="0" smtClean="0"/>
          </a:p>
        </p:txBody>
      </p:sp>
      <p:sp>
        <p:nvSpPr>
          <p:cNvPr id="3" name="2 - Τίτλος"/>
          <p:cNvSpPr>
            <a:spLocks noGrp="1"/>
          </p:cNvSpPr>
          <p:nvPr>
            <p:ph type="ctrTitle"/>
          </p:nvPr>
        </p:nvSpPr>
        <p:spPr>
          <a:xfrm>
            <a:off x="457200" y="0"/>
            <a:ext cx="8305800" cy="1052736"/>
          </a:xfrm>
        </p:spPr>
        <p:txBody>
          <a:bodyPr/>
          <a:lstStyle/>
          <a:p>
            <a:r>
              <a:rPr lang="el-GR" dirty="0" smtClean="0"/>
              <a:t>ΒΙΒΛΙΟΓΡΑΦΙΑ</a:t>
            </a:r>
            <a:endParaRPr lang="el-GR" dirty="0"/>
          </a:p>
        </p:txBody>
      </p:sp>
    </p:spTree>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500518" y="764704"/>
            <a:ext cx="6142964" cy="923330"/>
          </a:xfrm>
          <a:prstGeom prst="rect">
            <a:avLst/>
          </a:prstGeom>
          <a:noFill/>
        </p:spPr>
        <p:txBody>
          <a:bodyPr wrap="square" lIns="91440" tIns="45720" rIns="91440" bIns="45720">
            <a:spAutoFit/>
          </a:bodyPr>
          <a:lstStyle/>
          <a:p>
            <a:pPr algn="ctr"/>
            <a:r>
              <a:rPr lang="el-GR" sz="5400" b="1" i="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ΕΥΧΑΡΙΣΤΟΥΜΕ!!!</a:t>
            </a:r>
            <a:endParaRPr lang="el-G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 Διπλή αγκύλη"/>
          <p:cNvSpPr/>
          <p:nvPr/>
        </p:nvSpPr>
        <p:spPr>
          <a:xfrm>
            <a:off x="3203848" y="3501008"/>
            <a:ext cx="5688632" cy="2880320"/>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l-GR" sz="2400" dirty="0" smtClean="0">
                <a:solidFill>
                  <a:schemeClr val="accent6">
                    <a:lumMod val="50000"/>
                  </a:schemeClr>
                </a:solidFill>
              </a:rPr>
              <a:t>Αλεξίου Παύλος</a:t>
            </a:r>
          </a:p>
          <a:p>
            <a:pPr algn="ctr"/>
            <a:r>
              <a:rPr lang="el-GR" sz="2400" dirty="0" err="1" smtClean="0">
                <a:solidFill>
                  <a:schemeClr val="accent6">
                    <a:lumMod val="50000"/>
                  </a:schemeClr>
                </a:solidFill>
              </a:rPr>
              <a:t>Αναστασάκη</a:t>
            </a:r>
            <a:r>
              <a:rPr lang="el-GR" sz="2400" dirty="0" smtClean="0">
                <a:solidFill>
                  <a:schemeClr val="accent6">
                    <a:lumMod val="50000"/>
                  </a:schemeClr>
                </a:solidFill>
              </a:rPr>
              <a:t> Δέσποινα</a:t>
            </a:r>
          </a:p>
          <a:p>
            <a:pPr algn="ctr"/>
            <a:r>
              <a:rPr lang="el-GR" sz="2400" dirty="0" err="1" smtClean="0">
                <a:solidFill>
                  <a:schemeClr val="accent6">
                    <a:lumMod val="50000"/>
                  </a:schemeClr>
                </a:solidFill>
              </a:rPr>
              <a:t>Βλάχου</a:t>
            </a:r>
            <a:r>
              <a:rPr lang="el-GR" sz="2400" dirty="0" smtClean="0">
                <a:solidFill>
                  <a:schemeClr val="accent6">
                    <a:lumMod val="50000"/>
                  </a:schemeClr>
                </a:solidFill>
              </a:rPr>
              <a:t> </a:t>
            </a:r>
            <a:r>
              <a:rPr lang="el-GR" sz="2400" dirty="0" err="1" smtClean="0">
                <a:solidFill>
                  <a:schemeClr val="accent6">
                    <a:lumMod val="50000"/>
                  </a:schemeClr>
                </a:solidFill>
              </a:rPr>
              <a:t>Εβελίνα</a:t>
            </a:r>
            <a:endParaRPr lang="el-GR" sz="2400" dirty="0" smtClean="0">
              <a:solidFill>
                <a:schemeClr val="accent6">
                  <a:lumMod val="50000"/>
                </a:schemeClr>
              </a:solidFill>
            </a:endParaRPr>
          </a:p>
          <a:p>
            <a:pPr algn="ctr"/>
            <a:r>
              <a:rPr lang="el-GR" sz="2400" dirty="0" err="1" smtClean="0">
                <a:solidFill>
                  <a:schemeClr val="accent6">
                    <a:lumMod val="50000"/>
                  </a:schemeClr>
                </a:solidFill>
              </a:rPr>
              <a:t>Γιαννακούρα</a:t>
            </a:r>
            <a:r>
              <a:rPr lang="el-GR" sz="2400" dirty="0" smtClean="0">
                <a:solidFill>
                  <a:schemeClr val="accent6">
                    <a:lumMod val="50000"/>
                  </a:schemeClr>
                </a:solidFill>
              </a:rPr>
              <a:t> Γεωργία </a:t>
            </a:r>
          </a:p>
          <a:p>
            <a:pPr algn="ctr"/>
            <a:r>
              <a:rPr lang="el-GR" sz="2400" dirty="0" err="1" smtClean="0">
                <a:solidFill>
                  <a:schemeClr val="accent6">
                    <a:lumMod val="50000"/>
                  </a:schemeClr>
                </a:solidFill>
              </a:rPr>
              <a:t>Γκιουζέπη</a:t>
            </a:r>
            <a:r>
              <a:rPr lang="el-GR" sz="2400" dirty="0" smtClean="0">
                <a:solidFill>
                  <a:schemeClr val="accent6">
                    <a:lumMod val="50000"/>
                  </a:schemeClr>
                </a:solidFill>
              </a:rPr>
              <a:t> Δήμητρα </a:t>
            </a:r>
          </a:p>
          <a:p>
            <a:pPr algn="ctr"/>
            <a:r>
              <a:rPr lang="el-GR" sz="2400" dirty="0" smtClean="0">
                <a:solidFill>
                  <a:schemeClr val="accent6">
                    <a:lumMod val="50000"/>
                  </a:schemeClr>
                </a:solidFill>
              </a:rPr>
              <a:t>Γκιώνης Ιωάννης </a:t>
            </a:r>
          </a:p>
          <a:p>
            <a:pPr algn="ctr"/>
            <a:r>
              <a:rPr lang="el-GR" sz="2400" dirty="0" smtClean="0">
                <a:solidFill>
                  <a:schemeClr val="accent6">
                    <a:lumMod val="50000"/>
                  </a:schemeClr>
                </a:solidFill>
              </a:rPr>
              <a:t>Γραμματικάκης Ηλίας </a:t>
            </a:r>
          </a:p>
          <a:p>
            <a:pPr algn="ctr"/>
            <a:endParaRPr lang="el-GR" dirty="0"/>
          </a:p>
        </p:txBody>
      </p:sp>
    </p:spTree>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60648"/>
            <a:ext cx="8784976" cy="2736304"/>
          </a:xfrm>
        </p:spPr>
        <p:txBody>
          <a:bodyPr>
            <a:normAutofit/>
          </a:bodyPr>
          <a:lstStyle/>
          <a:p>
            <a:r>
              <a:rPr lang="el-GR" dirty="0" smtClean="0"/>
              <a:t>Η  Αλεξάνδρεια  είναι  η  δεύτερη πρωτεύουσα  της  Αιγύπτου  και  ιδρύθηκε  το  331 </a:t>
            </a:r>
            <a:r>
              <a:rPr lang="el-GR" dirty="0" err="1" smtClean="0"/>
              <a:t>π.Χ.</a:t>
            </a:r>
            <a:r>
              <a:rPr lang="el-GR" dirty="0" smtClean="0"/>
              <a:t>  από  τον  Μέγα  Αλέξανδρο. </a:t>
            </a:r>
            <a:endParaRPr lang="el-GR" dirty="0"/>
          </a:p>
        </p:txBody>
      </p:sp>
      <p:pic>
        <p:nvPicPr>
          <p:cNvPr id="14338" name="Picture 2" descr="Μέγας Αλέξανδρος: Προσωπικότητα και αρετές, του Σταύρου Τσέρπε. - Εκδόσεις  Ποιότητα"/>
          <p:cNvPicPr>
            <a:picLocks noChangeAspect="1" noChangeArrowheads="1"/>
          </p:cNvPicPr>
          <p:nvPr/>
        </p:nvPicPr>
        <p:blipFill>
          <a:blip r:embed="rId2" cstate="print"/>
          <a:srcRect/>
          <a:stretch>
            <a:fillRect/>
          </a:stretch>
        </p:blipFill>
        <p:spPr bwMode="auto">
          <a:xfrm>
            <a:off x="1547664" y="2924944"/>
            <a:ext cx="2592288" cy="322596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14340" name="Picture 4" descr="Αίγυπτος: Πώς έμοιαζε ο φάρος της Αλεξάνδρειας"/>
          <p:cNvPicPr>
            <a:picLocks noChangeAspect="1" noChangeArrowheads="1"/>
          </p:cNvPicPr>
          <p:nvPr/>
        </p:nvPicPr>
        <p:blipFill>
          <a:blip r:embed="rId3" cstate="print"/>
          <a:srcRect/>
          <a:stretch>
            <a:fillRect/>
          </a:stretch>
        </p:blipFill>
        <p:spPr bwMode="auto">
          <a:xfrm>
            <a:off x="3923928" y="2996952"/>
            <a:ext cx="4608512" cy="2595677"/>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Ελλειψοειδής επεξήγηση"/>
          <p:cNvSpPr/>
          <p:nvPr/>
        </p:nvSpPr>
        <p:spPr>
          <a:xfrm>
            <a:off x="251520" y="332656"/>
            <a:ext cx="4608512" cy="2016224"/>
          </a:xfrm>
          <a:prstGeom prst="wedgeEllipseCallout">
            <a:avLst>
              <a:gd name="adj1" fmla="val -26124"/>
              <a:gd name="adj2" fmla="val 761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Βρίσκεται στο δυτικό άκρο του Δέλτα του Νείλου μεταξύ της λίμνης </a:t>
            </a:r>
            <a:r>
              <a:rPr lang="el-GR" sz="2400" dirty="0" err="1" smtClean="0"/>
              <a:t>Μαρεώτιδος</a:t>
            </a:r>
            <a:r>
              <a:rPr lang="el-GR" sz="2400" dirty="0"/>
              <a:t> </a:t>
            </a:r>
            <a:r>
              <a:rPr lang="el-GR" sz="2400" dirty="0" smtClean="0"/>
              <a:t>και της νήσου Φάρου.</a:t>
            </a:r>
            <a:endParaRPr lang="el-GR" sz="2400" dirty="0"/>
          </a:p>
        </p:txBody>
      </p:sp>
      <p:sp>
        <p:nvSpPr>
          <p:cNvPr id="5" name="4 - Ελλειψοειδής επεξήγηση"/>
          <p:cNvSpPr/>
          <p:nvPr/>
        </p:nvSpPr>
        <p:spPr>
          <a:xfrm>
            <a:off x="4788024" y="2564904"/>
            <a:ext cx="4176464" cy="3960440"/>
          </a:xfrm>
          <a:prstGeom prst="wedgeEllipseCallout">
            <a:avLst>
              <a:gd name="adj1" fmla="val -49749"/>
              <a:gd name="adj2" fmla="val 495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Στην αρχαιότητα ήταν το σπουδαιότερο λιμάνι και πρωτεύουσα της χώρας, ενώ στην ακμή της αποτέλεσε επιφανή εστία πολιτισμού, γνωστή από τη βιβλιοθήκη </a:t>
            </a:r>
            <a:r>
              <a:rPr lang="el-GR" sz="2000" dirty="0" smtClean="0"/>
              <a:t>και τον Φάρο της , ένα από  τα 7 θαύματα του αρχαίου κόσμου.</a:t>
            </a:r>
            <a:endParaRPr lang="el-GR" sz="2000" dirty="0"/>
          </a:p>
        </p:txBody>
      </p:sp>
      <p:pic>
        <p:nvPicPr>
          <p:cNvPr id="28674" name="Picture 2" descr="Η Μεγάλη Βιβλιοθήκη της Αλεξάνδρειας | Επιτομή ειδήσεων"/>
          <p:cNvPicPr>
            <a:picLocks noChangeAspect="1" noChangeArrowheads="1"/>
          </p:cNvPicPr>
          <p:nvPr/>
        </p:nvPicPr>
        <p:blipFill>
          <a:blip r:embed="rId2" cstate="print"/>
          <a:srcRect/>
          <a:stretch>
            <a:fillRect/>
          </a:stretch>
        </p:blipFill>
        <p:spPr bwMode="auto">
          <a:xfrm>
            <a:off x="395536" y="3573016"/>
            <a:ext cx="4385645" cy="2520280"/>
          </a:xfrm>
          <a:prstGeom prst="rect">
            <a:avLst/>
          </a:prstGeom>
          <a:noFill/>
          <a:effectLst>
            <a:softEdge rad="317500"/>
          </a:effectLst>
        </p:spPr>
      </p:pic>
      <p:pic>
        <p:nvPicPr>
          <p:cNvPr id="28676" name="Picture 4" descr="Boats In Front Of Citadel Of Qaitbay Alexandria Egypt Stock Photo -  Download Image Now - iStock"/>
          <p:cNvPicPr>
            <a:picLocks noChangeAspect="1" noChangeArrowheads="1"/>
          </p:cNvPicPr>
          <p:nvPr/>
        </p:nvPicPr>
        <p:blipFill>
          <a:blip r:embed="rId3" cstate="print"/>
          <a:srcRect/>
          <a:stretch>
            <a:fillRect/>
          </a:stretch>
        </p:blipFill>
        <p:spPr bwMode="auto">
          <a:xfrm>
            <a:off x="4788024" y="332656"/>
            <a:ext cx="4292013" cy="2412505"/>
          </a:xfrm>
          <a:prstGeom prst="rect">
            <a:avLst/>
          </a:prstGeom>
          <a:noFill/>
          <a:effectLst>
            <a:softEdge rad="317500"/>
          </a:effectLst>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3600" i="1" u="sng" dirty="0" smtClean="0">
                <a:solidFill>
                  <a:schemeClr val="accent6">
                    <a:lumMod val="50000"/>
                  </a:schemeClr>
                </a:solidFill>
              </a:rPr>
              <a:t>Η  ΠΟΛΗ  ΚΑΤΑ  ΤΗΝ  ΕΛΛΗΝΙΣΤΙΚΗ  ΕΠΟΧΗ </a:t>
            </a:r>
            <a:endParaRPr lang="el-GR" sz="3600" i="1" u="sng" dirty="0">
              <a:solidFill>
                <a:schemeClr val="accent6">
                  <a:lumMod val="50000"/>
                </a:schemeClr>
              </a:solidFill>
            </a:endParaRPr>
          </a:p>
        </p:txBody>
      </p:sp>
      <p:sp>
        <p:nvSpPr>
          <p:cNvPr id="5" name="4 - Διάγραμμα ροής: Διάτρητη ταινία"/>
          <p:cNvSpPr/>
          <p:nvPr/>
        </p:nvSpPr>
        <p:spPr>
          <a:xfrm>
            <a:off x="179512" y="1124744"/>
            <a:ext cx="4176464" cy="532859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Η πόλη χτίστηκε το 332 </a:t>
            </a:r>
            <a:r>
              <a:rPr lang="el-GR" sz="2400" dirty="0" err="1" smtClean="0"/>
              <a:t>π.Χ.</a:t>
            </a:r>
            <a:r>
              <a:rPr lang="el-GR" sz="2400" dirty="0" smtClean="0"/>
              <a:t> από τον αρχιτέκτονα Δεινοκράτη στη θέση της αρχαίας Αιγυπτιακής  πόλης </a:t>
            </a:r>
            <a:r>
              <a:rPr lang="el-GR" sz="2400" dirty="0" err="1" smtClean="0"/>
              <a:t>Ρακώτιδας</a:t>
            </a:r>
            <a:r>
              <a:rPr lang="el-GR" sz="2400" dirty="0" smtClean="0"/>
              <a:t>. Πήρε το όνομά της από τον ιδρυτή της, Μέγα Αλέξανδρο κι </a:t>
            </a:r>
            <a:r>
              <a:rPr lang="el-GR" sz="2400" smtClean="0"/>
              <a:t>έγινε πρωτεύουσα του </a:t>
            </a:r>
            <a:r>
              <a:rPr lang="el-GR" sz="2400" dirty="0" smtClean="0"/>
              <a:t>βασιλείου των Πτολεμαίων.  </a:t>
            </a:r>
            <a:endParaRPr lang="el-GR" sz="2400" dirty="0"/>
          </a:p>
        </p:txBody>
      </p:sp>
      <p:pic>
        <p:nvPicPr>
          <p:cNvPr id="1026" name="Picture 2" descr="Φάνης Κακριδής: Αλεξανδρινή ή Ελληνιστική εποχή (423-31 π.Χ.)"/>
          <p:cNvPicPr>
            <a:picLocks noChangeAspect="1" noChangeArrowheads="1"/>
          </p:cNvPicPr>
          <p:nvPr/>
        </p:nvPicPr>
        <p:blipFill>
          <a:blip r:embed="rId2" cstate="print"/>
          <a:srcRect/>
          <a:stretch>
            <a:fillRect/>
          </a:stretch>
        </p:blipFill>
        <p:spPr bwMode="auto">
          <a:xfrm>
            <a:off x="4427984" y="2132856"/>
            <a:ext cx="4392487" cy="2710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Επεξήγηση με σύννεφο"/>
          <p:cNvSpPr/>
          <p:nvPr/>
        </p:nvSpPr>
        <p:spPr>
          <a:xfrm>
            <a:off x="2591272" y="0"/>
            <a:ext cx="6552728" cy="4104456"/>
          </a:xfrm>
          <a:prstGeom prst="cloudCallout">
            <a:avLst>
              <a:gd name="adj1" fmla="val -20621"/>
              <a:gd name="adj2" fmla="val 625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Η πόλη άρχισε να ακμάζει μετά τον θάνατο του Μ. Αλεξάνδρου και χτίστηκε με βάση τις τεχνολογικές εξελίξεις της εποχής και περιβαλλόταν από υψηλό τείχος με πύργους για να προφυλάσσεται από τις επιδρομές.</a:t>
            </a:r>
            <a:endParaRPr lang="el-GR" sz="2400" dirty="0"/>
          </a:p>
        </p:txBody>
      </p:sp>
      <p:pic>
        <p:nvPicPr>
          <p:cNvPr id="18434" name="Picture 2" descr="Citadel Qaitbay φρούριο αλεξάνδρεια αίγυπτος Εκδοτική Στοκ Εικόνες - εικόνα  από alexandro: 177948543"/>
          <p:cNvPicPr>
            <a:picLocks noChangeAspect="1" noChangeArrowheads="1"/>
          </p:cNvPicPr>
          <p:nvPr/>
        </p:nvPicPr>
        <p:blipFill>
          <a:blip r:embed="rId2" cstate="print"/>
          <a:srcRect/>
          <a:stretch>
            <a:fillRect/>
          </a:stretch>
        </p:blipFill>
        <p:spPr bwMode="auto">
          <a:xfrm rot="21118665">
            <a:off x="172905" y="3262779"/>
            <a:ext cx="4063995" cy="2712716"/>
          </a:xfrm>
          <a:prstGeom prst="ellipse">
            <a:avLst/>
          </a:prstGeom>
          <a:ln>
            <a:noFill/>
          </a:ln>
          <a:effectLst>
            <a:softEdge rad="112500"/>
          </a:effectLst>
        </p:spPr>
      </p:pic>
      <p:pic>
        <p:nvPicPr>
          <p:cNvPr id="18436" name="Picture 4" descr="Fort Qaitbey (Alexandrië) - 2023 Alles wat u moet weten VOORDAT je gaat -  Tripadvisor"/>
          <p:cNvPicPr>
            <a:picLocks noChangeAspect="1" noChangeArrowheads="1"/>
          </p:cNvPicPr>
          <p:nvPr/>
        </p:nvPicPr>
        <p:blipFill>
          <a:blip r:embed="rId3" cstate="print"/>
          <a:srcRect/>
          <a:stretch>
            <a:fillRect/>
          </a:stretch>
        </p:blipFill>
        <p:spPr bwMode="auto">
          <a:xfrm rot="260853">
            <a:off x="4813395" y="3868597"/>
            <a:ext cx="4335612" cy="2982685"/>
          </a:xfrm>
          <a:prstGeom prst="ellipse">
            <a:avLst/>
          </a:prstGeom>
          <a:ln>
            <a:noFill/>
          </a:ln>
          <a:effectLst>
            <a:softEdge rad="112500"/>
          </a:effectLst>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iew-5.jpg"/>
          <p:cNvPicPr>
            <a:picLocks noChangeAspect="1"/>
          </p:cNvPicPr>
          <p:nvPr/>
        </p:nvPicPr>
        <p:blipFill>
          <a:blip r:embed="rId2" cstate="print"/>
          <a:stretch>
            <a:fillRect/>
          </a:stretch>
        </p:blipFill>
        <p:spPr>
          <a:xfrm>
            <a:off x="2339752" y="332656"/>
            <a:ext cx="2857500" cy="2857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412" name="Picture 4" descr="Τα αρχαία ορόσημα της Αλεξάνδρειας, Αίγυπτος Στοκ Εικόνες - εικόνα από  cityscape, ancientness: 121517704"/>
          <p:cNvPicPr>
            <a:picLocks noChangeAspect="1" noChangeArrowheads="1"/>
          </p:cNvPicPr>
          <p:nvPr/>
        </p:nvPicPr>
        <p:blipFill>
          <a:blip r:embed="rId3" cstate="print"/>
          <a:srcRect/>
          <a:stretch>
            <a:fillRect/>
          </a:stretch>
        </p:blipFill>
        <p:spPr bwMode="auto">
          <a:xfrm>
            <a:off x="5580112" y="404664"/>
            <a:ext cx="3054656" cy="22322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7414" name="Picture 6" descr="Pompey's Pillar &quot;Column&quot; Egypt | Best Things to Do in Alexandria"/>
          <p:cNvPicPr>
            <a:picLocks noChangeAspect="1" noChangeArrowheads="1"/>
          </p:cNvPicPr>
          <p:nvPr/>
        </p:nvPicPr>
        <p:blipFill>
          <a:blip r:embed="rId4" cstate="print"/>
          <a:srcRect/>
          <a:stretch>
            <a:fillRect/>
          </a:stretch>
        </p:blipFill>
        <p:spPr bwMode="auto">
          <a:xfrm>
            <a:off x="5652120" y="3068960"/>
            <a:ext cx="3285084" cy="219005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9 - Διπλωμένη γωνία"/>
          <p:cNvSpPr/>
          <p:nvPr/>
        </p:nvSpPr>
        <p:spPr>
          <a:xfrm>
            <a:off x="179512" y="3429000"/>
            <a:ext cx="5328592" cy="3240360"/>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Χωριζόταν σε 5 συνοικίες και το 1/3 της καλυπτόταν από τα βασιλικά ανάκτορα, τους βασιλικούς κήπους, το μουσείο, τη βιβλιοθήκη, το θέατρο και το ναύσταθμο. Ακόμη, αποτέλεσε το κέντρο του 3</a:t>
            </a:r>
            <a:r>
              <a:rPr lang="el-GR" sz="2400" baseline="30000" dirty="0" smtClean="0"/>
              <a:t>ου</a:t>
            </a:r>
            <a:r>
              <a:rPr lang="el-GR" sz="2400" dirty="0" smtClean="0"/>
              <a:t> – 1</a:t>
            </a:r>
            <a:r>
              <a:rPr lang="el-GR" sz="2400" baseline="30000" dirty="0" smtClean="0"/>
              <a:t>ου</a:t>
            </a:r>
            <a:r>
              <a:rPr lang="el-GR" sz="2400" dirty="0" smtClean="0"/>
              <a:t> </a:t>
            </a:r>
            <a:r>
              <a:rPr lang="el-GR" sz="2400" dirty="0" err="1" smtClean="0"/>
              <a:t>π.Χ.</a:t>
            </a:r>
            <a:r>
              <a:rPr lang="el-GR" sz="2400" dirty="0" smtClean="0"/>
              <a:t> αιώνα, που δημιουργήθηκε από την αφομοίωση ελληνικών και ανατολικών στοιχείων. </a:t>
            </a:r>
            <a:endParaRPr lang="el-GR" sz="2400" dirty="0"/>
          </a:p>
        </p:txBody>
      </p:sp>
    </p:spTree>
  </p:cSld>
  <p:clrMapOvr>
    <a:masterClrMapping/>
  </p:clrMapOvr>
  <p:transition>
    <p:cover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Κατακόρυφος πάπυρος"/>
          <p:cNvSpPr/>
          <p:nvPr/>
        </p:nvSpPr>
        <p:spPr>
          <a:xfrm>
            <a:off x="683568" y="260648"/>
            <a:ext cx="4320480" cy="511256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t>Επιπλέον, εκτός από την τέχνη αναπτύχθηκαν και οι επιστήμες. Συγκεκριμένα, αναπτύχθηκαν </a:t>
            </a:r>
            <a:r>
              <a:rPr lang="el-GR" sz="2400" b="1" dirty="0" smtClean="0"/>
              <a:t>:</a:t>
            </a:r>
          </a:p>
          <a:p>
            <a:pPr>
              <a:buFont typeface="Arial" pitchFamily="34" charset="0"/>
              <a:buChar char="•"/>
            </a:pPr>
            <a:r>
              <a:rPr lang="el-GR" sz="2400" dirty="0" smtClean="0"/>
              <a:t>  η ιατρική</a:t>
            </a:r>
          </a:p>
          <a:p>
            <a:pPr>
              <a:buFont typeface="Arial" pitchFamily="34" charset="0"/>
              <a:buChar char="•"/>
            </a:pPr>
            <a:r>
              <a:rPr lang="el-GR" sz="2400" dirty="0" smtClean="0"/>
              <a:t>  η γεωμετρία </a:t>
            </a:r>
          </a:p>
          <a:p>
            <a:pPr>
              <a:buFont typeface="Arial" pitchFamily="34" charset="0"/>
              <a:buChar char="•"/>
            </a:pPr>
            <a:r>
              <a:rPr lang="el-GR" sz="2400" dirty="0" smtClean="0"/>
              <a:t>  η γεωγραφία </a:t>
            </a:r>
          </a:p>
          <a:p>
            <a:pPr>
              <a:buFont typeface="Arial" pitchFamily="34" charset="0"/>
              <a:buChar char="•"/>
            </a:pPr>
            <a:r>
              <a:rPr lang="el-GR" sz="2400" dirty="0" smtClean="0"/>
              <a:t>  η φυσική </a:t>
            </a:r>
          </a:p>
          <a:p>
            <a:pPr algn="ctr">
              <a:buFont typeface="Arial" pitchFamily="34" charset="0"/>
              <a:buChar char="•"/>
            </a:pPr>
            <a:endParaRPr lang="el-GR" dirty="0" smtClean="0"/>
          </a:p>
        </p:txBody>
      </p:sp>
      <p:pic>
        <p:nvPicPr>
          <p:cNvPr id="19458" name="Picture 2" descr="Η μετάβαση της ιατρικής από την αρχαιότητα στους βυζαντινούς χρόνους ::  ΑΡΘΡΟ 13 ARTICLE 13"/>
          <p:cNvPicPr>
            <a:picLocks noChangeAspect="1" noChangeArrowheads="1"/>
          </p:cNvPicPr>
          <p:nvPr/>
        </p:nvPicPr>
        <p:blipFill>
          <a:blip r:embed="rId2" cstate="print"/>
          <a:srcRect/>
          <a:stretch>
            <a:fillRect/>
          </a:stretch>
        </p:blipFill>
        <p:spPr bwMode="auto">
          <a:xfrm>
            <a:off x="5652120" y="476673"/>
            <a:ext cx="2808312" cy="3240360"/>
          </a:xfrm>
          <a:prstGeom prst="rect">
            <a:avLst/>
          </a:prstGeom>
          <a:ln w="88900" cap="sq" cmpd="thickThin">
            <a:solidFill>
              <a:srgbClr val="000000"/>
            </a:solidFill>
            <a:prstDash val="solid"/>
            <a:miter lim="800000"/>
          </a:ln>
          <a:effectLst>
            <a:innerShdw blurRad="76200">
              <a:srgbClr val="000000"/>
            </a:innerShdw>
          </a:effectLst>
        </p:spPr>
      </p:pic>
      <p:sp>
        <p:nvSpPr>
          <p:cNvPr id="4" name="3 - Διπλό άγκιστρο"/>
          <p:cNvSpPr/>
          <p:nvPr/>
        </p:nvSpPr>
        <p:spPr>
          <a:xfrm>
            <a:off x="5364088" y="3573016"/>
            <a:ext cx="3312368" cy="504056"/>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l-GR" dirty="0" smtClean="0"/>
              <a:t>η ιατρική στην Αλεξάνδρεια</a:t>
            </a:r>
            <a:endParaRPr lang="el-GR" dirty="0"/>
          </a:p>
        </p:txBody>
      </p:sp>
      <p:pic>
        <p:nvPicPr>
          <p:cNvPr id="19460" name="Picture 4" descr="Μεγάλη διάκριση στον πανελλήνιο μαθηματικό διαγωνισμό «Ο ΕΥΚΛΕΙΔΗΣ» -  Εκπαιδευτήρια Γεωργίου Ζώη"/>
          <p:cNvPicPr>
            <a:picLocks noChangeAspect="1" noChangeArrowheads="1"/>
          </p:cNvPicPr>
          <p:nvPr/>
        </p:nvPicPr>
        <p:blipFill>
          <a:blip r:embed="rId3" cstate="print"/>
          <a:srcRect/>
          <a:stretch>
            <a:fillRect/>
          </a:stretch>
        </p:blipFill>
        <p:spPr bwMode="auto">
          <a:xfrm>
            <a:off x="5868144" y="4149080"/>
            <a:ext cx="2286000" cy="2286001"/>
          </a:xfrm>
          <a:prstGeom prst="rect">
            <a:avLst/>
          </a:prstGeom>
          <a:ln w="88900" cap="sq" cmpd="thickThin">
            <a:solidFill>
              <a:srgbClr val="000000"/>
            </a:solidFill>
            <a:prstDash val="solid"/>
            <a:miter lim="800000"/>
          </a:ln>
          <a:effectLst>
            <a:innerShdw blurRad="76200">
              <a:srgbClr val="000000"/>
            </a:innerShdw>
          </a:effectLst>
        </p:spPr>
      </p:pic>
      <p:sp>
        <p:nvSpPr>
          <p:cNvPr id="6" name="5 - Διπλό άγκιστρο"/>
          <p:cNvSpPr/>
          <p:nvPr/>
        </p:nvSpPr>
        <p:spPr>
          <a:xfrm>
            <a:off x="1331640" y="6165304"/>
            <a:ext cx="4392488" cy="432048"/>
          </a:xfrm>
          <a:prstGeom prst="bracePair">
            <a:avLst>
              <a:gd name="adj"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l-GR" dirty="0" smtClean="0"/>
              <a:t>Ευκλείδης (325 </a:t>
            </a:r>
            <a:r>
              <a:rPr lang="el-GR" dirty="0" err="1" smtClean="0"/>
              <a:t>π.Χ.</a:t>
            </a:r>
            <a:r>
              <a:rPr lang="el-GR" dirty="0" smtClean="0"/>
              <a:t> – 265 </a:t>
            </a:r>
            <a:r>
              <a:rPr lang="el-GR" dirty="0" err="1" smtClean="0"/>
              <a:t>π.Χ.</a:t>
            </a:r>
            <a:r>
              <a:rPr lang="el-GR" dirty="0" smtClean="0"/>
              <a:t>) πατέρας της γεωμετρίας.</a:t>
            </a:r>
            <a:endParaRPr lang="el-GR" dirty="0"/>
          </a:p>
        </p:txBody>
      </p:sp>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i="1" u="sng" dirty="0" smtClean="0">
                <a:solidFill>
                  <a:schemeClr val="accent6">
                    <a:lumMod val="50000"/>
                  </a:schemeClr>
                </a:solidFill>
              </a:rPr>
              <a:t>Η ΑΛΕΞΑΝΔΡΕΙΑ ΤΟΥ ΣΗΜΕΡΑ </a:t>
            </a:r>
            <a:endParaRPr lang="el-GR" i="1" u="sng" dirty="0">
              <a:solidFill>
                <a:schemeClr val="accent6">
                  <a:lumMod val="50000"/>
                </a:schemeClr>
              </a:solidFill>
            </a:endParaRPr>
          </a:p>
        </p:txBody>
      </p:sp>
      <p:sp>
        <p:nvSpPr>
          <p:cNvPr id="3" name="2 - Ψαλίδισμα διαγώνιας γωνίας του ορθογωνίου"/>
          <p:cNvSpPr/>
          <p:nvPr/>
        </p:nvSpPr>
        <p:spPr>
          <a:xfrm>
            <a:off x="539552" y="1700808"/>
            <a:ext cx="7704856" cy="4248472"/>
          </a:xfrm>
          <a:prstGeom prst="snip2DiagRect">
            <a:avLst>
              <a:gd name="adj1" fmla="val 23338"/>
              <a:gd name="adj2" fmla="val 210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dirty="0" smtClean="0"/>
              <a:t>Η σύγχρονη Αλεξάνδρεια έχει εξελιχτεί σε μεγάλο θαλάσσιο εμπορευματικό κόμβο και εξυπηρετεί περί το 80% των αιγυπτιακών εισαγωγών και εξαγωγών. Είναι επίσης φημισμένος τουριστικός προορισμός και σημαντικό βιομηχανικό κέντρο λόγω των αγωγών </a:t>
            </a:r>
            <a:r>
              <a:rPr lang="el-GR" sz="2400" dirty="0" smtClean="0">
                <a:solidFill>
                  <a:schemeClr val="tx1"/>
                </a:solidFill>
              </a:rPr>
              <a:t>πετρελαίου</a:t>
            </a:r>
            <a:r>
              <a:rPr lang="el-GR" sz="2400" dirty="0" smtClean="0"/>
              <a:t> και φυσικού αερίου. Ο πληθυσμός της είναι 4.812.186 και καταλαμβάνει έκταση 300 τετραγωνικών χιλιομέτρων.</a:t>
            </a:r>
            <a:endParaRPr lang="el-GR" sz="2400" dirty="0"/>
          </a:p>
        </p:txBody>
      </p:sp>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Εξάγωνο"/>
          <p:cNvSpPr/>
          <p:nvPr/>
        </p:nvSpPr>
        <p:spPr>
          <a:xfrm>
            <a:off x="179512" y="260648"/>
            <a:ext cx="5544616" cy="3816424"/>
          </a:xfrm>
          <a:prstGeom prst="hexagon">
            <a:avLst>
              <a:gd name="adj" fmla="val 27459"/>
              <a:gd name="vf" fmla="val 1154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t>Το κοσμοπολίτικο περιβάλλον της νεότερης Αλεξάνδρειας σε συνδυασμό με την ιστορία της αποτέλεσε πηγή έμπνευσης για λογοτέχνες διεθνούς εμβέλειας, όπως ο ποιητής Κωνσταντίνος Καβάφης. Σήμερα αποτελεί κοινή πίστη ότι η αλεξανδρινή ελληνική κοινότητα είχε το πολιτιστικό προβάδισμα έναντι των λοιπών παροικιών.</a:t>
            </a:r>
            <a:endParaRPr lang="el-GR" sz="2000" dirty="0"/>
          </a:p>
        </p:txBody>
      </p:sp>
      <p:pic>
        <p:nvPicPr>
          <p:cNvPr id="21506" name="Picture 2" descr="Συγγραφέας:Κωνσταντίνος Καβάφης - Βικιθήκη"/>
          <p:cNvPicPr>
            <a:picLocks noChangeAspect="1" noChangeArrowheads="1"/>
          </p:cNvPicPr>
          <p:nvPr/>
        </p:nvPicPr>
        <p:blipFill>
          <a:blip r:embed="rId2" cstate="print"/>
          <a:srcRect/>
          <a:stretch>
            <a:fillRect/>
          </a:stretch>
        </p:blipFill>
        <p:spPr bwMode="auto">
          <a:xfrm>
            <a:off x="5868144" y="2852936"/>
            <a:ext cx="2294232" cy="3395465"/>
          </a:xfrm>
          <a:prstGeom prst="rect">
            <a:avLst/>
          </a:prstGeom>
          <a:ln w="190500" cap="sq">
            <a:solidFill>
              <a:srgbClr val="C8C6BD"/>
            </a:solidFill>
            <a:prstDash val="solid"/>
            <a:miter lim="800000"/>
          </a:ln>
          <a:effectLst>
            <a:outerShdw blurRad="76200" dist="12700" dir="8100000" sy="-23000" kx="800400" algn="br" rotWithShape="0">
              <a:prstClr val="black">
                <a:alpha val="20000"/>
              </a:prst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6 - Διπλό άγκιστρο"/>
          <p:cNvSpPr/>
          <p:nvPr/>
        </p:nvSpPr>
        <p:spPr>
          <a:xfrm>
            <a:off x="6012160" y="6237312"/>
            <a:ext cx="1872208" cy="36004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el-GR" dirty="0" smtClean="0"/>
              <a:t>Κ. Καβάφης</a:t>
            </a:r>
            <a:endParaRPr lang="el-GR" dirty="0"/>
          </a:p>
        </p:txBody>
      </p:sp>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243</TotalTime>
  <Words>538</Words>
  <Application>Microsoft Office PowerPoint</Application>
  <PresentationFormat>Προβολή στην οθόνη (4:3)</PresentationFormat>
  <Paragraphs>48</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Χαρτί</vt:lpstr>
      <vt:lpstr>ΑΛΕΞΑΝΔΡΕΙΑ</vt:lpstr>
      <vt:lpstr>Η  Αλεξάνδρεια  είναι  η  δεύτερη πρωτεύουσα  της  Αιγύπτου  και  ιδρύθηκε  το  331 π.Χ.  από  τον  Μέγα  Αλέξανδρο. </vt:lpstr>
      <vt:lpstr>Διαφάνεια 3</vt:lpstr>
      <vt:lpstr>Η  ΠΟΛΗ  ΚΑΤΑ  ΤΗΝ  ΕΛΛΗΝΙΣΤΙΚΗ  ΕΠΟΧΗ </vt:lpstr>
      <vt:lpstr>Διαφάνεια 5</vt:lpstr>
      <vt:lpstr>Διαφάνεια 6</vt:lpstr>
      <vt:lpstr>Διαφάνεια 7</vt:lpstr>
      <vt:lpstr>Η ΑΛΕΞΑΝΔΡΕΙΑ ΤΟΥ ΣΗΜΕΡΑ </vt:lpstr>
      <vt:lpstr>Διαφάνεια 9</vt:lpstr>
      <vt:lpstr>Διαφάνεια 10</vt:lpstr>
      <vt:lpstr>Διαφάνεια 11</vt:lpstr>
      <vt:lpstr>Διαφάνεια 12</vt:lpstr>
      <vt:lpstr>ΒΙΒΛΙΟΓΡΑΦΙΑ</vt:lpstr>
      <vt:lpstr>Διαφάνεια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ΑΛΕΞΑΝΔΡΕΙΑ</dc:title>
  <dc:creator>USER</dc:creator>
  <cp:lastModifiedBy>USER</cp:lastModifiedBy>
  <cp:revision>26</cp:revision>
  <dcterms:created xsi:type="dcterms:W3CDTF">2023-02-22T21:14:13Z</dcterms:created>
  <dcterms:modified xsi:type="dcterms:W3CDTF">2023-02-26T22:53:22Z</dcterms:modified>
</cp:coreProperties>
</file>