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16" name="15 - Θέση αριθμού διαφάνειας"/>
          <p:cNvSpPr>
            <a:spLocks noGrp="1"/>
          </p:cNvSpPr>
          <p:nvPr>
            <p:ph type="sldNum" sz="quarter" idx="11"/>
          </p:nvPr>
        </p:nvSpPr>
        <p:spPr/>
        <p:txBody>
          <a:bodyPr/>
          <a:lstStyle/>
          <a:p>
            <a:fld id="{230CE59F-B29D-46FC-8AA3-EE79B4A6C0DA}"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0CE59F-B29D-46FC-8AA3-EE79B4A6C0D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0CE59F-B29D-46FC-8AA3-EE79B4A6C0D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6F90A33F-234E-4893-8D7A-CB0CA4E50EFB}" type="datetimeFigureOut">
              <a:rPr lang="el-GR" smtClean="0"/>
              <a:pPr/>
              <a:t>27/2/2023</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230CE59F-B29D-46FC-8AA3-EE79B4A6C0DA}"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0CE59F-B29D-46FC-8AA3-EE79B4A6C0DA}"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0CE59F-B29D-46FC-8AA3-EE79B4A6C0DA}"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230CE59F-B29D-46FC-8AA3-EE79B4A6C0DA}"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30CE59F-B29D-46FC-8AA3-EE79B4A6C0DA}"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30CE59F-B29D-46FC-8AA3-EE79B4A6C0D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6F90A33F-234E-4893-8D7A-CB0CA4E50EFB}" type="datetimeFigureOut">
              <a:rPr lang="el-GR" smtClean="0"/>
              <a:pPr/>
              <a:t>27/2/2023</a:t>
            </a:fld>
            <a:endParaRPr lang="el-GR"/>
          </a:p>
        </p:txBody>
      </p:sp>
      <p:sp>
        <p:nvSpPr>
          <p:cNvPr id="9" name="8 - Θέση αριθμού διαφάνειας"/>
          <p:cNvSpPr>
            <a:spLocks noGrp="1"/>
          </p:cNvSpPr>
          <p:nvPr>
            <p:ph type="sldNum" sz="quarter" idx="15"/>
          </p:nvPr>
        </p:nvSpPr>
        <p:spPr/>
        <p:txBody>
          <a:bodyPr/>
          <a:lstStyle/>
          <a:p>
            <a:fld id="{230CE59F-B29D-46FC-8AA3-EE79B4A6C0DA}"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6F90A33F-234E-4893-8D7A-CB0CA4E50EFB}" type="datetimeFigureOut">
              <a:rPr lang="el-GR" smtClean="0"/>
              <a:pPr/>
              <a:t>27/2/2023</a:t>
            </a:fld>
            <a:endParaRPr lang="el-GR"/>
          </a:p>
        </p:txBody>
      </p:sp>
      <p:sp>
        <p:nvSpPr>
          <p:cNvPr id="9" name="8 - Θέση αριθμού διαφάνειας"/>
          <p:cNvSpPr>
            <a:spLocks noGrp="1"/>
          </p:cNvSpPr>
          <p:nvPr>
            <p:ph type="sldNum" sz="quarter" idx="11"/>
          </p:nvPr>
        </p:nvSpPr>
        <p:spPr/>
        <p:txBody>
          <a:bodyPr/>
          <a:lstStyle/>
          <a:p>
            <a:fld id="{230CE59F-B29D-46FC-8AA3-EE79B4A6C0DA}"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F90A33F-234E-4893-8D7A-CB0CA4E50EFB}" type="datetimeFigureOut">
              <a:rPr lang="el-GR" smtClean="0"/>
              <a:pPr/>
              <a:t>27/2/2023</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30CE59F-B29D-46FC-8AA3-EE79B4A6C0DA}"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llas2.wordpress.com/2018/01/23/%CF%80%CE%AD%CF%81%CE%B3%CE%B1%CE%BC%CE%BF%CF%82-%CE%B7-%CE%B1%CF%81%CF%87%CE%B1%CE%B9%CE%BF%CE%B5%CE%BB%CE%BB%CE%B7%CE%BD%CE%B9%CE%BA%CE%AE-%CF%80%CF%8C%CE%BB%CE%B7-%CF%80%CE%BF%CF%85-%CF%84%CE%B1/" TargetMode="External"/><Relationship Id="rId2" Type="http://schemas.openxmlformats.org/officeDocument/2006/relationships/hyperlink" Target="https://www.mixanitouxronou.gr/pergamos-i-archeoelliniki-poli-tis-mikras-asias-pou-dimiourgise-tin-pergamini-gia-na-antagonisti-ton-papiro-ton-egiption-pos-i-germani-exagorasan-tous-othomanous-ke-meteferan-olo-to-vomo-tou-dia-st/"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mikrasiatis.gr/pergamos-proti-asias/" TargetMode="External"/><Relationship Id="rId4" Type="http://schemas.openxmlformats.org/officeDocument/2006/relationships/hyperlink" Target="https://www.ethnos.gr/travel/article/73026/pergamosmiaarxaiapolhanoixtomoysei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643042" y="3429000"/>
            <a:ext cx="5414978" cy="1752600"/>
          </a:xfrm>
        </p:spPr>
        <p:txBody>
          <a:bodyPr/>
          <a:lstStyle/>
          <a:p>
            <a:endParaRPr lang="el-GR" dirty="0"/>
          </a:p>
        </p:txBody>
      </p:sp>
      <p:sp>
        <p:nvSpPr>
          <p:cNvPr id="2" name="1 - Τίτλος"/>
          <p:cNvSpPr>
            <a:spLocks noGrp="1"/>
          </p:cNvSpPr>
          <p:nvPr>
            <p:ph type="ctrTitle"/>
          </p:nvPr>
        </p:nvSpPr>
        <p:spPr>
          <a:xfrm>
            <a:off x="1428728" y="500042"/>
            <a:ext cx="5072098" cy="857256"/>
          </a:xfrm>
          <a:blipFill>
            <a:blip r:embed="rId2"/>
            <a:tile tx="0" ty="0" sx="100000" sy="100000" flip="none" algn="tl"/>
          </a:blipFill>
        </p:spPr>
        <p:txBody>
          <a:bodyPr>
            <a:normAutofit fontScale="90000"/>
            <a:scene3d>
              <a:camera prst="obliqueTopLeft"/>
              <a:lightRig rig="brightRoom" dir="t"/>
            </a:scene3d>
            <a:sp3d contourW="6350" prstMaterial="plastic">
              <a:bevelT w="20320" h="20320" prst="angle"/>
              <a:contourClr>
                <a:schemeClr val="accent1">
                  <a:tint val="100000"/>
                  <a:shade val="100000"/>
                  <a:hueMod val="100000"/>
                  <a:satMod val="100000"/>
                </a:schemeClr>
              </a:contourClr>
            </a:sp3d>
          </a:bodyPr>
          <a:lstStyle/>
          <a:p>
            <a:r>
              <a:rPr lang="el-GR"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l-GR"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l-GR"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ea typeface="Cambria" pitchFamily="18" charset="0"/>
              </a:rPr>
              <a:t>ΠΕΡΓΑΜΟΣ</a:t>
            </a:r>
            <a:endParaRPr lang="el-GR"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ea typeface="Cambria" pitchFamily="18" charset="0"/>
            </a:endParaRPr>
          </a:p>
        </p:txBody>
      </p:sp>
      <p:sp>
        <p:nvSpPr>
          <p:cNvPr id="11266" name="AutoShape 2" descr="Αποτέλεσμα εικόνας για ΠΕΡΓΑΜ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68" name="AutoShape 4" descr="Αποτέλεσμα εικόνας για ΠΕΡΓΑΜ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70" name="AutoShape 6" descr="Αποτέλεσμα εικόνας για ΠΕΡΓΑΜ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72" name="AutoShape 8" descr="Πέργαμος, η αρχαιοελληνική πόλη της Μικράς Ασίας που δημιούργησε την  περγαμηνή για να ανταγωνιστεί τον πάπυρο των Αιγυπτίων • Κωνσταντινού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74" name="AutoShape 10" descr="Πέργαμος, η αρχαιοελληνική πόλη της Μικράς Ασίας που δημιούργησε την  περγαμηνή για να ανταγωνιστεί τον πάπυρο των Αιγυπτίων • Κωνσταντινούπολ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76" name="AutoShape 12" descr="Χρύσα on Twitter: &quot;#Πέργαμος #Bergama #Minor_Asia #Greek #Civilιzation  http://t.co/hxB5vDaFZh&quot; /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78" name="AutoShape 14" descr="Χρύσα on Twitter: &quot;#Πέργαμος #Bergama #Minor_Asia #Greek #Civilιzation  http://t.co/hxB5vDaFZh&quot; /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280" name="AutoShape 16" descr="ΠΕΡΓΑΜΟΣ | Map, World, Map screensh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282" name="Picture 18" descr="Εικόνα"/>
          <p:cNvPicPr>
            <a:picLocks noChangeAspect="1" noChangeArrowheads="1"/>
          </p:cNvPicPr>
          <p:nvPr/>
        </p:nvPicPr>
        <p:blipFill>
          <a:blip r:embed="rId3"/>
          <a:srcRect/>
          <a:stretch>
            <a:fillRect/>
          </a:stretch>
        </p:blipFill>
        <p:spPr bwMode="auto">
          <a:xfrm>
            <a:off x="1285852" y="2143116"/>
            <a:ext cx="6477000" cy="3486151"/>
          </a:xfrm>
          <a:prstGeom prst="rect">
            <a:avLst/>
          </a:prstGeom>
          <a:ln>
            <a:noFill/>
          </a:ln>
          <a:effectLst>
            <a:softEdge rad="112500"/>
          </a:effectLst>
        </p:spPr>
      </p:pic>
      <p:sp>
        <p:nvSpPr>
          <p:cNvPr id="13" name="12 - Αριστερό άγκιστρο"/>
          <p:cNvSpPr/>
          <p:nvPr/>
        </p:nvSpPr>
        <p:spPr>
          <a:xfrm>
            <a:off x="2000232" y="500042"/>
            <a:ext cx="214314" cy="857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13 - Δεξιό άγκιστρο"/>
          <p:cNvSpPr/>
          <p:nvPr/>
        </p:nvSpPr>
        <p:spPr>
          <a:xfrm>
            <a:off x="6143636" y="500042"/>
            <a:ext cx="142876" cy="857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11284" name="Picture 20" descr="Πέργαμος, η αρχαιοελληνική πόλη που τα μνημεία της κατέληξαν στο Βερολίνο |  ΕΛΛΑΣ"/>
          <p:cNvPicPr>
            <a:picLocks noChangeAspect="1" noChangeArrowheads="1"/>
          </p:cNvPicPr>
          <p:nvPr/>
        </p:nvPicPr>
        <p:blipFill>
          <a:blip r:embed="rId4"/>
          <a:srcRect/>
          <a:stretch>
            <a:fillRect/>
          </a:stretch>
        </p:blipFill>
        <p:spPr bwMode="auto">
          <a:xfrm>
            <a:off x="7000892" y="1285860"/>
            <a:ext cx="2143107" cy="1608979"/>
          </a:xfrm>
          <a:prstGeom prst="ellipse">
            <a:avLst/>
          </a:prstGeom>
          <a:ln>
            <a:noFill/>
          </a:ln>
          <a:effectLst>
            <a:softEdge rad="112500"/>
          </a:effectLst>
        </p:spPr>
      </p:pic>
      <p:pic>
        <p:nvPicPr>
          <p:cNvPr id="11286" name="Picture 22" descr="Pergamos (Πέργαμος) (Asia Minor, Μικρά Ασία) - YouTube"/>
          <p:cNvPicPr>
            <a:picLocks noChangeAspect="1" noChangeArrowheads="1"/>
          </p:cNvPicPr>
          <p:nvPr/>
        </p:nvPicPr>
        <p:blipFill>
          <a:blip r:embed="rId5"/>
          <a:srcRect/>
          <a:stretch>
            <a:fillRect/>
          </a:stretch>
        </p:blipFill>
        <p:spPr bwMode="auto">
          <a:xfrm>
            <a:off x="571472" y="5072074"/>
            <a:ext cx="2098214" cy="1571636"/>
          </a:xfrm>
          <a:prstGeom prst="rect">
            <a:avLst/>
          </a:prstGeom>
          <a:ln>
            <a:noFill/>
          </a:ln>
          <a:effectLst>
            <a:softEdge rad="112500"/>
          </a:effectLst>
        </p:spPr>
      </p:pic>
      <p:sp>
        <p:nvSpPr>
          <p:cNvPr id="19" name="18 - Ορθογώνιο"/>
          <p:cNvSpPr/>
          <p:nvPr/>
        </p:nvSpPr>
        <p:spPr>
          <a:xfrm>
            <a:off x="285720" y="0"/>
            <a:ext cx="428628" cy="69545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a typeface="Cambria" pitchFamily="18" charset="0"/>
              </a:rPr>
              <a:t>ΠΕΡΓΑΜΟΣ</a:t>
            </a:r>
            <a:endParaRPr lang="el-G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0" name="19 - Σύννεφο"/>
          <p:cNvSpPr/>
          <p:nvPr/>
        </p:nvSpPr>
        <p:spPr>
          <a:xfrm>
            <a:off x="1357290" y="1571612"/>
            <a:ext cx="1785950" cy="6429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Σύννεφο"/>
          <p:cNvSpPr/>
          <p:nvPr/>
        </p:nvSpPr>
        <p:spPr>
          <a:xfrm>
            <a:off x="5072066" y="2000240"/>
            <a:ext cx="1785950" cy="6429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Σύννεφο"/>
          <p:cNvSpPr/>
          <p:nvPr/>
        </p:nvSpPr>
        <p:spPr>
          <a:xfrm>
            <a:off x="6072198" y="5357826"/>
            <a:ext cx="2071702" cy="9286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214290"/>
            <a:ext cx="8229600" cy="4572000"/>
          </a:xfrm>
        </p:spPr>
        <p:txBody>
          <a:bodyPr>
            <a:normAutofit fontScale="70000" lnSpcReduction="20000"/>
          </a:bodyPr>
          <a:lstStyle/>
          <a:p>
            <a:pPr>
              <a:buNone/>
            </a:pPr>
            <a:r>
              <a:rPr lang="el-GR" sz="3400" b="1" u="sng" dirty="0" err="1" smtClean="0">
                <a:solidFill>
                  <a:schemeClr val="bg2">
                    <a:lumMod val="75000"/>
                  </a:schemeClr>
                </a:solidFill>
                <a:effectLst>
                  <a:outerShdw blurRad="38100" dist="38100" dir="2700000" algn="tl">
                    <a:srgbClr val="000000">
                      <a:alpha val="43137"/>
                    </a:srgbClr>
                  </a:outerShdw>
                </a:effectLst>
              </a:rPr>
              <a:t>Τραϊάνειο</a:t>
            </a:r>
            <a:endParaRPr lang="el-GR" sz="3400" b="1" u="sng" dirty="0" smtClean="0">
              <a:solidFill>
                <a:schemeClr val="bg2">
                  <a:lumMod val="75000"/>
                </a:schemeClr>
              </a:solidFill>
              <a:effectLst>
                <a:outerShdw blurRad="38100" dist="38100" dir="2700000" algn="tl">
                  <a:srgbClr val="000000">
                    <a:alpha val="43137"/>
                  </a:srgbClr>
                </a:outerShdw>
              </a:effectLst>
            </a:endParaRPr>
          </a:p>
          <a:p>
            <a:pPr>
              <a:buNone/>
            </a:pPr>
            <a:endParaRPr lang="el-GR" dirty="0" smtClean="0">
              <a:solidFill>
                <a:schemeClr val="bg2">
                  <a:lumMod val="75000"/>
                </a:schemeClr>
              </a:solidFill>
            </a:endParaRPr>
          </a:p>
          <a:p>
            <a:pPr>
              <a:buNone/>
            </a:pPr>
            <a:r>
              <a:rPr lang="el-GR" dirty="0" smtClean="0">
                <a:solidFill>
                  <a:schemeClr val="bg2">
                    <a:lumMod val="75000"/>
                  </a:schemeClr>
                </a:solidFill>
              </a:rPr>
              <a:t>Στο ψηλότερο σημείο της ακρόπολης βρίσκεται ο ναός του Τραϊανού και του Διός</a:t>
            </a:r>
          </a:p>
          <a:p>
            <a:pPr>
              <a:buNone/>
            </a:pPr>
            <a:r>
              <a:rPr lang="el-GR" dirty="0" smtClean="0">
                <a:solidFill>
                  <a:schemeClr val="bg2">
                    <a:lumMod val="75000"/>
                  </a:schemeClr>
                </a:solidFill>
              </a:rPr>
              <a:t>Φίλιου. Ο ναός βρίσκεται σε μια εξέδρα ύψους 2,9 μέτρων στην κορυφή μιας</a:t>
            </a:r>
          </a:p>
          <a:p>
            <a:pPr>
              <a:buNone/>
            </a:pPr>
            <a:r>
              <a:rPr lang="el-GR" dirty="0" smtClean="0">
                <a:solidFill>
                  <a:schemeClr val="bg2">
                    <a:lumMod val="75000"/>
                  </a:schemeClr>
                </a:solidFill>
              </a:rPr>
              <a:t>θολωτής βεράντας. Ο ίδιος ο ναός ήταν ένας κορινθιακός περίπτερος ναός, πλάτους</a:t>
            </a:r>
          </a:p>
          <a:p>
            <a:pPr>
              <a:buNone/>
            </a:pPr>
            <a:r>
              <a:rPr lang="el-GR" dirty="0" smtClean="0">
                <a:solidFill>
                  <a:schemeClr val="bg2">
                    <a:lumMod val="75000"/>
                  </a:schemeClr>
                </a:solidFill>
              </a:rPr>
              <a:t>περίπου 18 μέτρων με έξι κίονες στις κοντές πλευρές και εννέα κίονες στις μακριές</a:t>
            </a:r>
          </a:p>
          <a:p>
            <a:pPr>
              <a:buNone/>
            </a:pPr>
            <a:r>
              <a:rPr lang="el-GR" dirty="0" smtClean="0">
                <a:solidFill>
                  <a:schemeClr val="bg2">
                    <a:lumMod val="75000"/>
                  </a:schemeClr>
                </a:solidFill>
              </a:rPr>
              <a:t>πλευρές και δύο σειρές κιόνων </a:t>
            </a:r>
            <a:r>
              <a:rPr lang="el-GR" dirty="0" err="1" smtClean="0">
                <a:solidFill>
                  <a:schemeClr val="bg2">
                    <a:lumMod val="75000"/>
                  </a:schemeClr>
                </a:solidFill>
              </a:rPr>
              <a:t>in</a:t>
            </a:r>
            <a:r>
              <a:rPr lang="el-GR" dirty="0" smtClean="0">
                <a:solidFill>
                  <a:schemeClr val="bg2">
                    <a:lumMod val="75000"/>
                  </a:schemeClr>
                </a:solidFill>
              </a:rPr>
              <a:t> </a:t>
            </a:r>
            <a:r>
              <a:rPr lang="el-GR" dirty="0" err="1" smtClean="0">
                <a:solidFill>
                  <a:schemeClr val="bg2">
                    <a:lumMod val="75000"/>
                  </a:schemeClr>
                </a:solidFill>
              </a:rPr>
              <a:t>antis</a:t>
            </a:r>
            <a:r>
              <a:rPr lang="el-GR" dirty="0" smtClean="0">
                <a:solidFill>
                  <a:schemeClr val="bg2">
                    <a:lumMod val="75000"/>
                  </a:schemeClr>
                </a:solidFill>
              </a:rPr>
              <a:t>. Στα βόρεια, η περιοχή ήταν κλειστή από μια</a:t>
            </a:r>
          </a:p>
          <a:p>
            <a:pPr>
              <a:buNone/>
            </a:pPr>
            <a:r>
              <a:rPr lang="el-GR" dirty="0" smtClean="0">
                <a:solidFill>
                  <a:schemeClr val="bg2">
                    <a:lumMod val="75000"/>
                  </a:schemeClr>
                </a:solidFill>
              </a:rPr>
              <a:t>ψηλή στοά, ενώ στη δυτική και ανατολική πλευρά περιβαλλόταν από απλούς</a:t>
            </a:r>
          </a:p>
          <a:p>
            <a:pPr>
              <a:buNone/>
            </a:pPr>
            <a:r>
              <a:rPr lang="el-GR" dirty="0" smtClean="0">
                <a:solidFill>
                  <a:schemeClr val="bg2">
                    <a:lumMod val="75000"/>
                  </a:schemeClr>
                </a:solidFill>
              </a:rPr>
              <a:t>τοίχους με λαξευτούς λίθους, έως ότου προστέθηκαν άλλες στοές επί βασιλείας</a:t>
            </a:r>
          </a:p>
          <a:p>
            <a:pPr>
              <a:buNone/>
            </a:pPr>
            <a:r>
              <a:rPr lang="el-GR" dirty="0" smtClean="0">
                <a:solidFill>
                  <a:schemeClr val="bg2">
                    <a:lumMod val="75000"/>
                  </a:schemeClr>
                </a:solidFill>
              </a:rPr>
              <a:t>Αδριανού.</a:t>
            </a:r>
          </a:p>
          <a:p>
            <a:pPr>
              <a:buNone/>
            </a:pPr>
            <a:r>
              <a:rPr lang="el-GR" dirty="0" smtClean="0">
                <a:solidFill>
                  <a:schemeClr val="bg2">
                    <a:lumMod val="75000"/>
                  </a:schemeClr>
                </a:solidFill>
              </a:rPr>
              <a:t>Κατά τις ανασκαφές βρέθηκαν στα ερείπια του σηκού θραύσματα αγαλμάτων του</a:t>
            </a:r>
          </a:p>
          <a:p>
            <a:pPr>
              <a:buNone/>
            </a:pPr>
            <a:r>
              <a:rPr lang="el-GR" dirty="0" smtClean="0">
                <a:solidFill>
                  <a:schemeClr val="bg2">
                    <a:lumMod val="75000"/>
                  </a:schemeClr>
                </a:solidFill>
              </a:rPr>
              <a:t>Τραϊανού και του Αδριανού, συμπεριλαμβανομένων των κεφαλιών των πορτρέτων</a:t>
            </a:r>
          </a:p>
          <a:p>
            <a:pPr>
              <a:buNone/>
            </a:pPr>
            <a:r>
              <a:rPr lang="el-GR" dirty="0" smtClean="0">
                <a:solidFill>
                  <a:schemeClr val="bg2">
                    <a:lumMod val="75000"/>
                  </a:schemeClr>
                </a:solidFill>
              </a:rPr>
              <a:t>τους, καθώς και θραύσματα του λατρευτικού αγάλματος του Διός </a:t>
            </a:r>
            <a:r>
              <a:rPr lang="el-GR" dirty="0" err="1" smtClean="0">
                <a:solidFill>
                  <a:schemeClr val="bg2">
                    <a:lumMod val="75000"/>
                  </a:schemeClr>
                </a:solidFill>
              </a:rPr>
              <a:t>Φιλίου</a:t>
            </a:r>
            <a:r>
              <a:rPr lang="el-GR" dirty="0" smtClean="0">
                <a:solidFill>
                  <a:schemeClr val="bg2">
                    <a:lumMod val="75000"/>
                  </a:schemeClr>
                </a:solidFill>
              </a:rPr>
              <a:t>.</a:t>
            </a:r>
            <a:endParaRPr lang="el-GR" dirty="0">
              <a:solidFill>
                <a:schemeClr val="bg2">
                  <a:lumMod val="75000"/>
                </a:schemeClr>
              </a:solidFill>
            </a:endParaRPr>
          </a:p>
        </p:txBody>
      </p:sp>
      <p:pic>
        <p:nvPicPr>
          <p:cNvPr id="19458" name="Picture 2" descr="Πέργαμος - Βικιπαίδεια"/>
          <p:cNvPicPr>
            <a:picLocks noChangeAspect="1" noChangeArrowheads="1"/>
          </p:cNvPicPr>
          <p:nvPr/>
        </p:nvPicPr>
        <p:blipFill>
          <a:blip r:embed="rId2"/>
          <a:srcRect/>
          <a:stretch>
            <a:fillRect/>
          </a:stretch>
        </p:blipFill>
        <p:spPr bwMode="auto">
          <a:xfrm>
            <a:off x="2643174" y="4572008"/>
            <a:ext cx="3229350" cy="21431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428604"/>
            <a:ext cx="8229600" cy="4572000"/>
          </a:xfrm>
        </p:spPr>
        <p:txBody>
          <a:bodyPr>
            <a:noAutofit/>
          </a:bodyPr>
          <a:lstStyle/>
          <a:p>
            <a:pPr>
              <a:buNone/>
            </a:pPr>
            <a:r>
              <a:rPr lang="el-GR" sz="2800" b="1" u="sng" dirty="0" smtClean="0">
                <a:solidFill>
                  <a:schemeClr val="bg2">
                    <a:lumMod val="60000"/>
                    <a:lumOff val="40000"/>
                  </a:schemeClr>
                </a:solidFill>
                <a:effectLst>
                  <a:outerShdw blurRad="38100" dist="38100" dir="2700000" algn="tl">
                    <a:srgbClr val="000000">
                      <a:alpha val="43137"/>
                    </a:srgbClr>
                  </a:outerShdw>
                </a:effectLst>
              </a:rPr>
              <a:t>Θέατρο</a:t>
            </a:r>
          </a:p>
          <a:p>
            <a:pPr>
              <a:buNone/>
            </a:pPr>
            <a:r>
              <a:rPr lang="el-GR" sz="1600" dirty="0" smtClean="0">
                <a:solidFill>
                  <a:schemeClr val="bg2">
                    <a:lumMod val="75000"/>
                  </a:schemeClr>
                </a:solidFill>
              </a:rPr>
              <a:t>Το καλοδιατηρημένο Θέατρο της Περγάμου χρονολογείται από την ελληνιστική</a:t>
            </a:r>
          </a:p>
          <a:p>
            <a:pPr>
              <a:buNone/>
            </a:pPr>
            <a:r>
              <a:rPr lang="el-GR" sz="1600" dirty="0" smtClean="0">
                <a:solidFill>
                  <a:schemeClr val="bg2">
                    <a:lumMod val="75000"/>
                  </a:schemeClr>
                </a:solidFill>
              </a:rPr>
              <a:t>περίοδο και είχε χώρο για περίπου 10.000 άτομα, σε 78 σειρές καθισμάτων. Σε</a:t>
            </a:r>
          </a:p>
          <a:p>
            <a:pPr>
              <a:buNone/>
            </a:pPr>
            <a:r>
              <a:rPr lang="el-GR" sz="1600" dirty="0" smtClean="0">
                <a:solidFill>
                  <a:schemeClr val="bg2">
                    <a:lumMod val="75000"/>
                  </a:schemeClr>
                </a:solidFill>
              </a:rPr>
              <a:t>ύψος 36 μέτρων, είναι το πιο απότομο από όλα τα αρχαία θέατρα. Το κοίλον του</a:t>
            </a:r>
          </a:p>
          <a:p>
            <a:pPr>
              <a:buNone/>
            </a:pPr>
            <a:r>
              <a:rPr lang="el-GR" sz="1600" dirty="0" smtClean="0">
                <a:solidFill>
                  <a:schemeClr val="bg2">
                    <a:lumMod val="75000"/>
                  </a:schemeClr>
                </a:solidFill>
              </a:rPr>
              <a:t>θεάτρου χωρίζεται οριζόντια από δύο διαδρόμους, που ονομάζονται διαζώματα,</a:t>
            </a:r>
          </a:p>
          <a:p>
            <a:pPr>
              <a:buNone/>
            </a:pPr>
            <a:r>
              <a:rPr lang="el-GR" sz="1600" dirty="0" smtClean="0">
                <a:solidFill>
                  <a:schemeClr val="bg2">
                    <a:lumMod val="75000"/>
                  </a:schemeClr>
                </a:solidFill>
              </a:rPr>
              <a:t>και κατακόρυφα από σκάλες πλάτους 0,75 μέτρων σε επτά τμήματα στο</a:t>
            </a:r>
          </a:p>
          <a:p>
            <a:pPr>
              <a:buNone/>
            </a:pPr>
            <a:r>
              <a:rPr lang="el-GR" sz="1600" dirty="0" smtClean="0">
                <a:solidFill>
                  <a:schemeClr val="bg2">
                    <a:lumMod val="75000"/>
                  </a:schemeClr>
                </a:solidFill>
              </a:rPr>
              <a:t>χαμηλότερο μέρος του θεάτρου και έξι στο μεσαίο και πάνω τμήμα. Κάτω από το</a:t>
            </a:r>
          </a:p>
          <a:p>
            <a:pPr>
              <a:buNone/>
            </a:pPr>
            <a:r>
              <a:rPr lang="el-GR" sz="1600" dirty="0" smtClean="0">
                <a:solidFill>
                  <a:schemeClr val="bg2">
                    <a:lumMod val="75000"/>
                  </a:schemeClr>
                </a:solidFill>
              </a:rPr>
              <a:t>θέατρο υπάρχει μια βεράντα μήκους 247 μέτρων και πλάτους έως 17,4 μέτρων, η</a:t>
            </a:r>
          </a:p>
          <a:p>
            <a:pPr>
              <a:buNone/>
            </a:pPr>
            <a:r>
              <a:rPr lang="el-GR" sz="1600" dirty="0" smtClean="0">
                <a:solidFill>
                  <a:schemeClr val="bg2">
                    <a:lumMod val="75000"/>
                  </a:schemeClr>
                </a:solidFill>
              </a:rPr>
              <a:t>οποία στηριζόταν σε έναν ψηλό τοίχο αντιστήριξης και πλαισιωνόταν στη μακριά</a:t>
            </a:r>
          </a:p>
          <a:p>
            <a:pPr>
              <a:buNone/>
            </a:pPr>
            <a:r>
              <a:rPr lang="el-GR" sz="1600" dirty="0" smtClean="0">
                <a:solidFill>
                  <a:schemeClr val="bg2">
                    <a:lumMod val="75000"/>
                  </a:schemeClr>
                </a:solidFill>
              </a:rPr>
              <a:t>πλευρά από μια στοά. Προερχόμενος από την Άνω αγορά, θα μπορούσε κανείς να</a:t>
            </a:r>
          </a:p>
          <a:p>
            <a:pPr>
              <a:buNone/>
            </a:pPr>
            <a:r>
              <a:rPr lang="el-GR" sz="1600" dirty="0" smtClean="0">
                <a:solidFill>
                  <a:schemeClr val="bg2">
                    <a:lumMod val="75000"/>
                  </a:schemeClr>
                </a:solidFill>
              </a:rPr>
              <a:t>εισέλθει σε αυτό το χώρο από έναν πύργο στο νότιο άκρο. Αυτό το θέατρο δεν είχε</a:t>
            </a:r>
          </a:p>
          <a:p>
            <a:pPr>
              <a:buNone/>
            </a:pPr>
            <a:r>
              <a:rPr lang="el-GR" sz="1600" dirty="0" smtClean="0">
                <a:solidFill>
                  <a:schemeClr val="bg2">
                    <a:lumMod val="75000"/>
                  </a:schemeClr>
                </a:solidFill>
              </a:rPr>
              <a:t>χώρο για την κυκλική ορχήστρα, κάτι που ήταν φυσιολογικό σε ένα ελληνικό</a:t>
            </a:r>
          </a:p>
          <a:p>
            <a:pPr>
              <a:buNone/>
            </a:pPr>
            <a:r>
              <a:rPr lang="el-GR" sz="1600" dirty="0" smtClean="0">
                <a:solidFill>
                  <a:schemeClr val="bg2">
                    <a:lumMod val="75000"/>
                  </a:schemeClr>
                </a:solidFill>
              </a:rPr>
              <a:t>θέατρο, έτσι χτίστηκε μόνο ένα ξύλινο κτήριο σκηνής, που μπορούσε να</a:t>
            </a:r>
          </a:p>
          <a:p>
            <a:pPr>
              <a:buNone/>
            </a:pPr>
            <a:r>
              <a:rPr lang="el-GR" sz="1600" dirty="0" smtClean="0">
                <a:solidFill>
                  <a:schemeClr val="bg2">
                    <a:lumMod val="75000"/>
                  </a:schemeClr>
                </a:solidFill>
              </a:rPr>
              <a:t>κατεδαφιστεί, όταν δεν γινόταν παράσταση. Έτσι, η θέα κατά μήκος των κερκίδων</a:t>
            </a:r>
          </a:p>
          <a:p>
            <a:pPr>
              <a:buNone/>
            </a:pPr>
            <a:r>
              <a:rPr lang="el-GR" sz="1600" dirty="0" smtClean="0">
                <a:solidFill>
                  <a:schemeClr val="bg2">
                    <a:lumMod val="75000"/>
                  </a:schemeClr>
                </a:solidFill>
              </a:rPr>
              <a:t>του θεάτρου προς τον Ναό του Διονύσου στο βόρειο άκρο ήταν ανεμπόδιστη. Ένα</a:t>
            </a:r>
          </a:p>
          <a:p>
            <a:pPr>
              <a:buNone/>
            </a:pPr>
            <a:r>
              <a:rPr lang="el-GR" sz="1600" dirty="0" smtClean="0">
                <a:solidFill>
                  <a:schemeClr val="bg2">
                    <a:lumMod val="75000"/>
                  </a:schemeClr>
                </a:solidFill>
              </a:rPr>
              <a:t>μαρμάρινο κτήριο της σκηνής χτίστηκε μόλις τον 1ο αιώνα </a:t>
            </a:r>
            <a:r>
              <a:rPr lang="el-GR" sz="1600" dirty="0" err="1" smtClean="0">
                <a:solidFill>
                  <a:schemeClr val="bg2">
                    <a:lumMod val="75000"/>
                  </a:schemeClr>
                </a:solidFill>
              </a:rPr>
              <a:t>π.Χ.</a:t>
            </a:r>
            <a:r>
              <a:rPr lang="el-GR" sz="1600" dirty="0" smtClean="0">
                <a:solidFill>
                  <a:schemeClr val="bg2">
                    <a:lumMod val="75000"/>
                  </a:schemeClr>
                </a:solidFill>
              </a:rPr>
              <a:t> Πρόσθετα θέατρα</a:t>
            </a:r>
          </a:p>
          <a:p>
            <a:pPr>
              <a:buNone/>
            </a:pPr>
            <a:r>
              <a:rPr lang="el-GR" sz="1600" dirty="0" smtClean="0">
                <a:solidFill>
                  <a:schemeClr val="bg2">
                    <a:lumMod val="75000"/>
                  </a:schemeClr>
                </a:solidFill>
              </a:rPr>
              <a:t>χτίστηκαν στη ρωμαϊκή περίοδο, το ένα στη νέα ρωμαϊκή πόλη και το άλλο στο ιερό</a:t>
            </a:r>
          </a:p>
          <a:p>
            <a:pPr>
              <a:buNone/>
            </a:pPr>
            <a:r>
              <a:rPr lang="el-GR" sz="1600" dirty="0" smtClean="0">
                <a:solidFill>
                  <a:schemeClr val="bg2">
                    <a:lumMod val="75000"/>
                  </a:schemeClr>
                </a:solidFill>
              </a:rPr>
              <a:t>του Ασκληπιού.</a:t>
            </a:r>
            <a:endParaRPr lang="el-GR" sz="1600" dirty="0">
              <a:solidFill>
                <a:schemeClr val="bg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71472" y="357166"/>
            <a:ext cx="7829576" cy="4405330"/>
          </a:xfrm>
        </p:spPr>
        <p:txBody>
          <a:bodyPr>
            <a:noAutofit/>
          </a:bodyPr>
          <a:lstStyle/>
          <a:p>
            <a:pPr>
              <a:buNone/>
            </a:pPr>
            <a:r>
              <a:rPr lang="el-GR" sz="2400" b="1" u="sng" dirty="0" smtClean="0">
                <a:solidFill>
                  <a:schemeClr val="accent1"/>
                </a:solidFill>
                <a:effectLst>
                  <a:outerShdw blurRad="38100" dist="38100" dir="2700000" algn="tl">
                    <a:srgbClr val="000000">
                      <a:alpha val="43137"/>
                    </a:srgbClr>
                  </a:outerShdw>
                </a:effectLst>
              </a:rPr>
              <a:t>Ναός του Διονύσου</a:t>
            </a:r>
          </a:p>
          <a:p>
            <a:pPr>
              <a:buNone/>
            </a:pPr>
            <a:r>
              <a:rPr lang="el-GR" sz="1800" dirty="0" smtClean="0">
                <a:solidFill>
                  <a:schemeClr val="bg2">
                    <a:lumMod val="75000"/>
                  </a:schemeClr>
                </a:solidFill>
              </a:rPr>
              <a:t>Στην Πέργαμο, ο Διόνυσος είχε το επίθετο </a:t>
            </a:r>
            <a:r>
              <a:rPr lang="el-GR" sz="1800" dirty="0" err="1" smtClean="0">
                <a:solidFill>
                  <a:schemeClr val="bg2">
                    <a:lumMod val="75000"/>
                  </a:schemeClr>
                </a:solidFill>
              </a:rPr>
              <a:t>Καθηγεμών</a:t>
            </a:r>
            <a:r>
              <a:rPr lang="el-GR" sz="1800" dirty="0" smtClean="0">
                <a:solidFill>
                  <a:schemeClr val="bg2">
                    <a:lumMod val="75000"/>
                  </a:schemeClr>
                </a:solidFill>
              </a:rPr>
              <a:t>, «ο οδηγός», και λατρευόταν ήδη το τελευταίο τρίτο του 3ου αιώνα </a:t>
            </a:r>
            <a:r>
              <a:rPr lang="el-GR" sz="1800" dirty="0" err="1" smtClean="0">
                <a:solidFill>
                  <a:schemeClr val="bg2">
                    <a:lumMod val="75000"/>
                  </a:schemeClr>
                </a:solidFill>
              </a:rPr>
              <a:t>π.Χ.</a:t>
            </a:r>
            <a:r>
              <a:rPr lang="el-GR" sz="1800" dirty="0" smtClean="0">
                <a:solidFill>
                  <a:schemeClr val="bg2">
                    <a:lumMod val="75000"/>
                  </a:schemeClr>
                </a:solidFill>
              </a:rPr>
              <a:t>, όταν οι </a:t>
            </a:r>
            <a:r>
              <a:rPr lang="el-GR" sz="1800" dirty="0" err="1" smtClean="0">
                <a:solidFill>
                  <a:schemeClr val="bg2">
                    <a:lumMod val="75000"/>
                  </a:schemeClr>
                </a:solidFill>
              </a:rPr>
              <a:t>Ατταλίδες</a:t>
            </a:r>
            <a:r>
              <a:rPr lang="el-GR" sz="1800" dirty="0" smtClean="0">
                <a:solidFill>
                  <a:schemeClr val="bg2">
                    <a:lumMod val="75000"/>
                  </a:schemeClr>
                </a:solidFill>
              </a:rPr>
              <a:t> τον έκαναν τον κύριο θεό της δυναστείας τους .Τον 2ο αιώνα </a:t>
            </a:r>
            <a:r>
              <a:rPr lang="el-GR" sz="1800" dirty="0" err="1" smtClean="0">
                <a:solidFill>
                  <a:schemeClr val="bg2">
                    <a:lumMod val="75000"/>
                  </a:schemeClr>
                </a:solidFill>
              </a:rPr>
              <a:t>π.Χ.</a:t>
            </a:r>
            <a:r>
              <a:rPr lang="el-GR" sz="1800" dirty="0" smtClean="0">
                <a:solidFill>
                  <a:schemeClr val="bg2">
                    <a:lumMod val="75000"/>
                  </a:schemeClr>
                </a:solidFill>
              </a:rPr>
              <a:t>, ο Ευμένης </a:t>
            </a:r>
            <a:r>
              <a:rPr lang="el-GR" sz="1800" dirty="0" err="1" smtClean="0">
                <a:solidFill>
                  <a:schemeClr val="bg2">
                    <a:lumMod val="75000"/>
                  </a:schemeClr>
                </a:solidFill>
              </a:rPr>
              <a:t>΄Β</a:t>
            </a:r>
            <a:r>
              <a:rPr lang="el-GR" sz="1800" dirty="0" smtClean="0">
                <a:solidFill>
                  <a:schemeClr val="bg2">
                    <a:lumMod val="75000"/>
                  </a:schemeClr>
                </a:solidFill>
              </a:rPr>
              <a:t> (πιθανώς) έχτισε ναό για τον Διόνυσο στο βόρειο άκρο των κερκίδων του θεάτρου. Ο μαρμάρινος ναός βρίσκεται σε εξέδρα, 4,5 μέτρα πάνω από το επίπεδο των κερκίδων του θεάτρου και ήταν τετράστυλος πρόστυλος ναός ιωνικού ρυθμού.  Ο πρόναος είχε πλάτος τεσσάρων κιόνων και βάθος δύο κιόνων και προσεγγιζόταν από μια σκάλα είκοσι πέντε σκαλοπατιών. Σώζονται μόνο λίγα ίχνη της ελληνιστικής δομής του κτηρίου. Η πλειονότητα της σωζόμενης κατασκευής προέρχεται από μια ανακατασκευή του ναού, που πιθανότατα έλαβε χώρα υπό τον </a:t>
            </a:r>
            <a:r>
              <a:rPr lang="el-GR" sz="1800" dirty="0" err="1" smtClean="0">
                <a:solidFill>
                  <a:schemeClr val="bg2">
                    <a:lumMod val="75000"/>
                  </a:schemeClr>
                </a:solidFill>
              </a:rPr>
              <a:t>Καρακάλλα</a:t>
            </a:r>
            <a:r>
              <a:rPr lang="el-GR" sz="1800" dirty="0" smtClean="0">
                <a:solidFill>
                  <a:schemeClr val="bg2">
                    <a:lumMod val="75000"/>
                  </a:schemeClr>
                </a:solidFill>
              </a:rPr>
              <a:t>, ή ίσως υπό τον Αδριανό.</a:t>
            </a:r>
            <a:endParaRPr lang="el-GR" sz="1800" dirty="0">
              <a:solidFill>
                <a:schemeClr val="bg2">
                  <a:lumMod val="75000"/>
                </a:schemeClr>
              </a:solidFill>
            </a:endParaRPr>
          </a:p>
        </p:txBody>
      </p:sp>
      <p:pic>
        <p:nvPicPr>
          <p:cNvPr id="23554" name="Picture 2" descr="Πέργαμος - Βικιπαίδεια"/>
          <p:cNvPicPr>
            <a:picLocks noChangeAspect="1" noChangeArrowheads="1"/>
          </p:cNvPicPr>
          <p:nvPr/>
        </p:nvPicPr>
        <p:blipFill>
          <a:blip r:embed="rId2"/>
          <a:srcRect/>
          <a:stretch>
            <a:fillRect/>
          </a:stretch>
        </p:blipFill>
        <p:spPr bwMode="auto">
          <a:xfrm>
            <a:off x="3071802" y="4214818"/>
            <a:ext cx="2714644" cy="2035984"/>
          </a:xfrm>
          <a:prstGeom prst="flowChartPredefinedProcess">
            <a:avLst/>
          </a:prstGeom>
          <a:noFill/>
        </p:spPr>
      </p:pic>
      <p:pic>
        <p:nvPicPr>
          <p:cNvPr id="23556" name="Picture 4" descr="ναός του διονύσου στην περγαμηνή αρχαία πόλη τουρκία Εκδοτική εικόνα -  εικόνα από arcades, ancientness: 177666865"/>
          <p:cNvPicPr>
            <a:picLocks noChangeAspect="1" noChangeArrowheads="1"/>
          </p:cNvPicPr>
          <p:nvPr/>
        </p:nvPicPr>
        <p:blipFill>
          <a:blip r:embed="rId3"/>
          <a:srcRect/>
          <a:stretch>
            <a:fillRect/>
          </a:stretch>
        </p:blipFill>
        <p:spPr bwMode="auto">
          <a:xfrm>
            <a:off x="5786446" y="4286256"/>
            <a:ext cx="3163319" cy="1724009"/>
          </a:xfrm>
          <a:prstGeom prst="cloud">
            <a:avLst/>
          </a:prstGeom>
          <a:ln>
            <a:noFill/>
          </a:ln>
          <a:effectLst>
            <a:outerShdw blurRad="292100" dist="139700" dir="2700000" algn="tl" rotWithShape="0">
              <a:srgbClr val="333333">
                <a:alpha val="65000"/>
              </a:srgbClr>
            </a:outerShdw>
          </a:effectLst>
        </p:spPr>
      </p:pic>
      <p:pic>
        <p:nvPicPr>
          <p:cNvPr id="23558" name="Picture 6" descr="ναός του διονύσου στην περγαμηνή αρχαία πόλη τουρκία Εκδοτική εικόνα -  εικόνα από arcades, ancientness: 177666865"/>
          <p:cNvPicPr>
            <a:picLocks noChangeAspect="1" noChangeArrowheads="1"/>
          </p:cNvPicPr>
          <p:nvPr/>
        </p:nvPicPr>
        <p:blipFill>
          <a:blip r:embed="rId4"/>
          <a:srcRect/>
          <a:stretch>
            <a:fillRect/>
          </a:stretch>
        </p:blipFill>
        <p:spPr bwMode="auto">
          <a:xfrm>
            <a:off x="214282" y="4286256"/>
            <a:ext cx="2868553" cy="1857388"/>
          </a:xfrm>
          <a:prstGeom prst="cloud">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214290"/>
            <a:ext cx="8229600" cy="4572032"/>
          </a:xfrm>
        </p:spPr>
        <p:txBody>
          <a:bodyPr>
            <a:normAutofit fontScale="92500" lnSpcReduction="20000"/>
          </a:bodyPr>
          <a:lstStyle/>
          <a:p>
            <a:pPr>
              <a:buNone/>
            </a:pPr>
            <a:r>
              <a:rPr lang="el-GR" sz="1800" b="1" u="sng" dirty="0" smtClean="0">
                <a:solidFill>
                  <a:schemeClr val="bg2">
                    <a:lumMod val="60000"/>
                    <a:lumOff val="40000"/>
                  </a:schemeClr>
                </a:solidFill>
                <a:effectLst>
                  <a:outerShdw blurRad="38100" dist="38100" dir="2700000" algn="tl">
                    <a:srgbClr val="000000">
                      <a:alpha val="43137"/>
                    </a:srgbClr>
                  </a:outerShdw>
                </a:effectLst>
              </a:rPr>
              <a:t>Βιβλιοθήκη</a:t>
            </a:r>
          </a:p>
          <a:p>
            <a:pPr>
              <a:buNone/>
            </a:pPr>
            <a:r>
              <a:rPr lang="el-GR" sz="1800" dirty="0" smtClean="0">
                <a:solidFill>
                  <a:schemeClr val="bg2">
                    <a:lumMod val="75000"/>
                  </a:schemeClr>
                </a:solidFill>
              </a:rPr>
              <a:t>Η Βιβλιοθήκη της Περγάμου ήταν η δεύτερη μεγαλύτερη στον αρχαίο ελληνικό</a:t>
            </a:r>
          </a:p>
          <a:p>
            <a:pPr>
              <a:buNone/>
            </a:pPr>
            <a:r>
              <a:rPr lang="el-GR" sz="1800" dirty="0" smtClean="0">
                <a:solidFill>
                  <a:schemeClr val="bg2">
                    <a:lumMod val="75000"/>
                  </a:schemeClr>
                </a:solidFill>
              </a:rPr>
              <a:t>κόσμο μετά τη Βιβλιοθήκη της Αλεξάνδρειας, με τουλάχιστον 200.000 ειλητάρια. Η</a:t>
            </a:r>
          </a:p>
          <a:p>
            <a:pPr>
              <a:buNone/>
            </a:pPr>
            <a:r>
              <a:rPr lang="el-GR" sz="1800" dirty="0" smtClean="0">
                <a:solidFill>
                  <a:schemeClr val="bg2">
                    <a:lumMod val="75000"/>
                  </a:schemeClr>
                </a:solidFill>
              </a:rPr>
              <a:t>θέση του κτηρίου της βιβλιοθήκης δεν είναι βέβαιη. Από τις ανασκαφές του 19ου</a:t>
            </a:r>
          </a:p>
          <a:p>
            <a:pPr>
              <a:buNone/>
            </a:pPr>
            <a:r>
              <a:rPr lang="el-GR" sz="1800" dirty="0" smtClean="0">
                <a:solidFill>
                  <a:schemeClr val="bg2">
                    <a:lumMod val="75000"/>
                  </a:schemeClr>
                </a:solidFill>
              </a:rPr>
              <a:t>αιώνα, έχει γενικά ταυτιστεί με ένα παράρτημα της βόρειας στοάς του ιερού της</a:t>
            </a:r>
          </a:p>
          <a:p>
            <a:pPr>
              <a:buNone/>
            </a:pPr>
            <a:r>
              <a:rPr lang="el-GR" sz="1800" dirty="0" smtClean="0">
                <a:solidFill>
                  <a:schemeClr val="bg2">
                    <a:lumMod val="75000"/>
                  </a:schemeClr>
                </a:solidFill>
              </a:rPr>
              <a:t>Αθηνάς στην Άνω Ακρόπολη, που χτίστηκε από τον Ευμένη Β Επιγραφές στο</a:t>
            </a:r>
          </a:p>
          <a:p>
            <a:pPr>
              <a:buNone/>
            </a:pPr>
            <a:r>
              <a:rPr lang="el-GR" sz="1800" dirty="0" smtClean="0">
                <a:solidFill>
                  <a:schemeClr val="bg2">
                    <a:lumMod val="75000"/>
                  </a:schemeClr>
                </a:solidFill>
              </a:rPr>
              <a:t>γυμνάσιο που αναφέρουν βιβλιοθήκη μπορεί να υποδεικνύουν, ωστόσο, ότι το</a:t>
            </a:r>
          </a:p>
          <a:p>
            <a:pPr>
              <a:buNone/>
            </a:pPr>
            <a:r>
              <a:rPr lang="el-GR" sz="1800" dirty="0" smtClean="0">
                <a:solidFill>
                  <a:schemeClr val="bg2">
                    <a:lumMod val="75000"/>
                  </a:schemeClr>
                </a:solidFill>
              </a:rPr>
              <a:t>κτήριο βρισκόταν σε αυτήν την περιοχή</a:t>
            </a:r>
            <a:r>
              <a:rPr lang="el-GR" dirty="0" smtClean="0">
                <a:solidFill>
                  <a:schemeClr val="bg2">
                    <a:lumMod val="75000"/>
                  </a:schemeClr>
                </a:solidFill>
              </a:rPr>
              <a:t>.                       1</a:t>
            </a:r>
          </a:p>
          <a:p>
            <a:pPr>
              <a:buNone/>
            </a:pPr>
            <a:r>
              <a:rPr lang="el-GR" u="sng" dirty="0" smtClean="0">
                <a:solidFill>
                  <a:schemeClr val="bg2">
                    <a:lumMod val="75000"/>
                  </a:schemeClr>
                </a:solidFill>
              </a:rPr>
              <a:t>Αξιοσημείωτα είναι και τα ιερά όπως:</a:t>
            </a:r>
          </a:p>
          <a:p>
            <a:pPr marL="514350" indent="-514350">
              <a:buFont typeface="+mj-lt"/>
              <a:buAutoNum type="romanUcPeriod"/>
            </a:pPr>
            <a:r>
              <a:rPr lang="el-GR" sz="1900" dirty="0" smtClean="0">
                <a:solidFill>
                  <a:schemeClr val="bg2">
                    <a:lumMod val="75000"/>
                  </a:schemeClr>
                </a:solidFill>
              </a:rPr>
              <a:t>Ιερό του Ασκληπιού          2</a:t>
            </a:r>
          </a:p>
          <a:p>
            <a:pPr marL="514350" indent="-514350">
              <a:buFont typeface="+mj-lt"/>
              <a:buAutoNum type="romanUcPeriod"/>
            </a:pPr>
            <a:r>
              <a:rPr lang="el-GR" sz="1900" dirty="0" smtClean="0">
                <a:solidFill>
                  <a:schemeClr val="bg2">
                    <a:lumMod val="75000"/>
                  </a:schemeClr>
                </a:solidFill>
              </a:rPr>
              <a:t>Ιερό του </a:t>
            </a:r>
            <a:r>
              <a:rPr lang="el-GR" sz="1900" dirty="0" err="1" smtClean="0">
                <a:solidFill>
                  <a:schemeClr val="bg2">
                    <a:lumMod val="75000"/>
                  </a:schemeClr>
                </a:solidFill>
              </a:rPr>
              <a:t>Σέραπι</a:t>
            </a:r>
            <a:endParaRPr lang="el-GR" sz="1900" dirty="0" smtClean="0">
              <a:solidFill>
                <a:schemeClr val="bg2">
                  <a:lumMod val="75000"/>
                </a:schemeClr>
              </a:solidFill>
            </a:endParaRPr>
          </a:p>
          <a:p>
            <a:pPr marL="514350" indent="-514350">
              <a:buFont typeface="+mj-lt"/>
              <a:buAutoNum type="romanUcPeriod"/>
            </a:pPr>
            <a:r>
              <a:rPr lang="el-GR" sz="1900" dirty="0" smtClean="0">
                <a:solidFill>
                  <a:schemeClr val="bg2">
                    <a:lumMod val="75000"/>
                  </a:schemeClr>
                </a:solidFill>
              </a:rPr>
              <a:t>Ιερό της Δήμητρας</a:t>
            </a:r>
          </a:p>
          <a:p>
            <a:pPr marL="514350" indent="-514350">
              <a:buFont typeface="+mj-lt"/>
              <a:buAutoNum type="romanUcPeriod"/>
            </a:pPr>
            <a:r>
              <a:rPr lang="el-GR" sz="1900" dirty="0" smtClean="0">
                <a:solidFill>
                  <a:schemeClr val="bg2">
                    <a:lumMod val="75000"/>
                  </a:schemeClr>
                </a:solidFill>
              </a:rPr>
              <a:t>Ιερό της Ήρας</a:t>
            </a:r>
          </a:p>
          <a:p>
            <a:pPr marL="514350" indent="-514350">
              <a:buNone/>
            </a:pPr>
            <a:r>
              <a:rPr lang="el-GR" sz="1900" dirty="0" smtClean="0">
                <a:solidFill>
                  <a:schemeClr val="bg2">
                    <a:lumMod val="75000"/>
                  </a:schemeClr>
                </a:solidFill>
              </a:rPr>
              <a:t>             </a:t>
            </a:r>
          </a:p>
          <a:p>
            <a:pPr marL="514350" indent="-514350">
              <a:buNone/>
            </a:pPr>
            <a:r>
              <a:rPr lang="el-GR" sz="1900" dirty="0" smtClean="0">
                <a:solidFill>
                  <a:schemeClr val="bg2">
                    <a:lumMod val="75000"/>
                  </a:schemeClr>
                </a:solidFill>
              </a:rPr>
              <a:t>               4                                                                                          3</a:t>
            </a:r>
          </a:p>
          <a:p>
            <a:pPr marL="514350" indent="-514350">
              <a:buNone/>
            </a:pPr>
            <a:endParaRPr lang="el-GR" sz="1900" dirty="0" smtClean="0">
              <a:solidFill>
                <a:schemeClr val="bg2">
                  <a:lumMod val="75000"/>
                </a:schemeClr>
              </a:solidFill>
            </a:endParaRPr>
          </a:p>
          <a:p>
            <a:pPr>
              <a:buNone/>
            </a:pPr>
            <a:endParaRPr lang="el-GR" dirty="0" smtClean="0">
              <a:solidFill>
                <a:schemeClr val="bg2">
                  <a:lumMod val="75000"/>
                </a:schemeClr>
              </a:solidFill>
            </a:endParaRPr>
          </a:p>
          <a:p>
            <a:pPr>
              <a:buNone/>
            </a:pPr>
            <a:endParaRPr lang="el-GR" dirty="0">
              <a:solidFill>
                <a:schemeClr val="bg2">
                  <a:lumMod val="75000"/>
                </a:schemeClr>
              </a:solidFill>
            </a:endParaRPr>
          </a:p>
        </p:txBody>
      </p:sp>
      <p:pic>
        <p:nvPicPr>
          <p:cNvPr id="25602" name="Picture 2" descr="Tο ιερό του Ασκληπιού στην νότια κλιτύ της Ακρόπολης"/>
          <p:cNvPicPr>
            <a:picLocks noChangeAspect="1" noChangeArrowheads="1"/>
          </p:cNvPicPr>
          <p:nvPr/>
        </p:nvPicPr>
        <p:blipFill>
          <a:blip r:embed="rId2" cstate="print"/>
          <a:srcRect/>
          <a:stretch>
            <a:fillRect/>
          </a:stretch>
        </p:blipFill>
        <p:spPr bwMode="auto">
          <a:xfrm>
            <a:off x="6215074" y="2428868"/>
            <a:ext cx="2428892" cy="1818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4" name="Picture 4" descr="Το Ρωμαϊκό Σεραπείο στην Πέργαμο - emprosnet.gr"/>
          <p:cNvPicPr>
            <a:picLocks noChangeAspect="1" noChangeArrowheads="1"/>
          </p:cNvPicPr>
          <p:nvPr/>
        </p:nvPicPr>
        <p:blipFill>
          <a:blip r:embed="rId3" cstate="print"/>
          <a:srcRect/>
          <a:stretch>
            <a:fillRect/>
          </a:stretch>
        </p:blipFill>
        <p:spPr bwMode="auto">
          <a:xfrm flipH="1">
            <a:off x="3714744" y="3286124"/>
            <a:ext cx="2682824" cy="179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6" name="Picture 6" descr="Το αρχαίο Ιερό της Δήμητρας, Νάξος / Ancient sanctuary of Demeter, Naxos  Greece - YouTube"/>
          <p:cNvPicPr>
            <a:picLocks noChangeAspect="1" noChangeArrowheads="1"/>
          </p:cNvPicPr>
          <p:nvPr/>
        </p:nvPicPr>
        <p:blipFill>
          <a:blip r:embed="rId4"/>
          <a:srcRect/>
          <a:stretch>
            <a:fillRect/>
          </a:stretch>
        </p:blipFill>
        <p:spPr bwMode="auto">
          <a:xfrm>
            <a:off x="5286380" y="5072074"/>
            <a:ext cx="2682872" cy="1509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8" name="Picture 8" descr="Πέργαμος - Βικιπαίδεια"/>
          <p:cNvPicPr>
            <a:picLocks noChangeAspect="1" noChangeArrowheads="1"/>
          </p:cNvPicPr>
          <p:nvPr/>
        </p:nvPicPr>
        <p:blipFill>
          <a:blip r:embed="rId5"/>
          <a:srcRect/>
          <a:stretch>
            <a:fillRect/>
          </a:stretch>
        </p:blipFill>
        <p:spPr bwMode="auto">
          <a:xfrm>
            <a:off x="1428728" y="4857760"/>
            <a:ext cx="2238376" cy="1678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571480"/>
            <a:ext cx="8229600" cy="4572000"/>
          </a:xfrm>
        </p:spPr>
        <p:txBody>
          <a:bodyPr>
            <a:noAutofit/>
          </a:bodyPr>
          <a:lstStyle/>
          <a:p>
            <a:pPr>
              <a:buNone/>
            </a:pPr>
            <a:r>
              <a:rPr lang="el-GR" sz="1800" dirty="0" smtClean="0">
                <a:solidFill>
                  <a:schemeClr val="bg2">
                    <a:lumMod val="75000"/>
                  </a:schemeClr>
                </a:solidFill>
              </a:rPr>
              <a:t>Ένας </a:t>
            </a:r>
            <a:r>
              <a:rPr lang="el-GR" sz="1800" dirty="0" smtClean="0">
                <a:solidFill>
                  <a:schemeClr val="bg2">
                    <a:lumMod val="75000"/>
                  </a:schemeClr>
                </a:solidFill>
              </a:rPr>
              <a:t>μεγάλος χώρος γυμναστηρίου χτίστηκε τον 2ο αιώνα </a:t>
            </a:r>
            <a:r>
              <a:rPr lang="el-GR" sz="1800" dirty="0" err="1" smtClean="0">
                <a:solidFill>
                  <a:schemeClr val="bg2">
                    <a:lumMod val="75000"/>
                  </a:schemeClr>
                </a:solidFill>
              </a:rPr>
              <a:t>π.Χ.</a:t>
            </a:r>
            <a:r>
              <a:rPr lang="el-GR" sz="1800" dirty="0" smtClean="0">
                <a:solidFill>
                  <a:schemeClr val="bg2">
                    <a:lumMod val="75000"/>
                  </a:schemeClr>
                </a:solidFill>
              </a:rPr>
              <a:t> στη νότια </a:t>
            </a:r>
            <a:r>
              <a:rPr lang="el-GR" sz="1800" dirty="0" smtClean="0">
                <a:solidFill>
                  <a:schemeClr val="bg2">
                    <a:lumMod val="75000"/>
                  </a:schemeClr>
                </a:solidFill>
              </a:rPr>
              <a:t>πλευρά της Ακρόπολης</a:t>
            </a:r>
            <a:r>
              <a:rPr lang="el-GR" sz="1800" dirty="0" smtClean="0">
                <a:solidFill>
                  <a:schemeClr val="bg2">
                    <a:lumMod val="75000"/>
                  </a:schemeClr>
                </a:solidFill>
              </a:rPr>
              <a:t>. Αποτελούνταν από τρεις αναβαθμίδες, με την κύρια είσοδο στη</a:t>
            </a:r>
          </a:p>
          <a:p>
            <a:pPr>
              <a:buNone/>
            </a:pPr>
            <a:r>
              <a:rPr lang="el-GR" sz="1800" dirty="0" smtClean="0">
                <a:solidFill>
                  <a:schemeClr val="bg2">
                    <a:lumMod val="75000"/>
                  </a:schemeClr>
                </a:solidFill>
              </a:rPr>
              <a:t>νοτιοανατολική γωνία της χαμηλότερης σειράς. Η χαμηλότερη και νοτιότερη</a:t>
            </a:r>
          </a:p>
          <a:p>
            <a:pPr>
              <a:buNone/>
            </a:pPr>
            <a:r>
              <a:rPr lang="el-GR" sz="1800" dirty="0" smtClean="0">
                <a:solidFill>
                  <a:schemeClr val="bg2">
                    <a:lumMod val="75000"/>
                  </a:schemeClr>
                </a:solidFill>
              </a:rPr>
              <a:t>αναβαθμίδα είναι μικρή και σχεδόν απαλλαγμένη από κτήρια. Είναι γνωστό ως</a:t>
            </a:r>
          </a:p>
          <a:p>
            <a:pPr>
              <a:buNone/>
            </a:pPr>
            <a:r>
              <a:rPr lang="el-GR" sz="1800" dirty="0" smtClean="0">
                <a:solidFill>
                  <a:schemeClr val="bg2">
                    <a:lumMod val="75000"/>
                  </a:schemeClr>
                </a:solidFill>
              </a:rPr>
              <a:t>Κάτω Γυμνάσιο και έχει χαρακτηριστεί ως το Γυμνάσιο των Αρρένων. </a:t>
            </a:r>
            <a:r>
              <a:rPr lang="el-GR" sz="1800" dirty="0" smtClean="0">
                <a:solidFill>
                  <a:schemeClr val="bg2">
                    <a:lumMod val="75000"/>
                  </a:schemeClr>
                </a:solidFill>
              </a:rPr>
              <a:t> </a:t>
            </a:r>
            <a:r>
              <a:rPr lang="el-GR" sz="1800" dirty="0" smtClean="0">
                <a:solidFill>
                  <a:schemeClr val="bg2">
                    <a:lumMod val="75000"/>
                  </a:schemeClr>
                </a:solidFill>
              </a:rPr>
              <a:t> Η μεσαία</a:t>
            </a:r>
          </a:p>
          <a:p>
            <a:pPr>
              <a:buNone/>
            </a:pPr>
            <a:r>
              <a:rPr lang="el-GR" sz="1800" dirty="0" smtClean="0">
                <a:solidFill>
                  <a:schemeClr val="bg2">
                    <a:lumMod val="75000"/>
                  </a:schemeClr>
                </a:solidFill>
              </a:rPr>
              <a:t>αναβαθμίδα είχε μήκος περίπου 250 μέτρα και πλάτος 70 μέτρα στο κέντρο. Στη</a:t>
            </a:r>
          </a:p>
          <a:p>
            <a:pPr>
              <a:buNone/>
            </a:pPr>
            <a:r>
              <a:rPr lang="el-GR" sz="1800" dirty="0" smtClean="0">
                <a:solidFill>
                  <a:schemeClr val="bg2">
                    <a:lumMod val="75000"/>
                  </a:schemeClr>
                </a:solidFill>
              </a:rPr>
              <a:t>βόρεια πλευρά του υπήρχε μια διώροφη αίθουσα. Στο ανατολικό τμήμα της</a:t>
            </a:r>
          </a:p>
          <a:p>
            <a:pPr>
              <a:buNone/>
            </a:pPr>
            <a:r>
              <a:rPr lang="el-GR" sz="1800" dirty="0" smtClean="0">
                <a:solidFill>
                  <a:schemeClr val="bg2">
                    <a:lumMod val="75000"/>
                  </a:schemeClr>
                </a:solidFill>
              </a:rPr>
              <a:t>αναβαθμίδας υπήρχε ένας μικρός πρόστυλος ναός κορινθιακού ρυθμού. Ένα</a:t>
            </a:r>
          </a:p>
          <a:p>
            <a:pPr>
              <a:buNone/>
            </a:pPr>
            <a:r>
              <a:rPr lang="el-GR" sz="1800" dirty="0" smtClean="0">
                <a:solidFill>
                  <a:schemeClr val="bg2">
                    <a:lumMod val="75000"/>
                  </a:schemeClr>
                </a:solidFill>
              </a:rPr>
              <a:t>στεγασμένο στάδιο, γνωστό ως Υπόγειο Στάδιο βρίσκεται ανάμεσα στη μεσαία και</a:t>
            </a:r>
          </a:p>
          <a:p>
            <a:pPr>
              <a:buNone/>
            </a:pPr>
            <a:r>
              <a:rPr lang="el-GR" sz="1800" dirty="0" smtClean="0">
                <a:solidFill>
                  <a:schemeClr val="bg2">
                    <a:lumMod val="75000"/>
                  </a:schemeClr>
                </a:solidFill>
              </a:rPr>
              <a:t>την επάνω </a:t>
            </a:r>
            <a:r>
              <a:rPr lang="el-GR" sz="1800" dirty="0" err="1" smtClean="0">
                <a:solidFill>
                  <a:schemeClr val="bg2">
                    <a:lumMod val="75000"/>
                  </a:schemeClr>
                </a:solidFill>
              </a:rPr>
              <a:t>αναβαθμίδα.Η</a:t>
            </a:r>
            <a:r>
              <a:rPr lang="el-GR" sz="1800" dirty="0" smtClean="0">
                <a:solidFill>
                  <a:schemeClr val="bg2">
                    <a:lumMod val="75000"/>
                  </a:schemeClr>
                </a:solidFill>
              </a:rPr>
              <a:t> </a:t>
            </a:r>
            <a:r>
              <a:rPr lang="el-GR" sz="1800" dirty="0" smtClean="0">
                <a:solidFill>
                  <a:schemeClr val="bg2">
                    <a:lumMod val="75000"/>
                  </a:schemeClr>
                </a:solidFill>
              </a:rPr>
              <a:t>επάνω αναβαθμίδα είχε διαστάσεις 150 x 70 μέτρα </a:t>
            </a:r>
            <a:r>
              <a:rPr lang="el-GR" sz="1800" dirty="0" smtClean="0">
                <a:solidFill>
                  <a:schemeClr val="bg2">
                    <a:lumMod val="75000"/>
                  </a:schemeClr>
                </a:solidFill>
              </a:rPr>
              <a:t>τετραγωνικά. </a:t>
            </a:r>
            <a:r>
              <a:rPr lang="el-GR" sz="1800" dirty="0" smtClean="0">
                <a:solidFill>
                  <a:schemeClr val="bg2">
                    <a:lumMod val="75000"/>
                  </a:schemeClr>
                </a:solidFill>
              </a:rPr>
              <a:t>Αποτελούνταν από μια αυλή </a:t>
            </a:r>
            <a:r>
              <a:rPr lang="el-GR" sz="1800" dirty="0" smtClean="0">
                <a:solidFill>
                  <a:schemeClr val="bg2">
                    <a:lumMod val="75000"/>
                  </a:schemeClr>
                </a:solidFill>
              </a:rPr>
              <a:t>που περιβάλλεται </a:t>
            </a:r>
            <a:r>
              <a:rPr lang="el-GR" sz="1800" dirty="0" smtClean="0">
                <a:solidFill>
                  <a:schemeClr val="bg2">
                    <a:lumMod val="75000"/>
                  </a:schemeClr>
                </a:solidFill>
              </a:rPr>
              <a:t>από στοές και άλλες κατασκευές, διαστάσεων περίπου 36 x 74 </a:t>
            </a:r>
            <a:r>
              <a:rPr lang="el-GR" sz="1800" dirty="0" err="1" smtClean="0">
                <a:solidFill>
                  <a:schemeClr val="bg2">
                    <a:lumMod val="75000"/>
                  </a:schemeClr>
                </a:solidFill>
              </a:rPr>
              <a:t>μέτρα.Αυτό</a:t>
            </a:r>
            <a:r>
              <a:rPr lang="el-GR" sz="1800" dirty="0" smtClean="0">
                <a:solidFill>
                  <a:schemeClr val="bg2">
                    <a:lumMod val="75000"/>
                  </a:schemeClr>
                </a:solidFill>
              </a:rPr>
              <a:t> </a:t>
            </a:r>
            <a:r>
              <a:rPr lang="el-GR" sz="1800" dirty="0" smtClean="0">
                <a:solidFill>
                  <a:schemeClr val="bg2">
                    <a:lumMod val="75000"/>
                  </a:schemeClr>
                </a:solidFill>
              </a:rPr>
              <a:t>το συγκρότημα αναγνωρίζεται ως παλαίστρα και διέθετε μια </a:t>
            </a:r>
            <a:r>
              <a:rPr lang="el-GR" sz="1800" dirty="0" smtClean="0">
                <a:solidFill>
                  <a:schemeClr val="bg2">
                    <a:lumMod val="75000"/>
                  </a:schemeClr>
                </a:solidFill>
              </a:rPr>
              <a:t>αίθουσα διαλέξεων </a:t>
            </a:r>
            <a:r>
              <a:rPr lang="el-GR" sz="1800" dirty="0" smtClean="0">
                <a:solidFill>
                  <a:schemeClr val="bg2">
                    <a:lumMod val="75000"/>
                  </a:schemeClr>
                </a:solidFill>
              </a:rPr>
              <a:t>σε σχήμα θεάτρου πέρα </a:t>
            </a:r>
            <a:r>
              <a:rPr lang="el-GR" sz="1800" dirty="0" err="1" smtClean="0">
                <a:solidFill>
                  <a:schemeClr val="bg2">
                    <a:lumMod val="75000"/>
                  </a:schemeClr>
                </a:solidFill>
              </a:rPr>
              <a:t>​​</a:t>
            </a:r>
            <a:r>
              <a:rPr lang="el-GR" sz="1800" dirty="0" smtClean="0">
                <a:solidFill>
                  <a:schemeClr val="bg2">
                    <a:lumMod val="75000"/>
                  </a:schemeClr>
                </a:solidFill>
              </a:rPr>
              <a:t>από τη βόρεια στοά, η οποία είναι </a:t>
            </a:r>
            <a:r>
              <a:rPr lang="el-GR" sz="1800" dirty="0" smtClean="0">
                <a:solidFill>
                  <a:schemeClr val="bg2">
                    <a:lumMod val="75000"/>
                  </a:schemeClr>
                </a:solidFill>
              </a:rPr>
              <a:t>πιθανώς ρωμαϊκής </a:t>
            </a:r>
            <a:r>
              <a:rPr lang="el-GR" sz="1800" dirty="0" smtClean="0">
                <a:solidFill>
                  <a:schemeClr val="bg2">
                    <a:lumMod val="75000"/>
                  </a:schemeClr>
                </a:solidFill>
              </a:rPr>
              <a:t>εποχής και μια μεγάλη αίθουσα δεξιώσεων στο κέντρο. </a:t>
            </a:r>
            <a:r>
              <a:rPr lang="el-GR" sz="1800" dirty="0" smtClean="0">
                <a:solidFill>
                  <a:schemeClr val="bg2">
                    <a:lumMod val="75000"/>
                  </a:schemeClr>
                </a:solidFill>
              </a:rPr>
              <a:t>Περαιτέρω δωμάτια </a:t>
            </a:r>
            <a:r>
              <a:rPr lang="el-GR" sz="1800" dirty="0" smtClean="0">
                <a:solidFill>
                  <a:schemeClr val="bg2">
                    <a:lumMod val="75000"/>
                  </a:schemeClr>
                </a:solidFill>
              </a:rPr>
              <a:t>αβέβαιης λειτουργίας ήταν </a:t>
            </a:r>
            <a:r>
              <a:rPr lang="el-GR" sz="1800" dirty="0" err="1" smtClean="0">
                <a:solidFill>
                  <a:schemeClr val="bg2">
                    <a:lumMod val="75000"/>
                  </a:schemeClr>
                </a:solidFill>
              </a:rPr>
              <a:t>προσβάσιμα</a:t>
            </a:r>
            <a:r>
              <a:rPr lang="el-GR" sz="1800" dirty="0" smtClean="0">
                <a:solidFill>
                  <a:schemeClr val="bg2">
                    <a:lumMod val="75000"/>
                  </a:schemeClr>
                </a:solidFill>
              </a:rPr>
              <a:t> από τις στοές. Στα </a:t>
            </a:r>
            <a:r>
              <a:rPr lang="el-GR" sz="1800" dirty="0" smtClean="0">
                <a:solidFill>
                  <a:schemeClr val="bg2">
                    <a:lumMod val="75000"/>
                  </a:schemeClr>
                </a:solidFill>
              </a:rPr>
              <a:t>δυτικά βρισκόταν </a:t>
            </a:r>
            <a:r>
              <a:rPr lang="el-GR" sz="1800" dirty="0" smtClean="0">
                <a:solidFill>
                  <a:schemeClr val="bg2">
                    <a:lumMod val="75000"/>
                  </a:schemeClr>
                </a:solidFill>
              </a:rPr>
              <a:t>ένας ιωνικός ναός με νότιο προσανατολισμό, το κεντρικό ιερό </a:t>
            </a:r>
            <a:r>
              <a:rPr lang="el-GR" sz="1800" dirty="0" smtClean="0">
                <a:solidFill>
                  <a:schemeClr val="bg2">
                    <a:lumMod val="75000"/>
                  </a:schemeClr>
                </a:solidFill>
              </a:rPr>
              <a:t>του γυμνασίου</a:t>
            </a:r>
            <a:r>
              <a:rPr lang="el-GR" sz="1800" dirty="0" smtClean="0">
                <a:solidFill>
                  <a:schemeClr val="bg2">
                    <a:lumMod val="75000"/>
                  </a:schemeClr>
                </a:solidFill>
              </a:rPr>
              <a:t>. Η ανατολική περιοχή αντικαταστάθηκε με συγκρότημα λουτρών </a:t>
            </a:r>
            <a:r>
              <a:rPr lang="el-GR" sz="1800" dirty="0" smtClean="0">
                <a:solidFill>
                  <a:schemeClr val="bg2">
                    <a:lumMod val="75000"/>
                  </a:schemeClr>
                </a:solidFill>
              </a:rPr>
              <a:t>στα ρωμαϊκά </a:t>
            </a:r>
            <a:r>
              <a:rPr lang="el-GR" sz="1800" dirty="0" smtClean="0">
                <a:solidFill>
                  <a:schemeClr val="bg2">
                    <a:lumMod val="75000"/>
                  </a:schemeClr>
                </a:solidFill>
              </a:rPr>
              <a:t>χρόνια. </a:t>
            </a:r>
            <a:r>
              <a:rPr lang="el-GR" sz="1800" dirty="0" smtClean="0">
                <a:solidFill>
                  <a:schemeClr val="bg2">
                    <a:lumMod val="75000"/>
                  </a:schemeClr>
                </a:solidFill>
              </a:rPr>
              <a:t> </a:t>
            </a:r>
            <a:r>
              <a:rPr lang="el-GR" sz="1800" dirty="0" smtClean="0">
                <a:solidFill>
                  <a:schemeClr val="bg2">
                    <a:lumMod val="75000"/>
                  </a:schemeClr>
                </a:solidFill>
              </a:rPr>
              <a:t>Ρ</a:t>
            </a:r>
            <a:r>
              <a:rPr lang="el-GR" sz="1800" dirty="0" smtClean="0">
                <a:solidFill>
                  <a:schemeClr val="bg2">
                    <a:lumMod val="75000"/>
                  </a:schemeClr>
                </a:solidFill>
              </a:rPr>
              <a:t>ωμαϊκά </a:t>
            </a:r>
            <a:r>
              <a:rPr lang="el-GR" sz="1800" dirty="0" smtClean="0">
                <a:solidFill>
                  <a:schemeClr val="bg2">
                    <a:lumMod val="75000"/>
                  </a:schemeClr>
                </a:solidFill>
              </a:rPr>
              <a:t>λουτρά κατασκευάστηκαν στα δυτικά </a:t>
            </a:r>
            <a:r>
              <a:rPr lang="el-GR" sz="1800" dirty="0" smtClean="0">
                <a:solidFill>
                  <a:schemeClr val="bg2">
                    <a:lumMod val="75000"/>
                  </a:schemeClr>
                </a:solidFill>
              </a:rPr>
              <a:t>του ιωνικού </a:t>
            </a:r>
            <a:r>
              <a:rPr lang="el-GR" sz="1800" dirty="0" smtClean="0">
                <a:solidFill>
                  <a:schemeClr val="bg2">
                    <a:lumMod val="75000"/>
                  </a:schemeClr>
                </a:solidFill>
              </a:rPr>
              <a:t>ναού.</a:t>
            </a:r>
          </a:p>
          <a:p>
            <a:pPr>
              <a:buNone/>
            </a:pPr>
            <a:endParaRPr lang="el-GR" sz="1800" dirty="0" smtClean="0"/>
          </a:p>
          <a:p>
            <a:pPr>
              <a:buNone/>
            </a:pPr>
            <a:endParaRPr lang="el-GR" sz="1800" dirty="0"/>
          </a:p>
        </p:txBody>
      </p:sp>
      <p:sp>
        <p:nvSpPr>
          <p:cNvPr id="3" name="2 - Τίτλος"/>
          <p:cNvSpPr>
            <a:spLocks noGrp="1"/>
          </p:cNvSpPr>
          <p:nvPr>
            <p:ph type="title"/>
          </p:nvPr>
        </p:nvSpPr>
        <p:spPr>
          <a:xfrm>
            <a:off x="428596" y="0"/>
            <a:ext cx="8229600" cy="1219200"/>
          </a:xfrm>
        </p:spPr>
        <p:txBody>
          <a:bodyPr>
            <a:normAutofit fontScale="90000"/>
          </a:bodyPr>
          <a:lstStyle/>
          <a:p>
            <a:r>
              <a:rPr lang="el-GR" sz="4400" dirty="0" smtClean="0">
                <a:solidFill>
                  <a:schemeClr val="bg2">
                    <a:lumMod val="40000"/>
                    <a:lumOff val="60000"/>
                  </a:schemeClr>
                </a:solidFill>
              </a:rPr>
              <a:t>Γυμνάσιο</a:t>
            </a:r>
            <a:r>
              <a:rPr lang="el-GR" sz="4400" dirty="0" smtClean="0"/>
              <a:t/>
            </a:r>
            <a:br>
              <a:rPr lang="el-GR" sz="4400" dirty="0" smtClean="0"/>
            </a:br>
            <a:endParaRPr lang="el-GR" dirty="0"/>
          </a:p>
        </p:txBody>
      </p:sp>
      <p:cxnSp>
        <p:nvCxnSpPr>
          <p:cNvPr id="5" name="4 - Ευθεία γραμμή σύνδεσης"/>
          <p:cNvCxnSpPr/>
          <p:nvPr/>
        </p:nvCxnSpPr>
        <p:spPr>
          <a:xfrm>
            <a:off x="428596" y="500042"/>
            <a:ext cx="21431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 Γωνιακή σύνδεση"/>
          <p:cNvCxnSpPr/>
          <p:nvPr/>
        </p:nvCxnSpPr>
        <p:spPr>
          <a:xfrm>
            <a:off x="2428860" y="214290"/>
            <a:ext cx="357190" cy="2857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3214686"/>
            <a:ext cx="8572560" cy="3643314"/>
          </a:xfrm>
          <a:solidFill>
            <a:schemeClr val="accent1">
              <a:lumMod val="75000"/>
            </a:schemeClr>
          </a:solidFill>
          <a:effectLst>
            <a:glow rad="139700">
              <a:schemeClr val="accent1">
                <a:satMod val="175000"/>
                <a:alpha val="40000"/>
              </a:schemeClr>
            </a:glow>
          </a:effectLst>
        </p:spPr>
        <p:txBody>
          <a:bodyPr>
            <a:normAutofit fontScale="40000" lnSpcReduction="20000"/>
          </a:bodyPr>
          <a:lstStyle/>
          <a:p>
            <a:endParaRPr lang="el-GR" dirty="0" smtClean="0"/>
          </a:p>
          <a:p>
            <a:endParaRPr lang="el-GR" dirty="0" smtClean="0"/>
          </a:p>
          <a:p>
            <a:pPr>
              <a:buNone/>
            </a:pPr>
            <a:r>
              <a:rPr lang="el-GR" sz="4200" i="1" u="sng" dirty="0" smtClean="0">
                <a:solidFill>
                  <a:schemeClr val="bg2">
                    <a:lumMod val="50000"/>
                  </a:schemeClr>
                </a:solidFill>
              </a:rPr>
              <a:t>Βίντεο που αξίζει να δούμε</a:t>
            </a:r>
            <a:r>
              <a:rPr lang="en-US" sz="4200" i="1" u="sng" dirty="0" smtClean="0">
                <a:solidFill>
                  <a:schemeClr val="bg2">
                    <a:lumMod val="50000"/>
                  </a:schemeClr>
                </a:solidFill>
              </a:rPr>
              <a:t> </a:t>
            </a:r>
            <a:r>
              <a:rPr lang="el-GR" sz="1900" u="sng" dirty="0" smtClean="0">
                <a:solidFill>
                  <a:schemeClr val="bg2">
                    <a:lumMod val="50000"/>
                  </a:schemeClr>
                </a:solidFill>
              </a:rPr>
              <a:t>: </a:t>
            </a:r>
            <a:r>
              <a:rPr lang="en-US" sz="1900" dirty="0" smtClean="0">
                <a:solidFill>
                  <a:schemeClr val="bg2">
                    <a:lumMod val="50000"/>
                  </a:schemeClr>
                </a:solidFill>
              </a:rPr>
              <a:t>https</a:t>
            </a:r>
            <a:r>
              <a:rPr lang="en-US" sz="1900" dirty="0" smtClean="0">
                <a:solidFill>
                  <a:schemeClr val="bg2">
                    <a:lumMod val="50000"/>
                  </a:schemeClr>
                </a:solidFill>
              </a:rPr>
              <a:t>://</a:t>
            </a:r>
            <a:r>
              <a:rPr lang="en-US" sz="1900" dirty="0" smtClean="0">
                <a:solidFill>
                  <a:schemeClr val="bg2">
                    <a:lumMod val="50000"/>
                  </a:schemeClr>
                </a:solidFill>
              </a:rPr>
              <a:t>www.facebook.com/SocratesPosters/videos/%CF%80%CE%AD%CF%81%CE%B3%CE</a:t>
            </a:r>
          </a:p>
          <a:p>
            <a:pPr>
              <a:buNone/>
            </a:pPr>
            <a:r>
              <a:rPr lang="en-US" sz="1900" dirty="0" smtClean="0">
                <a:solidFill>
                  <a:schemeClr val="bg2">
                    <a:lumMod val="50000"/>
                  </a:schemeClr>
                </a:solidFill>
              </a:rPr>
              <a:t>%B1%CE%BC%CE%BF%CF%82-%CE%B7-%CE%B1%CE%BA%CF%81%CF%8C%CF%80%CE%BF%CE%BB%CE%B7-%CF%84%CE%B7%CF%82-</a:t>
            </a:r>
            <a:r>
              <a:rPr lang="el-GR" sz="1900" dirty="0" smtClean="0">
                <a:solidFill>
                  <a:schemeClr val="bg2">
                    <a:lumMod val="50000"/>
                  </a:schemeClr>
                </a:solidFill>
              </a:rPr>
              <a:t>΅</a:t>
            </a:r>
            <a:r>
              <a:rPr lang="en-US" sz="1900" dirty="0" smtClean="0">
                <a:solidFill>
                  <a:schemeClr val="bg2">
                    <a:lumMod val="50000"/>
                  </a:schemeClr>
                </a:solidFill>
              </a:rPr>
              <a:t>%CE%B4%CF%8C%CE%BE%CE%B1%CF%82/1787341794612680/?locale=</a:t>
            </a:r>
            <a:r>
              <a:rPr lang="en-US" sz="1900" dirty="0" err="1" smtClean="0">
                <a:solidFill>
                  <a:schemeClr val="bg2">
                    <a:lumMod val="50000"/>
                  </a:schemeClr>
                </a:solidFill>
              </a:rPr>
              <a:t>el_GR</a:t>
            </a:r>
            <a:endParaRPr lang="el-GR" sz="1900" dirty="0" smtClean="0">
              <a:solidFill>
                <a:schemeClr val="bg2">
                  <a:lumMod val="50000"/>
                </a:schemeClr>
              </a:solidFill>
            </a:endParaRPr>
          </a:p>
          <a:p>
            <a:pPr>
              <a:buNone/>
            </a:pPr>
            <a:r>
              <a:rPr lang="el-GR" sz="7000" b="1" dirty="0" smtClean="0">
                <a:solidFill>
                  <a:srgbClr val="002060"/>
                </a:solidFill>
              </a:rPr>
              <a:t>ΕΥΧΑΡΙΣΤΟΎΜΕ ΓΙΑ ΤΗΝ ΠΡΟΣΟΧΉ ΣΑΣ!!!</a:t>
            </a:r>
          </a:p>
          <a:p>
            <a:pPr>
              <a:buNone/>
            </a:pPr>
            <a:r>
              <a:rPr lang="el-GR" sz="4500" b="1" u="sng" dirty="0" smtClean="0">
                <a:solidFill>
                  <a:schemeClr val="bg2">
                    <a:lumMod val="50000"/>
                  </a:schemeClr>
                </a:solidFill>
                <a:effectLst>
                  <a:outerShdw blurRad="38100" dist="38100" dir="2700000" algn="tl">
                    <a:srgbClr val="000000">
                      <a:alpha val="43137"/>
                    </a:srgbClr>
                  </a:outerShdw>
                </a:effectLst>
              </a:rPr>
              <a:t>Τα </a:t>
            </a:r>
            <a:r>
              <a:rPr lang="el-GR" sz="4500" b="1" u="sng" dirty="0" err="1" smtClean="0">
                <a:solidFill>
                  <a:schemeClr val="bg2">
                    <a:lumMod val="50000"/>
                  </a:schemeClr>
                </a:solidFill>
                <a:effectLst>
                  <a:outerShdw blurRad="38100" dist="38100" dir="2700000" algn="tl">
                    <a:srgbClr val="000000">
                      <a:alpha val="43137"/>
                    </a:srgbClr>
                  </a:outerShdw>
                </a:effectLst>
              </a:rPr>
              <a:t>μελη</a:t>
            </a:r>
            <a:r>
              <a:rPr lang="el-GR" sz="4500" b="1" u="sng" dirty="0" smtClean="0">
                <a:solidFill>
                  <a:schemeClr val="bg2">
                    <a:lumMod val="50000"/>
                  </a:schemeClr>
                </a:solidFill>
                <a:effectLst>
                  <a:outerShdw blurRad="38100" dist="38100" dir="2700000" algn="tl">
                    <a:srgbClr val="000000">
                      <a:alpha val="43137"/>
                    </a:srgbClr>
                  </a:outerShdw>
                </a:effectLst>
              </a:rPr>
              <a:t> της ομάδας</a:t>
            </a:r>
            <a:r>
              <a:rPr lang="en-US" sz="4500" i="1" u="sng" dirty="0" smtClean="0">
                <a:effectLst>
                  <a:outerShdw blurRad="38100" dist="38100" dir="2700000" algn="tl">
                    <a:srgbClr val="000000">
                      <a:alpha val="43137"/>
                    </a:srgbClr>
                  </a:outerShdw>
                </a:effectLst>
              </a:rPr>
              <a:t> </a:t>
            </a:r>
            <a:r>
              <a:rPr lang="el-GR" sz="4500" u="sng" dirty="0" smtClean="0">
                <a:solidFill>
                  <a:schemeClr val="bg2">
                    <a:lumMod val="75000"/>
                  </a:schemeClr>
                </a:solidFill>
              </a:rPr>
              <a:t>:</a:t>
            </a:r>
            <a:r>
              <a:rPr lang="el-GR" sz="4500" dirty="0" smtClean="0">
                <a:solidFill>
                  <a:schemeClr val="bg2">
                    <a:lumMod val="75000"/>
                  </a:schemeClr>
                </a:solidFill>
              </a:rPr>
              <a:t>Χριστίνα </a:t>
            </a:r>
            <a:r>
              <a:rPr lang="el-GR" sz="4500" dirty="0" err="1" smtClean="0">
                <a:solidFill>
                  <a:schemeClr val="bg2">
                    <a:lumMod val="75000"/>
                  </a:schemeClr>
                </a:solidFill>
              </a:rPr>
              <a:t>Καρούνη</a:t>
            </a:r>
            <a:r>
              <a:rPr lang="el-GR" sz="4500" dirty="0" smtClean="0">
                <a:solidFill>
                  <a:schemeClr val="bg2">
                    <a:lumMod val="75000"/>
                  </a:schemeClr>
                </a:solidFill>
              </a:rPr>
              <a:t> ,Μαρία </a:t>
            </a:r>
            <a:r>
              <a:rPr lang="el-GR" sz="4500" dirty="0" err="1" smtClean="0">
                <a:solidFill>
                  <a:schemeClr val="bg2">
                    <a:lumMod val="75000"/>
                  </a:schemeClr>
                </a:solidFill>
              </a:rPr>
              <a:t>Θεοδωρακάκου,Μαρία</a:t>
            </a:r>
            <a:r>
              <a:rPr lang="el-GR" sz="4500" dirty="0" smtClean="0">
                <a:solidFill>
                  <a:schemeClr val="bg2">
                    <a:lumMod val="75000"/>
                  </a:schemeClr>
                </a:solidFill>
              </a:rPr>
              <a:t> </a:t>
            </a:r>
            <a:r>
              <a:rPr lang="el-GR" sz="4500" dirty="0" err="1" smtClean="0">
                <a:solidFill>
                  <a:schemeClr val="bg2">
                    <a:lumMod val="75000"/>
                  </a:schemeClr>
                </a:solidFill>
              </a:rPr>
              <a:t>Καχριμάνη,Παναγιώτης</a:t>
            </a:r>
            <a:r>
              <a:rPr lang="el-GR" sz="4500" dirty="0" smtClean="0">
                <a:solidFill>
                  <a:schemeClr val="bg2">
                    <a:lumMod val="75000"/>
                  </a:schemeClr>
                </a:solidFill>
              </a:rPr>
              <a:t> </a:t>
            </a:r>
            <a:r>
              <a:rPr lang="el-GR" sz="4500" dirty="0" err="1" smtClean="0">
                <a:solidFill>
                  <a:schemeClr val="bg2">
                    <a:lumMod val="75000"/>
                  </a:schemeClr>
                </a:solidFill>
              </a:rPr>
              <a:t>Καχρημάνης,Γιάννης</a:t>
            </a:r>
            <a:r>
              <a:rPr lang="el-GR" sz="4500" dirty="0" smtClean="0">
                <a:solidFill>
                  <a:schemeClr val="bg2">
                    <a:lumMod val="75000"/>
                  </a:schemeClr>
                </a:solidFill>
              </a:rPr>
              <a:t> </a:t>
            </a:r>
            <a:r>
              <a:rPr lang="el-GR" sz="4500" dirty="0" err="1" smtClean="0">
                <a:solidFill>
                  <a:schemeClr val="bg2">
                    <a:lumMod val="75000"/>
                  </a:schemeClr>
                </a:solidFill>
              </a:rPr>
              <a:t>Κόκκορης,Λουσσιάνα</a:t>
            </a:r>
            <a:r>
              <a:rPr lang="el-GR" sz="4500" dirty="0" smtClean="0">
                <a:solidFill>
                  <a:schemeClr val="bg2">
                    <a:lumMod val="75000"/>
                  </a:schemeClr>
                </a:solidFill>
              </a:rPr>
              <a:t> </a:t>
            </a:r>
            <a:r>
              <a:rPr lang="el-GR" sz="4500" dirty="0" err="1" smtClean="0">
                <a:solidFill>
                  <a:schemeClr val="bg2">
                    <a:lumMod val="75000"/>
                  </a:schemeClr>
                </a:solidFill>
              </a:rPr>
              <a:t>Κάμπερ,Νίκος</a:t>
            </a:r>
            <a:r>
              <a:rPr lang="el-GR" sz="4500" dirty="0" smtClean="0">
                <a:solidFill>
                  <a:schemeClr val="bg2">
                    <a:lumMod val="75000"/>
                  </a:schemeClr>
                </a:solidFill>
              </a:rPr>
              <a:t> </a:t>
            </a:r>
            <a:r>
              <a:rPr lang="el-GR" sz="4500" dirty="0" err="1" smtClean="0">
                <a:solidFill>
                  <a:schemeClr val="bg2">
                    <a:lumMod val="75000"/>
                  </a:schemeClr>
                </a:solidFill>
              </a:rPr>
              <a:t>Κόκκορης</a:t>
            </a:r>
            <a:endParaRPr lang="el-GR" sz="4500" dirty="0" smtClean="0">
              <a:solidFill>
                <a:schemeClr val="bg2">
                  <a:lumMod val="75000"/>
                </a:schemeClr>
              </a:solidFill>
            </a:endParaRPr>
          </a:p>
          <a:p>
            <a:pPr>
              <a:buNone/>
            </a:pPr>
            <a:r>
              <a:rPr lang="el-GR" sz="4500" b="1" u="sng" dirty="0" smtClean="0">
                <a:solidFill>
                  <a:schemeClr val="bg2">
                    <a:lumMod val="75000"/>
                  </a:schemeClr>
                </a:solidFill>
              </a:rPr>
              <a:t>Βιβλιογραφία</a:t>
            </a:r>
          </a:p>
          <a:p>
            <a:pPr>
              <a:buNone/>
            </a:pPr>
            <a:r>
              <a:rPr lang="en-US" sz="1800" dirty="0" smtClean="0">
                <a:solidFill>
                  <a:srgbClr val="7030A0"/>
                </a:solidFill>
                <a:hlinkClick r:id="rId2"/>
              </a:rPr>
              <a:t>https://www.mixanitouxronou.gr/pergamos-i-archeoelliniki-poli-tis-mikras-asias-pou-dimiourgise-tin-pergamini-gia-na-antagonisti-ton-papiro-ton-egiption-pos-i-germani-exagorasan-tous-othomanous-ke-meteferan-olo-to-vomo-tou-dia-st/</a:t>
            </a:r>
            <a:r>
              <a:rPr lang="en-US" sz="1800" dirty="0" smtClean="0">
                <a:solidFill>
                  <a:srgbClr val="7030A0"/>
                </a:solidFill>
              </a:rPr>
              <a:t/>
            </a:r>
            <a:br>
              <a:rPr lang="en-US" sz="1800" dirty="0" smtClean="0">
                <a:solidFill>
                  <a:srgbClr val="7030A0"/>
                </a:solidFill>
              </a:rPr>
            </a:br>
            <a:r>
              <a:rPr lang="en-US" sz="1800" dirty="0" smtClean="0">
                <a:solidFill>
                  <a:srgbClr val="7030A0"/>
                </a:solidFill>
              </a:rPr>
              <a:t/>
            </a:r>
            <a:br>
              <a:rPr lang="en-US" sz="1800" dirty="0" smtClean="0">
                <a:solidFill>
                  <a:srgbClr val="7030A0"/>
                </a:solidFill>
              </a:rPr>
            </a:br>
            <a:r>
              <a:rPr lang="en-US" sz="1800" dirty="0" smtClean="0">
                <a:solidFill>
                  <a:srgbClr val="7030A0"/>
                </a:solidFill>
                <a:hlinkClick r:id="rId3"/>
              </a:rPr>
              <a:t>https</a:t>
            </a:r>
            <a:r>
              <a:rPr lang="en-US" sz="1800" dirty="0" smtClean="0">
                <a:solidFill>
                  <a:srgbClr val="7030A0"/>
                </a:solidFill>
                <a:hlinkClick r:id="rId3"/>
              </a:rPr>
              <a:t>://ellas2.wordpress.com/2018/01/23/%CF%80%CE%AD%CF%81%CE%B3%CE%B1%CE%BC%CE%BF%CF%82-%CE%B7-%CE%B1%CF%81%CF%87%CE%B1%CE%B9%CE%BF%CE%B5%CE%BB%CE%BB%CE%B7%CE%BD%CE%B9%CE%BA%CE%AE-%CF%80%CF%8C%CE%BB%CE%B7-%CF%80%CE%BF%CF%85-%CF%84%CE%B1/</a:t>
            </a:r>
            <a:r>
              <a:rPr lang="en-US" sz="1800" dirty="0" smtClean="0">
                <a:solidFill>
                  <a:srgbClr val="7030A0"/>
                </a:solidFill>
              </a:rPr>
              <a:t/>
            </a:r>
            <a:br>
              <a:rPr lang="en-US" sz="1800" dirty="0" smtClean="0">
                <a:solidFill>
                  <a:srgbClr val="7030A0"/>
                </a:solidFill>
              </a:rPr>
            </a:br>
            <a:endParaRPr lang="el-GR" sz="1800" dirty="0" smtClean="0">
              <a:solidFill>
                <a:srgbClr val="7030A0"/>
              </a:solidFill>
            </a:endParaRPr>
          </a:p>
          <a:p>
            <a:pPr>
              <a:buNone/>
            </a:pPr>
            <a:r>
              <a:rPr lang="el-GR" sz="1800" u="sng" dirty="0" smtClean="0">
                <a:solidFill>
                  <a:srgbClr val="7030A0"/>
                </a:solidFill>
                <a:hlinkClick r:id="rId4"/>
              </a:rPr>
              <a:t> </a:t>
            </a:r>
            <a:r>
              <a:rPr lang="en-US" sz="1800" u="sng" dirty="0" smtClean="0">
                <a:solidFill>
                  <a:srgbClr val="7030A0"/>
                </a:solidFill>
                <a:hlinkClick r:id="rId4"/>
              </a:rPr>
              <a:t>https</a:t>
            </a:r>
            <a:r>
              <a:rPr lang="en-US" sz="1800" u="sng" dirty="0" smtClean="0">
                <a:solidFill>
                  <a:srgbClr val="7030A0"/>
                </a:solidFill>
                <a:hlinkClick r:id="rId4"/>
              </a:rPr>
              <a:t>://www.ethnos.gr/travel/article/73026/pergamosmiaarxaiapolhanoixtomoyseio</a:t>
            </a:r>
            <a:r>
              <a:rPr lang="en-US" sz="1800" u="sng" dirty="0" smtClean="0">
                <a:solidFill>
                  <a:srgbClr val="7030A0"/>
                </a:solidFill>
              </a:rPr>
              <a:t/>
            </a:r>
            <a:br>
              <a:rPr lang="en-US" sz="1800" u="sng" dirty="0" smtClean="0">
                <a:solidFill>
                  <a:srgbClr val="7030A0"/>
                </a:solidFill>
              </a:rPr>
            </a:br>
            <a:r>
              <a:rPr lang="en-US" sz="1800" u="sng" dirty="0" smtClean="0">
                <a:solidFill>
                  <a:srgbClr val="7030A0"/>
                </a:solidFill>
                <a:hlinkClick r:id="rId5"/>
              </a:rPr>
              <a:t>https</a:t>
            </a:r>
            <a:r>
              <a:rPr lang="en-US" sz="1800" u="sng" dirty="0" smtClean="0">
                <a:solidFill>
                  <a:srgbClr val="7030A0"/>
                </a:solidFill>
                <a:hlinkClick r:id="rId5"/>
              </a:rPr>
              <a:t>://</a:t>
            </a:r>
            <a:r>
              <a:rPr lang="en-US" sz="1800" u="sng" dirty="0" smtClean="0">
                <a:solidFill>
                  <a:srgbClr val="7030A0"/>
                </a:solidFill>
                <a:hlinkClick r:id="rId5"/>
              </a:rPr>
              <a:t>mikrasiatis.gr/pergamos-proti-asias/</a:t>
            </a:r>
            <a:endParaRPr lang="en-US" sz="1800" u="sng" dirty="0" smtClean="0">
              <a:solidFill>
                <a:srgbClr val="7030A0"/>
              </a:solidFill>
            </a:endParaRPr>
          </a:p>
          <a:p>
            <a:r>
              <a:rPr lang="en-US" sz="1800" b="1" u="sng" dirty="0" smtClean="0">
                <a:solidFill>
                  <a:srgbClr val="7030A0"/>
                </a:solidFill>
              </a:rPr>
              <a:t>https://el.wikipedia.org/wiki/%CE%A0%CE%AD%CF%81%CE%B3%CE%B1%CE%BC%CE%BF%CF%82</a:t>
            </a:r>
            <a:endParaRPr lang="el-GR" sz="1800" b="1" u="sng" dirty="0" smtClean="0">
              <a:solidFill>
                <a:srgbClr val="7030A0"/>
              </a:solidFill>
            </a:endParaRPr>
          </a:p>
          <a:p>
            <a:pPr>
              <a:buNone/>
            </a:pPr>
            <a:endParaRPr lang="el-GR" u="sng" dirty="0" smtClean="0">
              <a:solidFill>
                <a:schemeClr val="bg2">
                  <a:lumMod val="75000"/>
                </a:schemeClr>
              </a:solidFill>
            </a:endParaRPr>
          </a:p>
        </p:txBody>
      </p:sp>
      <p:pic>
        <p:nvPicPr>
          <p:cNvPr id="26626" name="Picture 2" descr="ΠΕΡΓΑΜΟΣ -BERGAMA -PERGAMON (α). ΤΙ ΗΤΑΝ Η ΠΕΡΓΑΜΟΣ. Σταύρου Π.Καπλάνογλου  | Εφημερίδα Κοζάνη | Ειδήσεις και ενημέρωση για όλη τη Δυτική Μακεδονί |  kozani"/>
          <p:cNvPicPr>
            <a:picLocks noChangeAspect="1" noChangeArrowheads="1"/>
          </p:cNvPicPr>
          <p:nvPr/>
        </p:nvPicPr>
        <p:blipFill>
          <a:blip r:embed="rId6"/>
          <a:srcRect/>
          <a:stretch>
            <a:fillRect/>
          </a:stretch>
        </p:blipFill>
        <p:spPr bwMode="auto">
          <a:xfrm>
            <a:off x="571472" y="157761"/>
            <a:ext cx="7858180" cy="339975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42910" y="928670"/>
            <a:ext cx="8229600" cy="1219200"/>
          </a:xfrm>
        </p:spPr>
        <p:txBody>
          <a:bodyPr>
            <a:normAutofit/>
          </a:bodyPr>
          <a:lstStyle/>
          <a:p>
            <a:r>
              <a:rPr lang="el-GR" sz="3200" u="sng" dirty="0" smtClean="0">
                <a:solidFill>
                  <a:schemeClr val="tx2">
                    <a:lumMod val="50000"/>
                  </a:schemeClr>
                </a:solidFill>
              </a:rPr>
              <a:t>Πρέπει να ξέρουμε συνοπτικά  ότι…</a:t>
            </a:r>
            <a:endParaRPr lang="el-GR" sz="3200" u="sng" dirty="0">
              <a:solidFill>
                <a:schemeClr val="tx2">
                  <a:lumMod val="50000"/>
                </a:schemeClr>
              </a:solidFill>
            </a:endParaRPr>
          </a:p>
        </p:txBody>
      </p:sp>
      <p:sp>
        <p:nvSpPr>
          <p:cNvPr id="7" name="6 - Στρογγυλεμένο ορθογώνιο"/>
          <p:cNvSpPr/>
          <p:nvPr/>
        </p:nvSpPr>
        <p:spPr>
          <a:xfrm>
            <a:off x="1785918" y="3071810"/>
            <a:ext cx="500066"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Θέση περιεχομένου"/>
          <p:cNvSpPr>
            <a:spLocks noGrp="1"/>
          </p:cNvSpPr>
          <p:nvPr>
            <p:ph idx="1"/>
          </p:nvPr>
        </p:nvSpPr>
        <p:spPr>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20000"/>
          </a:bodyPr>
          <a:lstStyle/>
          <a:p>
            <a:r>
              <a:rPr lang="el-GR" dirty="0" smtClean="0">
                <a:solidFill>
                  <a:schemeClr val="bg2">
                    <a:lumMod val="75000"/>
                  </a:schemeClr>
                </a:solidFill>
              </a:rPr>
              <a:t>Η Πέργαμος ήταν αρχαία ελληνική πόλη της επαρχίας </a:t>
            </a:r>
            <a:r>
              <a:rPr lang="el-GR" dirty="0" err="1" smtClean="0">
                <a:solidFill>
                  <a:schemeClr val="bg2">
                    <a:lumMod val="75000"/>
                  </a:schemeClr>
                </a:solidFill>
              </a:rPr>
              <a:t>Τευθρανίας</a:t>
            </a:r>
            <a:r>
              <a:rPr lang="el-GR" dirty="0" smtClean="0">
                <a:solidFill>
                  <a:schemeClr val="bg2">
                    <a:lumMod val="75000"/>
                  </a:schemeClr>
                </a:solidFill>
              </a:rPr>
              <a:t> της </a:t>
            </a:r>
            <a:r>
              <a:rPr lang="el-GR" dirty="0" err="1" smtClean="0">
                <a:solidFill>
                  <a:schemeClr val="bg2">
                    <a:lumMod val="75000"/>
                  </a:schemeClr>
                </a:solidFill>
              </a:rPr>
              <a:t>Μυσίας</a:t>
            </a:r>
            <a:r>
              <a:rPr lang="el-GR" dirty="0" smtClean="0">
                <a:solidFill>
                  <a:schemeClr val="bg2">
                    <a:lumMod val="75000"/>
                  </a:schemeClr>
                </a:solidFill>
              </a:rPr>
              <a:t> , στη Μικρά Ασία, και πρωτεύουσα του ομώνυμου Βασιλείου. Βρισκόταν  χτισμένη πάνω σε ένα μικρό λόφο 300 μ. υψόμετρο, (από τον οποίο πήρε το όνομά της, που σημαίνει φρούριο ή ακρόπολη), μέσα σε μια εύφορη κοιλάδα που εκτεινόταν προς Δ. μέχρι τις ακτές του κόλπου Ελαίας και του </a:t>
            </a:r>
            <a:r>
              <a:rPr lang="el-GR" dirty="0" err="1" smtClean="0">
                <a:solidFill>
                  <a:schemeClr val="bg2">
                    <a:lumMod val="75000"/>
                  </a:schemeClr>
                </a:solidFill>
              </a:rPr>
              <a:t>Αδραμμυτίου</a:t>
            </a:r>
            <a:r>
              <a:rPr lang="el-GR" dirty="0" smtClean="0">
                <a:solidFill>
                  <a:schemeClr val="bg2">
                    <a:lumMod val="75000"/>
                  </a:schemeClr>
                </a:solidFill>
              </a:rPr>
              <a:t>, έναντι της Λέσβου. Η πόλη βρισκόταν ανάμεσα </a:t>
            </a:r>
            <a:r>
              <a:rPr lang="el-GR" dirty="0" smtClean="0">
                <a:solidFill>
                  <a:schemeClr val="bg2">
                    <a:lumMod val="75000"/>
                  </a:schemeClr>
                </a:solidFill>
              </a:rPr>
              <a:t>των  </a:t>
            </a:r>
            <a:r>
              <a:rPr lang="el-GR" dirty="0" smtClean="0">
                <a:solidFill>
                  <a:schemeClr val="bg2">
                    <a:lumMod val="75000"/>
                  </a:schemeClr>
                </a:solidFill>
              </a:rPr>
              <a:t>παραποτάμων του </a:t>
            </a:r>
            <a:r>
              <a:rPr lang="el-GR" dirty="0" err="1" smtClean="0">
                <a:solidFill>
                  <a:schemeClr val="bg2">
                    <a:lumMod val="75000"/>
                  </a:schemeClr>
                </a:solidFill>
              </a:rPr>
              <a:t>Καΐκου</a:t>
            </a:r>
            <a:r>
              <a:rPr lang="el-GR" dirty="0" smtClean="0">
                <a:solidFill>
                  <a:schemeClr val="bg2">
                    <a:lumMod val="75000"/>
                  </a:schemeClr>
                </a:solidFill>
              </a:rPr>
              <a:t>, του Σελινούντα και του Κητείου, που χάριζαν στη πόλη μια πλούσια κοιλάδα!!!</a:t>
            </a:r>
            <a:endParaRPr lang="el-GR" dirty="0">
              <a:solidFill>
                <a:schemeClr val="bg2">
                  <a:lumMod val="75000"/>
                </a:schemeClr>
              </a:solidFill>
            </a:endParaRPr>
          </a:p>
        </p:txBody>
      </p:sp>
      <p:sp>
        <p:nvSpPr>
          <p:cNvPr id="5" name="4 - Βέλος προς τα κάτω"/>
          <p:cNvSpPr/>
          <p:nvPr/>
        </p:nvSpPr>
        <p:spPr>
          <a:xfrm>
            <a:off x="6286512" y="1214422"/>
            <a:ext cx="571504"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285728"/>
            <a:ext cx="4572000" cy="5909310"/>
          </a:xfrm>
          <a:prstGeom prst="rect">
            <a:avLst/>
          </a:prstGeom>
        </p:spPr>
        <p:txBody>
          <a:bodyPr>
            <a:spAutoFit/>
          </a:bodyPr>
          <a:lstStyle/>
          <a:p>
            <a:pPr>
              <a:buNone/>
            </a:pPr>
            <a:r>
              <a:rPr lang="el-GR" dirty="0" smtClean="0">
                <a:solidFill>
                  <a:schemeClr val="bg2">
                    <a:lumMod val="75000"/>
                  </a:schemeClr>
                </a:solidFill>
              </a:rPr>
              <a:t>ΑΡΧΑΙΟΤΗΤΑ</a:t>
            </a:r>
          </a:p>
          <a:p>
            <a:pPr>
              <a:buNone/>
            </a:pPr>
            <a:endParaRPr lang="el-GR" dirty="0" smtClean="0">
              <a:solidFill>
                <a:schemeClr val="bg2">
                  <a:lumMod val="75000"/>
                </a:schemeClr>
              </a:solidFill>
            </a:endParaRPr>
          </a:p>
          <a:p>
            <a:pPr>
              <a:buNone/>
            </a:pPr>
            <a:r>
              <a:rPr lang="el-GR" dirty="0" smtClean="0">
                <a:solidFill>
                  <a:schemeClr val="bg2">
                    <a:lumMod val="75000"/>
                  </a:schemeClr>
                </a:solidFill>
              </a:rPr>
              <a:t>Πέργαμος, η αρχαιοελληνική πόλη της </a:t>
            </a:r>
            <a:r>
              <a:rPr lang="el-GR" dirty="0" err="1" smtClean="0">
                <a:solidFill>
                  <a:schemeClr val="bg2">
                    <a:lumMod val="75000"/>
                  </a:schemeClr>
                </a:solidFill>
              </a:rPr>
              <a:t>Μικράς</a:t>
            </a:r>
            <a:r>
              <a:rPr lang="el-GR" dirty="0" smtClean="0">
                <a:solidFill>
                  <a:schemeClr val="bg2">
                    <a:lumMod val="75000"/>
                  </a:schemeClr>
                </a:solidFill>
              </a:rPr>
              <a:t> Ασίας που δημιούργησε την</a:t>
            </a:r>
          </a:p>
          <a:p>
            <a:pPr>
              <a:buNone/>
            </a:pPr>
            <a:r>
              <a:rPr lang="el-GR" dirty="0" smtClean="0">
                <a:solidFill>
                  <a:schemeClr val="bg2">
                    <a:lumMod val="75000"/>
                  </a:schemeClr>
                </a:solidFill>
              </a:rPr>
              <a:t>περγαμηνή για να ανταγωνιστεί τον πάπυρο της Αιγύπτου. Τα μνημεία της</a:t>
            </a:r>
          </a:p>
          <a:p>
            <a:pPr>
              <a:buNone/>
            </a:pPr>
            <a:r>
              <a:rPr lang="el-GR" dirty="0" smtClean="0">
                <a:solidFill>
                  <a:schemeClr val="bg2">
                    <a:lumMod val="75000"/>
                  </a:schemeClr>
                </a:solidFill>
              </a:rPr>
              <a:t>κατέληξαν στο Βερολίνο . </a:t>
            </a:r>
            <a:r>
              <a:rPr lang="el-GR" dirty="0" err="1" smtClean="0">
                <a:solidFill>
                  <a:schemeClr val="bg2">
                    <a:lumMod val="75000"/>
                  </a:schemeClr>
                </a:solidFill>
              </a:rPr>
              <a:t>Aπό</a:t>
            </a:r>
            <a:r>
              <a:rPr lang="el-GR" dirty="0" smtClean="0">
                <a:solidFill>
                  <a:schemeClr val="bg2">
                    <a:lumMod val="75000"/>
                  </a:schemeClr>
                </a:solidFill>
              </a:rPr>
              <a:t> τα αρχαία χρόνια οι Έλληνες κατοίκησαν στα παράλια</a:t>
            </a:r>
          </a:p>
          <a:p>
            <a:pPr>
              <a:buNone/>
            </a:pPr>
            <a:r>
              <a:rPr lang="el-GR" dirty="0" smtClean="0">
                <a:solidFill>
                  <a:schemeClr val="bg2">
                    <a:lumMod val="75000"/>
                  </a:schemeClr>
                </a:solidFill>
              </a:rPr>
              <a:t>της </a:t>
            </a:r>
            <a:r>
              <a:rPr lang="el-GR" dirty="0" err="1" smtClean="0">
                <a:solidFill>
                  <a:schemeClr val="bg2">
                    <a:lumMod val="75000"/>
                  </a:schemeClr>
                </a:solidFill>
              </a:rPr>
              <a:t>Μικράς</a:t>
            </a:r>
            <a:r>
              <a:rPr lang="el-GR" dirty="0" smtClean="0">
                <a:solidFill>
                  <a:schemeClr val="bg2">
                    <a:lumMod val="75000"/>
                  </a:schemeClr>
                </a:solidFill>
              </a:rPr>
              <a:t> Ασίας. Ίδρυσαν πόλεις, που έπαιξαν σημαντικό ρόλο στο εμπόριο και τη</a:t>
            </a:r>
          </a:p>
          <a:p>
            <a:pPr>
              <a:buNone/>
            </a:pPr>
            <a:r>
              <a:rPr lang="el-GR" dirty="0" smtClean="0">
                <a:solidFill>
                  <a:schemeClr val="bg2">
                    <a:lumMod val="75000"/>
                  </a:schemeClr>
                </a:solidFill>
              </a:rPr>
              <a:t>διάδοση του ελληνικού πολιτισμού. </a:t>
            </a:r>
            <a:r>
              <a:rPr lang="el-GR" dirty="0" smtClean="0">
                <a:solidFill>
                  <a:schemeClr val="bg2">
                    <a:lumMod val="75000"/>
                  </a:schemeClr>
                </a:solidFill>
              </a:rPr>
              <a:t>Η</a:t>
            </a:r>
            <a:r>
              <a:rPr lang="el-GR" dirty="0" smtClean="0">
                <a:solidFill>
                  <a:schemeClr val="bg2">
                    <a:lumMod val="75000"/>
                  </a:schemeClr>
                </a:solidFill>
              </a:rPr>
              <a:t> </a:t>
            </a:r>
            <a:r>
              <a:rPr lang="el-GR" dirty="0" smtClean="0">
                <a:solidFill>
                  <a:schemeClr val="bg2">
                    <a:lumMod val="75000"/>
                  </a:schemeClr>
                </a:solidFill>
              </a:rPr>
              <a:t>Πέργαμο, μια από τις</a:t>
            </a:r>
          </a:p>
          <a:p>
            <a:pPr>
              <a:buNone/>
            </a:pPr>
            <a:r>
              <a:rPr lang="el-GR" dirty="0" smtClean="0">
                <a:solidFill>
                  <a:schemeClr val="bg2">
                    <a:lumMod val="75000"/>
                  </a:schemeClr>
                </a:solidFill>
              </a:rPr>
              <a:t>πλουσιότερες πόλεις του αρχαίου ελληνικού </a:t>
            </a:r>
            <a:r>
              <a:rPr lang="el-GR" dirty="0" smtClean="0">
                <a:solidFill>
                  <a:schemeClr val="bg2">
                    <a:lumMod val="75000"/>
                  </a:schemeClr>
                </a:solidFill>
              </a:rPr>
              <a:t>κόσμου άνθισε σε διάφορους τομείς όπως τον </a:t>
            </a:r>
            <a:r>
              <a:rPr lang="el-GR" dirty="0" err="1" smtClean="0">
                <a:solidFill>
                  <a:schemeClr val="bg2">
                    <a:lumMod val="75000"/>
                  </a:schemeClr>
                </a:solidFill>
              </a:rPr>
              <a:t>εμπορικό,τον</a:t>
            </a:r>
            <a:r>
              <a:rPr lang="el-GR" dirty="0" smtClean="0">
                <a:solidFill>
                  <a:schemeClr val="bg2">
                    <a:lumMod val="75000"/>
                  </a:schemeClr>
                </a:solidFill>
              </a:rPr>
              <a:t> πολιτικό και τον στρατιωτικό. </a:t>
            </a:r>
            <a:r>
              <a:rPr lang="el-GR" dirty="0" smtClean="0">
                <a:solidFill>
                  <a:schemeClr val="bg2">
                    <a:lumMod val="75000"/>
                  </a:schemeClr>
                </a:solidFill>
              </a:rPr>
              <a:t> Η Πέργαμος ξεκίνησε να ακμάζει μετά την εκστρατεία του Μεγάλου Αλεξάνδρου έως την κυριαρχία των</a:t>
            </a:r>
          </a:p>
          <a:p>
            <a:pPr>
              <a:buNone/>
            </a:pPr>
            <a:r>
              <a:rPr lang="el-GR" dirty="0" err="1" smtClean="0">
                <a:solidFill>
                  <a:schemeClr val="bg2">
                    <a:lumMod val="75000"/>
                  </a:schemeClr>
                </a:solidFill>
              </a:rPr>
              <a:t>Ρωμαίων,αφού</a:t>
            </a:r>
            <a:r>
              <a:rPr lang="el-GR" dirty="0" smtClean="0">
                <a:solidFill>
                  <a:schemeClr val="bg2">
                    <a:lumMod val="75000"/>
                  </a:schemeClr>
                </a:solidFill>
              </a:rPr>
              <a:t> </a:t>
            </a:r>
            <a:r>
              <a:rPr lang="el-GR" dirty="0" err="1" smtClean="0">
                <a:solidFill>
                  <a:schemeClr val="bg2">
                    <a:lumMod val="75000"/>
                  </a:schemeClr>
                </a:solidFill>
              </a:rPr>
              <a:t>κστσλήφθηκε</a:t>
            </a:r>
            <a:r>
              <a:rPr lang="el-GR" dirty="0" smtClean="0">
                <a:solidFill>
                  <a:schemeClr val="bg2">
                    <a:lumMod val="75000"/>
                  </a:schemeClr>
                </a:solidFill>
              </a:rPr>
              <a:t> από τους Ρωμαίους και έγινε το μεγαλύτερο κέντρο  της Ρωμαϊκής επαρχίας της Ασίας.</a:t>
            </a:r>
            <a:endParaRPr lang="el-GR" dirty="0" smtClean="0">
              <a:solidFill>
                <a:schemeClr val="bg2">
                  <a:lumMod val="75000"/>
                </a:schemeClr>
              </a:solidFill>
            </a:endParaRPr>
          </a:p>
        </p:txBody>
      </p:sp>
      <p:cxnSp>
        <p:nvCxnSpPr>
          <p:cNvPr id="4" name="3 - Ευθύγραμμο βέλος σύνδεσης"/>
          <p:cNvCxnSpPr/>
          <p:nvPr/>
        </p:nvCxnSpPr>
        <p:spPr>
          <a:xfrm>
            <a:off x="785786" y="642918"/>
            <a:ext cx="150019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 Ευθύγραμμο βέλος σύνδεσης"/>
          <p:cNvCxnSpPr/>
          <p:nvPr/>
        </p:nvCxnSpPr>
        <p:spPr>
          <a:xfrm rot="10800000">
            <a:off x="785786" y="357166"/>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https://1.bp.blogspot.com/-mPryYtE08L8/XqseIIE00sI/AAAAAAAAAGA/qjpiqtzNshY3iZiusi-HDHsWjMtmZhq9QCNcBGAsYHQ/s1600/888-1-640x389.jpg"/>
          <p:cNvPicPr>
            <a:picLocks noChangeAspect="1" noChangeArrowheads="1"/>
          </p:cNvPicPr>
          <p:nvPr/>
        </p:nvPicPr>
        <p:blipFill>
          <a:blip r:embed="rId2"/>
          <a:srcRect/>
          <a:stretch>
            <a:fillRect/>
          </a:stretch>
        </p:blipFill>
        <p:spPr bwMode="auto">
          <a:xfrm>
            <a:off x="5072066" y="1285860"/>
            <a:ext cx="3878589" cy="2357455"/>
          </a:xfrm>
          <a:prstGeom prst="rect">
            <a:avLst/>
          </a:prstGeom>
          <a:ln>
            <a:noFill/>
          </a:ln>
          <a:effectLst>
            <a:softEdge rad="112500"/>
          </a:effectLst>
        </p:spPr>
      </p:pic>
      <p:pic>
        <p:nvPicPr>
          <p:cNvPr id="3076" name="Picture 4" descr="https://1.bp.blogspot.com/-voeSfCL2M3o/XqsenmSkWzI/AAAAAAAAAGI/V2B_iDuGxlckGe2XaSFXqlyPbpOYfEVvwCNcBGAsYHQ/s1600/anaparastash.jpg"/>
          <p:cNvPicPr>
            <a:picLocks noChangeAspect="1" noChangeArrowheads="1"/>
          </p:cNvPicPr>
          <p:nvPr/>
        </p:nvPicPr>
        <p:blipFill>
          <a:blip r:embed="rId3"/>
          <a:srcRect/>
          <a:stretch>
            <a:fillRect/>
          </a:stretch>
        </p:blipFill>
        <p:spPr bwMode="auto">
          <a:xfrm>
            <a:off x="5143504" y="3895610"/>
            <a:ext cx="3786174" cy="177319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357158" y="1571612"/>
            <a:ext cx="8286808" cy="5286388"/>
          </a:xfrm>
          <a:noFill/>
        </p:spPr>
        <p:txBody>
          <a:bodyPr>
            <a:normAutofit fontScale="32500" lnSpcReduction="20000"/>
          </a:bodyPr>
          <a:lstStyle/>
          <a:p>
            <a:pPr>
              <a:buNone/>
            </a:pPr>
            <a:endParaRPr lang="el-GR" dirty="0" smtClean="0"/>
          </a:p>
          <a:p>
            <a:pPr>
              <a:buNone/>
            </a:pPr>
            <a:endParaRPr lang="el-GR" dirty="0" smtClean="0">
              <a:solidFill>
                <a:schemeClr val="bg2">
                  <a:lumMod val="75000"/>
                </a:schemeClr>
              </a:solidFill>
            </a:endParaRPr>
          </a:p>
          <a:p>
            <a:pPr>
              <a:buNone/>
            </a:pPr>
            <a:r>
              <a:rPr lang="el-GR" sz="4900" dirty="0" smtClean="0">
                <a:solidFill>
                  <a:schemeClr val="bg2">
                    <a:lumMod val="75000"/>
                  </a:schemeClr>
                </a:solidFill>
              </a:rPr>
              <a:t>Μετά τη διάλυση της Μακεδονικής αυτοκρατορίας και της μάχης της </a:t>
            </a:r>
            <a:r>
              <a:rPr lang="el-GR" sz="4900" dirty="0" err="1" smtClean="0">
                <a:solidFill>
                  <a:schemeClr val="bg2">
                    <a:lumMod val="75000"/>
                  </a:schemeClr>
                </a:solidFill>
              </a:rPr>
              <a:t>Ιψού</a:t>
            </a:r>
            <a:r>
              <a:rPr lang="el-GR" sz="4900" dirty="0" smtClean="0">
                <a:solidFill>
                  <a:schemeClr val="bg2">
                    <a:lumMod val="75000"/>
                  </a:schemeClr>
                </a:solidFill>
              </a:rPr>
              <a:t>, ο</a:t>
            </a:r>
          </a:p>
          <a:p>
            <a:pPr>
              <a:buNone/>
            </a:pPr>
            <a:r>
              <a:rPr lang="el-GR" sz="4900" dirty="0" smtClean="0">
                <a:solidFill>
                  <a:schemeClr val="bg2">
                    <a:lumMod val="75000"/>
                  </a:schemeClr>
                </a:solidFill>
              </a:rPr>
              <a:t>Λυσίμαχος, στρατηγός του Μ. Αλεξάνδρου, έγινε Βασιλιάς της Περγάμου και</a:t>
            </a:r>
          </a:p>
          <a:p>
            <a:pPr>
              <a:buNone/>
            </a:pPr>
            <a:r>
              <a:rPr lang="el-GR" sz="4900" dirty="0" smtClean="0">
                <a:solidFill>
                  <a:schemeClr val="bg2">
                    <a:lumMod val="75000"/>
                  </a:schemeClr>
                </a:solidFill>
              </a:rPr>
              <a:t>τοποθέτησε στην πόλη τα λάφυρα της νίκης. Τη φρούρηση του θησαυρού την είχε</a:t>
            </a:r>
          </a:p>
          <a:p>
            <a:pPr>
              <a:buNone/>
            </a:pPr>
            <a:r>
              <a:rPr lang="el-GR" sz="4900" dirty="0" smtClean="0">
                <a:solidFill>
                  <a:schemeClr val="bg2">
                    <a:lumMod val="75000"/>
                  </a:schemeClr>
                </a:solidFill>
              </a:rPr>
              <a:t>αναθέσει στον Φιλέταιρο, ο οποίος όταν πέθανε ο Λυσίμαχος, πήρε τα χρήματα και</a:t>
            </a:r>
          </a:p>
          <a:p>
            <a:pPr>
              <a:buNone/>
            </a:pPr>
            <a:r>
              <a:rPr lang="el-GR" sz="4900" dirty="0" smtClean="0">
                <a:solidFill>
                  <a:schemeClr val="bg2">
                    <a:lumMod val="75000"/>
                  </a:schemeClr>
                </a:solidFill>
              </a:rPr>
              <a:t>ίδρυσε το ανεξάρτητο κρατίδιο της Περγάμου. Όταν βασίλευσαν οι απόγονοι του</a:t>
            </a:r>
          </a:p>
          <a:p>
            <a:pPr>
              <a:buNone/>
            </a:pPr>
            <a:r>
              <a:rPr lang="el-GR" sz="4900" dirty="0" smtClean="0">
                <a:solidFill>
                  <a:schemeClr val="bg2">
                    <a:lumMod val="75000"/>
                  </a:schemeClr>
                </a:solidFill>
              </a:rPr>
              <a:t>Φιλέταιρου, η γνωστή δυναστεία των </a:t>
            </a:r>
            <a:r>
              <a:rPr lang="el-GR" sz="4900" dirty="0" err="1" smtClean="0">
                <a:solidFill>
                  <a:schemeClr val="bg2">
                    <a:lumMod val="75000"/>
                  </a:schemeClr>
                </a:solidFill>
              </a:rPr>
              <a:t>Ατταλιδών</a:t>
            </a:r>
            <a:r>
              <a:rPr lang="el-GR" sz="4900" dirty="0" smtClean="0">
                <a:solidFill>
                  <a:schemeClr val="bg2">
                    <a:lumMod val="75000"/>
                  </a:schemeClr>
                </a:solidFill>
              </a:rPr>
              <a:t>, η Πέργαμος γνώρισε πλούτη και</a:t>
            </a:r>
          </a:p>
          <a:p>
            <a:pPr>
              <a:buNone/>
            </a:pPr>
            <a:r>
              <a:rPr lang="el-GR" sz="4900" dirty="0" smtClean="0">
                <a:solidFill>
                  <a:schemeClr val="bg2">
                    <a:lumMod val="75000"/>
                  </a:schemeClr>
                </a:solidFill>
              </a:rPr>
              <a:t>δόξα.  </a:t>
            </a:r>
            <a:r>
              <a:rPr lang="el-GR" sz="4900" dirty="0" smtClean="0">
                <a:solidFill>
                  <a:schemeClr val="bg2">
                    <a:lumMod val="75000"/>
                  </a:schemeClr>
                </a:solidFill>
              </a:rPr>
              <a:t>Την </a:t>
            </a:r>
            <a:r>
              <a:rPr lang="el-GR" sz="4900" dirty="0" smtClean="0">
                <a:solidFill>
                  <a:schemeClr val="bg2">
                    <a:lumMod val="75000"/>
                  </a:schemeClr>
                </a:solidFill>
              </a:rPr>
              <a:t>περίοδο εκείνη, οικοδομήθηκαν σημαντικά μνημεία, όπως ο ναός του Διός και ο</a:t>
            </a:r>
          </a:p>
          <a:p>
            <a:pPr>
              <a:buNone/>
            </a:pPr>
            <a:r>
              <a:rPr lang="el-GR" sz="4900" dirty="0" smtClean="0">
                <a:solidFill>
                  <a:schemeClr val="bg2">
                    <a:lumMod val="75000"/>
                  </a:schemeClr>
                </a:solidFill>
              </a:rPr>
              <a:t>ναός της Αθηνάς Νικηφόρου. Αναπτύχθηκαν οι τέχνες, η πόλη επεκτάθηκε</a:t>
            </a:r>
          </a:p>
          <a:p>
            <a:pPr>
              <a:buNone/>
            </a:pPr>
            <a:r>
              <a:rPr lang="el-GR" sz="4900" dirty="0" smtClean="0">
                <a:solidFill>
                  <a:schemeClr val="bg2">
                    <a:lumMod val="75000"/>
                  </a:schemeClr>
                </a:solidFill>
              </a:rPr>
              <a:t>και ιδρύθηκε βιβλιοθήκη που ήταν η αιτία που ξεκίνησε η συστηματική παραγωγή</a:t>
            </a:r>
          </a:p>
          <a:p>
            <a:pPr>
              <a:buNone/>
            </a:pPr>
            <a:r>
              <a:rPr lang="el-GR" sz="4900" dirty="0" smtClean="0">
                <a:solidFill>
                  <a:schemeClr val="bg2">
                    <a:lumMod val="75000"/>
                  </a:schemeClr>
                </a:solidFill>
              </a:rPr>
              <a:t>της περγαμηνής. Όταν ξεκίνησε η κατασκευή της βιβλιοθήκης, οι κάτοικοι της</a:t>
            </a:r>
          </a:p>
          <a:p>
            <a:pPr>
              <a:buNone/>
            </a:pPr>
            <a:r>
              <a:rPr lang="el-GR" sz="4900" dirty="0" smtClean="0">
                <a:solidFill>
                  <a:schemeClr val="bg2">
                    <a:lumMod val="75000"/>
                  </a:schemeClr>
                </a:solidFill>
              </a:rPr>
              <a:t>Περγάμου ζήτησαν από την Αίγυπτο να τους προμηθεύσει πάπυρο</a:t>
            </a:r>
            <a:r>
              <a:rPr lang="el-GR" sz="4800" dirty="0" smtClean="0">
                <a:solidFill>
                  <a:schemeClr val="bg2">
                    <a:lumMod val="75000"/>
                  </a:schemeClr>
                </a:solidFill>
              </a:rPr>
              <a:t>.</a:t>
            </a:r>
            <a:endParaRPr lang="el-GR" sz="4800" dirty="0">
              <a:solidFill>
                <a:schemeClr val="bg2">
                  <a:lumMod val="75000"/>
                </a:schemeClr>
              </a:solidFill>
            </a:endParaRPr>
          </a:p>
        </p:txBody>
      </p:sp>
      <p:sp>
        <p:nvSpPr>
          <p:cNvPr id="6" name="1 - Τίτλος"/>
          <p:cNvSpPr>
            <a:spLocks noGrp="1"/>
          </p:cNvSpPr>
          <p:nvPr>
            <p:ph type="title"/>
          </p:nvPr>
        </p:nvSpPr>
        <p:spPr>
          <a:xfrm>
            <a:off x="642910" y="1142984"/>
            <a:ext cx="7715304" cy="1000132"/>
          </a:xfrm>
          <a:ln>
            <a:noFill/>
          </a:ln>
        </p:spPr>
        <p:txBody>
          <a:bodyPr>
            <a:normAutofit fontScale="90000"/>
          </a:bodyPr>
          <a:lstStyle/>
          <a:p>
            <a:r>
              <a:rPr lang="el-GR" dirty="0" smtClean="0"/>
              <a:t/>
            </a:r>
            <a:br>
              <a:rPr lang="el-GR" dirty="0" smtClean="0"/>
            </a:br>
            <a:r>
              <a:rPr lang="el-GR" dirty="0" smtClean="0"/>
              <a:t/>
            </a:r>
            <a:br>
              <a:rPr lang="el-GR" dirty="0" smtClean="0"/>
            </a:br>
            <a:r>
              <a:rPr lang="el-GR" u="sng" dirty="0" smtClean="0">
                <a:effectLst>
                  <a:outerShdw blurRad="38100" dist="38100" dir="2700000" algn="tl">
                    <a:srgbClr val="000000">
                      <a:alpha val="43137"/>
                    </a:srgbClr>
                  </a:outerShdw>
                </a:effectLst>
              </a:rPr>
              <a:t>Το Βασίλειο της Περγάμου</a:t>
            </a:r>
            <a:r>
              <a:rPr lang="el-GR" u="sng" dirty="0" smtClean="0"/>
              <a:t/>
            </a:r>
            <a:br>
              <a:rPr lang="el-GR" u="sng" dirty="0" smtClean="0"/>
            </a:br>
            <a:endParaRPr lang="el-GR" u="sng" dirty="0"/>
          </a:p>
        </p:txBody>
      </p:sp>
      <p:pic>
        <p:nvPicPr>
          <p:cNvPr id="10242" name="Picture 2" descr="Περγαμηνή - Βικιπαίδεια"/>
          <p:cNvPicPr>
            <a:picLocks noChangeAspect="1" noChangeArrowheads="1"/>
          </p:cNvPicPr>
          <p:nvPr/>
        </p:nvPicPr>
        <p:blipFill>
          <a:blip r:embed="rId2" cstate="print"/>
          <a:srcRect/>
          <a:stretch>
            <a:fillRect/>
          </a:stretch>
        </p:blipFill>
        <p:spPr bwMode="auto">
          <a:xfrm flipH="1">
            <a:off x="3071802" y="4857760"/>
            <a:ext cx="2520585" cy="1785950"/>
          </a:xfrm>
          <a:prstGeom prst="downArrowCallout">
            <a:avLst/>
          </a:prstGeom>
          <a:noFill/>
        </p:spPr>
      </p:pic>
      <p:pic>
        <p:nvPicPr>
          <p:cNvPr id="10244" name="Picture 4" descr="document ancien parchemin XVIIe siècle 1661 Rouen Seney Cauchois | eBay"/>
          <p:cNvPicPr>
            <a:picLocks noChangeAspect="1" noChangeArrowheads="1"/>
          </p:cNvPicPr>
          <p:nvPr/>
        </p:nvPicPr>
        <p:blipFill>
          <a:blip r:embed="rId3"/>
          <a:srcRect/>
          <a:stretch>
            <a:fillRect/>
          </a:stretch>
        </p:blipFill>
        <p:spPr bwMode="auto">
          <a:xfrm>
            <a:off x="6143636" y="4643447"/>
            <a:ext cx="1428760" cy="1905012"/>
          </a:xfrm>
          <a:prstGeom prst="leftArrowCallout">
            <a:avLst/>
          </a:prstGeom>
          <a:noFill/>
        </p:spPr>
      </p:pic>
      <p:pic>
        <p:nvPicPr>
          <p:cNvPr id="10246" name="Picture 6" descr="Τι είναι η Περγαμηνή; | GreekArtNews"/>
          <p:cNvPicPr>
            <a:picLocks noChangeAspect="1" noChangeArrowheads="1"/>
          </p:cNvPicPr>
          <p:nvPr/>
        </p:nvPicPr>
        <p:blipFill>
          <a:blip r:embed="rId4"/>
          <a:srcRect/>
          <a:stretch>
            <a:fillRect/>
          </a:stretch>
        </p:blipFill>
        <p:spPr bwMode="auto">
          <a:xfrm>
            <a:off x="285720" y="4929198"/>
            <a:ext cx="2555770" cy="1466846"/>
          </a:xfrm>
          <a:prstGeom prst="rightArrowCallou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3000372"/>
            <a:ext cx="11687228" cy="3857628"/>
          </a:xfrm>
        </p:spPr>
        <p:txBody>
          <a:bodyPr>
            <a:normAutofit/>
          </a:bodyPr>
          <a:lstStyle/>
          <a:p>
            <a:pPr>
              <a:buNone/>
            </a:pPr>
            <a:r>
              <a:rPr lang="el-GR" dirty="0" smtClean="0"/>
              <a:t>.</a:t>
            </a:r>
          </a:p>
          <a:p>
            <a:pPr>
              <a:buNone/>
            </a:pPr>
            <a:endParaRPr lang="el-GR" dirty="0" smtClean="0"/>
          </a:p>
          <a:p>
            <a:pPr>
              <a:buNone/>
            </a:pPr>
            <a:endParaRPr lang="el-GR" dirty="0" smtClean="0"/>
          </a:p>
        </p:txBody>
      </p:sp>
      <p:sp>
        <p:nvSpPr>
          <p:cNvPr id="4" name="3 - Ορθογώνιο"/>
          <p:cNvSpPr/>
          <p:nvPr/>
        </p:nvSpPr>
        <p:spPr>
          <a:xfrm>
            <a:off x="357158" y="714356"/>
            <a:ext cx="5286412"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l-GR" dirty="0" smtClean="0">
                <a:solidFill>
                  <a:schemeClr val="bg2">
                    <a:lumMod val="75000"/>
                  </a:schemeClr>
                </a:solidFill>
              </a:rPr>
              <a:t>Οι Πτολεμαίοι που κυβερνούσαν την Αίγυπτο μετά την επικράτηση του Μ. Αλεξάνδρου δεν ήθελαν</a:t>
            </a:r>
          </a:p>
          <a:p>
            <a:r>
              <a:rPr lang="el-GR" dirty="0" smtClean="0">
                <a:solidFill>
                  <a:schemeClr val="bg2">
                    <a:lumMod val="75000"/>
                  </a:schemeClr>
                </a:solidFill>
              </a:rPr>
              <a:t>η βιβλιοθήκη της Περγάμου να ξεπεράσει τη φήμη της βιβλιοθήκης της Αλεξάνδρειας. Γι αυτό αρνήθηκαν να τους πουλήσουν γραφική ύλη. Οι επιστήμονες που βρίσκονταν στην Πέργαμο βρήκαν τη λύση. Δημιούργησαν ένα νέο υλικό</a:t>
            </a:r>
          </a:p>
          <a:p>
            <a:r>
              <a:rPr lang="el-GR" dirty="0" smtClean="0">
                <a:solidFill>
                  <a:schemeClr val="bg2">
                    <a:lumMod val="75000"/>
                  </a:schemeClr>
                </a:solidFill>
              </a:rPr>
              <a:t>γραφής από δέρματα ζώων την διφθέρα, που ονομάστηκε περγαμηνή από το όνομα</a:t>
            </a:r>
          </a:p>
          <a:p>
            <a:r>
              <a:rPr lang="el-GR" dirty="0" smtClean="0">
                <a:solidFill>
                  <a:schemeClr val="bg2">
                    <a:lumMod val="75000"/>
                  </a:schemeClr>
                </a:solidFill>
              </a:rPr>
              <a:t>της πόλης. Έπειτα από κατεργασία του δέρματος με ασβέστη, το ξήραιναν και στη</a:t>
            </a:r>
          </a:p>
          <a:p>
            <a:r>
              <a:rPr lang="el-GR" dirty="0" smtClean="0">
                <a:solidFill>
                  <a:schemeClr val="bg2">
                    <a:lumMod val="75000"/>
                  </a:schemeClr>
                </a:solidFill>
              </a:rPr>
              <a:t>συνέχεια το λείαιναν. Η περγαμηνή ήταν ανθεκτική και φθηνότερη από τον πάπυρο και γρήγορα η Πέργαμος έγινε το κέντρο εμπορίου της. Τον 2ο αιώνα </a:t>
            </a:r>
            <a:r>
              <a:rPr lang="el-GR" dirty="0" err="1" smtClean="0">
                <a:solidFill>
                  <a:schemeClr val="bg2">
                    <a:lumMod val="75000"/>
                  </a:schemeClr>
                </a:solidFill>
              </a:rPr>
              <a:t>μ.Χ</a:t>
            </a:r>
            <a:r>
              <a:rPr lang="el-GR" dirty="0" smtClean="0">
                <a:solidFill>
                  <a:schemeClr val="bg2">
                    <a:lumMod val="75000"/>
                  </a:schemeClr>
                </a:solidFill>
              </a:rPr>
              <a:t>. στα βόρεια της πλατείας της Αθηνάς Νικηφόρου χτίστηκε το </a:t>
            </a:r>
            <a:r>
              <a:rPr lang="el-GR" dirty="0" err="1" smtClean="0">
                <a:solidFill>
                  <a:schemeClr val="bg2">
                    <a:lumMod val="75000"/>
                  </a:schemeClr>
                </a:solidFill>
              </a:rPr>
              <a:t>Τραϊανείο</a:t>
            </a:r>
            <a:r>
              <a:rPr lang="el-GR" dirty="0" smtClean="0">
                <a:solidFill>
                  <a:schemeClr val="bg2">
                    <a:lumMod val="75000"/>
                  </a:schemeClr>
                </a:solidFill>
              </a:rPr>
              <a:t>. Επρόκειτο για</a:t>
            </a:r>
          </a:p>
          <a:p>
            <a:r>
              <a:rPr lang="el-GR" dirty="0" smtClean="0">
                <a:solidFill>
                  <a:schemeClr val="bg2">
                    <a:lumMod val="75000"/>
                  </a:schemeClr>
                </a:solidFill>
              </a:rPr>
              <a:t>μια μεγαλοπρεπή κατασκευή κορινθιακού ρυθμού, η </a:t>
            </a:r>
            <a:r>
              <a:rPr lang="el-GR" dirty="0" smtClean="0">
                <a:solidFill>
                  <a:schemeClr val="bg2">
                    <a:lumMod val="75000"/>
                  </a:schemeClr>
                </a:solidFill>
              </a:rPr>
              <a:t>οποία έχει </a:t>
            </a:r>
            <a:r>
              <a:rPr lang="el-GR" dirty="0" smtClean="0">
                <a:solidFill>
                  <a:schemeClr val="bg2">
                    <a:lumMod val="75000"/>
                  </a:schemeClr>
                </a:solidFill>
              </a:rPr>
              <a:t>μερικώς αναστηλωθεί και δεσπόζει και σήμερα στο χώρο.</a:t>
            </a:r>
            <a:endParaRPr lang="el-GR" dirty="0">
              <a:solidFill>
                <a:schemeClr val="bg2">
                  <a:lumMod val="75000"/>
                </a:schemeClr>
              </a:solidFill>
            </a:endParaRPr>
          </a:p>
        </p:txBody>
      </p:sp>
      <p:pic>
        <p:nvPicPr>
          <p:cNvPr id="1026" name="Picture 2" descr="https://1.bp.blogspot.com/-pm-xWsfgjRg/XqsfArsjUEI/AAAAAAAAAGU/bRTbK8jxptoLFHL2Jt2KfsWIWag63CDvACNcBGAsYHQ/s1600/asklipio-1.jpg"/>
          <p:cNvPicPr>
            <a:picLocks noChangeAspect="1" noChangeArrowheads="1"/>
          </p:cNvPicPr>
          <p:nvPr/>
        </p:nvPicPr>
        <p:blipFill>
          <a:blip r:embed="rId2"/>
          <a:srcRect/>
          <a:stretch>
            <a:fillRect/>
          </a:stretch>
        </p:blipFill>
        <p:spPr bwMode="auto">
          <a:xfrm>
            <a:off x="5429256" y="1785926"/>
            <a:ext cx="3425510"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285728"/>
            <a:ext cx="5643602" cy="5762652"/>
          </a:xfrm>
        </p:spPr>
        <p:txBody>
          <a:bodyPr>
            <a:noAutofit/>
          </a:bodyPr>
          <a:lstStyle/>
          <a:p>
            <a:pPr>
              <a:buNone/>
            </a:pPr>
            <a:r>
              <a:rPr lang="el-GR" sz="1800" dirty="0" smtClean="0">
                <a:solidFill>
                  <a:schemeClr val="bg2">
                    <a:lumMod val="75000"/>
                  </a:schemeClr>
                </a:solidFill>
              </a:rPr>
              <a:t>Όταν οι Ρωμαίοι ξεκίνησαν τις κατακτήσεις τους, η Πέργαμος παραδόθηκε οικειοθελώς και έγινε επαρχία της ρωμαϊκής αυτοκρατορίας. Την περίοδο εκείνη, γεννήθηκε ο Γαληνός, σπουδαίος γιατρός της αρχαιότητας που σπούδασε στην Πέργαμο και την Αλεξάνδρεια και εργάστηκε στη Ρώμη. Την εποχή του αυτοκράτορα Νέρωνα, πολλά σημαντικά μνημεία της πόλης αφαιρέθηκαν και μεταφέρθηκαν στην Ρώμη. Ωστόσο, η απογύμνωση του αρχαιολογικού χώρου πραγματοποιήθηκε τα σύγχρονα χρόνια. Ο Βωμός του Δία από την ακρόπολη της αρχαίας Περγάμου της </a:t>
            </a:r>
            <a:r>
              <a:rPr lang="el-GR" sz="1800" dirty="0" err="1" smtClean="0">
                <a:solidFill>
                  <a:schemeClr val="bg2">
                    <a:lumMod val="75000"/>
                  </a:schemeClr>
                </a:solidFill>
              </a:rPr>
              <a:t>Μικράς</a:t>
            </a:r>
            <a:r>
              <a:rPr lang="el-GR" sz="1800" dirty="0" smtClean="0">
                <a:solidFill>
                  <a:schemeClr val="bg2">
                    <a:lumMod val="75000"/>
                  </a:schemeClr>
                </a:solidFill>
              </a:rPr>
              <a:t> Ασίας βρίσκεται στο κέντρο της μεσαίας αίθουσας στο Μουσείο της Περγάμου στο Βερολίνο. Αποτελούσε κομμάτι από ένα μεγάλο κτιριακό συγκρότημα. Η συλλογή περιλαμβάνει και άλλα κομμάτια του συγκροτήματος, όπως ένα μέρος του ναού της νικηφόρου Αθηνάς.</a:t>
            </a:r>
            <a:endParaRPr lang="el-GR" sz="1800" dirty="0">
              <a:solidFill>
                <a:schemeClr val="bg2">
                  <a:lumMod val="75000"/>
                </a:schemeClr>
              </a:solidFill>
            </a:endParaRPr>
          </a:p>
        </p:txBody>
      </p:sp>
      <p:pic>
        <p:nvPicPr>
          <p:cNvPr id="18434" name="Picture 2" descr="Πέργαμος, η αρχαιοελληνική πόλη της Μικράς Ασίας που δημιούργησε την  περγαμηνή για να ανταγωνιστεί τον πάπυρο της Αιγύπτου. Τα μνημεία της  κατέληξαν στο Βερολίνο - ΜΗΧΑΝΗ ΤΟΥ ΧΡΟΝΟΥ"/>
          <p:cNvPicPr>
            <a:picLocks noChangeAspect="1" noChangeArrowheads="1"/>
          </p:cNvPicPr>
          <p:nvPr/>
        </p:nvPicPr>
        <p:blipFill>
          <a:blip r:embed="rId2"/>
          <a:srcRect/>
          <a:stretch>
            <a:fillRect/>
          </a:stretch>
        </p:blipFill>
        <p:spPr bwMode="auto">
          <a:xfrm>
            <a:off x="5000628" y="4572008"/>
            <a:ext cx="3576931" cy="1785950"/>
          </a:xfrm>
          <a:prstGeom prst="cloudCallout">
            <a:avLst/>
          </a:prstGeom>
          <a:ln>
            <a:noFill/>
          </a:ln>
          <a:effectLst>
            <a:outerShdw blurRad="292100" dist="139700" dir="2700000" algn="tl" rotWithShape="0">
              <a:srgbClr val="333333">
                <a:alpha val="65000"/>
              </a:srgbClr>
            </a:outerShdw>
          </a:effectLst>
        </p:spPr>
      </p:pic>
      <p:pic>
        <p:nvPicPr>
          <p:cNvPr id="18436" name="Picture 4" descr="Πέργαμος, η αρχαιοελληνική πόλη της Μικράς Ασίας που δημιούργησε την  περγαμηνή για να ανταγωνιστεί τον πάπυρο της Αιγύπτου. Τα μνημεία της  κατέληξαν στο Βερολίνο - ΜΗΧΑΝΗ ΤΟΥ ΧΡΟΝΟΥ"/>
          <p:cNvPicPr>
            <a:picLocks noChangeAspect="1" noChangeArrowheads="1"/>
          </p:cNvPicPr>
          <p:nvPr/>
        </p:nvPicPr>
        <p:blipFill>
          <a:blip r:embed="rId3"/>
          <a:srcRect/>
          <a:stretch>
            <a:fillRect/>
          </a:stretch>
        </p:blipFill>
        <p:spPr bwMode="auto">
          <a:xfrm>
            <a:off x="5786446" y="1643050"/>
            <a:ext cx="2971774" cy="1477420"/>
          </a:xfrm>
          <a:prstGeom prst="rect">
            <a:avLst/>
          </a:prstGeom>
          <a:noFill/>
          <a:effectLst>
            <a:reflection blurRad="6350" stA="50000" endA="300" endPos="90000" dist="508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9144000" cy="6858000"/>
          </a:xfrm>
          <a:blipFill>
            <a:blip r:embed="rId2">
              <a:lum bright="40000" contrast="10000"/>
            </a:blip>
            <a:stretch>
              <a:fillRect/>
            </a:stretch>
          </a:blipFill>
        </p:spPr>
        <p:txBody>
          <a:bodyPr>
            <a:normAutofit/>
          </a:bodyPr>
          <a:lstStyle/>
          <a:p>
            <a:pPr>
              <a:buNone/>
            </a:pPr>
            <a:endParaRPr lang="el-GR" sz="1800" dirty="0" smtClean="0">
              <a:solidFill>
                <a:schemeClr val="tx2">
                  <a:lumMod val="90000"/>
                </a:schemeClr>
              </a:solidFill>
            </a:endParaRPr>
          </a:p>
          <a:p>
            <a:pPr>
              <a:buNone/>
            </a:pPr>
            <a:endParaRPr lang="el-GR" sz="1800" dirty="0" smtClean="0">
              <a:solidFill>
                <a:schemeClr val="tx2">
                  <a:lumMod val="90000"/>
                </a:schemeClr>
              </a:solidFill>
            </a:endParaRPr>
          </a:p>
          <a:p>
            <a:pPr>
              <a:buNone/>
            </a:pPr>
            <a:endParaRPr lang="el-GR" sz="1800" dirty="0" smtClean="0">
              <a:solidFill>
                <a:schemeClr val="tx2">
                  <a:lumMod val="90000"/>
                </a:schemeClr>
              </a:solidFill>
            </a:endParaRPr>
          </a:p>
          <a:p>
            <a:pPr>
              <a:buNone/>
            </a:pPr>
            <a:endParaRPr lang="el-GR" sz="1800" dirty="0" smtClean="0">
              <a:solidFill>
                <a:schemeClr val="tx2">
                  <a:lumMod val="90000"/>
                </a:schemeClr>
              </a:solidFill>
            </a:endParaRPr>
          </a:p>
          <a:p>
            <a:pPr>
              <a:buNone/>
            </a:pPr>
            <a:endParaRPr lang="el-GR" sz="1800" dirty="0" smtClean="0">
              <a:solidFill>
                <a:schemeClr val="bg2">
                  <a:lumMod val="75000"/>
                </a:schemeClr>
              </a:solidFill>
            </a:endParaRPr>
          </a:p>
          <a:p>
            <a:pPr>
              <a:buNone/>
            </a:pPr>
            <a:r>
              <a:rPr lang="el-GR" sz="2000" dirty="0" smtClean="0">
                <a:solidFill>
                  <a:schemeClr val="bg2">
                    <a:lumMod val="75000"/>
                  </a:schemeClr>
                </a:solidFill>
              </a:rPr>
              <a:t>Στα </a:t>
            </a:r>
            <a:r>
              <a:rPr lang="el-GR" sz="2000" dirty="0" smtClean="0">
                <a:solidFill>
                  <a:schemeClr val="bg2">
                    <a:lumMod val="75000"/>
                  </a:schemeClr>
                </a:solidFill>
              </a:rPr>
              <a:t>τέλη του 19ου αιώνα, Γερμανοί αρχαιολόγοι ανακάλυψαν μνημεία της αρχαίας πόλης της</a:t>
            </a:r>
          </a:p>
          <a:p>
            <a:pPr>
              <a:buNone/>
            </a:pPr>
            <a:r>
              <a:rPr lang="el-GR" sz="2000" dirty="0" smtClean="0">
                <a:solidFill>
                  <a:schemeClr val="bg2">
                    <a:lumMod val="75000"/>
                  </a:schemeClr>
                </a:solidFill>
              </a:rPr>
              <a:t>Περγάμου. Εξαγόρασαν από τους Τούρκους έναντι 20.000 ταλάντων τον βωμό του</a:t>
            </a:r>
          </a:p>
          <a:p>
            <a:pPr>
              <a:buNone/>
            </a:pPr>
            <a:r>
              <a:rPr lang="el-GR" sz="2000" dirty="0" smtClean="0">
                <a:solidFill>
                  <a:schemeClr val="bg2">
                    <a:lumMod val="75000"/>
                  </a:schemeClr>
                </a:solidFill>
              </a:rPr>
              <a:t>Δία μαζί με άλλα ευρήματα, όπως αγάλματα και επιγραφές. Ο βωμός μεταφέρθηκε</a:t>
            </a:r>
          </a:p>
          <a:p>
            <a:pPr>
              <a:buNone/>
            </a:pPr>
            <a:r>
              <a:rPr lang="el-GR" sz="2000" dirty="0" smtClean="0">
                <a:solidFill>
                  <a:schemeClr val="bg2">
                    <a:lumMod val="75000"/>
                  </a:schemeClr>
                </a:solidFill>
              </a:rPr>
              <a:t>σε κομμάτια από την Μικρά Ασία στο Βερολίνο και συναρμολογήθηκε</a:t>
            </a:r>
          </a:p>
          <a:p>
            <a:pPr>
              <a:buNone/>
            </a:pPr>
            <a:r>
              <a:rPr lang="el-GR" sz="2000" dirty="0" smtClean="0">
                <a:solidFill>
                  <a:schemeClr val="bg2">
                    <a:lumMod val="75000"/>
                  </a:schemeClr>
                </a:solidFill>
              </a:rPr>
              <a:t>ξανά. Η ζωφόρος του έχει μήκος 113 μέτρα και αναπαριστά την γιγαντομαχία.</a:t>
            </a:r>
          </a:p>
          <a:p>
            <a:pPr>
              <a:buNone/>
            </a:pPr>
            <a:r>
              <a:rPr lang="el-GR" sz="2000" dirty="0" smtClean="0">
                <a:solidFill>
                  <a:schemeClr val="bg2">
                    <a:lumMod val="75000"/>
                  </a:schemeClr>
                </a:solidFill>
              </a:rPr>
              <a:t>Ολόκληρη η πρόσοψη του ναού, όπως και το πρόπυλο του ναού της θεάς Αθηνάς</a:t>
            </a:r>
          </a:p>
          <a:p>
            <a:pPr>
              <a:buNone/>
            </a:pPr>
            <a:r>
              <a:rPr lang="el-GR" sz="2000" dirty="0" smtClean="0">
                <a:solidFill>
                  <a:schemeClr val="bg2">
                    <a:lumMod val="75000"/>
                  </a:schemeClr>
                </a:solidFill>
              </a:rPr>
              <a:t>βρίσκονται σήμερα σε περίοπτη θέση στο “Μουσείο της Περγάμου” στο Βερολίνο.</a:t>
            </a:r>
          </a:p>
          <a:p>
            <a:pPr>
              <a:buNone/>
            </a:pPr>
            <a:r>
              <a:rPr lang="el-GR" sz="2000" dirty="0" smtClean="0">
                <a:solidFill>
                  <a:schemeClr val="bg2">
                    <a:lumMod val="75000"/>
                  </a:schemeClr>
                </a:solidFill>
              </a:rPr>
              <a:t>Το μουσείο φέρει το όνομα της αρχαιοελληνικής πόλης, καθώς τα έργα τέχνης που</a:t>
            </a:r>
          </a:p>
          <a:p>
            <a:pPr>
              <a:buNone/>
            </a:pPr>
            <a:r>
              <a:rPr lang="el-GR" sz="2000" dirty="0" smtClean="0">
                <a:solidFill>
                  <a:schemeClr val="bg2">
                    <a:lumMod val="75000"/>
                  </a:schemeClr>
                </a:solidFill>
              </a:rPr>
              <a:t>ανακαλύφτηκαν στην Πέργαμο ήταν από τα πρώτα και πιο σημαντικά εκθέματα του</a:t>
            </a:r>
          </a:p>
          <a:p>
            <a:pPr>
              <a:buNone/>
            </a:pPr>
            <a:r>
              <a:rPr lang="el-GR" sz="2000" dirty="0" smtClean="0">
                <a:solidFill>
                  <a:schemeClr val="bg2">
                    <a:lumMod val="75000"/>
                  </a:schemeClr>
                </a:solidFill>
              </a:rPr>
              <a:t>μουσείου....</a:t>
            </a:r>
            <a:endParaRPr lang="el-GR" sz="2000" dirty="0">
              <a:solidFill>
                <a:schemeClr val="bg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428604"/>
            <a:ext cx="14859136" cy="4786346"/>
          </a:xfrm>
        </p:spPr>
        <p:txBody>
          <a:bodyPr>
            <a:noAutofit/>
          </a:bodyPr>
          <a:lstStyle/>
          <a:p>
            <a:pPr>
              <a:buNone/>
            </a:pPr>
            <a:endParaRPr lang="el-GR" sz="1600" dirty="0" smtClean="0">
              <a:solidFill>
                <a:schemeClr val="bg2">
                  <a:lumMod val="75000"/>
                </a:schemeClr>
              </a:solidFill>
            </a:endParaRPr>
          </a:p>
          <a:p>
            <a:pPr>
              <a:buNone/>
            </a:pPr>
            <a:r>
              <a:rPr lang="el-GR" sz="1600" dirty="0" smtClean="0">
                <a:solidFill>
                  <a:schemeClr val="bg2">
                    <a:lumMod val="75000"/>
                  </a:schemeClr>
                </a:solidFill>
              </a:rPr>
              <a:t>Το πιο διάσημο οικοδόμημα της πόλης είναι ο μνημειώδης </a:t>
            </a:r>
            <a:r>
              <a:rPr lang="el-GR" sz="1600" b="1" dirty="0" smtClean="0">
                <a:solidFill>
                  <a:schemeClr val="bg2">
                    <a:lumMod val="75000"/>
                  </a:schemeClr>
                </a:solidFill>
              </a:rPr>
              <a:t>βωμός</a:t>
            </a:r>
            <a:r>
              <a:rPr lang="el-GR" sz="1600" dirty="0" smtClean="0">
                <a:solidFill>
                  <a:schemeClr val="bg2">
                    <a:lumMod val="75000"/>
                  </a:schemeClr>
                </a:solidFill>
              </a:rPr>
              <a:t>, που πιθανότατα</a:t>
            </a:r>
          </a:p>
          <a:p>
            <a:pPr>
              <a:buNone/>
            </a:pPr>
            <a:r>
              <a:rPr lang="el-GR" sz="1600" dirty="0" smtClean="0">
                <a:solidFill>
                  <a:schemeClr val="bg2">
                    <a:lumMod val="75000"/>
                  </a:schemeClr>
                </a:solidFill>
              </a:rPr>
              <a:t>ήταν αφιερωμένος στον Δία και την Αθηνά. Τα θεμέλια βρίσκονται ακόμα στην Άνω</a:t>
            </a:r>
          </a:p>
          <a:p>
            <a:pPr>
              <a:buNone/>
            </a:pPr>
            <a:r>
              <a:rPr lang="el-GR" sz="1600" dirty="0" smtClean="0">
                <a:solidFill>
                  <a:schemeClr val="bg2">
                    <a:lumMod val="75000"/>
                  </a:schemeClr>
                </a:solidFill>
              </a:rPr>
              <a:t>πόλη, αλλά τα ερείπια της ζωφόρου της Περγάμου, που τη διακοσμούσε αρχικά,</a:t>
            </a:r>
          </a:p>
          <a:p>
            <a:pPr>
              <a:buNone/>
            </a:pPr>
            <a:r>
              <a:rPr lang="el-GR" sz="1600" dirty="0" smtClean="0">
                <a:solidFill>
                  <a:schemeClr val="bg2">
                    <a:lumMod val="75000"/>
                  </a:schemeClr>
                </a:solidFill>
              </a:rPr>
              <a:t>εκτίθενται στο μουσείο της Περγάμου στο Βερολίνο, όπου τα μέρη της ζωφόρου</a:t>
            </a:r>
          </a:p>
          <a:p>
            <a:pPr>
              <a:buNone/>
            </a:pPr>
            <a:r>
              <a:rPr lang="el-GR" sz="1600" dirty="0" smtClean="0">
                <a:solidFill>
                  <a:schemeClr val="bg2">
                    <a:lumMod val="75000"/>
                  </a:schemeClr>
                </a:solidFill>
              </a:rPr>
              <a:t>που μεταφέρθηκαν στη Γερμανία έχουν εγκατασταθεί σε μερική ανακατασκευή.</a:t>
            </a:r>
          </a:p>
          <a:p>
            <a:pPr>
              <a:buNone/>
            </a:pPr>
            <a:r>
              <a:rPr lang="el-GR" sz="1600" dirty="0" smtClean="0">
                <a:solidFill>
                  <a:schemeClr val="bg2">
                    <a:lumMod val="75000"/>
                  </a:schemeClr>
                </a:solidFill>
              </a:rPr>
              <a:t>Για την κατασκευή του βωμού δημιουργήθηκε ο απαιτούμενος επίπεδος χώρος</a:t>
            </a:r>
          </a:p>
          <a:p>
            <a:pPr>
              <a:buNone/>
            </a:pPr>
            <a:r>
              <a:rPr lang="el-GR" sz="1600" dirty="0" smtClean="0">
                <a:solidFill>
                  <a:schemeClr val="bg2">
                    <a:lumMod val="75000"/>
                  </a:schemeClr>
                </a:solidFill>
              </a:rPr>
              <a:t>μέσω αναβαθμίδων, ώστε να μπορέσει να προσανατολιστεί σε σχέση με τον</a:t>
            </a:r>
          </a:p>
          <a:p>
            <a:pPr>
              <a:buNone/>
            </a:pPr>
            <a:r>
              <a:rPr lang="el-GR" sz="1600" dirty="0" smtClean="0">
                <a:solidFill>
                  <a:schemeClr val="bg2">
                    <a:lumMod val="75000"/>
                  </a:schemeClr>
                </a:solidFill>
              </a:rPr>
              <a:t>γειτονικό Ναό της Αθηνάς. Η βάση του βωμού είχε διαστάσεις γύρω στα 36 x 33</a:t>
            </a:r>
          </a:p>
          <a:p>
            <a:pPr>
              <a:buNone/>
            </a:pPr>
            <a:r>
              <a:rPr lang="el-GR" sz="1600" dirty="0" smtClean="0">
                <a:solidFill>
                  <a:schemeClr val="bg2">
                    <a:lumMod val="75000"/>
                  </a:schemeClr>
                </a:solidFill>
              </a:rPr>
              <a:t>μέτρα και εξωτερικά ήταν διακοσμημένη με λεπτομερή απεικόνιση σε υψηλό</a:t>
            </a:r>
          </a:p>
          <a:p>
            <a:pPr>
              <a:buNone/>
            </a:pPr>
            <a:r>
              <a:rPr lang="el-GR" sz="1600" dirty="0" smtClean="0">
                <a:solidFill>
                  <a:schemeClr val="bg2">
                    <a:lumMod val="75000"/>
                  </a:schemeClr>
                </a:solidFill>
              </a:rPr>
              <a:t>ανάγλυφο της Γιγαντομαχίας, της μάχης μεταξύ των Ολύμπιων θεών και των</a:t>
            </a:r>
          </a:p>
          <a:p>
            <a:pPr>
              <a:buNone/>
            </a:pPr>
            <a:r>
              <a:rPr lang="el-GR" sz="1600" dirty="0" smtClean="0">
                <a:solidFill>
                  <a:schemeClr val="bg2">
                    <a:lumMod val="75000"/>
                  </a:schemeClr>
                </a:solidFill>
              </a:rPr>
              <a:t>Γιγάντων. Η ζωφόρος έχει ύψος 2,30 μέτρα και συνολικό μήκος 113 μέτρα,</a:t>
            </a:r>
          </a:p>
          <a:p>
            <a:pPr>
              <a:buNone/>
            </a:pPr>
            <a:r>
              <a:rPr lang="el-GR" sz="1600" dirty="0" smtClean="0">
                <a:solidFill>
                  <a:schemeClr val="bg2">
                    <a:lumMod val="75000"/>
                  </a:schemeClr>
                </a:solidFill>
              </a:rPr>
              <a:t>καθιστώντας την τη δεύτερη μεγαλύτερη ζωφόρο, που σώζεται από την αρχαιότητα,</a:t>
            </a:r>
          </a:p>
          <a:p>
            <a:pPr>
              <a:buNone/>
            </a:pPr>
            <a:r>
              <a:rPr lang="el-GR" sz="1600" dirty="0" smtClean="0">
                <a:solidFill>
                  <a:schemeClr val="bg2">
                    <a:lumMod val="75000"/>
                  </a:schemeClr>
                </a:solidFill>
              </a:rPr>
              <a:t>μετά τη Ζωφόρο του Παρθενώνα στην Αθήνα.</a:t>
            </a:r>
            <a:endParaRPr lang="el-GR" sz="1600" dirty="0">
              <a:solidFill>
                <a:schemeClr val="bg2">
                  <a:lumMod val="75000"/>
                </a:schemeClr>
              </a:solidFill>
            </a:endParaRPr>
          </a:p>
        </p:txBody>
      </p:sp>
      <p:sp>
        <p:nvSpPr>
          <p:cNvPr id="3" name="2 - Τίτλος"/>
          <p:cNvSpPr>
            <a:spLocks noGrp="1"/>
          </p:cNvSpPr>
          <p:nvPr>
            <p:ph type="title"/>
          </p:nvPr>
        </p:nvSpPr>
        <p:spPr>
          <a:xfrm>
            <a:off x="642910" y="-357214"/>
            <a:ext cx="8229600" cy="1219200"/>
          </a:xfrm>
          <a:effectLst>
            <a:outerShdw blurRad="50800" dist="38100" dir="16200000" rotWithShape="0">
              <a:prstClr val="black">
                <a:alpha val="40000"/>
              </a:prstClr>
            </a:outerShdw>
          </a:effectLst>
        </p:spPr>
        <p:txBody>
          <a:bodyPr/>
          <a:lstStyle/>
          <a:p>
            <a:r>
              <a:rPr lang="el-GR" u="sng" dirty="0" smtClean="0"/>
              <a:t>Αξιοθέατα σήμερα</a:t>
            </a:r>
            <a:r>
              <a:rPr lang="el-GR" dirty="0" smtClean="0"/>
              <a:t>…</a:t>
            </a:r>
            <a:endParaRPr lang="el-GR" dirty="0"/>
          </a:p>
        </p:txBody>
      </p:sp>
      <p:pic>
        <p:nvPicPr>
          <p:cNvPr id="21506" name="Picture 2" descr="https://s3.amazonaws.com/offlinepost/wp-media-folder-offlinepost/wp-content/uploads/2021/03/pergamonmuseum02-768x514.jpg"/>
          <p:cNvPicPr>
            <a:picLocks noChangeAspect="1" noChangeArrowheads="1"/>
          </p:cNvPicPr>
          <p:nvPr/>
        </p:nvPicPr>
        <p:blipFill>
          <a:blip r:embed="rId2"/>
          <a:srcRect/>
          <a:stretch>
            <a:fillRect/>
          </a:stretch>
        </p:blipFill>
        <p:spPr bwMode="auto">
          <a:xfrm>
            <a:off x="4786314" y="4572008"/>
            <a:ext cx="4024156" cy="2039893"/>
          </a:xfrm>
          <a:prstGeom prst="rect">
            <a:avLst/>
          </a:prstGeom>
          <a:ln>
            <a:noFill/>
          </a:ln>
          <a:effectLst>
            <a:outerShdw blurRad="190500" algn="tl" rotWithShape="0">
              <a:srgbClr val="000000">
                <a:alpha val="70000"/>
              </a:srgbClr>
            </a:outerShdw>
          </a:effectLst>
        </p:spPr>
      </p:pic>
      <p:sp>
        <p:nvSpPr>
          <p:cNvPr id="6" name="5 - Ορθογώνιο"/>
          <p:cNvSpPr/>
          <p:nvPr/>
        </p:nvSpPr>
        <p:spPr>
          <a:xfrm>
            <a:off x="2571736" y="6143644"/>
            <a:ext cx="2279920" cy="369332"/>
          </a:xfrm>
          <a:prstGeom prst="rect">
            <a:avLst/>
          </a:prstGeom>
        </p:spPr>
        <p:txBody>
          <a:bodyPr wrap="none">
            <a:spAutoFit/>
          </a:bodyPr>
          <a:lstStyle/>
          <a:p>
            <a:r>
              <a:rPr lang="el-GR" dirty="0" smtClean="0"/>
              <a:t>Βωμός της Περγάμου</a:t>
            </a:r>
            <a:endParaRPr lang="el-GR" dirty="0"/>
          </a:p>
        </p:txBody>
      </p:sp>
      <p:cxnSp>
        <p:nvCxnSpPr>
          <p:cNvPr id="8" name="7 - Ευθεία γραμμή σύνδεσης"/>
          <p:cNvCxnSpPr/>
          <p:nvPr/>
        </p:nvCxnSpPr>
        <p:spPr>
          <a:xfrm>
            <a:off x="2285984" y="6500834"/>
            <a:ext cx="221457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Ο βωμός της Περγάμου και τα γλυπτά του | OffLine Post"/>
          <p:cNvPicPr>
            <a:picLocks noChangeAspect="1" noChangeArrowheads="1"/>
          </p:cNvPicPr>
          <p:nvPr/>
        </p:nvPicPr>
        <p:blipFill>
          <a:blip r:embed="rId3" cstate="print"/>
          <a:srcRect/>
          <a:stretch>
            <a:fillRect/>
          </a:stretch>
        </p:blipFill>
        <p:spPr bwMode="auto">
          <a:xfrm>
            <a:off x="0" y="4857760"/>
            <a:ext cx="2643174" cy="1756695"/>
          </a:xfrm>
          <a:prstGeom prst="rect">
            <a:avLst/>
          </a:prstGeom>
          <a:noFill/>
          <a:ln>
            <a:solidFill>
              <a:schemeClr val="bg2">
                <a:lumMod val="60000"/>
                <a:lumOff val="40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0000" lnSpcReduction="20000"/>
          </a:bodyPr>
          <a:lstStyle/>
          <a:p>
            <a:pPr>
              <a:buNone/>
            </a:pPr>
            <a:r>
              <a:rPr lang="el-GR" dirty="0" smtClean="0">
                <a:solidFill>
                  <a:schemeClr val="bg2">
                    <a:lumMod val="75000"/>
                  </a:schemeClr>
                </a:solidFill>
              </a:rPr>
              <a:t>Μια σκάλα πλάτους 20 μέτρων, που</a:t>
            </a:r>
          </a:p>
          <a:p>
            <a:pPr>
              <a:buNone/>
            </a:pPr>
            <a:r>
              <a:rPr lang="el-GR" dirty="0" smtClean="0">
                <a:solidFill>
                  <a:schemeClr val="bg2">
                    <a:lumMod val="75000"/>
                  </a:schemeClr>
                </a:solidFill>
              </a:rPr>
              <a:t>κόβεται στη βάση στη δυτική πλευρά οδηγεί στην επάνω κατασκευή, η οποία</a:t>
            </a:r>
          </a:p>
          <a:p>
            <a:pPr>
              <a:buNone/>
            </a:pPr>
            <a:r>
              <a:rPr lang="el-GR" dirty="0" smtClean="0">
                <a:solidFill>
                  <a:schemeClr val="bg2">
                    <a:lumMod val="75000"/>
                  </a:schemeClr>
                </a:solidFill>
              </a:rPr>
              <a:t>περιβάλλεται από κιονοστοιχία και αποτελείται από μια αυλή με κιονοστοιχία, που</a:t>
            </a:r>
          </a:p>
          <a:p>
            <a:pPr>
              <a:buNone/>
            </a:pPr>
            <a:r>
              <a:rPr lang="el-GR" dirty="0" smtClean="0">
                <a:solidFill>
                  <a:schemeClr val="bg2">
                    <a:lumMod val="75000"/>
                  </a:schemeClr>
                </a:solidFill>
              </a:rPr>
              <a:t>χωρίζεται από τη σκάλα με κιονοστοιχία. Οι εσωτερικοί τοίχοι αυτής της</a:t>
            </a:r>
          </a:p>
          <a:p>
            <a:pPr>
              <a:buNone/>
            </a:pPr>
            <a:r>
              <a:rPr lang="el-GR" dirty="0" smtClean="0">
                <a:solidFill>
                  <a:schemeClr val="bg2">
                    <a:lumMod val="75000"/>
                  </a:schemeClr>
                </a:solidFill>
              </a:rPr>
              <a:t>κιονοστοιχίας είχαν μια περαιτέρω ζωφόρο, που απεικόνιζε τη ζωή του Τήλεφου,</a:t>
            </a:r>
          </a:p>
          <a:p>
            <a:pPr>
              <a:buNone/>
            </a:pPr>
            <a:r>
              <a:rPr lang="el-GR" dirty="0" smtClean="0">
                <a:solidFill>
                  <a:schemeClr val="bg2">
                    <a:lumMod val="75000"/>
                  </a:schemeClr>
                </a:solidFill>
              </a:rPr>
              <a:t>γιου του Ηρακλή και μυθικού ιδρυτή της Περγάμου. Αυτή η ζωφόρος έχει ύψος</a:t>
            </a:r>
          </a:p>
          <a:p>
            <a:pPr>
              <a:buNone/>
            </a:pPr>
            <a:r>
              <a:rPr lang="el-GR" dirty="0" smtClean="0">
                <a:solidFill>
                  <a:schemeClr val="bg2">
                    <a:lumMod val="75000"/>
                  </a:schemeClr>
                </a:solidFill>
              </a:rPr>
              <a:t>περίπου 1,60 μέτρα και επομένως είναι σαφώς μικρότερη από την εξωτερική</a:t>
            </a:r>
          </a:p>
          <a:p>
            <a:pPr>
              <a:buNone/>
            </a:pPr>
            <a:r>
              <a:rPr lang="el-GR" dirty="0" smtClean="0">
                <a:solidFill>
                  <a:schemeClr val="bg2">
                    <a:lumMod val="75000"/>
                  </a:schemeClr>
                </a:solidFill>
              </a:rPr>
              <a:t>ζωφόρο. Στο Βιβλίο της Αποκάλυψης της Καινής Διαθήκης, η πίστη των πιστών της</a:t>
            </a:r>
          </a:p>
          <a:p>
            <a:pPr>
              <a:buNone/>
            </a:pPr>
            <a:r>
              <a:rPr lang="el-GR" dirty="0" smtClean="0">
                <a:solidFill>
                  <a:schemeClr val="bg2">
                    <a:lumMod val="75000"/>
                  </a:schemeClr>
                </a:solidFill>
              </a:rPr>
              <a:t>Περγάμου, που «κατοικούν εκεί που είναι ο θρόνος του Σατανά» επαινείται από τον</a:t>
            </a:r>
          </a:p>
          <a:p>
            <a:pPr>
              <a:buNone/>
            </a:pPr>
            <a:r>
              <a:rPr lang="el-GR" dirty="0" smtClean="0">
                <a:solidFill>
                  <a:schemeClr val="bg2">
                    <a:lumMod val="75000"/>
                  </a:schemeClr>
                </a:solidFill>
              </a:rPr>
              <a:t>συγγραφέα. Πολλοί μελετητές πιστεύουν ότι η «έδρα του Σατανά» αναφέρεται στο</a:t>
            </a:r>
          </a:p>
          <a:p>
            <a:pPr>
              <a:buNone/>
            </a:pPr>
            <a:r>
              <a:rPr lang="el-GR" dirty="0" smtClean="0">
                <a:solidFill>
                  <a:schemeClr val="bg2">
                    <a:lumMod val="75000"/>
                  </a:schemeClr>
                </a:solidFill>
              </a:rPr>
              <a:t>Βωμό της Περγάμου, λόγω της ομοιότητάς του με γιγάντιο θρόνο.</a:t>
            </a:r>
            <a:endParaRPr lang="el-GR" dirty="0">
              <a:solidFill>
                <a:schemeClr val="bg2">
                  <a:lumMod val="75000"/>
                </a:schemeClr>
              </a:solidFill>
            </a:endParaRPr>
          </a:p>
        </p:txBody>
      </p:sp>
      <p:pic>
        <p:nvPicPr>
          <p:cNvPr id="20482" name="Picture 2" descr="https://s3.amazonaws.com/offlinepost/wp-media-folder-offlinepost/wp-content/uploads/2021/03/pergamonmuseum05-768x570.jpg"/>
          <p:cNvPicPr>
            <a:picLocks noChangeAspect="1" noChangeArrowheads="1"/>
          </p:cNvPicPr>
          <p:nvPr/>
        </p:nvPicPr>
        <p:blipFill>
          <a:blip r:embed="rId2"/>
          <a:srcRect/>
          <a:stretch>
            <a:fillRect/>
          </a:stretch>
        </p:blipFill>
        <p:spPr bwMode="auto">
          <a:xfrm>
            <a:off x="5143504" y="4786322"/>
            <a:ext cx="2528854" cy="1876884"/>
          </a:xfrm>
          <a:prstGeom prst="rect">
            <a:avLst/>
          </a:prstGeom>
          <a:ln>
            <a:noFill/>
          </a:ln>
          <a:effectLst>
            <a:softEdge rad="112500"/>
          </a:effectLst>
        </p:spPr>
      </p:pic>
      <p:pic>
        <p:nvPicPr>
          <p:cNvPr id="20484" name="Picture 4" descr="https://s3.amazonaws.com/offlinepost/wp-media-folder-offlinepost/wp-content/uploads/2021/03/pergamonmuseum04.jpg"/>
          <p:cNvPicPr>
            <a:picLocks noChangeAspect="1" noChangeArrowheads="1"/>
          </p:cNvPicPr>
          <p:nvPr/>
        </p:nvPicPr>
        <p:blipFill>
          <a:blip r:embed="rId3"/>
          <a:srcRect/>
          <a:stretch>
            <a:fillRect/>
          </a:stretch>
        </p:blipFill>
        <p:spPr bwMode="auto">
          <a:xfrm>
            <a:off x="2143108" y="4786322"/>
            <a:ext cx="2428892" cy="1895093"/>
          </a:xfrm>
          <a:prstGeom prst="rect">
            <a:avLst/>
          </a:prstGeom>
          <a:ln>
            <a:noFill/>
          </a:ln>
          <a:effectLst>
            <a:softEdge rad="112500"/>
          </a:effectLst>
        </p:spPr>
      </p:pic>
      <p:pic>
        <p:nvPicPr>
          <p:cNvPr id="20486" name="Picture 6" descr="https://s3.amazonaws.com/offlinepost/wp-media-folder-offlinepost/wp-content/uploads/2021/03/pergamonmuseum01-696x525.jpg"/>
          <p:cNvPicPr>
            <a:picLocks noChangeAspect="1" noChangeArrowheads="1"/>
          </p:cNvPicPr>
          <p:nvPr/>
        </p:nvPicPr>
        <p:blipFill>
          <a:blip r:embed="rId4"/>
          <a:srcRect/>
          <a:stretch>
            <a:fillRect/>
          </a:stretch>
        </p:blipFill>
        <p:spPr bwMode="auto">
          <a:xfrm>
            <a:off x="6000760" y="214290"/>
            <a:ext cx="2178247" cy="1643074"/>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275</TotalTime>
  <Words>784</Words>
  <Application>Microsoft Office PowerPoint</Application>
  <PresentationFormat>Προβολή στην οθόνη (4:3)</PresentationFormat>
  <Paragraphs>146</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Χαρτί</vt:lpstr>
      <vt:lpstr> ΠΕΡΓΑΜΟΣ</vt:lpstr>
      <vt:lpstr>Πρέπει να ξέρουμε συνοπτικά  ότι…</vt:lpstr>
      <vt:lpstr>Διαφάνεια 3</vt:lpstr>
      <vt:lpstr>  Το Βασίλειο της Περγάμου </vt:lpstr>
      <vt:lpstr>Διαφάνεια 5</vt:lpstr>
      <vt:lpstr>Διαφάνεια 6</vt:lpstr>
      <vt:lpstr>Διαφάνεια 7</vt:lpstr>
      <vt:lpstr>Αξιοθέατα σήμερα…</vt:lpstr>
      <vt:lpstr>Διαφάνεια 9</vt:lpstr>
      <vt:lpstr>Διαφάνεια 10</vt:lpstr>
      <vt:lpstr>Διαφάνεια 11</vt:lpstr>
      <vt:lpstr>Διαφάνεια 12</vt:lpstr>
      <vt:lpstr>Διαφάνεια 13</vt:lpstr>
      <vt:lpstr>Γυμνάσιο </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ΠΕΡΓΑΜΟΣ</dc:title>
  <dc:creator>PC!!!!!</dc:creator>
  <cp:lastModifiedBy>PC!!!!!</cp:lastModifiedBy>
  <cp:revision>30</cp:revision>
  <dcterms:created xsi:type="dcterms:W3CDTF">2023-02-25T20:45:24Z</dcterms:created>
  <dcterms:modified xsi:type="dcterms:W3CDTF">2023-02-27T19:15:58Z</dcterms:modified>
</cp:coreProperties>
</file>