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80" r:id="rId16"/>
    <p:sldId id="281" r:id="rId17"/>
    <p:sldId id="282" r:id="rId18"/>
    <p:sldId id="283" r:id="rId19"/>
    <p:sldId id="284" r:id="rId20"/>
    <p:sldId id="286" r:id="rId21"/>
    <p:sldId id="287" r:id="rId22"/>
    <p:sldId id="288" r:id="rId23"/>
    <p:sldId id="289" r:id="rId24"/>
    <p:sldId id="290" r:id="rId25"/>
    <p:sldId id="269" r:id="rId26"/>
    <p:sldId id="291" r:id="rId27"/>
    <p:sldId id="292" r:id="rId28"/>
    <p:sldId id="293"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601"/>
    <a:srgbClr val="FFCC00"/>
    <a:srgbClr val="FF5353"/>
    <a:srgbClr val="FFCC66"/>
    <a:srgbClr val="FFFF99"/>
    <a:srgbClr val="C48300"/>
    <a:srgbClr val="996633"/>
    <a:srgbClr val="FFCC99"/>
    <a:srgbClr val="FFFF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8" autoAdjust="0"/>
    <p:restoredTop sz="94660"/>
  </p:normalViewPr>
  <p:slideViewPr>
    <p:cSldViewPr>
      <p:cViewPr varScale="1">
        <p:scale>
          <a:sx n="70" d="100"/>
          <a:sy n="70" d="100"/>
        </p:scale>
        <p:origin x="112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30/3/2019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30/3/2019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30/3/2019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30/3/2019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30/3/2019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30/3/2019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gif"/><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e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7.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36.gif"/><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39.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C:\Users\ΜΕΛΕΤΗΣ\Desktop\PROJECT ΣΩΣΤΗ ΔΙΑΤΡΟΦΗ\EIKONES PROJECT\Χωρίς τίτλο.png"/>
          <p:cNvPicPr>
            <a:picLocks noChangeAspect="1" noChangeArrowheads="1"/>
          </p:cNvPicPr>
          <p:nvPr/>
        </p:nvPicPr>
        <p:blipFill>
          <a:blip r:embed="rId2" cstate="print"/>
          <a:srcRect/>
          <a:stretch>
            <a:fillRect/>
          </a:stretch>
        </p:blipFill>
        <p:spPr bwMode="auto">
          <a:xfrm>
            <a:off x="527976" y="0"/>
            <a:ext cx="7848872" cy="6858000"/>
          </a:xfrm>
          <a:prstGeom prst="rect">
            <a:avLst/>
          </a:prstGeom>
          <a:noFill/>
        </p:spPr>
      </p:pic>
      <p:sp>
        <p:nvSpPr>
          <p:cNvPr id="4" name="3 - Τίτλος"/>
          <p:cNvSpPr>
            <a:spLocks noGrp="1"/>
          </p:cNvSpPr>
          <p:nvPr>
            <p:ph type="title"/>
          </p:nvPr>
        </p:nvSpPr>
        <p:spPr>
          <a:xfrm>
            <a:off x="611560" y="1628800"/>
            <a:ext cx="7704856" cy="2290266"/>
          </a:xfrm>
        </p:spPr>
        <p:txBody>
          <a:bodyPr>
            <a:noAutofit/>
          </a:bodyPr>
          <a:lstStyle/>
          <a:p>
            <a:r>
              <a:rPr lang="el-GR" sz="4000" b="1" i="1" dirty="0" smtClean="0">
                <a:latin typeface="Gabriola" pitchFamily="82" charset="0"/>
              </a:rPr>
              <a:t/>
            </a:r>
            <a:br>
              <a:rPr lang="el-GR" sz="4000" b="1" i="1" dirty="0" smtClean="0">
                <a:latin typeface="Gabriola" pitchFamily="82" charset="0"/>
              </a:rPr>
            </a:br>
            <a:r>
              <a:rPr lang="el-GR" sz="4000" b="1" i="1" dirty="0" smtClean="0">
                <a:latin typeface="Gabriola" pitchFamily="82" charset="0"/>
              </a:rPr>
              <a:t>«ΥΓΙΕΙΣ ΚΑΙ ΔΥΝΑΤΟΙ </a:t>
            </a:r>
            <a:br>
              <a:rPr lang="el-GR" sz="4000" b="1" i="1" dirty="0" smtClean="0">
                <a:latin typeface="Gabriola" pitchFamily="82" charset="0"/>
              </a:rPr>
            </a:br>
            <a:r>
              <a:rPr lang="el-GR" sz="4000" b="1" i="1" dirty="0" smtClean="0">
                <a:latin typeface="Gabriola" pitchFamily="82" charset="0"/>
              </a:rPr>
              <a:t>ΜΕ ΣΩΣΤΗ ΔΙΑΤΡΟΦΗ!»</a:t>
            </a:r>
            <a:endParaRPr lang="el-GR"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3.gstatic.com/images?q=tbn:ANd9GcS2Eap95yKbEIC57PylWf1kWPuJ9fWoPp1rjGCE_4JqhRetY1Sm"/>
          <p:cNvPicPr>
            <a:picLocks noChangeAspect="1" noChangeArrowheads="1"/>
          </p:cNvPicPr>
          <p:nvPr/>
        </p:nvPicPr>
        <p:blipFill>
          <a:blip r:embed="rId2" cstate="print"/>
          <a:srcRect/>
          <a:stretch>
            <a:fillRect/>
          </a:stretch>
        </p:blipFill>
        <p:spPr bwMode="auto">
          <a:xfrm>
            <a:off x="467544" y="332656"/>
            <a:ext cx="5112568" cy="4608512"/>
          </a:xfrm>
          <a:prstGeom prst="rect">
            <a:avLst/>
          </a:prstGeom>
          <a:noFill/>
        </p:spPr>
      </p:pic>
      <p:sp>
        <p:nvSpPr>
          <p:cNvPr id="5" name="5 - Τίτλος"/>
          <p:cNvSpPr>
            <a:spLocks noGrp="1"/>
          </p:cNvSpPr>
          <p:nvPr>
            <p:ph type="title"/>
          </p:nvPr>
        </p:nvSpPr>
        <p:spPr>
          <a:xfrm>
            <a:off x="827584" y="1052736"/>
            <a:ext cx="4186808" cy="634082"/>
          </a:xfrm>
        </p:spPr>
        <p:txBody>
          <a:bodyPr>
            <a:noAutofit/>
          </a:bodyPr>
          <a:lstStyle/>
          <a:p>
            <a:r>
              <a:rPr lang="el-GR" sz="4000" b="1" dirty="0" smtClean="0">
                <a:solidFill>
                  <a:schemeClr val="accent3">
                    <a:lumMod val="75000"/>
                  </a:schemeClr>
                </a:solidFill>
              </a:rPr>
              <a:t>ΟΜΑΔΑ 4</a:t>
            </a:r>
            <a:r>
              <a:rPr lang="el-GR" b="1" dirty="0" smtClean="0">
                <a:solidFill>
                  <a:schemeClr val="accent3">
                    <a:lumMod val="75000"/>
                  </a:schemeClr>
                </a:solidFill>
              </a:rPr>
              <a:t/>
            </a:r>
            <a:br>
              <a:rPr lang="el-GR" b="1" dirty="0" smtClean="0">
                <a:solidFill>
                  <a:schemeClr val="accent3">
                    <a:lumMod val="75000"/>
                  </a:schemeClr>
                </a:solidFill>
              </a:rPr>
            </a:br>
            <a:r>
              <a:rPr lang="el-GR" sz="3600" b="1" dirty="0" smtClean="0">
                <a:solidFill>
                  <a:schemeClr val="accent3">
                    <a:lumMod val="75000"/>
                  </a:schemeClr>
                </a:solidFill>
              </a:rPr>
              <a:t>Καλά λ</a:t>
            </a:r>
            <a:r>
              <a:rPr lang="el-GR" sz="3200" b="1" dirty="0" smtClean="0">
                <a:solidFill>
                  <a:schemeClr val="accent3">
                    <a:lumMod val="75000"/>
                  </a:schemeClr>
                </a:solidFill>
              </a:rPr>
              <a:t>ίπη και έλαια</a:t>
            </a:r>
            <a:endParaRPr lang="el-GR" b="1" dirty="0">
              <a:solidFill>
                <a:schemeClr val="accent3">
                  <a:lumMod val="75000"/>
                </a:schemeClr>
              </a:solidFill>
            </a:endParaRPr>
          </a:p>
        </p:txBody>
      </p:sp>
      <p:pic>
        <p:nvPicPr>
          <p:cNvPr id="21506" name="Picture 2" descr="http://t3.gstatic.com/images?q=tbn:ANd9GcRuCJVP4f--nJawZa255ZEIBfDOPOCxh17fBYSAc6CFytzyedE8UQ"/>
          <p:cNvPicPr>
            <a:picLocks noChangeAspect="1" noChangeArrowheads="1"/>
          </p:cNvPicPr>
          <p:nvPr/>
        </p:nvPicPr>
        <p:blipFill>
          <a:blip r:embed="rId3" cstate="print"/>
          <a:srcRect/>
          <a:stretch>
            <a:fillRect/>
          </a:stretch>
        </p:blipFill>
        <p:spPr bwMode="auto">
          <a:xfrm>
            <a:off x="6156176" y="1844824"/>
            <a:ext cx="1398210" cy="1595637"/>
          </a:xfrm>
          <a:prstGeom prst="rect">
            <a:avLst/>
          </a:prstGeom>
          <a:noFill/>
        </p:spPr>
      </p:pic>
      <p:pic>
        <p:nvPicPr>
          <p:cNvPr id="21508" name="Picture 4" descr="http://t3.gstatic.com/images?q=tbn:ANd9GcQaqFTqDQPOLkNpnilrBq2uVYXZyOafEEgTVg2SGZdSynajf-HV9w"/>
          <p:cNvPicPr>
            <a:picLocks noChangeAspect="1" noChangeArrowheads="1"/>
          </p:cNvPicPr>
          <p:nvPr/>
        </p:nvPicPr>
        <p:blipFill>
          <a:blip r:embed="rId4" cstate="print"/>
          <a:srcRect/>
          <a:stretch>
            <a:fillRect/>
          </a:stretch>
        </p:blipFill>
        <p:spPr bwMode="auto">
          <a:xfrm>
            <a:off x="2627784" y="4149080"/>
            <a:ext cx="1296144" cy="1431033"/>
          </a:xfrm>
          <a:prstGeom prst="rect">
            <a:avLst/>
          </a:prstGeom>
          <a:noFill/>
        </p:spPr>
      </p:pic>
      <p:pic>
        <p:nvPicPr>
          <p:cNvPr id="21510" name="Picture 6" descr="http://t3.gstatic.com/images?q=tbn:ANd9GcSKggRjqMct_0VDxvzMTqnHZACOtv9d20DMtOLGyj4Yyw3LrGsi"/>
          <p:cNvPicPr>
            <a:picLocks noChangeAspect="1" noChangeArrowheads="1"/>
          </p:cNvPicPr>
          <p:nvPr/>
        </p:nvPicPr>
        <p:blipFill>
          <a:blip r:embed="rId5" cstate="print"/>
          <a:srcRect/>
          <a:stretch>
            <a:fillRect/>
          </a:stretch>
        </p:blipFill>
        <p:spPr bwMode="auto">
          <a:xfrm>
            <a:off x="4499992" y="4293096"/>
            <a:ext cx="2023122" cy="1961010"/>
          </a:xfrm>
          <a:prstGeom prst="rect">
            <a:avLst/>
          </a:prstGeom>
          <a:noFill/>
        </p:spPr>
      </p:pic>
      <p:sp>
        <p:nvSpPr>
          <p:cNvPr id="21512" name="AutoShape 8" descr="data:image/jpeg;base64,/9j/4AAQSkZJRgABAQAAAQABAAD/2wCEAAkGBhEGEBUUExQVFRQUFxgaGBcYGB8WHBwgGx4VHyIcGh8eGyYeHB0jHxgeHy8gIycpODA4HiA1NTAqNSYuOCkBCQoKDQsNGQ8PGiwlHiUtLS8sLCw1KSw0LSksLCopNC0sKiw0LCwsLCw1KSwsNSwsKSwsLCwsLC8sKSksLCk1LP/AABEIAHgAPQMBIgACEQEDEQH/xAAbAAACAgMBAAAAAAAAAAAAAAAFBgEEAAMHAv/EAD4QAAIBAgQDBQYDBQcFAAAAAAECAwQRAAUSIQYTMRRBUWGBByIycYKRI6GxFlJiksEVM1OisvDxJEJEY3P/xAAZAQACAwEAAAAAAAAAAAAAAAADBAECBQD/xAAlEQABBAEEAQQDAAAAAAAAAAABAAIDEQQSITFBIhNRYZEUI3H/2gAMAwEAAhEDEQA/AO4E4VOIeN+wymmpI+01lrlAdMcQP/dM/RR36ep8r4jjziaTKEjgprGsqiUhv0QD4pW/hQb/ADt13xQyjKYeEqY7sbXkmlILPI3VnfqSfLew9cLTziIUNyUWOMv/AIl6GpqeIakxVM1bKgYq7Ug7NSowvddd+bKARYtsPLBkezzKm3akDn96SSR2PqXxNJxSaxFeKkqXjIB1BUQfQGkBceagg918H8Z8uRLfsm2QsS5UcFUGWxs8ENREyqSBSzyIzEDoo16ST03xV4e4lzGIuEE1SIrGSmqlWKqCm9nikX8OYbHYgdLXwyZhVtRpdYnlYkAImm+/eSzBQB3kn9cDqbilOfHC8M0MrhtIdRY2tsrKWVvE26AEtba94smSt91V8LL2TXkHEEHEcXMha4BKspGl0YdUdTurDwOCeELOaeTK5O30q/ioB2iJelREvXb/ABUHvK3zHeMOdBmMeZxJLEdUcihlYd4YXGNKKQSNsJNzSw0Vz3JX/t/NK6rbcRN2SHyEe8hHzc/rgtl2cQ8QLIIwXjUtGzFfcYjZlHj9sLvANauW5VHJIdTSyyt7g1F2d3ICgdSbeVrb2sbbc3EXZJqunD088KFTpsm8VholQXRwAdr3sOhGMqXzlN+9BPM8GBNyKEAA2AsB8hsB8sTgOsGZw3K9nqVBIuQ9O5+enmJf0GIOaVsPx0D/AETxt9tWg/liHYU46UNyoiOUZxrlhVyCVDFCSviCQV28yGI9cChm1ZL8NA/1zRL/AKSx/LFaqqMyeWOIrBTiUO1wWqHVUC3IDLGlyXVeh6k72xH4srRbhSt68ZNA2j1LUioVXQ3B3B6+X67Ed2+KPBE65PJV0ZNo4ZFlhB7o6gM4UeSuJBij2gcNgxRpLUP700rF1B94m7XNl1MVJCKANj070X2qZwaGogmhkVBPTqbm4LAM5U7AnpJ34NiEtfXRQ5xbb7R3hGnhp8uqIZgSKCoqQdJZGGgswKlSCLqxG3W5xYgE1VHJRFYtM1NNoEaleWSLA3LHWpZ7azYkg9bm12th/ZrPHBH4GZpqW/TnRCzL9SH1v5YPZflUOVAiKNUB66Ra/wDWw7h0Hdis/hIfsK0XkxWeBKt66jSR5A5cA/AEYEgag1mIuGuNgOhwxjCTHS1GRyPJSFGWQ6pKeQlFLHq8bgHls3UgqVJudiSSRj4xkXaShqlPivKkX0Ky3+4GNFmQx+9pMxOZsmU4TszhkgzOMvJqWSnmCDSF06XgJF73YkEH0xdfjJ5Nkoqon+MRxL6lpP6HFLkz5pMs1ToUxhuVFGSwTWLMzuQC7EbbAAeZ3wLIlZ6ZFq8THagaUZjkcOZtdw19Ok6XZNSnfS+kjUvXbzPicJfFfCH7c17xqBppIYV22AMhma3oAu3mMdAqqhaRGdzZEUsxPcFFyftjR7N6NxTPVSjTLXSGcg9VQgCNfSML98LYbSXX0EfINClr9q2VtW5c8sf99SEVEZ7wYtz/AJdWN2WVwzOGOVekqK4+oA29L2wW4scRUFUT0FPNf+R8KvA0ZiyykB2PIT9L4vnAaQVXGO5CPYg4BftE5qeVpS3NMZW7cwDTqEtraeWbH8t77YoTVT1M0340imORhpD6FRVtp93obr72pr3v4DCQYU1d8Jt6YjCxNntQ0FPILJzIg7NyHnu5AsgVSNII3uevQYYqOR5Y0Z10uVUst72JAuPQ4q9pAXNNlA+L0OZdmox/5k6o/wD8owZJPuqhfU46EkYQAAWAFgPDCHW+7m2Wk9D2tR8zEpt9gfth+GNXDAEQpIznzKSPalVmpgioYzaSvkEe3VYls0j/ACC7euCMMK06hVFlUAAeAAAA+wwqxZimY5rW1ch/Co17NGeoGkapWA8bnTt8sMlBmCZipZdQ0sVZXUoykWNiD5EH1wpmOLnV0Exjt0tv3VrFWoyuCsYM8UbsBYMyKxt4XIJt5Ys4wHCYdSORawbYzGYp5hma5doGlnaRtKqtrmwJJJJACgC5JPh447dxpTwqHFsD8hZ4xeWkkSdAOrcu+tfqjLD7Yd6CsTMYkkjOpJFVlPiGAIP2OFyjqhXIHAIvfZhYggkEH5EEYrez+QZf2mjJ2pZbxX/wpgZEH0nWv040cJ/LCk8lvDgkXhOtAyxZGVWNXPNq17qTI0nx+RC2t3mwvvhv4UqhPE66FUxyFWKszKx0obgsS3QhSCTYgi5wqcL1K0WXSxyoH7NNLC0dha/MAVbHa12G5+eDGX5xLlTIrQwJCzKlomPulzYGxRVsWIBtbrfffC81lzh8ppg8Wn4RbJsjfLZZXaUuJOg3/eZtTXZgWAOgaQosBt4GMKmc1dQ8z8tpw2lOzrGt0Ykb806SPi2IcgBdxvhqwu8HYlS3ZTgJn9RFKyxGOWR1tIOSQjR31KG1l1C6veFr777YNXwBzCAipJhlg5kiLqhlYhrJqs6BDqtZje47r3G+IYN1zkSyZojAnJBEYuADfUCCQwa++oPqvfvvjnHtR4lk4UrlaIkGeBA1v/W8tvyfHQKCIZVEE1a3JZma2kFnZmYgXNhdjYXNhbfCJxfw+/GNaURFfs8UZNwdjK0p7iO5R1w3i7y/aFMP12UXzigXJc1nhkX/AKfMxqQ9BzVFnW46Mfi28V78TWUoonjEkks121rGsaXOjSdTkWuFYqbbXNtjh44v4UTiylaIkq6nXFIPijcXsw7/ACP/ABhCoswWufseYRotZEfhbpINwJIj36huQPPzAZyI6OocdoePJY0oxU5wsFPz1uykKV30j3iACxI90C+5I232xdosxaqjV7FdQB0sNx5HERoIgAoCgCwC7WA6W8Bj0TfGbYpP0b3W41b4AzZI8tTzdS6DKkp908zUihQoN7BPdHnYsvffBjHl3EQJJAAFySbADxJOwxIJ6XaQvNROtGjO50oilmPgANyfTFj2b0DmCWrddL1snMs3URgBYh/KL/Vhdy6lPtHm0qCMuiccyTp2hlP92njECPebvtbHUUXlbAbDbYeGNPFhMY1HlZ+TMHnSOlrlqDDsEY/79cL3FOQU3F0YSoguV3RwSsiHxRrXHy6eIxmMw8Eg4kJPbh7N8j2gnirIx0WoBjlA8NY2b5k+mI/tjNY9mytyfFKhCPzGMxmAuxYnHcIjcqVoq16FZnNZtHl8cX8U04NvRADi5R8Az5uQ2ZTNOtwRTwqYoRb947PJ8jb1xOMxLYI4+AudPI/YldEoYFgQKqCNVFlQAKAB4AbAYsgYzGYuo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1514" name="Picture 10" descr="http://1.bp.blogspot.com/_CmohkjqNhwY/TJo1lmRSZDI/AAAAAAAAADs/FkVL5b3-kEk/s320/214919-Royalty-Free-RF-Clipart-Illustration-Of-A-Happy-Peanut-Character.jpg"/>
          <p:cNvPicPr>
            <a:picLocks noChangeAspect="1" noChangeArrowheads="1"/>
          </p:cNvPicPr>
          <p:nvPr/>
        </p:nvPicPr>
        <p:blipFill>
          <a:blip r:embed="rId6" cstate="print"/>
          <a:srcRect/>
          <a:stretch>
            <a:fillRect/>
          </a:stretch>
        </p:blipFill>
        <p:spPr bwMode="auto">
          <a:xfrm>
            <a:off x="7596336" y="3429000"/>
            <a:ext cx="864096" cy="1683304"/>
          </a:xfrm>
          <a:prstGeom prst="rect">
            <a:avLst/>
          </a:prstGeom>
          <a:noFill/>
        </p:spPr>
      </p:pic>
      <p:pic>
        <p:nvPicPr>
          <p:cNvPr id="21516" name="Picture 12" descr="http://broke207.files.wordpress.com/2010/03/walnut-guy.jpg"/>
          <p:cNvPicPr>
            <a:picLocks noChangeAspect="1" noChangeArrowheads="1"/>
          </p:cNvPicPr>
          <p:nvPr/>
        </p:nvPicPr>
        <p:blipFill>
          <a:blip r:embed="rId7" cstate="print"/>
          <a:srcRect/>
          <a:stretch>
            <a:fillRect/>
          </a:stretch>
        </p:blipFill>
        <p:spPr bwMode="auto">
          <a:xfrm>
            <a:off x="3275856" y="2204864"/>
            <a:ext cx="1224136" cy="160667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467544" y="692696"/>
            <a:ext cx="3001476" cy="4304557"/>
          </a:xfrm>
          <a:prstGeom prst="rect">
            <a:avLst/>
          </a:prstGeom>
          <a:noFill/>
        </p:spPr>
      </p:pic>
      <p:sp>
        <p:nvSpPr>
          <p:cNvPr id="9" name="8 - Υπότιτλος"/>
          <p:cNvSpPr>
            <a:spLocks noGrp="1"/>
          </p:cNvSpPr>
          <p:nvPr>
            <p:ph type="subTitle" idx="1"/>
          </p:nvPr>
        </p:nvSpPr>
        <p:spPr>
          <a:xfrm>
            <a:off x="3275856" y="3933056"/>
            <a:ext cx="5328592" cy="1800200"/>
          </a:xfrm>
        </p:spPr>
        <p:txBody>
          <a:bodyPr/>
          <a:lstStyle/>
          <a:p>
            <a:r>
              <a:rPr lang="el-GR" b="1" dirty="0" smtClean="0">
                <a:solidFill>
                  <a:schemeClr val="tx2">
                    <a:lumMod val="60000"/>
                    <a:lumOff val="40000"/>
                  </a:schemeClr>
                </a:solidFill>
                <a:latin typeface="Aka-AcidGR-DiaryGirl" panose="02000603000000000000" pitchFamily="2" charset="-95"/>
                <a:ea typeface="Aka-AcidGR-DiaryGirl" panose="02000603000000000000" pitchFamily="2" charset="-95"/>
              </a:rPr>
              <a:t>Και αυτή η ομάδα πήρε τη σημαία της…</a:t>
            </a:r>
            <a:endParaRPr lang="el-GR" b="1" dirty="0">
              <a:solidFill>
                <a:schemeClr val="tx2">
                  <a:lumMod val="60000"/>
                  <a:lumOff val="40000"/>
                </a:schemeClr>
              </a:solidFill>
              <a:latin typeface="Aka-AcidGR-DiaryGirl" panose="02000603000000000000" pitchFamily="2" charset="-95"/>
              <a:ea typeface="Aka-AcidGR-DiaryGirl" panose="02000603000000000000" pitchFamily="2" charset="-95"/>
            </a:endParaRPr>
          </a:p>
        </p:txBody>
      </p:sp>
      <p:sp>
        <p:nvSpPr>
          <p:cNvPr id="7" name="6 - Επεξήγηση με στρογγυλεμένο παραλληλόγραμμο"/>
          <p:cNvSpPr/>
          <p:nvPr/>
        </p:nvSpPr>
        <p:spPr>
          <a:xfrm>
            <a:off x="3707904" y="908720"/>
            <a:ext cx="4464496" cy="1512168"/>
          </a:xfrm>
          <a:prstGeom prst="wedgeRoundRectCallout">
            <a:avLst>
              <a:gd name="adj1" fmla="val -61166"/>
              <a:gd name="adj2" fmla="val 41102"/>
              <a:gd name="adj3" fmla="val 16667"/>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bg1"/>
                </a:solidFill>
                <a:latin typeface="Segoe Script" pitchFamily="34" charset="0"/>
              </a:rPr>
              <a:t>ΟΜΑΔΑ 5</a:t>
            </a:r>
            <a:r>
              <a:rPr lang="el-GR" sz="3200" baseline="30000" dirty="0" smtClean="0">
                <a:solidFill>
                  <a:schemeClr val="bg1"/>
                </a:solidFill>
                <a:latin typeface="Segoe Script" pitchFamily="34" charset="0"/>
              </a:rPr>
              <a:t>η</a:t>
            </a:r>
            <a:r>
              <a:rPr lang="el-GR" sz="3200" dirty="0" smtClean="0">
                <a:solidFill>
                  <a:schemeClr val="bg1"/>
                </a:solidFill>
                <a:latin typeface="Segoe Script" pitchFamily="34" charset="0"/>
              </a:rPr>
              <a:t>:</a:t>
            </a:r>
          </a:p>
          <a:p>
            <a:pPr algn="ctr"/>
            <a:r>
              <a:rPr lang="el-GR" sz="3200" dirty="0" smtClean="0">
                <a:solidFill>
                  <a:schemeClr val="bg1"/>
                </a:solidFill>
                <a:latin typeface="Segoe Script" pitchFamily="34" charset="0"/>
              </a:rPr>
              <a:t>Το γάλα και τα προϊόντα του</a:t>
            </a:r>
            <a:endParaRPr lang="el-GR" sz="3200" dirty="0">
              <a:solidFill>
                <a:schemeClr val="bg1"/>
              </a:solidFill>
              <a:latin typeface="Segoe Script"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3.gstatic.com/images?q=tbn:ANd9GcS2Eap95yKbEIC57PylWf1kWPuJ9fWoPp1rjGCE_4JqhRetY1Sm"/>
          <p:cNvPicPr>
            <a:picLocks noChangeAspect="1" noChangeArrowheads="1"/>
          </p:cNvPicPr>
          <p:nvPr/>
        </p:nvPicPr>
        <p:blipFill>
          <a:blip r:embed="rId2" cstate="print"/>
          <a:srcRect/>
          <a:stretch>
            <a:fillRect/>
          </a:stretch>
        </p:blipFill>
        <p:spPr bwMode="auto">
          <a:xfrm>
            <a:off x="323528" y="332656"/>
            <a:ext cx="5112568" cy="4608512"/>
          </a:xfrm>
          <a:prstGeom prst="rect">
            <a:avLst/>
          </a:prstGeom>
          <a:noFill/>
        </p:spPr>
      </p:pic>
      <p:sp>
        <p:nvSpPr>
          <p:cNvPr id="5" name="5 - Τίτλος"/>
          <p:cNvSpPr>
            <a:spLocks noGrp="1"/>
          </p:cNvSpPr>
          <p:nvPr>
            <p:ph type="title"/>
          </p:nvPr>
        </p:nvSpPr>
        <p:spPr>
          <a:xfrm>
            <a:off x="683568" y="1124744"/>
            <a:ext cx="4186808" cy="634082"/>
          </a:xfrm>
        </p:spPr>
        <p:txBody>
          <a:bodyPr>
            <a:noAutofit/>
          </a:bodyPr>
          <a:lstStyle/>
          <a:p>
            <a:r>
              <a:rPr lang="el-GR" sz="4000" b="1" dirty="0" smtClean="0">
                <a:solidFill>
                  <a:schemeClr val="tx2">
                    <a:lumMod val="60000"/>
                    <a:lumOff val="40000"/>
                  </a:schemeClr>
                </a:solidFill>
              </a:rPr>
              <a:t>ΟΜΑΔΑ 5</a:t>
            </a:r>
            <a:r>
              <a:rPr lang="el-GR" b="1" dirty="0" smtClean="0">
                <a:solidFill>
                  <a:schemeClr val="tx2">
                    <a:lumMod val="60000"/>
                    <a:lumOff val="40000"/>
                  </a:schemeClr>
                </a:solidFill>
              </a:rPr>
              <a:t/>
            </a:r>
            <a:br>
              <a:rPr lang="el-GR" b="1" dirty="0" smtClean="0">
                <a:solidFill>
                  <a:schemeClr val="tx2">
                    <a:lumMod val="60000"/>
                    <a:lumOff val="40000"/>
                  </a:schemeClr>
                </a:solidFill>
              </a:rPr>
            </a:br>
            <a:r>
              <a:rPr lang="el-GR" sz="3200" b="1" dirty="0" smtClean="0">
                <a:solidFill>
                  <a:schemeClr val="tx2">
                    <a:lumMod val="60000"/>
                    <a:lumOff val="40000"/>
                  </a:schemeClr>
                </a:solidFill>
              </a:rPr>
              <a:t>Γάλα και προϊόντα του</a:t>
            </a:r>
            <a:endParaRPr lang="el-GR" b="1" dirty="0">
              <a:solidFill>
                <a:schemeClr val="tx2">
                  <a:lumMod val="60000"/>
                  <a:lumOff val="40000"/>
                </a:schemeClr>
              </a:solidFill>
            </a:endParaRPr>
          </a:p>
        </p:txBody>
      </p:sp>
      <p:pic>
        <p:nvPicPr>
          <p:cNvPr id="23555" name="Picture 3" descr="C:\Users\ΜΕΛΕΤΗΣ\Desktop\PROJECT ΣΩΣΤΗ ΔΙΑΤΡΟΦΗ\EIKONES PROJECT\rgh.png"/>
          <p:cNvPicPr>
            <a:picLocks noChangeAspect="1" noChangeArrowheads="1"/>
          </p:cNvPicPr>
          <p:nvPr/>
        </p:nvPicPr>
        <p:blipFill>
          <a:blip r:embed="rId3" cstate="print"/>
          <a:srcRect/>
          <a:stretch>
            <a:fillRect/>
          </a:stretch>
        </p:blipFill>
        <p:spPr bwMode="auto">
          <a:xfrm>
            <a:off x="4139952" y="2636912"/>
            <a:ext cx="1667818" cy="2044963"/>
          </a:xfrm>
          <a:prstGeom prst="rect">
            <a:avLst/>
          </a:prstGeom>
          <a:noFill/>
        </p:spPr>
      </p:pic>
      <p:pic>
        <p:nvPicPr>
          <p:cNvPr id="23557" name="Picture 5" descr="http://t0.gstatic.com/images?q=tbn:ANd9GcRrcs-Wihp-SEupynIxjfThKjf0g69efoFM90fuU-TjAKUrxKPB"/>
          <p:cNvPicPr>
            <a:picLocks noChangeAspect="1" noChangeArrowheads="1"/>
          </p:cNvPicPr>
          <p:nvPr/>
        </p:nvPicPr>
        <p:blipFill>
          <a:blip r:embed="rId4" cstate="print"/>
          <a:srcRect/>
          <a:stretch>
            <a:fillRect/>
          </a:stretch>
        </p:blipFill>
        <p:spPr bwMode="auto">
          <a:xfrm>
            <a:off x="1979712" y="3573016"/>
            <a:ext cx="1656184" cy="2268628"/>
          </a:xfrm>
          <a:prstGeom prst="rect">
            <a:avLst/>
          </a:prstGeom>
          <a:noFill/>
        </p:spPr>
      </p:pic>
      <p:pic>
        <p:nvPicPr>
          <p:cNvPr id="23559" name="Picture 7" descr="http://www.gifs.net/Animation11/Food_and_Drinks/Other_Food/Cheese.gif"/>
          <p:cNvPicPr>
            <a:picLocks noChangeAspect="1" noChangeArrowheads="1" noCrop="1"/>
          </p:cNvPicPr>
          <p:nvPr/>
        </p:nvPicPr>
        <p:blipFill>
          <a:blip r:embed="rId5" cstate="print"/>
          <a:srcRect/>
          <a:stretch>
            <a:fillRect/>
          </a:stretch>
        </p:blipFill>
        <p:spPr bwMode="auto">
          <a:xfrm>
            <a:off x="6372200" y="1484784"/>
            <a:ext cx="1656184" cy="1728192"/>
          </a:xfrm>
          <a:prstGeom prst="rect">
            <a:avLst/>
          </a:prstGeom>
          <a:noFill/>
        </p:spPr>
      </p:pic>
      <p:pic>
        <p:nvPicPr>
          <p:cNvPr id="23560" name="Picture 8" descr="C:\Users\ΜΕΛΕΤΗΣ\Desktop\PROJECT ΣΩΣΤΗ ΔΙΑΤΡΟΦΗ\EIKONES PROJECT\wsyhjmn.png"/>
          <p:cNvPicPr>
            <a:picLocks noChangeAspect="1" noChangeArrowheads="1"/>
          </p:cNvPicPr>
          <p:nvPr/>
        </p:nvPicPr>
        <p:blipFill>
          <a:blip r:embed="rId6" cstate="print"/>
          <a:srcRect/>
          <a:stretch>
            <a:fillRect/>
          </a:stretch>
        </p:blipFill>
        <p:spPr bwMode="auto">
          <a:xfrm>
            <a:off x="5652120" y="3717032"/>
            <a:ext cx="2319737" cy="23488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2700000" scaled="0"/>
        </a:grad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a:xfrm>
            <a:off x="395536" y="2934072"/>
            <a:ext cx="8229600" cy="1143000"/>
          </a:xfrm>
        </p:spPr>
        <p:txBody>
          <a:bodyPr>
            <a:noAutofit/>
          </a:bodyPr>
          <a:lstStyle/>
          <a:p>
            <a:pPr algn="l"/>
            <a:r>
              <a:rPr lang="el-GR" sz="3600" dirty="0" smtClean="0">
                <a:latin typeface="Aka-AcidGR-DiaryGirl" panose="02000603000000000000" pitchFamily="2" charset="-95"/>
                <a:ea typeface="Aka-AcidGR-DiaryGirl" panose="02000603000000000000" pitchFamily="2" charset="-95"/>
              </a:rPr>
              <a:t>    </a:t>
            </a:r>
            <a:r>
              <a:rPr lang="el-GR" sz="3400" dirty="0" smtClean="0">
                <a:latin typeface="Aka-AcidGR-DiaryGirl" panose="02000603000000000000" pitchFamily="2" charset="-95"/>
                <a:ea typeface="Aka-AcidGR-DiaryGirl" panose="02000603000000000000" pitchFamily="2" charset="-95"/>
              </a:rPr>
              <a:t>Στο διαγωνισμό του </a:t>
            </a:r>
            <a:r>
              <a:rPr lang="el-GR" sz="3400" dirty="0" smtClean="0">
                <a:latin typeface="Aka-AcidGR-DiaryGirl" panose="02000603000000000000" pitchFamily="2" charset="-95"/>
                <a:ea typeface="Aka-AcidGR-DiaryGirl" panose="02000603000000000000" pitchFamily="2" charset="-95"/>
              </a:rPr>
              <a:t>Τροφοχωριού νικήτρια θα ήταν η ομάδα που θα είχε την μεγαλύτερη διατροφική αξία για την υγεία των ανθρώπων!</a:t>
            </a:r>
            <a:br>
              <a:rPr lang="el-GR" sz="3400" dirty="0" smtClean="0">
                <a:latin typeface="Aka-AcidGR-DiaryGirl" panose="02000603000000000000" pitchFamily="2" charset="-95"/>
                <a:ea typeface="Aka-AcidGR-DiaryGirl" panose="02000603000000000000" pitchFamily="2" charset="-95"/>
              </a:rPr>
            </a:br>
            <a:r>
              <a:rPr lang="el-GR" sz="3400" dirty="0" smtClean="0">
                <a:latin typeface="Aka-AcidGR-DiaryGirl" panose="02000603000000000000" pitchFamily="2" charset="-95"/>
                <a:ea typeface="Aka-AcidGR-DiaryGirl" panose="02000603000000000000" pitchFamily="2" charset="-95"/>
              </a:rPr>
              <a:t>    Έτσι, ξεκίνησε κάθε ομάδα να μιλά για τα δικά της οφέλη, τα μέταλλα, τις βιταμίνες και τα θρεπτικά συστατικά της, ώστε να νικήσει εκείνη στον αγώνα των τροφίμων!</a:t>
            </a:r>
            <a:endParaRPr lang="el-GR" sz="3400" dirty="0">
              <a:latin typeface="Aka-AcidGR-DiaryGirl" panose="02000603000000000000" pitchFamily="2" charset="-95"/>
              <a:ea typeface="Aka-AcidGR-DiaryGirl" panose="02000603000000000000" pitchFamily="2" charset="-95"/>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060848"/>
            <a:ext cx="8229600" cy="1143000"/>
          </a:xfrm>
        </p:spPr>
        <p:txBody>
          <a:bodyPr>
            <a:noAutofit/>
          </a:bodyPr>
          <a:lstStyle/>
          <a:p>
            <a:r>
              <a:rPr lang="el-GR" dirty="0" smtClean="0">
                <a:latin typeface="Aka-AcidGR-DiaryGirl" panose="02000603000000000000" pitchFamily="2" charset="-95"/>
                <a:ea typeface="Aka-AcidGR-DiaryGirl" panose="02000603000000000000" pitchFamily="2" charset="-95"/>
              </a:rPr>
              <a:t>Για να δούμε τι είπαν οι παίκτες της ομάδας 1:</a:t>
            </a:r>
            <a:br>
              <a:rPr lang="el-GR" dirty="0" smtClean="0">
                <a:latin typeface="Aka-AcidGR-DiaryGirl" panose="02000603000000000000" pitchFamily="2" charset="-95"/>
                <a:ea typeface="Aka-AcidGR-DiaryGirl" panose="02000603000000000000" pitchFamily="2" charset="-95"/>
              </a:rPr>
            </a:br>
            <a:r>
              <a:rPr lang="el-GR" dirty="0" smtClean="0">
                <a:latin typeface="Aka-AcidGR-DiaryGirl" panose="02000603000000000000" pitchFamily="2" charset="-95"/>
                <a:ea typeface="Aka-AcidGR-DiaryGirl" panose="02000603000000000000" pitchFamily="2" charset="-95"/>
              </a:rPr>
              <a:t> «Φρούτα και λαχανικά»…</a:t>
            </a:r>
            <a:endParaRPr lang="el-GR" dirty="0">
              <a:latin typeface="Aka-AcidGR-DiaryGirl" panose="02000603000000000000" pitchFamily="2" charset="-95"/>
              <a:ea typeface="Aka-AcidGR-DiaryGirl" panose="02000603000000000000" pitchFamily="2" charset="-95"/>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0" name="Picture 16" descr="C:\Users\ΜΕΛΕΤΗΣ\Desktop\PROJECT ΣΩΣΤΗ ΔΙΑΤΡΟΦΗ\EIKONES PROJECT\asdfs.png"/>
          <p:cNvPicPr>
            <a:picLocks noChangeAspect="1" noChangeArrowheads="1"/>
          </p:cNvPicPr>
          <p:nvPr/>
        </p:nvPicPr>
        <p:blipFill>
          <a:blip r:embed="rId2" cstate="print"/>
          <a:srcRect/>
          <a:stretch>
            <a:fillRect/>
          </a:stretch>
        </p:blipFill>
        <p:spPr bwMode="auto">
          <a:xfrm>
            <a:off x="395536" y="4725144"/>
            <a:ext cx="1152525" cy="1895475"/>
          </a:xfrm>
          <a:prstGeom prst="rect">
            <a:avLst/>
          </a:prstGeom>
          <a:noFill/>
        </p:spPr>
      </p:pic>
      <p:pic>
        <p:nvPicPr>
          <p:cNvPr id="16402" name="Picture 18" descr="C:\Users\ΜΕΛΕΤΗΣ\Desktop\PROJECT ΣΩΣΤΗ ΔΙΑΤΡΟΦΗ\EIKONES PROJECT\hgd.jpg"/>
          <p:cNvPicPr>
            <a:picLocks noChangeAspect="1" noChangeArrowheads="1"/>
          </p:cNvPicPr>
          <p:nvPr/>
        </p:nvPicPr>
        <p:blipFill>
          <a:blip r:embed="rId3" cstate="print"/>
          <a:srcRect/>
          <a:stretch>
            <a:fillRect/>
          </a:stretch>
        </p:blipFill>
        <p:spPr bwMode="auto">
          <a:xfrm>
            <a:off x="7164288" y="5157192"/>
            <a:ext cx="1524000" cy="1390650"/>
          </a:xfrm>
          <a:prstGeom prst="rect">
            <a:avLst/>
          </a:prstGeom>
          <a:noFill/>
        </p:spPr>
      </p:pic>
      <p:pic>
        <p:nvPicPr>
          <p:cNvPr id="16403" name="Picture 19" descr="C:\Users\ΜΕΛΕΤΗΣ\Desktop\PROJECT ΣΩΣΤΗ ΔΙΑΤΡΟΦΗ\EIKONES PROJECT\hgfjhg.jpg"/>
          <p:cNvPicPr>
            <a:picLocks noChangeAspect="1" noChangeArrowheads="1"/>
          </p:cNvPicPr>
          <p:nvPr/>
        </p:nvPicPr>
        <p:blipFill>
          <a:blip r:embed="rId4" cstate="print"/>
          <a:srcRect/>
          <a:stretch>
            <a:fillRect/>
          </a:stretch>
        </p:blipFill>
        <p:spPr bwMode="auto">
          <a:xfrm>
            <a:off x="611560" y="404664"/>
            <a:ext cx="1066800" cy="1085850"/>
          </a:xfrm>
          <a:prstGeom prst="rect">
            <a:avLst/>
          </a:prstGeom>
          <a:noFill/>
        </p:spPr>
      </p:pic>
      <p:pic>
        <p:nvPicPr>
          <p:cNvPr id="16404" name="Picture 20" descr="C:\Users\ΜΕΛΕΤΗΣ\Desktop\PROJECT ΣΩΣΤΗ ΔΙΑΤΡΟΦΗ\EIKONES PROJECT\ikjn.jpg"/>
          <p:cNvPicPr>
            <a:picLocks noChangeAspect="1" noChangeArrowheads="1"/>
          </p:cNvPicPr>
          <p:nvPr/>
        </p:nvPicPr>
        <p:blipFill>
          <a:blip r:embed="rId5" cstate="print"/>
          <a:srcRect/>
          <a:stretch>
            <a:fillRect/>
          </a:stretch>
        </p:blipFill>
        <p:spPr bwMode="auto">
          <a:xfrm>
            <a:off x="2555776" y="5589240"/>
            <a:ext cx="808705" cy="1106649"/>
          </a:xfrm>
          <a:prstGeom prst="rect">
            <a:avLst/>
          </a:prstGeom>
          <a:noFill/>
        </p:spPr>
      </p:pic>
      <p:pic>
        <p:nvPicPr>
          <p:cNvPr id="16405" name="Picture 21" descr="C:\Users\ΜΕΛΕΤΗΣ\Desktop\PROJECT ΣΩΣΤΗ ΔΙΑΤΡΟΦΗ\EIKONES PROJECT\jhgb.jpg"/>
          <p:cNvPicPr>
            <a:picLocks noChangeAspect="1" noChangeArrowheads="1"/>
          </p:cNvPicPr>
          <p:nvPr/>
        </p:nvPicPr>
        <p:blipFill>
          <a:blip r:embed="rId6" cstate="print"/>
          <a:srcRect/>
          <a:stretch>
            <a:fillRect/>
          </a:stretch>
        </p:blipFill>
        <p:spPr bwMode="auto">
          <a:xfrm>
            <a:off x="251520" y="2204864"/>
            <a:ext cx="695325" cy="2124075"/>
          </a:xfrm>
          <a:prstGeom prst="rect">
            <a:avLst/>
          </a:prstGeom>
          <a:noFill/>
        </p:spPr>
      </p:pic>
      <p:pic>
        <p:nvPicPr>
          <p:cNvPr id="16406" name="Picture 22" descr="C:\Users\ΜΕΛΕΤΗΣ\Desktop\PROJECT ΣΩΣΤΗ ΔΙΑΤΡΟΦΗ\EIKONES PROJECT\jhyg.jpg"/>
          <p:cNvPicPr>
            <a:picLocks noChangeAspect="1" noChangeArrowheads="1"/>
          </p:cNvPicPr>
          <p:nvPr/>
        </p:nvPicPr>
        <p:blipFill>
          <a:blip r:embed="rId7" cstate="print"/>
          <a:srcRect/>
          <a:stretch>
            <a:fillRect/>
          </a:stretch>
        </p:blipFill>
        <p:spPr bwMode="auto">
          <a:xfrm>
            <a:off x="7524328" y="1340768"/>
            <a:ext cx="679637" cy="936104"/>
          </a:xfrm>
          <a:prstGeom prst="rect">
            <a:avLst/>
          </a:prstGeom>
          <a:noFill/>
        </p:spPr>
      </p:pic>
      <p:pic>
        <p:nvPicPr>
          <p:cNvPr id="16407" name="Picture 23" descr="C:\Users\ΜΕΛΕΤΗΣ\Desktop\PROJECT ΣΩΣΤΗ ΔΙΑΤΡΟΦΗ\EIKONES PROJECT\yuhb.jpg"/>
          <p:cNvPicPr>
            <a:picLocks noChangeAspect="1" noChangeArrowheads="1"/>
          </p:cNvPicPr>
          <p:nvPr/>
        </p:nvPicPr>
        <p:blipFill>
          <a:blip r:embed="rId8" cstate="print"/>
          <a:srcRect/>
          <a:stretch>
            <a:fillRect/>
          </a:stretch>
        </p:blipFill>
        <p:spPr bwMode="auto">
          <a:xfrm>
            <a:off x="3275856" y="0"/>
            <a:ext cx="869458" cy="764704"/>
          </a:xfrm>
          <a:prstGeom prst="rect">
            <a:avLst/>
          </a:prstGeom>
          <a:noFill/>
        </p:spPr>
      </p:pic>
      <p:pic>
        <p:nvPicPr>
          <p:cNvPr id="16408" name="Picture 24" descr="C:\Users\ΜΕΛΕΤΗΣ\Desktop\PROJECT ΣΩΣΤΗ ΔΙΑΤΡΟΦΗ\EIKONES PROJECT\kjhg.jpg"/>
          <p:cNvPicPr>
            <a:picLocks noChangeAspect="1" noChangeArrowheads="1"/>
          </p:cNvPicPr>
          <p:nvPr/>
        </p:nvPicPr>
        <p:blipFill>
          <a:blip r:embed="rId9" cstate="print"/>
          <a:srcRect/>
          <a:stretch>
            <a:fillRect/>
          </a:stretch>
        </p:blipFill>
        <p:spPr bwMode="auto">
          <a:xfrm>
            <a:off x="8172400" y="188640"/>
            <a:ext cx="766192" cy="896793"/>
          </a:xfrm>
          <a:prstGeom prst="rect">
            <a:avLst/>
          </a:prstGeom>
          <a:noFill/>
        </p:spPr>
      </p:pic>
      <p:pic>
        <p:nvPicPr>
          <p:cNvPr id="16409" name="Picture 25" descr="C:\Users\ΜΕΛΕΤΗΣ\Desktop\PROJECT ΣΩΣΤΗ ΔΙΑΤΡΟΦΗ\EIKONES PROJECT\kjn.jpg"/>
          <p:cNvPicPr>
            <a:picLocks noChangeAspect="1" noChangeArrowheads="1"/>
          </p:cNvPicPr>
          <p:nvPr/>
        </p:nvPicPr>
        <p:blipFill>
          <a:blip r:embed="rId10" cstate="print"/>
          <a:srcRect/>
          <a:stretch>
            <a:fillRect/>
          </a:stretch>
        </p:blipFill>
        <p:spPr bwMode="auto">
          <a:xfrm>
            <a:off x="5796136" y="5517232"/>
            <a:ext cx="1020316" cy="1031406"/>
          </a:xfrm>
          <a:prstGeom prst="rect">
            <a:avLst/>
          </a:prstGeom>
          <a:noFill/>
        </p:spPr>
      </p:pic>
      <p:pic>
        <p:nvPicPr>
          <p:cNvPr id="1026" name="Picture 2" descr="C:\Users\ΜΕΛΕΤΗΣ\Desktop\PROJECT ΣΩΣΤΗ ΔΙΑΤΡΟΦΗ\EIKONES PROJECT\mj.jpg"/>
          <p:cNvPicPr>
            <a:picLocks noChangeAspect="1" noChangeArrowheads="1"/>
          </p:cNvPicPr>
          <p:nvPr/>
        </p:nvPicPr>
        <p:blipFill>
          <a:blip r:embed="rId11" cstate="print"/>
          <a:srcRect/>
          <a:stretch>
            <a:fillRect/>
          </a:stretch>
        </p:blipFill>
        <p:spPr bwMode="auto">
          <a:xfrm>
            <a:off x="7740352" y="2996952"/>
            <a:ext cx="1038225" cy="1562100"/>
          </a:xfrm>
          <a:prstGeom prst="rect">
            <a:avLst/>
          </a:prstGeom>
          <a:noFill/>
        </p:spPr>
      </p:pic>
      <p:sp>
        <p:nvSpPr>
          <p:cNvPr id="16" name="15 - Επεξήγηση με παραλληλόγραμμο"/>
          <p:cNvSpPr/>
          <p:nvPr/>
        </p:nvSpPr>
        <p:spPr>
          <a:xfrm>
            <a:off x="4211960" y="260648"/>
            <a:ext cx="1584176" cy="288032"/>
          </a:xfrm>
          <a:prstGeom prst="wedgeRectCallout">
            <a:avLst>
              <a:gd name="adj1" fmla="val -63236"/>
              <a:gd name="adj2" fmla="val 33196"/>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Πορτοκάλι</a:t>
            </a:r>
            <a:r>
              <a:rPr lang="el-GR" dirty="0" smtClean="0"/>
              <a:t>!</a:t>
            </a:r>
            <a:endParaRPr lang="el-GR" dirty="0"/>
          </a:p>
        </p:txBody>
      </p:sp>
      <p:sp>
        <p:nvSpPr>
          <p:cNvPr id="17" name="16 - Επεξήγηση με παραλληλόγραμμο"/>
          <p:cNvSpPr/>
          <p:nvPr/>
        </p:nvSpPr>
        <p:spPr>
          <a:xfrm>
            <a:off x="6588224" y="188640"/>
            <a:ext cx="1584176" cy="288032"/>
          </a:xfrm>
          <a:prstGeom prst="wedgeRectCallout">
            <a:avLst>
              <a:gd name="adj1" fmla="val 48654"/>
              <a:gd name="adj2" fmla="val 9668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Αχλάδι!</a:t>
            </a:r>
            <a:endParaRPr lang="el-GR" dirty="0"/>
          </a:p>
        </p:txBody>
      </p:sp>
      <p:sp>
        <p:nvSpPr>
          <p:cNvPr id="18" name="17 - Επεξήγηση με παραλληλόγραμμο"/>
          <p:cNvSpPr/>
          <p:nvPr/>
        </p:nvSpPr>
        <p:spPr>
          <a:xfrm>
            <a:off x="7380312" y="1124744"/>
            <a:ext cx="1584176" cy="288032"/>
          </a:xfrm>
          <a:prstGeom prst="wedgeRectCallout">
            <a:avLst>
              <a:gd name="adj1" fmla="val 4253"/>
              <a:gd name="adj2" fmla="val 155298"/>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Βατόμουρο!</a:t>
            </a:r>
            <a:endParaRPr lang="el-GR" dirty="0"/>
          </a:p>
        </p:txBody>
      </p:sp>
      <p:sp>
        <p:nvSpPr>
          <p:cNvPr id="19" name="18 - Επεξήγηση με παραλληλόγραμμο"/>
          <p:cNvSpPr/>
          <p:nvPr/>
        </p:nvSpPr>
        <p:spPr>
          <a:xfrm>
            <a:off x="7668344" y="2348880"/>
            <a:ext cx="1296144" cy="288032"/>
          </a:xfrm>
          <a:prstGeom prst="wedgeRectCallout">
            <a:avLst>
              <a:gd name="adj1" fmla="val -10791"/>
              <a:gd name="adj2" fmla="val 140646"/>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Μπρόκολο!</a:t>
            </a:r>
            <a:endParaRPr lang="el-GR" dirty="0"/>
          </a:p>
        </p:txBody>
      </p:sp>
      <p:sp>
        <p:nvSpPr>
          <p:cNvPr id="20" name="19 - Επεξήγηση με παραλληλόγραμμο"/>
          <p:cNvSpPr/>
          <p:nvPr/>
        </p:nvSpPr>
        <p:spPr>
          <a:xfrm>
            <a:off x="7524328" y="4725144"/>
            <a:ext cx="1368152" cy="288032"/>
          </a:xfrm>
          <a:prstGeom prst="wedgeRectCallout">
            <a:avLst>
              <a:gd name="adj1" fmla="val -22388"/>
              <a:gd name="adj2" fmla="val 1406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Ντομάτα!</a:t>
            </a:r>
            <a:endParaRPr lang="el-GR" dirty="0"/>
          </a:p>
        </p:txBody>
      </p:sp>
      <p:sp>
        <p:nvSpPr>
          <p:cNvPr id="21" name="20 - Επεξήγηση με παραλληλόγραμμο"/>
          <p:cNvSpPr/>
          <p:nvPr/>
        </p:nvSpPr>
        <p:spPr>
          <a:xfrm>
            <a:off x="4067944" y="5589240"/>
            <a:ext cx="1584176" cy="288032"/>
          </a:xfrm>
          <a:prstGeom prst="wedgeRectCallout">
            <a:avLst>
              <a:gd name="adj1" fmla="val 60198"/>
              <a:gd name="adj2" fmla="val 101573"/>
            </a:avLst>
          </a:prstGeom>
          <a:solidFill>
            <a:srgbClr val="10CE3D"/>
          </a:solidFill>
          <a:ln>
            <a:solidFill>
              <a:srgbClr val="10C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Μήλο!</a:t>
            </a:r>
            <a:endParaRPr lang="el-GR" dirty="0"/>
          </a:p>
        </p:txBody>
      </p:sp>
      <p:sp>
        <p:nvSpPr>
          <p:cNvPr id="22" name="21 - Επεξήγηση με παραλληλόγραμμο"/>
          <p:cNvSpPr/>
          <p:nvPr/>
        </p:nvSpPr>
        <p:spPr>
          <a:xfrm>
            <a:off x="1691680" y="5517232"/>
            <a:ext cx="1584176" cy="288032"/>
          </a:xfrm>
          <a:prstGeom prst="wedgeRectCallout">
            <a:avLst>
              <a:gd name="adj1" fmla="val -4627"/>
              <a:gd name="adj2" fmla="val 111341"/>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Φράουλα!</a:t>
            </a:r>
            <a:endParaRPr lang="el-GR" dirty="0"/>
          </a:p>
        </p:txBody>
      </p:sp>
      <p:sp>
        <p:nvSpPr>
          <p:cNvPr id="23" name="22 - Επεξήγηση με παραλληλόγραμμο"/>
          <p:cNvSpPr/>
          <p:nvPr/>
        </p:nvSpPr>
        <p:spPr>
          <a:xfrm>
            <a:off x="179512" y="4437112"/>
            <a:ext cx="1224136" cy="288032"/>
          </a:xfrm>
          <a:prstGeom prst="wedgeRectCallout">
            <a:avLst>
              <a:gd name="adj1" fmla="val -3206"/>
              <a:gd name="adj2" fmla="val 209023"/>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Μπανάνα!</a:t>
            </a:r>
            <a:endParaRPr lang="el-GR" dirty="0"/>
          </a:p>
        </p:txBody>
      </p:sp>
      <p:sp>
        <p:nvSpPr>
          <p:cNvPr id="24" name="23 - Επεξήγηση με παραλληλόγραμμο"/>
          <p:cNvSpPr/>
          <p:nvPr/>
        </p:nvSpPr>
        <p:spPr>
          <a:xfrm>
            <a:off x="179512" y="1628800"/>
            <a:ext cx="1080120" cy="288032"/>
          </a:xfrm>
          <a:prstGeom prst="wedgeRectCallout">
            <a:avLst>
              <a:gd name="adj1" fmla="val -22856"/>
              <a:gd name="adj2" fmla="val 228559"/>
            </a:avLst>
          </a:prstGeom>
          <a:solidFill>
            <a:srgbClr val="F8A208"/>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Καρότο!</a:t>
            </a:r>
            <a:endParaRPr lang="el-GR" dirty="0"/>
          </a:p>
        </p:txBody>
      </p:sp>
      <p:sp>
        <p:nvSpPr>
          <p:cNvPr id="25" name="24 - Επεξήγηση με παραλληλόγραμμο"/>
          <p:cNvSpPr/>
          <p:nvPr/>
        </p:nvSpPr>
        <p:spPr>
          <a:xfrm>
            <a:off x="1475656" y="188640"/>
            <a:ext cx="1584176" cy="288032"/>
          </a:xfrm>
          <a:prstGeom prst="wedgeRectCallout">
            <a:avLst>
              <a:gd name="adj1" fmla="val -42812"/>
              <a:gd name="adj2" fmla="val 145530"/>
            </a:avLst>
          </a:prstGeom>
          <a:solidFill>
            <a:srgbClr val="FF5353"/>
          </a:solidFill>
          <a:ln>
            <a:solidFill>
              <a:srgbClr val="FF5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Καρπούζι!</a:t>
            </a:r>
            <a:endParaRPr lang="el-GR" dirty="0"/>
          </a:p>
        </p:txBody>
      </p:sp>
      <p:sp>
        <p:nvSpPr>
          <p:cNvPr id="26" name="25 - Στρογγυλεμένο ορθογώνιο"/>
          <p:cNvSpPr/>
          <p:nvPr/>
        </p:nvSpPr>
        <p:spPr>
          <a:xfrm>
            <a:off x="1475656" y="764704"/>
            <a:ext cx="5904656" cy="4680520"/>
          </a:xfrm>
          <a:prstGeom prst="roundRect">
            <a:avLst/>
          </a:prstGeom>
          <a:gradFill>
            <a:gsLst>
              <a:gs pos="0">
                <a:schemeClr val="accent3">
                  <a:lumMod val="75000"/>
                </a:schemeClr>
              </a:gs>
              <a:gs pos="25000">
                <a:srgbClr val="FF6633"/>
              </a:gs>
              <a:gs pos="50000">
                <a:srgbClr val="FFFF00"/>
              </a:gs>
              <a:gs pos="75000">
                <a:srgbClr val="01A78F"/>
              </a:gs>
              <a:gs pos="100000">
                <a:srgbClr val="33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900" dirty="0" smtClean="0">
                <a:solidFill>
                  <a:schemeClr val="tx1"/>
                </a:solidFill>
                <a:latin typeface="Times New Roman" pitchFamily="18" charset="0"/>
                <a:cs typeface="Times New Roman" pitchFamily="18" charset="0"/>
              </a:rPr>
              <a:t>Είμαστε τα φρούτα και τα λαχανικά!</a:t>
            </a:r>
          </a:p>
          <a:p>
            <a:pPr algn="ctr"/>
            <a:r>
              <a:rPr lang="el-GR" sz="1900" dirty="0" smtClean="0">
                <a:solidFill>
                  <a:schemeClr val="tx1"/>
                </a:solidFill>
                <a:latin typeface="Times New Roman" pitchFamily="18" charset="0"/>
                <a:cs typeface="Times New Roman" pitchFamily="18" charset="0"/>
              </a:rPr>
              <a:t>Λείπουν από εδώ κάποιοι συμπαίκτες μας, όμως δεν πειράζει, σίγουρα τους γνωρίζετε κι εσείς!</a:t>
            </a:r>
          </a:p>
          <a:p>
            <a:pPr algn="ctr"/>
            <a:r>
              <a:rPr lang="el-GR" sz="1900" dirty="0" smtClean="0">
                <a:solidFill>
                  <a:schemeClr val="tx1"/>
                </a:solidFill>
                <a:latin typeface="Times New Roman" pitchFamily="18" charset="0"/>
                <a:cs typeface="Times New Roman" pitchFamily="18" charset="0"/>
              </a:rPr>
              <a:t>Εμείς έχουμε πολλά θρεπτικά συστατικά αλλά και βιταμίνες όπως θα δείτε παρακάτω:</a:t>
            </a:r>
          </a:p>
          <a:p>
            <a:pPr algn="ctr">
              <a:buFontTx/>
              <a:buChar char="-"/>
            </a:pPr>
            <a:r>
              <a:rPr lang="el-GR" sz="1900" dirty="0" smtClean="0">
                <a:solidFill>
                  <a:schemeClr val="tx1"/>
                </a:solidFill>
                <a:latin typeface="Times New Roman" pitchFamily="18" charset="0"/>
                <a:cs typeface="Times New Roman" pitchFamily="18" charset="0"/>
              </a:rPr>
              <a:t>Έχουμε Βιταμίνες Α, Β</a:t>
            </a:r>
            <a:r>
              <a:rPr lang="en-US" sz="1900" dirty="0" smtClean="0">
                <a:solidFill>
                  <a:schemeClr val="tx1"/>
                </a:solidFill>
                <a:latin typeface="Times New Roman" pitchFamily="18" charset="0"/>
                <a:cs typeface="Times New Roman" pitchFamily="18" charset="0"/>
              </a:rPr>
              <a:t>, C</a:t>
            </a:r>
            <a:r>
              <a:rPr lang="el-GR" sz="1900" dirty="0" smtClean="0">
                <a:solidFill>
                  <a:schemeClr val="tx1"/>
                </a:solidFill>
                <a:latin typeface="Times New Roman" pitchFamily="18" charset="0"/>
                <a:cs typeface="Times New Roman" pitchFamily="18" charset="0"/>
              </a:rPr>
              <a:t>, </a:t>
            </a:r>
            <a:r>
              <a:rPr lang="en-US" sz="1900" dirty="0" smtClean="0">
                <a:solidFill>
                  <a:schemeClr val="tx1"/>
                </a:solidFill>
                <a:latin typeface="Times New Roman" pitchFamily="18" charset="0"/>
                <a:cs typeface="Times New Roman" pitchFamily="18" charset="0"/>
              </a:rPr>
              <a:t>D</a:t>
            </a:r>
            <a:r>
              <a:rPr lang="el-GR" sz="1900" dirty="0" smtClean="0">
                <a:solidFill>
                  <a:schemeClr val="tx1"/>
                </a:solidFill>
                <a:latin typeface="Times New Roman" pitchFamily="18" charset="0"/>
                <a:cs typeface="Times New Roman" pitchFamily="18" charset="0"/>
              </a:rPr>
              <a:t>,  και άλλες πολλές που δίνουν στον οργανισμό σας δύναμη για να έχει καλή άμυνα σε διάφορες ασθένειες, από τις πιο απλές όπως μια γρίπη, μέχρι και τις πιο δύσκολες όπως η οστεοπόρωση, μια ασθένεια που ταλαιπωρεί πολλούς ανθρώπους καταπονώντας τα κόκαλά τους!</a:t>
            </a:r>
          </a:p>
          <a:p>
            <a:pPr algn="ctr">
              <a:buFontTx/>
              <a:buChar char="-"/>
            </a:pPr>
            <a:r>
              <a:rPr lang="el-GR" sz="1900" dirty="0" smtClean="0">
                <a:solidFill>
                  <a:schemeClr val="tx1"/>
                </a:solidFill>
                <a:latin typeface="Times New Roman" pitchFamily="18" charset="0"/>
                <a:cs typeface="Times New Roman" pitchFamily="18" charset="0"/>
              </a:rPr>
              <a:t> Επίσης έχουμε πολλά θρεπτικά συστατικά όπως: ασβέστιο, κάλιο, φώσφορο, σίδηρο, χαλκό αλλά και άλλες ωφέλιμες ουσίες που βοηθούν στο να έχετε καλή όραση, δυνατά κόκαλα, δύναμη και ενέργεια σε όλη σας τη ζωή! </a:t>
            </a:r>
            <a:endParaRPr lang="el-GR" sz="19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lumMod val="75000"/>
              </a:schemeClr>
            </a:gs>
            <a:gs pos="13000">
              <a:srgbClr val="BD922A"/>
            </a:gs>
            <a:gs pos="21001">
              <a:srgbClr val="BD922A"/>
            </a:gs>
            <a:gs pos="63000">
              <a:srgbClr val="FBE4AE"/>
            </a:gs>
            <a:gs pos="67000">
              <a:srgbClr val="BD922A"/>
            </a:gs>
            <a:gs pos="69000">
              <a:srgbClr val="835E17"/>
            </a:gs>
            <a:gs pos="82001">
              <a:srgbClr val="A28949"/>
            </a:gs>
            <a:gs pos="100000">
              <a:srgbClr val="FAE3B7"/>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492896"/>
            <a:ext cx="8229600" cy="1143000"/>
          </a:xfrm>
        </p:spPr>
        <p:txBody>
          <a:bodyPr>
            <a:noAutofit/>
          </a:bodyPr>
          <a:lstStyle/>
          <a:p>
            <a:r>
              <a:rPr lang="el-GR" sz="3600" dirty="0" smtClean="0">
                <a:latin typeface="Aka-AcidGR-DiaryGirl" panose="02000603000000000000" pitchFamily="2" charset="-95"/>
                <a:ea typeface="Aka-AcidGR-DiaryGirl" panose="02000603000000000000" pitchFamily="2" charset="-95"/>
              </a:rPr>
              <a:t>Για να δούμε τι είπε η Ομάδα 2: </a:t>
            </a:r>
            <a:br>
              <a:rPr lang="el-GR" sz="3600" dirty="0" smtClean="0">
                <a:latin typeface="Aka-AcidGR-DiaryGirl" panose="02000603000000000000" pitchFamily="2" charset="-95"/>
                <a:ea typeface="Aka-AcidGR-DiaryGirl" panose="02000603000000000000" pitchFamily="2" charset="-95"/>
              </a:rPr>
            </a:br>
            <a:r>
              <a:rPr lang="el-GR" sz="3600" dirty="0" smtClean="0">
                <a:latin typeface="Aka-AcidGR-DiaryGirl" panose="02000603000000000000" pitchFamily="2" charset="-95"/>
                <a:ea typeface="Aka-AcidGR-DiaryGirl" panose="02000603000000000000" pitchFamily="2" charset="-95"/>
              </a:rPr>
              <a:t>Ψωμί, Δημητριακά, Όσπρια </a:t>
            </a:r>
            <a:endParaRPr lang="el-GR" sz="3600" dirty="0">
              <a:latin typeface="Aka-AcidGR-DiaryGirl" panose="02000603000000000000" pitchFamily="2" charset="-95"/>
              <a:ea typeface="Aka-AcidGR-DiaryGirl" panose="02000603000000000000" pitchFamily="2" charset="-95"/>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clipartheaven.com/clipart/food_&amp;_drink/cartoons/bread_-_sliced.gif"/>
          <p:cNvPicPr>
            <a:picLocks noChangeAspect="1" noChangeArrowheads="1"/>
          </p:cNvPicPr>
          <p:nvPr/>
        </p:nvPicPr>
        <p:blipFill>
          <a:blip r:embed="rId2" cstate="print"/>
          <a:srcRect/>
          <a:stretch>
            <a:fillRect/>
          </a:stretch>
        </p:blipFill>
        <p:spPr bwMode="auto">
          <a:xfrm>
            <a:off x="5724128" y="5589240"/>
            <a:ext cx="2160240" cy="934635"/>
          </a:xfrm>
          <a:prstGeom prst="rect">
            <a:avLst/>
          </a:prstGeom>
          <a:noFill/>
        </p:spPr>
      </p:pic>
      <p:pic>
        <p:nvPicPr>
          <p:cNvPr id="17412" name="Picture 4" descr="http://www.imageenvision.com/150/27541-clip-art-graphic-of-a-happy-white-bread-slice-mascot-character-jumping-by-toons4biz.jpg"/>
          <p:cNvPicPr>
            <a:picLocks noChangeAspect="1" noChangeArrowheads="1"/>
          </p:cNvPicPr>
          <p:nvPr/>
        </p:nvPicPr>
        <p:blipFill>
          <a:blip r:embed="rId3" cstate="print"/>
          <a:srcRect/>
          <a:stretch>
            <a:fillRect/>
          </a:stretch>
        </p:blipFill>
        <p:spPr bwMode="auto">
          <a:xfrm>
            <a:off x="7236296" y="404664"/>
            <a:ext cx="1440160" cy="1532085"/>
          </a:xfrm>
          <a:prstGeom prst="rect">
            <a:avLst/>
          </a:prstGeom>
          <a:noFill/>
        </p:spPr>
      </p:pic>
      <p:pic>
        <p:nvPicPr>
          <p:cNvPr id="17415" name="Picture 7" descr="C:\Users\ΜΕΛΕΤΗΣ\Desktop\PROJECT ΣΩΣΤΗ ΔΙΑΤΡΟΦΗ\EIKONES PROJECT\kjhgfty.jpg"/>
          <p:cNvPicPr>
            <a:picLocks noChangeAspect="1" noChangeArrowheads="1"/>
          </p:cNvPicPr>
          <p:nvPr/>
        </p:nvPicPr>
        <p:blipFill>
          <a:blip r:embed="rId4" cstate="print"/>
          <a:srcRect/>
          <a:stretch>
            <a:fillRect/>
          </a:stretch>
        </p:blipFill>
        <p:spPr bwMode="auto">
          <a:xfrm>
            <a:off x="251520" y="5229200"/>
            <a:ext cx="1892181" cy="1296144"/>
          </a:xfrm>
          <a:prstGeom prst="rect">
            <a:avLst/>
          </a:prstGeom>
          <a:noFill/>
        </p:spPr>
      </p:pic>
      <p:sp>
        <p:nvSpPr>
          <p:cNvPr id="17417" name="AutoShape 9" descr="data:image/jpeg;base64,/9j/4AAQSkZJRgABAQAAAQABAAD/2wCEAAkGBhQSERUUERQUFBUUFhwaGBIWFxgXFRoWFh0VFhwXFxwcHCYhHx4lHRgfHy8gIycqLDgtGh81NzQsOCYrOCkBCQoKDgwOGg8PGS8kHSUsNSwwLjQpMjUsLi8sLCwqKTU0NSwqLC4pLCwuLCwsKSwtLDQsLSopKiwpKSwsLCksLf/AABEIAIgAhAMBIgACEQEDEQH/xAAcAAEAAgMBAQEAAAAAAAAAAAAABAYBBQcCAwj/xABBEAACAQMCAwUGAwUDDQAAAAABAgMABBESIQUxQQYTIlFhFDJScYGRByNCYqGxwfAzU3IVJDVDVIKEkpOywtHh/8QAGwEBAAMBAQEBAAAAAAAAAAAAAAMEBQECBgf/xAArEQACAgICAQIEBgMAAAAAAAAAAQIDBBESITEFQRNhcfAGIlGR0eFCgbH/2gAMAwEAAhEDEQA/AO40pSgFKUoBSma8tIBzoD1WM1WL78RrRHMUbSXMq84raNpmB8mK+FfqRWivPxDu2YrDawQnp7TPqk6jeGAOw5H9XQ1HKyEfLB0TNRuI8QjhjaSZ1jjQZZ2OFA+dc0ftTxJwfz4k5ECGykfn0BnkQEefWtfeJe3LRvLdPJ3OXEZsISinkJHX2nSWH6SeW+OW0Ty6V/kPJM7Q9t7u4JW3Se3gwT3gjJnkUblhgHuxjpjX56aqUSqj60keOXP9qJHWbI6ksctg9Dkc/OrFY3t7EpUSREHbE1m4YgDZWMMr4XnvufvROOXHcGJ7e3uCdwY5xG5boO6uVUnIIBAOd/Osyd9s3ta/1I0sXNhTHg61L/pf+wvaM3lsDJgTRHu5gBgawAQ4HwspDD546VZa5H2c7Q2tpfxjS9mLiIpPHcRmAd7GdUTqW8OMNImzY5V1lJgRkEEHkRuD8q16p84KT6M+Wt9eD3SsA1mpTyKUpQClKUArFZrTdqeOG1gMir3kjMscUfLXLIQqKT0GTknyBrj8dgj9o+16WzLFGhnuXGUtkIDaRzeRuUcY+NvpmqLfNLdsTdyd+v8AcRs8divPbIIe5PqSqc6zFw8DWGYSlzm4nwM3EoJ1BvKFMaFjBx4TnlvYPZIjArn8tiAPCObDIwqdSccl/lWBl+otPjA7pvaXk11h2dLQHloD+GBQsUOkBeUaYGc6vf1E7b1K4KqJIC5WMJyU4TxtgYC+eD0HVa1jdpmgUx6ssGYlIyMqDyWSQ5CkfCgYjqRWjl41IWZk0xFveMa6Xbl70hzI3Ifq6VQddlnJTl5NTF9KvyNTitL9X4LTxNAGHcJIyn3m0METfmS+nK8zsT5cjU204rHFhFjcg7tIXg3J6kd7k+WwxjlXPZTqOXJc+bksfu2T0rz3S+Q+wr08aDjxZrw/DzXbn39P7Lt3IZzpSZYhuJO7Mgwei6C2cefy8q2M8UEkDxwlHI3KEgsSuc6lO/xdMVzgRgcgB6gYP3G9TP8AK0uNLuZF+GUd6PLYt4l+YYGuSxuTWnrRDP8AD9kE3BplotuDtIhCHRFg5VsSRZAJH5Lgqd+YAHLpWpsrR7Y6rN3tD8ChpbNid8SQMS8XPnGTzqTwLtUIlCY0KMBVYs8Q35BsGRPr3grc8AhRsd4AsgBKxZDLoyNLxtuHGB7wY+u9dV92PuW+jDuxbKGozjom8D7fAukN6i280g/LcNrtZ/WCXly30tg/PNW8GuTR2ivAsZjWWORVL27e650jxKRuj5IOsfXzradk+0r2rR29wzyWsraba6f30b/Zbk/EOStnfbnkVvY2Wrfyy6ZVT2dHpWKVfBmlKUAqkfiVKyGykGyrctk8wJGhmSI/PWQB0yau9a7j3BI7uB4JhlJBg+YPMMp6MDuD5ivMlyTQKXweG37lVbKaI9pAxxpABLb5GoDfcee1aHivEihKJqBIJOTvEjgHuk8mI3dueW0g4Br2IG4fFJbcRUMmkrb8QYFonU8o5+YjfpkjByd/PW8XP5zuG1rMe+R/ijl8SkfLOk+qmvmljSpnJSX8G16PRXbelZ7d/UiDYfyHL6UrOai3l2V2VGkfGdI2HzZjsBUiTk9I+5nONcdv2+/BKpWg4d7bdgujRQR6iAcFy2NiRscgee1Sl7MXgOfbR8u72+1TOlR6lJJmPL1upP8ALFv7+ZtaAVq34bfx8mgn9CCjfy/jWIeN4IS4RrdzyD+4x/ZblXHTLW49lir1Wix6e19V1+5tak2fEWj23ZM50BipDfHGf0PjO/I5IYEE1FoRURduorvhwn2i78Lv41tVRcGRlCo+MO6HAJx+lhjDRjkQMbEVD4jwoaTHcriG4GiUHGpcYVJh5FGIGfhP7Nans9eskgRTu51JnkJgNhnydcxsf2lPSrBfl50MzIQkowoYrko69Bnc4O4G+c+VUnF12cl4b/U/Ps/Fli28f2+huOxHabXbGO8kRbi2kaCUswGto8Yk3+JSrZ9aVwf8SOLyx3x0SFTJBA74xvI0Meonng7ClfV1vlBS+RRP1RSlKlOClKUB8Z7RXUq6hlYYKsAVIPQg7EVRuMfhFAwzZyy2ZznQv5kGTzPdsdv90ir/AExXGk+meoycXuL7OLX/AGE4lCTiKG6Xo0L92/1STbPyNVjjPfFltWhnglmOD3qacRfrcHJB222r9GsK4xxK8NzxK6nPuRN7NEN8BYj+Yfq5P2NU7qq61zS7NWv1PKmvhOXT+XZm3t1jRUQYVQAB6DlWTKurTqXV8ORq+2c17tbNridLdGKawzySL7yQpgMV6amLBAehJP6avMXYexCd37LFjGNekGX/ABd77+r11Z51WqxnaubZDZeq3pIotYayWXwSKHU81IyD/Rr0YdDPGW1mJ2jL9T3ZKgn1xjPrmonFrhgqwxECa5PdxsTsisQrSt5KuefmRVdQlz4rySuS48maHhJOqUJvAJGWIklmCodO56r5GtlVztfwWjjVVS9ugF2AxDjH/TrKfg7t4r+6z6LCB9tB/jVyeJKUt7Rq4vrlNNSg4ttFT4apM8QHMyx4HydSf3A1O4v2hijgVQ7z3MrSLHbx6GbTI76dIAyMDDbjO9Wi3/CC2GO9nvJfnNoGflGq9NvrVk4F2QtLMf5rBHESMFgMuR6sck/euLATa5vwZHqedHMmpRWlrRouyXYREgLXsaPcTOZHGMrHkKixKeoRUC59DWauuKVprpaRlmaUpQClKUApSlAa7tBxL2e2mm/uonfHqqkgfUjH1rjHZu3KWsQb3mXWxPMtJ4yT/wA1dE/GCcrwi4AwDJoQZOPfdBiqaqYGByGw+Q2/lVDNlqKRcxV22Tex9wVvbrQoab2NGhUnSG0PKWQn1dk3q68P4o6Wiz36pA6R6pUVtSqRnYHO59N9zjNc1ubRiySRSPDNETolTBwGwCrKdmVgN1PlX1mkuJtPtdw0wQ5WMIkUQboxVfeYZ2JO3QDFK8mEa1v2E6JSns+sLF2Z5BpLu8jjbClyXIJ/ZBC59DUnsjwtZbS84jMBqnhlSHVghLZAyrgY5uwLHPl860vaW40WUxBwZMRg4J/tDpOw9C2w+lXXsnwdGgitrVJkso2DvLOGV5yCHCxq2CE1DLMQBgBQDkkMSPLdj9xkvSUEXizVgia/f0jV/ixv+/NSKxWavlMUpSgFKUoBSlKAUpSgFKUoCg/jZ/oz/iIf+8VWHPPHrV6/FHh5m4VdKudSx94uPOIiT/xrn9ndCSNJAch1DfcA/wAdqzs72Zdxfc01nm3nYXEjt3ukxyuxCa8eOMD3V3OVGOXWt+R9K+c9urqVdQynmpGQfpWvTs7GudDzoD+lZ5Av0GaqOUZ9yemWknHwbC6jDSWCnkb6HIz5a2H2IFdnUVweXgkUL2kqa+8W8twJHd3bDSBSPESMEHp5V3kVpYuvh9FDI3z7M0pSrRXFKUoBSlKAxmma+AL5BOkLjcbk59Dyx9K+ek43l3U+IjSNvI+X7qAl5pmo2G30uPFuuQCB9iM/evWtgd1BGN2B6+WD/wC6AkUr5wzhgCM4PmCD9QdxXvNAfG7kCqS3L5ZznbGOvPGPWuLXfCzw24No+RC7FrWQ8mQnJhJ+JCcY6g+tdmifWdYY6cEBcYBOfe9eW3186h8Y4NFdo0FxCssRGTqwfFyGnqGHxDFR2VqyPFnuE3B7RzCsGtvdfhdOhIsr0FV/1N0neYJ5DvFw33BNRI+wHFW8LSWMXnIveuw+SkAZ+ZrNlhT30XllQa7IMVv7Re2Nsu+JRcSY/THDkqT6FyAM+VdnWq52S7FR2KsQzTTy7y3EmNbY5KMe6g6KOVWMVpVQ+HHiUrJ85bM0pSpCMUpSgFKUoCBph0rycBtjvJ4j6719WdfHleXveA7/ALt6khccqzQERWj1LsobT4dsNp9NsivS22AAjEAHJB8eQemSc1IK1H9l04CHQoOSoGQQenp9KA8bMw1LpYEhSSMn1G+49K8NMfDGzASMM5UHBVTuR5HB619kw6gsuCDnDcwR1/8AtfC3LMHDOuroU5hdwDv1ypPl0oCRcEjAUZycHfGB1P8AXXFfLYDuoiFIA5jOFzjPz54zXiKZdTM2QyEJk5AO/MD9onp5CpUERA8RBbqcYz/XKgPaQgZwAMnJx5nrXrFZpQClKUApSlAKUpQClKUApSlAKUpQEW6ix41Usyg4UHGc/pP8vWvjJ4EV9KrsAwxuA25A8/ERt86UoD6panweIkIMHVvqIxhvnkZz6mpY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9" name="AutoShape 11" descr="data:image/jpeg;base64,/9j/4AAQSkZJRgABAQAAAQABAAD/2wCEAAkGBhQSERUUERQUFBUUFhwaGBIWFxgXFRoWFh0VFhwXFxwcHCYhHx4lHRgfHy8gIycqLDgtGh81NzQsOCYrOCkBCQoKDgwOGg8PGS8kHSUsNSwwLjQpMjUsLi8sLCwqKTU0NSwqLC4pLCwuLCwsKSwtLDQsLSopKiwpKSwsLCksLf/AABEIAIgAhAMBIgACEQEDEQH/xAAcAAEAAgMBAQEAAAAAAAAAAAAABAYBBQcCAwj/xABBEAACAQMCAwUGAwUDDQAAAAABAgMABBESIQUxQQYTIlFhFDJScYGRByNCYqGxwfAzU3IVJDVDVIKEkpOywtHh/8QAGwEBAAMBAQEBAAAAAAAAAAAAAAMEBQECBgf/xAArEQACAgICAQIEBgMAAAAAAAAAAQIDBBESITEFQRNhcfAGIlGR0eFCgbH/2gAMAwEAAhEDEQA/AO40pSgFKUoBSma8tIBzoD1WM1WL78RrRHMUbSXMq84raNpmB8mK+FfqRWivPxDu2YrDawQnp7TPqk6jeGAOw5H9XQ1HKyEfLB0TNRuI8QjhjaSZ1jjQZZ2OFA+dc0ftTxJwfz4k5ECGykfn0BnkQEefWtfeJe3LRvLdPJ3OXEZsISinkJHX2nSWH6SeW+OW0Ty6V/kPJM7Q9t7u4JW3Se3gwT3gjJnkUblhgHuxjpjX56aqUSqj60keOXP9qJHWbI6ksctg9Dkc/OrFY3t7EpUSREHbE1m4YgDZWMMr4XnvufvROOXHcGJ7e3uCdwY5xG5boO6uVUnIIBAOd/Osyd9s3ta/1I0sXNhTHg61L/pf+wvaM3lsDJgTRHu5gBgawAQ4HwspDD546VZa5H2c7Q2tpfxjS9mLiIpPHcRmAd7GdUTqW8OMNImzY5V1lJgRkEEHkRuD8q16p84KT6M+Wt9eD3SsA1mpTyKUpQClKUArFZrTdqeOG1gMir3kjMscUfLXLIQqKT0GTknyBrj8dgj9o+16WzLFGhnuXGUtkIDaRzeRuUcY+NvpmqLfNLdsTdyd+v8AcRs8divPbIIe5PqSqc6zFw8DWGYSlzm4nwM3EoJ1BvKFMaFjBx4TnlvYPZIjArn8tiAPCObDIwqdSccl/lWBl+otPjA7pvaXk11h2dLQHloD+GBQsUOkBeUaYGc6vf1E7b1K4KqJIC5WMJyU4TxtgYC+eD0HVa1jdpmgUx6ssGYlIyMqDyWSQ5CkfCgYjqRWjl41IWZk0xFveMa6Xbl70hzI3Ifq6VQddlnJTl5NTF9KvyNTitL9X4LTxNAGHcJIyn3m0METfmS+nK8zsT5cjU204rHFhFjcg7tIXg3J6kd7k+WwxjlXPZTqOXJc+bksfu2T0rz3S+Q+wr08aDjxZrw/DzXbn39P7Lt3IZzpSZYhuJO7Mgwei6C2cefy8q2M8UEkDxwlHI3KEgsSuc6lO/xdMVzgRgcgB6gYP3G9TP8AK0uNLuZF+GUd6PLYt4l+YYGuSxuTWnrRDP8AD9kE3BplotuDtIhCHRFg5VsSRZAJH5Lgqd+YAHLpWpsrR7Y6rN3tD8ChpbNid8SQMS8XPnGTzqTwLtUIlCY0KMBVYs8Q35BsGRPr3grc8AhRsd4AsgBKxZDLoyNLxtuHGB7wY+u9dV92PuW+jDuxbKGozjom8D7fAukN6i280g/LcNrtZ/WCXly30tg/PNW8GuTR2ivAsZjWWORVL27e650jxKRuj5IOsfXzradk+0r2rR29wzyWsraba6f30b/Zbk/EOStnfbnkVvY2Wrfyy6ZVT2dHpWKVfBmlKUAqkfiVKyGykGyrctk8wJGhmSI/PWQB0yau9a7j3BI7uB4JhlJBg+YPMMp6MDuD5ivMlyTQKXweG37lVbKaI9pAxxpABLb5GoDfcee1aHivEihKJqBIJOTvEjgHuk8mI3dueW0g4Br2IG4fFJbcRUMmkrb8QYFonU8o5+YjfpkjByd/PW8XP5zuG1rMe+R/ijl8SkfLOk+qmvmljSpnJSX8G16PRXbelZ7d/UiDYfyHL6UrOai3l2V2VGkfGdI2HzZjsBUiTk9I+5nONcdv2+/BKpWg4d7bdgujRQR6iAcFy2NiRscgee1Sl7MXgOfbR8u72+1TOlR6lJJmPL1upP8ALFv7+ZtaAVq34bfx8mgn9CCjfy/jWIeN4IS4RrdzyD+4x/ZblXHTLW49lir1Wix6e19V1+5tak2fEWj23ZM50BipDfHGf0PjO/I5IYEE1FoRURduorvhwn2i78Lv41tVRcGRlCo+MO6HAJx+lhjDRjkQMbEVD4jwoaTHcriG4GiUHGpcYVJh5FGIGfhP7Nans9eskgRTu51JnkJgNhnydcxsf2lPSrBfl50MzIQkowoYrko69Bnc4O4G+c+VUnF12cl4b/U/Ps/Fli28f2+huOxHabXbGO8kRbi2kaCUswGto8Yk3+JSrZ9aVwf8SOLyx3x0SFTJBA74xvI0Meonng7ClfV1vlBS+RRP1RSlKlOClKUB8Z7RXUq6hlYYKsAVIPQg7EVRuMfhFAwzZyy2ZznQv5kGTzPdsdv90ir/AExXGk+meoycXuL7OLX/AGE4lCTiKG6Xo0L92/1STbPyNVjjPfFltWhnglmOD3qacRfrcHJB222r9GsK4xxK8NzxK6nPuRN7NEN8BYj+Yfq5P2NU7qq61zS7NWv1PKmvhOXT+XZm3t1jRUQYVQAB6DlWTKurTqXV8ORq+2c17tbNridLdGKawzySL7yQpgMV6amLBAehJP6avMXYexCd37LFjGNekGX/ABd77+r11Z51WqxnaubZDZeq3pIotYayWXwSKHU81IyD/Rr0YdDPGW1mJ2jL9T3ZKgn1xjPrmonFrhgqwxECa5PdxsTsisQrSt5KuefmRVdQlz4rySuS48maHhJOqUJvAJGWIklmCodO56r5GtlVztfwWjjVVS9ugF2AxDjH/TrKfg7t4r+6z6LCB9tB/jVyeJKUt7Rq4vrlNNSg4ttFT4apM8QHMyx4HydSf3A1O4v2hijgVQ7z3MrSLHbx6GbTI76dIAyMDDbjO9Wi3/CC2GO9nvJfnNoGflGq9NvrVk4F2QtLMf5rBHESMFgMuR6sck/euLATa5vwZHqedHMmpRWlrRouyXYREgLXsaPcTOZHGMrHkKixKeoRUC59DWauuKVprpaRlmaUpQClKUApSlAa7tBxL2e2mm/uonfHqqkgfUjH1rjHZu3KWsQb3mXWxPMtJ4yT/wA1dE/GCcrwi4AwDJoQZOPfdBiqaqYGByGw+Q2/lVDNlqKRcxV22Tex9wVvbrQoab2NGhUnSG0PKWQn1dk3q68P4o6Wiz36pA6R6pUVtSqRnYHO59N9zjNc1ubRiySRSPDNETolTBwGwCrKdmVgN1PlX1mkuJtPtdw0wQ5WMIkUQboxVfeYZ2JO3QDFK8mEa1v2E6JSns+sLF2Z5BpLu8jjbClyXIJ/ZBC59DUnsjwtZbS84jMBqnhlSHVghLZAyrgY5uwLHPl860vaW40WUxBwZMRg4J/tDpOw9C2w+lXXsnwdGgitrVJkso2DvLOGV5yCHCxq2CE1DLMQBgBQDkkMSPLdj9xkvSUEXizVgia/f0jV/ixv+/NSKxWavlMUpSgFKUoBSlKAUpSgFKUoCg/jZ/oz/iIf+8VWHPPHrV6/FHh5m4VdKudSx94uPOIiT/xrn9ndCSNJAch1DfcA/wAdqzs72Zdxfc01nm3nYXEjt3ukxyuxCa8eOMD3V3OVGOXWt+R9K+c9urqVdQynmpGQfpWvTs7GudDzoD+lZ5Av0GaqOUZ9yemWknHwbC6jDSWCnkb6HIz5a2H2IFdnUVweXgkUL2kqa+8W8twJHd3bDSBSPESMEHp5V3kVpYuvh9FDI3z7M0pSrRXFKUoBSlKAxmma+AL5BOkLjcbk59Dyx9K+ek43l3U+IjSNvI+X7qAl5pmo2G30uPFuuQCB9iM/evWtgd1BGN2B6+WD/wC6AkUr5wzhgCM4PmCD9QdxXvNAfG7kCqS3L5ZznbGOvPGPWuLXfCzw24No+RC7FrWQ8mQnJhJ+JCcY6g+tdmifWdYY6cEBcYBOfe9eW3186h8Y4NFdo0FxCssRGTqwfFyGnqGHxDFR2VqyPFnuE3B7RzCsGtvdfhdOhIsr0FV/1N0neYJ5DvFw33BNRI+wHFW8LSWMXnIveuw+SkAZ+ZrNlhT30XllQa7IMVv7Re2Nsu+JRcSY/THDkqT6FyAM+VdnWq52S7FR2KsQzTTy7y3EmNbY5KMe6g6KOVWMVpVQ+HHiUrJ85bM0pSpCMUpSgFKUoCBph0rycBtjvJ4j6719WdfHleXveA7/ALt6khccqzQERWj1LsobT4dsNp9NsivS22AAjEAHJB8eQemSc1IK1H9l04CHQoOSoGQQenp9KA8bMw1LpYEhSSMn1G+49K8NMfDGzASMM5UHBVTuR5HB619kw6gsuCDnDcwR1/8AtfC3LMHDOuroU5hdwDv1ypPl0oCRcEjAUZycHfGB1P8AXXFfLYDuoiFIA5jOFzjPz54zXiKZdTM2QyEJk5AO/MD9onp5CpUERA8RBbqcYz/XKgPaQgZwAMnJx5nrXrFZpQClKUApSlAKUpQClKUApSlAKUpQEW6ix41Usyg4UHGc/pP8vWvjJ4EV9KrsAwxuA25A8/ERt86UoD6panweIkIMHVvqIxhvnkZz6mpY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7421" name="Picture 13" descr="http://cdn5.fotosearch.com/bthumb/CSP/CSP517/k5175411.jpg"/>
          <p:cNvPicPr>
            <a:picLocks noChangeAspect="1" noChangeArrowheads="1"/>
          </p:cNvPicPr>
          <p:nvPr/>
        </p:nvPicPr>
        <p:blipFill>
          <a:blip r:embed="rId5" cstate="print"/>
          <a:srcRect/>
          <a:stretch>
            <a:fillRect/>
          </a:stretch>
        </p:blipFill>
        <p:spPr bwMode="auto">
          <a:xfrm>
            <a:off x="7308304" y="3212976"/>
            <a:ext cx="1501735" cy="1547243"/>
          </a:xfrm>
          <a:prstGeom prst="rect">
            <a:avLst/>
          </a:prstGeom>
          <a:noFill/>
        </p:spPr>
      </p:pic>
      <p:pic>
        <p:nvPicPr>
          <p:cNvPr id="17423" name="Picture 15" descr="http://www.dc.state.fl.us/pub/compass/9697img/beans.gif"/>
          <p:cNvPicPr>
            <a:picLocks noChangeAspect="1" noChangeArrowheads="1"/>
          </p:cNvPicPr>
          <p:nvPr/>
        </p:nvPicPr>
        <p:blipFill>
          <a:blip r:embed="rId6" cstate="print"/>
          <a:srcRect/>
          <a:stretch>
            <a:fillRect/>
          </a:stretch>
        </p:blipFill>
        <p:spPr bwMode="auto">
          <a:xfrm>
            <a:off x="395536" y="260648"/>
            <a:ext cx="1107912" cy="1539999"/>
          </a:xfrm>
          <a:prstGeom prst="rect">
            <a:avLst/>
          </a:prstGeom>
          <a:noFill/>
        </p:spPr>
      </p:pic>
      <p:pic>
        <p:nvPicPr>
          <p:cNvPr id="17424" name="Picture 16" descr="C:\Users\ΜΕΛΕΤΗΣ\Desktop\PROJECT ΣΩΣΤΗ ΔΙΑΤΡΟΦΗ\EIKONES PROJECT\ikmn.png"/>
          <p:cNvPicPr>
            <a:picLocks noChangeAspect="1" noChangeArrowheads="1"/>
          </p:cNvPicPr>
          <p:nvPr/>
        </p:nvPicPr>
        <p:blipFill>
          <a:blip r:embed="rId7" cstate="print"/>
          <a:srcRect/>
          <a:stretch>
            <a:fillRect/>
          </a:stretch>
        </p:blipFill>
        <p:spPr bwMode="auto">
          <a:xfrm>
            <a:off x="323528" y="2852936"/>
            <a:ext cx="1114610" cy="1232826"/>
          </a:xfrm>
          <a:prstGeom prst="rect">
            <a:avLst/>
          </a:prstGeom>
          <a:noFill/>
        </p:spPr>
      </p:pic>
      <p:sp>
        <p:nvSpPr>
          <p:cNvPr id="13" name="12 - Στρογγυλεμένο ορθογώνιο"/>
          <p:cNvSpPr/>
          <p:nvPr/>
        </p:nvSpPr>
        <p:spPr>
          <a:xfrm>
            <a:off x="1547664" y="692696"/>
            <a:ext cx="5472608" cy="4752528"/>
          </a:xfrm>
          <a:prstGeom prst="round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latin typeface="Times New Roman" pitchFamily="18" charset="0"/>
                <a:cs typeface="Times New Roman" pitchFamily="18" charset="0"/>
              </a:rPr>
              <a:t>Γεια σας!</a:t>
            </a:r>
          </a:p>
          <a:p>
            <a:pPr algn="ctr"/>
            <a:r>
              <a:rPr lang="el-GR" sz="2000" dirty="0" smtClean="0">
                <a:solidFill>
                  <a:schemeClr val="tx1"/>
                </a:solidFill>
                <a:latin typeface="Times New Roman" pitchFamily="18" charset="0"/>
                <a:cs typeface="Times New Roman" pitchFamily="18" charset="0"/>
              </a:rPr>
              <a:t>Είμαστε τα δημητριακά και όσπρια! Στην ομάδα μας ανήκουν και όλα τα προϊόντα που φτιάχνονται από σιτάρι, αλεύρι, αλλά και η πατάτα, τα μακαρόνια και το ρύζι.</a:t>
            </a:r>
          </a:p>
          <a:p>
            <a:pPr algn="ctr"/>
            <a:r>
              <a:rPr lang="el-GR" sz="2000" dirty="0" smtClean="0">
                <a:solidFill>
                  <a:schemeClr val="tx1"/>
                </a:solidFill>
                <a:latin typeface="Times New Roman" pitchFamily="18" charset="0"/>
                <a:cs typeface="Times New Roman" pitchFamily="18" charset="0"/>
              </a:rPr>
              <a:t> Είμαστε πλούσια σε υδατάνθρακες, που σας δίνουν πολύ ενέργεια!</a:t>
            </a:r>
          </a:p>
          <a:p>
            <a:pPr algn="ctr"/>
            <a:r>
              <a:rPr lang="el-GR" sz="2000" dirty="0" smtClean="0">
                <a:solidFill>
                  <a:schemeClr val="tx1"/>
                </a:solidFill>
                <a:latin typeface="Times New Roman" pitchFamily="18" charset="0"/>
                <a:cs typeface="Times New Roman" pitchFamily="18" charset="0"/>
              </a:rPr>
              <a:t>Έχουμε μερικές βιταμίνες της ομάδας Β, πρωτεΐνες, φυτικές ίνες, σίδηρο και άλλα μέταλλα σημαντικά για τον οργανισμό σας. Δεν περιέχουμε πολύ λίπος.</a:t>
            </a:r>
          </a:p>
          <a:p>
            <a:pPr algn="ctr"/>
            <a:r>
              <a:rPr lang="el-GR" sz="2000" dirty="0" smtClean="0">
                <a:solidFill>
                  <a:schemeClr val="tx1"/>
                </a:solidFill>
                <a:latin typeface="Times New Roman" pitchFamily="18" charset="0"/>
                <a:cs typeface="Times New Roman" pitchFamily="18" charset="0"/>
              </a:rPr>
              <a:t> Όταν μάλιστα μας τρώνε με το φλοιό μας ή είμαστε ολικής αλέσεως βοηθάμε στην καλή λειτουργία του εντέρου σας, ώστε να μην έχετε δυσκοιλιότητα.</a:t>
            </a:r>
          </a:p>
          <a:p>
            <a:pPr algn="ctr"/>
            <a:endParaRPr lang="el-GR" dirty="0"/>
          </a:p>
        </p:txBody>
      </p:sp>
      <p:sp>
        <p:nvSpPr>
          <p:cNvPr id="14" name="13 - Επεξήγηση με παραλληλόγραμμο"/>
          <p:cNvSpPr/>
          <p:nvPr/>
        </p:nvSpPr>
        <p:spPr>
          <a:xfrm>
            <a:off x="1763688" y="188640"/>
            <a:ext cx="1440160" cy="288032"/>
          </a:xfrm>
          <a:prstGeom prst="wedgeRectCallout">
            <a:avLst>
              <a:gd name="adj1" fmla="val -67082"/>
              <a:gd name="adj2" fmla="val 14825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Αρακάς!</a:t>
            </a:r>
            <a:endParaRPr lang="el-GR" b="1" dirty="0"/>
          </a:p>
        </p:txBody>
      </p:sp>
      <p:sp>
        <p:nvSpPr>
          <p:cNvPr id="15" name="14 - Επεξήγηση με παραλληλόγραμμο"/>
          <p:cNvSpPr/>
          <p:nvPr/>
        </p:nvSpPr>
        <p:spPr>
          <a:xfrm>
            <a:off x="179512" y="2204864"/>
            <a:ext cx="1296144" cy="288032"/>
          </a:xfrm>
          <a:prstGeom prst="wedgeRectCallout">
            <a:avLst>
              <a:gd name="adj1" fmla="val -19327"/>
              <a:gd name="adj2" fmla="val 172679"/>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Φασόλια!</a:t>
            </a:r>
            <a:endParaRPr lang="el-GR" b="1" dirty="0"/>
          </a:p>
        </p:txBody>
      </p:sp>
      <p:sp>
        <p:nvSpPr>
          <p:cNvPr id="16" name="15 - Επεξήγηση με παραλληλόγραμμο"/>
          <p:cNvSpPr/>
          <p:nvPr/>
        </p:nvSpPr>
        <p:spPr>
          <a:xfrm>
            <a:off x="2123728" y="5949280"/>
            <a:ext cx="1584176" cy="360040"/>
          </a:xfrm>
          <a:prstGeom prst="wedgeRectCallout">
            <a:avLst>
              <a:gd name="adj1" fmla="val -64152"/>
              <a:gd name="adj2" fmla="val 1638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Δημητριακά!</a:t>
            </a:r>
            <a:endParaRPr lang="el-GR" b="1" dirty="0"/>
          </a:p>
        </p:txBody>
      </p:sp>
      <p:sp>
        <p:nvSpPr>
          <p:cNvPr id="17" name="16 - Επεξήγηση με παραλληλόγραμμο"/>
          <p:cNvSpPr/>
          <p:nvPr/>
        </p:nvSpPr>
        <p:spPr>
          <a:xfrm>
            <a:off x="4139952" y="5661248"/>
            <a:ext cx="1440160" cy="288032"/>
          </a:xfrm>
          <a:prstGeom prst="wedgeRectCallout">
            <a:avLst>
              <a:gd name="adj1" fmla="val 70649"/>
              <a:gd name="adj2" fmla="val 133607"/>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Ψωμί!</a:t>
            </a:r>
            <a:endParaRPr lang="el-GR" b="1" dirty="0"/>
          </a:p>
        </p:txBody>
      </p:sp>
      <p:sp>
        <p:nvSpPr>
          <p:cNvPr id="18" name="17 - Επεξήγηση με παραλληλόγραμμο"/>
          <p:cNvSpPr/>
          <p:nvPr/>
        </p:nvSpPr>
        <p:spPr>
          <a:xfrm>
            <a:off x="7452320" y="2492896"/>
            <a:ext cx="1440160" cy="288032"/>
          </a:xfrm>
          <a:prstGeom prst="wedgeRectCallout">
            <a:avLst>
              <a:gd name="adj1" fmla="val -31917"/>
              <a:gd name="adj2" fmla="val 250824"/>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Φακές!</a:t>
            </a:r>
            <a:endParaRPr lang="el-GR" b="1" dirty="0"/>
          </a:p>
        </p:txBody>
      </p:sp>
      <p:sp>
        <p:nvSpPr>
          <p:cNvPr id="19" name="18 - Επεξήγηση με παραλληλόγραμμο"/>
          <p:cNvSpPr/>
          <p:nvPr/>
        </p:nvSpPr>
        <p:spPr>
          <a:xfrm>
            <a:off x="5724128" y="260648"/>
            <a:ext cx="1440160" cy="288032"/>
          </a:xfrm>
          <a:prstGeom prst="wedgeRectCallout">
            <a:avLst>
              <a:gd name="adj1" fmla="val 44275"/>
              <a:gd name="adj2" fmla="val 158027"/>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Τοστ!</a:t>
            </a:r>
            <a:endParaRPr lang="el-G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492896"/>
            <a:ext cx="8301608" cy="1143000"/>
          </a:xfrm>
        </p:spPr>
        <p:txBody>
          <a:bodyPr>
            <a:noAutofit/>
          </a:bodyPr>
          <a:lstStyle/>
          <a:p>
            <a:r>
              <a:rPr lang="el-GR" sz="4000" dirty="0" smtClean="0">
                <a:latin typeface="Aka-AcidGR-DiaryGirl" panose="02000603000000000000" pitchFamily="2" charset="-95"/>
                <a:ea typeface="Aka-AcidGR-DiaryGirl" panose="02000603000000000000" pitchFamily="2" charset="-95"/>
              </a:rPr>
              <a:t>Για να δούμε τι είπε η Ομάδα 3: </a:t>
            </a:r>
            <a:br>
              <a:rPr lang="el-GR" sz="4000" dirty="0" smtClean="0">
                <a:latin typeface="Aka-AcidGR-DiaryGirl" panose="02000603000000000000" pitchFamily="2" charset="-95"/>
                <a:ea typeface="Aka-AcidGR-DiaryGirl" panose="02000603000000000000" pitchFamily="2" charset="-95"/>
              </a:rPr>
            </a:br>
            <a:r>
              <a:rPr lang="el-GR" sz="4000" dirty="0" smtClean="0">
                <a:latin typeface="Aka-AcidGR-DiaryGirl" panose="02000603000000000000" pitchFamily="2" charset="-95"/>
                <a:ea typeface="Aka-AcidGR-DiaryGirl" panose="02000603000000000000" pitchFamily="2" charset="-95"/>
              </a:rPr>
              <a:t>Κρέας, Ψάρια, Αυγά</a:t>
            </a:r>
            <a:endParaRPr lang="el-GR" sz="4000" dirty="0">
              <a:latin typeface="Aka-AcidGR-DiaryGirl" panose="02000603000000000000" pitchFamily="2" charset="-95"/>
              <a:ea typeface="Aka-AcidGR-DiaryGirl" panose="02000603000000000000" pitchFamily="2" charset="-95"/>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ΜΕΛΕΤΗΣ\Desktop\PROJECT ΣΩΣΤΗ ΔΙΑΤΡΟΦΗ\EIKONES PROJECT\klmnbg.png"/>
          <p:cNvPicPr>
            <a:picLocks noChangeAspect="1" noChangeArrowheads="1"/>
          </p:cNvPicPr>
          <p:nvPr/>
        </p:nvPicPr>
        <p:blipFill>
          <a:blip r:embed="rId2" cstate="print"/>
          <a:srcRect/>
          <a:stretch>
            <a:fillRect/>
          </a:stretch>
        </p:blipFill>
        <p:spPr bwMode="auto">
          <a:xfrm>
            <a:off x="7596336" y="260648"/>
            <a:ext cx="1349484" cy="1656184"/>
          </a:xfrm>
          <a:prstGeom prst="rect">
            <a:avLst/>
          </a:prstGeom>
          <a:noFill/>
        </p:spPr>
      </p:pic>
      <p:pic>
        <p:nvPicPr>
          <p:cNvPr id="7" name="Picture 6" descr="http://us.123rf.com/400wm/400/400/seamartini/seamartini1109/seamartini110900011/10459382-cartoon-cook-fish-with-dishware-for-cooking-concept-isolated-on-white-background.jpg"/>
          <p:cNvPicPr>
            <a:picLocks noChangeAspect="1" noChangeArrowheads="1"/>
          </p:cNvPicPr>
          <p:nvPr/>
        </p:nvPicPr>
        <p:blipFill>
          <a:blip r:embed="rId3" cstate="print"/>
          <a:srcRect/>
          <a:stretch>
            <a:fillRect/>
          </a:stretch>
        </p:blipFill>
        <p:spPr bwMode="auto">
          <a:xfrm>
            <a:off x="323528" y="0"/>
            <a:ext cx="1413157" cy="1800200"/>
          </a:xfrm>
          <a:prstGeom prst="rect">
            <a:avLst/>
          </a:prstGeom>
          <a:noFill/>
        </p:spPr>
      </p:pic>
      <p:sp>
        <p:nvSpPr>
          <p:cNvPr id="3" name="2 - Στρογγυλεμένο ορθογώνιο"/>
          <p:cNvSpPr/>
          <p:nvPr/>
        </p:nvSpPr>
        <p:spPr>
          <a:xfrm>
            <a:off x="1403648" y="908720"/>
            <a:ext cx="6120680" cy="4608512"/>
          </a:xfrm>
          <a:prstGeom prst="roundRect">
            <a:avLst/>
          </a:prstGeom>
          <a:gradFill flip="none" rotWithShape="1">
            <a:gsLst>
              <a:gs pos="53000">
                <a:schemeClr val="accent2">
                  <a:lumMod val="40000"/>
                  <a:lumOff val="60000"/>
                </a:schemeClr>
              </a:gs>
              <a:gs pos="17999">
                <a:srgbClr val="FEE7F2"/>
              </a:gs>
              <a:gs pos="36000">
                <a:srgbClr val="FAC77D"/>
              </a:gs>
              <a:gs pos="61000">
                <a:srgbClr val="FBA97D"/>
              </a:gs>
              <a:gs pos="82001">
                <a:srgbClr val="FBD49C"/>
              </a:gs>
              <a:gs pos="100000">
                <a:srgbClr val="FEE7F2"/>
              </a:gs>
            </a:gsLst>
            <a:lin ang="135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latin typeface="Times New Roman" pitchFamily="18" charset="0"/>
                <a:cs typeface="Times New Roman" pitchFamily="18" charset="0"/>
              </a:rPr>
              <a:t>Γεια σας! </a:t>
            </a:r>
          </a:p>
          <a:p>
            <a:pPr algn="ctr"/>
            <a:r>
              <a:rPr lang="el-GR" sz="2400" dirty="0" smtClean="0">
                <a:solidFill>
                  <a:schemeClr val="tx1"/>
                </a:solidFill>
                <a:latin typeface="Times New Roman" pitchFamily="18" charset="0"/>
                <a:cs typeface="Times New Roman" pitchFamily="18" charset="0"/>
              </a:rPr>
              <a:t>Είμαστε η 3</a:t>
            </a:r>
            <a:r>
              <a:rPr lang="el-GR" sz="2400" baseline="30000" dirty="0" smtClean="0">
                <a:solidFill>
                  <a:schemeClr val="tx1"/>
                </a:solidFill>
                <a:latin typeface="Times New Roman" pitchFamily="18" charset="0"/>
                <a:cs typeface="Times New Roman" pitchFamily="18" charset="0"/>
              </a:rPr>
              <a:t>η</a:t>
            </a:r>
            <a:r>
              <a:rPr lang="el-GR" sz="2400" dirty="0" smtClean="0">
                <a:solidFill>
                  <a:schemeClr val="tx1"/>
                </a:solidFill>
                <a:latin typeface="Times New Roman" pitchFamily="18" charset="0"/>
                <a:cs typeface="Times New Roman" pitchFamily="18" charset="0"/>
              </a:rPr>
              <a:t> ομάδα τροφίμων, το κρέας, τα ψάρια/θαλασσινά και τα αυγά! </a:t>
            </a:r>
          </a:p>
          <a:p>
            <a:pPr algn="ctr"/>
            <a:r>
              <a:rPr lang="el-GR" sz="2400" dirty="0" smtClean="0">
                <a:solidFill>
                  <a:schemeClr val="tx1"/>
                </a:solidFill>
                <a:latin typeface="Times New Roman" pitchFamily="18" charset="0"/>
                <a:cs typeface="Times New Roman" pitchFamily="18" charset="0"/>
              </a:rPr>
              <a:t>Είμαστε η ομάδα με τις περισσότερες πρωτεΐνες, αυτές δηλαδή που τρέφουν τους μυς σας και σας κάνουν πολύ δυνατούς! Όλοι όσοι γυμνάζονται πολύ, μας επιλέγουν για να παραμένουν οι μυς τους υγιείς και να μην κουράζονται πολύ.</a:t>
            </a:r>
          </a:p>
          <a:p>
            <a:pPr algn="ctr"/>
            <a:r>
              <a:rPr lang="el-GR" sz="2400" dirty="0" smtClean="0">
                <a:solidFill>
                  <a:schemeClr val="tx1"/>
                </a:solidFill>
                <a:latin typeface="Times New Roman" pitchFamily="18" charset="0"/>
                <a:cs typeface="Times New Roman" pitchFamily="18" charset="0"/>
              </a:rPr>
              <a:t>Επίσης περιέχουμε και λίπη, βιταμίνες, σίδηρο και άλλα πολύτιμα μέταλλα.</a:t>
            </a:r>
          </a:p>
          <a:p>
            <a:pPr algn="ctr"/>
            <a:endParaRPr lang="el-GR" dirty="0"/>
          </a:p>
        </p:txBody>
      </p:sp>
      <p:pic>
        <p:nvPicPr>
          <p:cNvPr id="4" name="Picture 4" descr="http://us.cdn2.123rf.com/168nwm/cthoman/cthoman1006/cthoman100600069/7173180-a-cartoon-fried-chicken-drumstick-smiling-and-happy.jpg"/>
          <p:cNvPicPr>
            <a:picLocks noChangeAspect="1" noChangeArrowheads="1"/>
          </p:cNvPicPr>
          <p:nvPr/>
        </p:nvPicPr>
        <p:blipFill>
          <a:blip r:embed="rId4" cstate="print"/>
          <a:srcRect/>
          <a:stretch>
            <a:fillRect/>
          </a:stretch>
        </p:blipFill>
        <p:spPr bwMode="auto">
          <a:xfrm>
            <a:off x="251520" y="4941168"/>
            <a:ext cx="776866" cy="1656184"/>
          </a:xfrm>
          <a:prstGeom prst="rect">
            <a:avLst/>
          </a:prstGeom>
          <a:noFill/>
        </p:spPr>
      </p:pic>
      <p:pic>
        <p:nvPicPr>
          <p:cNvPr id="6" name="Picture 13" descr="http://t2.gstatic.com/images?q=tbn:ANd9GcTqtG17ZZNWQCFAzxrr7IsaCSmKEWESm1my8GaeA_CsxtsXZE6P"/>
          <p:cNvPicPr>
            <a:picLocks noChangeAspect="1" noChangeArrowheads="1"/>
          </p:cNvPicPr>
          <p:nvPr/>
        </p:nvPicPr>
        <p:blipFill>
          <a:blip r:embed="rId5" cstate="print"/>
          <a:srcRect/>
          <a:stretch>
            <a:fillRect/>
          </a:stretch>
        </p:blipFill>
        <p:spPr bwMode="auto">
          <a:xfrm>
            <a:off x="251520" y="3068960"/>
            <a:ext cx="815551" cy="1152128"/>
          </a:xfrm>
          <a:prstGeom prst="rect">
            <a:avLst/>
          </a:prstGeom>
          <a:noFill/>
        </p:spPr>
      </p:pic>
      <p:pic>
        <p:nvPicPr>
          <p:cNvPr id="8" name="Picture 11" descr="http://t3.gstatic.com/images?q=tbn:ANd9GcTrHzGWnud_-40YOS6tTUUPaM3RjjuG7rVn0Vm-kW1cdLJUlU2e"/>
          <p:cNvPicPr>
            <a:picLocks noChangeAspect="1" noChangeArrowheads="1"/>
          </p:cNvPicPr>
          <p:nvPr/>
        </p:nvPicPr>
        <p:blipFill>
          <a:blip r:embed="rId6" cstate="print"/>
          <a:srcRect/>
          <a:stretch>
            <a:fillRect/>
          </a:stretch>
        </p:blipFill>
        <p:spPr bwMode="auto">
          <a:xfrm>
            <a:off x="4283968" y="5661248"/>
            <a:ext cx="1152128" cy="990260"/>
          </a:xfrm>
          <a:prstGeom prst="rect">
            <a:avLst/>
          </a:prstGeom>
          <a:noFill/>
        </p:spPr>
      </p:pic>
      <p:pic>
        <p:nvPicPr>
          <p:cNvPr id="9" name="Picture 7" descr="C:\Users\ΜΕΛΕΤΗΣ\Desktop\PROJECT ΣΩΣΤΗ ΔΙΑΤΡΟΦΗ\EIKONES PROJECT\oiuyt.png"/>
          <p:cNvPicPr>
            <a:picLocks noChangeAspect="1" noChangeArrowheads="1"/>
          </p:cNvPicPr>
          <p:nvPr/>
        </p:nvPicPr>
        <p:blipFill>
          <a:blip r:embed="rId7" cstate="print"/>
          <a:srcRect/>
          <a:stretch>
            <a:fillRect/>
          </a:stretch>
        </p:blipFill>
        <p:spPr bwMode="auto">
          <a:xfrm>
            <a:off x="7740352" y="5517232"/>
            <a:ext cx="792088" cy="985837"/>
          </a:xfrm>
          <a:prstGeom prst="rect">
            <a:avLst/>
          </a:prstGeom>
          <a:noFill/>
        </p:spPr>
      </p:pic>
      <p:pic>
        <p:nvPicPr>
          <p:cNvPr id="10" name="Picture 9" descr="http://media.merchantcircle.com/33263661/a008-cartoon-crab-clipart_full.png"/>
          <p:cNvPicPr>
            <a:picLocks noChangeAspect="1" noChangeArrowheads="1"/>
          </p:cNvPicPr>
          <p:nvPr/>
        </p:nvPicPr>
        <p:blipFill>
          <a:blip r:embed="rId8" cstate="print"/>
          <a:srcRect/>
          <a:stretch>
            <a:fillRect/>
          </a:stretch>
        </p:blipFill>
        <p:spPr bwMode="auto">
          <a:xfrm>
            <a:off x="7668344" y="3284984"/>
            <a:ext cx="1237342" cy="936104"/>
          </a:xfrm>
          <a:prstGeom prst="rect">
            <a:avLst/>
          </a:prstGeom>
          <a:noFill/>
        </p:spPr>
      </p:pic>
      <p:sp>
        <p:nvSpPr>
          <p:cNvPr id="11" name="10 - Επεξήγηση με παραλληλόγραμμο"/>
          <p:cNvSpPr/>
          <p:nvPr/>
        </p:nvSpPr>
        <p:spPr>
          <a:xfrm>
            <a:off x="1907704" y="188640"/>
            <a:ext cx="1368152" cy="288032"/>
          </a:xfrm>
          <a:prstGeom prst="wedgeRectCallout">
            <a:avLst>
              <a:gd name="adj1" fmla="val -87668"/>
              <a:gd name="adj2" fmla="val 1170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Ψάρι!</a:t>
            </a:r>
            <a:endParaRPr lang="el-GR" b="1" dirty="0"/>
          </a:p>
        </p:txBody>
      </p:sp>
      <p:sp>
        <p:nvSpPr>
          <p:cNvPr id="12" name="11 - Επεξήγηση με παραλληλόγραμμο"/>
          <p:cNvSpPr/>
          <p:nvPr/>
        </p:nvSpPr>
        <p:spPr>
          <a:xfrm>
            <a:off x="5652120" y="332656"/>
            <a:ext cx="1368152" cy="288032"/>
          </a:xfrm>
          <a:prstGeom prst="wedgeRectCallout">
            <a:avLst>
              <a:gd name="adj1" fmla="val 85074"/>
              <a:gd name="adj2" fmla="val 60547"/>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Μπριζόλα!</a:t>
            </a:r>
            <a:endParaRPr lang="el-GR" b="1" dirty="0"/>
          </a:p>
        </p:txBody>
      </p:sp>
      <p:sp>
        <p:nvSpPr>
          <p:cNvPr id="13" name="12 - Επεξήγηση με παραλληλόγραμμο"/>
          <p:cNvSpPr/>
          <p:nvPr/>
        </p:nvSpPr>
        <p:spPr>
          <a:xfrm>
            <a:off x="1331640" y="5949280"/>
            <a:ext cx="1368152" cy="288032"/>
          </a:xfrm>
          <a:prstGeom prst="wedgeRectCallout">
            <a:avLst>
              <a:gd name="adj1" fmla="val -69160"/>
              <a:gd name="adj2" fmla="val -169005"/>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Κοτόπουλο!</a:t>
            </a:r>
            <a:endParaRPr lang="el-GR" b="1" dirty="0"/>
          </a:p>
        </p:txBody>
      </p:sp>
      <p:sp>
        <p:nvSpPr>
          <p:cNvPr id="14" name="13 - Επεξήγηση με παραλληλόγραμμο"/>
          <p:cNvSpPr/>
          <p:nvPr/>
        </p:nvSpPr>
        <p:spPr>
          <a:xfrm>
            <a:off x="2915816" y="5733256"/>
            <a:ext cx="1368152" cy="288032"/>
          </a:xfrm>
          <a:prstGeom prst="wedgeRectCallout">
            <a:avLst>
              <a:gd name="adj1" fmla="val 53199"/>
              <a:gd name="adj2" fmla="val 143576"/>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Γαρίδα!</a:t>
            </a:r>
            <a:endParaRPr lang="el-GR" b="1" dirty="0"/>
          </a:p>
        </p:txBody>
      </p:sp>
      <p:sp>
        <p:nvSpPr>
          <p:cNvPr id="15" name="14 - Επεξήγηση με παραλληλόγραμμο"/>
          <p:cNvSpPr/>
          <p:nvPr/>
        </p:nvSpPr>
        <p:spPr>
          <a:xfrm>
            <a:off x="6084168" y="5805264"/>
            <a:ext cx="1368152" cy="288032"/>
          </a:xfrm>
          <a:prstGeom prst="wedgeRectCallout">
            <a:avLst>
              <a:gd name="adj1" fmla="val 71707"/>
              <a:gd name="adj2" fmla="val 11706"/>
            </a:avLst>
          </a:prstGeom>
          <a:solidFill>
            <a:srgbClr val="FF5353"/>
          </a:solidFill>
          <a:ln>
            <a:solidFill>
              <a:srgbClr val="FF53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Αστακός!</a:t>
            </a:r>
            <a:endParaRPr lang="el-GR" b="1" dirty="0"/>
          </a:p>
        </p:txBody>
      </p:sp>
      <p:sp>
        <p:nvSpPr>
          <p:cNvPr id="16" name="15 - Επεξήγηση με παραλληλόγραμμο"/>
          <p:cNvSpPr/>
          <p:nvPr/>
        </p:nvSpPr>
        <p:spPr>
          <a:xfrm>
            <a:off x="7596336" y="2348880"/>
            <a:ext cx="1368152" cy="288032"/>
          </a:xfrm>
          <a:prstGeom prst="wedgeRectCallout">
            <a:avLst>
              <a:gd name="adj1" fmla="val -2325"/>
              <a:gd name="adj2" fmla="val 21195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Καβούρι!</a:t>
            </a:r>
            <a:endParaRPr lang="el-GR" b="1" dirty="0"/>
          </a:p>
        </p:txBody>
      </p:sp>
      <p:sp>
        <p:nvSpPr>
          <p:cNvPr id="17" name="16 - Επεξήγηση με παραλληλόγραμμο"/>
          <p:cNvSpPr/>
          <p:nvPr/>
        </p:nvSpPr>
        <p:spPr>
          <a:xfrm>
            <a:off x="179512" y="2132856"/>
            <a:ext cx="1116632" cy="360040"/>
          </a:xfrm>
          <a:prstGeom prst="wedgeRectCallout">
            <a:avLst>
              <a:gd name="adj1" fmla="val -7039"/>
              <a:gd name="adj2" fmla="val 175811"/>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Αυγό!</a:t>
            </a:r>
            <a:endParaRPr lang="el-G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16632" y="0"/>
            <a:ext cx="7772400" cy="1470025"/>
          </a:xfrm>
        </p:spPr>
        <p:txBody>
          <a:bodyPr>
            <a:noAutofit/>
          </a:bodyPr>
          <a:lstStyle/>
          <a:p>
            <a:r>
              <a:rPr lang="el-GR" sz="2800" b="1" dirty="0" smtClean="0">
                <a:latin typeface="Aka-AcidGR-DiaryGirl" panose="02000603000000000000" pitchFamily="2" charset="-95"/>
                <a:ea typeface="Aka-AcidGR-DiaryGirl" panose="02000603000000000000" pitchFamily="2" charset="-95"/>
                <a:cs typeface="Browallia New" pitchFamily="34" charset="-34"/>
              </a:rPr>
              <a:t>Παραμύθι:</a:t>
            </a:r>
            <a:br>
              <a:rPr lang="el-GR" sz="2800" b="1" dirty="0" smtClean="0">
                <a:latin typeface="Aka-AcidGR-DiaryGirl" panose="02000603000000000000" pitchFamily="2" charset="-95"/>
                <a:ea typeface="Aka-AcidGR-DiaryGirl" panose="02000603000000000000" pitchFamily="2" charset="-95"/>
                <a:cs typeface="Browallia New" pitchFamily="34" charset="-34"/>
              </a:rPr>
            </a:br>
            <a:r>
              <a:rPr lang="el-GR" sz="2800" b="1" dirty="0" smtClean="0">
                <a:latin typeface="Aka-AcidGR-DiaryGirl" panose="02000603000000000000" pitchFamily="2" charset="-95"/>
                <a:ea typeface="Aka-AcidGR-DiaryGirl" panose="02000603000000000000" pitchFamily="2" charset="-95"/>
                <a:cs typeface="Browallia New" pitchFamily="34" charset="-34"/>
              </a:rPr>
              <a:t>«Αγώνες στο Τροφοχωριό!»</a:t>
            </a:r>
            <a:endParaRPr lang="el-GR" sz="2800" b="1" dirty="0">
              <a:latin typeface="Aka-AcidGR-DiaryGirl" panose="02000603000000000000" pitchFamily="2" charset="-95"/>
              <a:ea typeface="Aka-AcidGR-DiaryGirl" panose="02000603000000000000" pitchFamily="2" charset="-95"/>
              <a:cs typeface="Browallia New" pitchFamily="34" charset="-34"/>
            </a:endParaRPr>
          </a:p>
        </p:txBody>
      </p:sp>
      <p:sp>
        <p:nvSpPr>
          <p:cNvPr id="4" name="3 - Υπότιτλος"/>
          <p:cNvSpPr>
            <a:spLocks noGrp="1"/>
          </p:cNvSpPr>
          <p:nvPr>
            <p:ph type="subTitle" idx="1"/>
          </p:nvPr>
        </p:nvSpPr>
        <p:spPr>
          <a:xfrm>
            <a:off x="323528" y="1412776"/>
            <a:ext cx="8424936" cy="3672408"/>
          </a:xfrm>
        </p:spPr>
        <p:txBody>
          <a:bodyPr>
            <a:noAutofit/>
          </a:bodyPr>
          <a:lstStyle/>
          <a:p>
            <a:pPr algn="l"/>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    Μια </a:t>
            </a:r>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φορά κι έναν καιρό… </a:t>
            </a:r>
          </a:p>
          <a:p>
            <a:pPr algn="l"/>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υπήρχε ένα πολύ μικρό </a:t>
            </a:r>
            <a:endPar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endParaRPr>
          </a:p>
          <a:p>
            <a:pPr algn="l"/>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χωριό</a:t>
            </a:r>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 </a:t>
            </a:r>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που λεγόταν </a:t>
            </a:r>
          </a:p>
          <a:p>
            <a:pPr algn="l"/>
            <a:r>
              <a:rPr lang="el-GR" sz="2600" b="1" spc="100" dirty="0" err="1" smtClean="0">
                <a:solidFill>
                  <a:srgbClr val="0070C0"/>
                </a:solidFill>
                <a:latin typeface="Aka-AcidGR-DiaryGirl" panose="02000603000000000000" pitchFamily="2" charset="-95"/>
                <a:ea typeface="Aka-AcidGR-DiaryGirl" panose="02000603000000000000" pitchFamily="2" charset="-95"/>
                <a:cs typeface="Browallia New" pitchFamily="34" charset="-34"/>
              </a:rPr>
              <a:t>Τροφοχωριό</a:t>
            </a:r>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  Εκεί ζούσαν </a:t>
            </a:r>
          </a:p>
          <a:p>
            <a:pPr algn="l"/>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αγαπημένα και ευτυχισμένα πολλά πολλά τρόφιμα.</a:t>
            </a:r>
          </a:p>
          <a:p>
            <a:pPr algn="l"/>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     Μια </a:t>
            </a:r>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μέρα, ο δήμαρχος του Τροφοχωριού, ο </a:t>
            </a:r>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Κύριος </a:t>
            </a:r>
            <a:r>
              <a:rPr lang="el-GR" sz="2600" b="1" spc="100" dirty="0" err="1" smtClean="0">
                <a:solidFill>
                  <a:srgbClr val="0070C0"/>
                </a:solidFill>
                <a:latin typeface="Aka-AcidGR-DiaryGirl" panose="02000603000000000000" pitchFamily="2" charset="-95"/>
                <a:ea typeface="Aka-AcidGR-DiaryGirl" panose="02000603000000000000" pitchFamily="2" charset="-95"/>
                <a:cs typeface="Browallia New" pitchFamily="34" charset="-34"/>
              </a:rPr>
              <a:t>Μηλομήλος</a:t>
            </a:r>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 </a:t>
            </a:r>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ανακοίνωσε στους υπόλοιπους χωριανούς, πως στο χωριό θα </a:t>
            </a:r>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γίνει διαγωνισμός! </a:t>
            </a:r>
          </a:p>
          <a:p>
            <a:pPr algn="l"/>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Έτσι</a:t>
            </a:r>
            <a:r>
              <a:rPr lang="el-GR" sz="2600" b="1" spc="100" dirty="0" smtClean="0">
                <a:solidFill>
                  <a:srgbClr val="0070C0"/>
                </a:solidFill>
                <a:latin typeface="Aka-AcidGR-DiaryGirl" panose="02000603000000000000" pitchFamily="2" charset="-95"/>
                <a:ea typeface="Aka-AcidGR-DiaryGirl" panose="02000603000000000000" pitchFamily="2" charset="-95"/>
                <a:cs typeface="Browallia New" pitchFamily="34" charset="-34"/>
              </a:rPr>
              <a:t>, χώρισε τα τρόφιμα του χωριού σε 5 ομάδες!</a:t>
            </a:r>
          </a:p>
        </p:txBody>
      </p:sp>
      <p:pic>
        <p:nvPicPr>
          <p:cNvPr id="14338" name="Picture 2" descr="http://www.muraldirect.com/product/MD4058.jpg"/>
          <p:cNvPicPr>
            <a:picLocks noChangeAspect="1" noChangeArrowheads="1"/>
          </p:cNvPicPr>
          <p:nvPr/>
        </p:nvPicPr>
        <p:blipFill>
          <a:blip r:embed="rId2" cstate="print"/>
          <a:srcRect/>
          <a:stretch>
            <a:fillRect/>
          </a:stretch>
        </p:blipFill>
        <p:spPr bwMode="auto">
          <a:xfrm>
            <a:off x="5508104" y="513289"/>
            <a:ext cx="3240360" cy="269230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alpha val="0"/>
              </a:schemeClr>
            </a:gs>
            <a:gs pos="50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492896"/>
            <a:ext cx="8229600" cy="1143000"/>
          </a:xfrm>
        </p:spPr>
        <p:txBody>
          <a:bodyPr>
            <a:noAutofit/>
          </a:bodyPr>
          <a:lstStyle/>
          <a:p>
            <a:r>
              <a:rPr lang="el-GR" sz="4000" dirty="0" smtClean="0">
                <a:latin typeface="Aka-AcidGR-DiaryGirl" panose="02000603000000000000" pitchFamily="2" charset="-95"/>
                <a:ea typeface="Aka-AcidGR-DiaryGirl" panose="02000603000000000000" pitchFamily="2" charset="-95"/>
              </a:rPr>
              <a:t>Για να δούμε τι είπε η Ομάδα 4: </a:t>
            </a:r>
            <a:br>
              <a:rPr lang="el-GR" sz="4000" dirty="0" smtClean="0">
                <a:latin typeface="Aka-AcidGR-DiaryGirl" panose="02000603000000000000" pitchFamily="2" charset="-95"/>
                <a:ea typeface="Aka-AcidGR-DiaryGirl" panose="02000603000000000000" pitchFamily="2" charset="-95"/>
              </a:rPr>
            </a:br>
            <a:r>
              <a:rPr lang="el-GR" sz="4000" dirty="0" smtClean="0">
                <a:latin typeface="Aka-AcidGR-DiaryGirl" panose="02000603000000000000" pitchFamily="2" charset="-95"/>
                <a:ea typeface="Aka-AcidGR-DiaryGirl" panose="02000603000000000000" pitchFamily="2" charset="-95"/>
              </a:rPr>
              <a:t>Καλά λίπη και έλαια </a:t>
            </a:r>
            <a:endParaRPr lang="el-GR" sz="4000" dirty="0">
              <a:latin typeface="Aka-AcidGR-DiaryGirl" panose="02000603000000000000" pitchFamily="2" charset="-95"/>
              <a:ea typeface="Aka-AcidGR-DiaryGirl" panose="02000603000000000000" pitchFamily="2" charset="-95"/>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3.gstatic.com/images?q=tbn:ANd9GcSKggRjqMct_0VDxvzMTqnHZACOtv9d20DMtOLGyj4Yyw3LrGsi"/>
          <p:cNvPicPr>
            <a:picLocks noChangeAspect="1" noChangeArrowheads="1"/>
          </p:cNvPicPr>
          <p:nvPr/>
        </p:nvPicPr>
        <p:blipFill>
          <a:blip r:embed="rId2" cstate="print"/>
          <a:srcRect/>
          <a:stretch>
            <a:fillRect/>
          </a:stretch>
        </p:blipFill>
        <p:spPr bwMode="auto">
          <a:xfrm>
            <a:off x="7120878" y="188640"/>
            <a:ext cx="2023122" cy="1961010"/>
          </a:xfrm>
          <a:prstGeom prst="rect">
            <a:avLst/>
          </a:prstGeom>
          <a:noFill/>
        </p:spPr>
      </p:pic>
      <p:pic>
        <p:nvPicPr>
          <p:cNvPr id="5" name="Picture 12" descr="http://broke207.files.wordpress.com/2010/03/walnut-guy.jpg"/>
          <p:cNvPicPr>
            <a:picLocks noChangeAspect="1" noChangeArrowheads="1"/>
          </p:cNvPicPr>
          <p:nvPr/>
        </p:nvPicPr>
        <p:blipFill>
          <a:blip r:embed="rId3" cstate="print"/>
          <a:srcRect/>
          <a:stretch>
            <a:fillRect/>
          </a:stretch>
        </p:blipFill>
        <p:spPr bwMode="auto">
          <a:xfrm>
            <a:off x="7524328" y="4869160"/>
            <a:ext cx="1224136" cy="1606678"/>
          </a:xfrm>
          <a:prstGeom prst="rect">
            <a:avLst/>
          </a:prstGeom>
          <a:noFill/>
        </p:spPr>
      </p:pic>
      <p:pic>
        <p:nvPicPr>
          <p:cNvPr id="4" name="Picture 2" descr="http://t3.gstatic.com/images?q=tbn:ANd9GcRuCJVP4f--nJawZa255ZEIBfDOPOCxh17fBYSAc6CFytzyedE8UQ"/>
          <p:cNvPicPr>
            <a:picLocks noChangeAspect="1" noChangeArrowheads="1"/>
          </p:cNvPicPr>
          <p:nvPr/>
        </p:nvPicPr>
        <p:blipFill>
          <a:blip r:embed="rId4" cstate="print"/>
          <a:srcRect/>
          <a:stretch>
            <a:fillRect/>
          </a:stretch>
        </p:blipFill>
        <p:spPr bwMode="auto">
          <a:xfrm>
            <a:off x="179512" y="5013176"/>
            <a:ext cx="1398210" cy="1595637"/>
          </a:xfrm>
          <a:prstGeom prst="rect">
            <a:avLst/>
          </a:prstGeom>
          <a:noFill/>
        </p:spPr>
      </p:pic>
      <p:sp>
        <p:nvSpPr>
          <p:cNvPr id="3" name="2 - Στρογγυλεμένο ορθογώνιο"/>
          <p:cNvSpPr/>
          <p:nvPr/>
        </p:nvSpPr>
        <p:spPr>
          <a:xfrm>
            <a:off x="1475656" y="836712"/>
            <a:ext cx="6264696" cy="4680520"/>
          </a:xfrm>
          <a:prstGeom prst="roundRect">
            <a:avLst/>
          </a:prstGeom>
          <a:gradFill>
            <a:gsLst>
              <a:gs pos="0">
                <a:srgbClr val="DDEBCF"/>
              </a:gs>
              <a:gs pos="50000">
                <a:srgbClr val="9CB86E"/>
              </a:gs>
              <a:gs pos="100000">
                <a:srgbClr val="156B13"/>
              </a:gs>
            </a:gsLst>
            <a:lin ang="5400000" scaled="0"/>
          </a:gra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Γεια σας!</a:t>
            </a:r>
          </a:p>
          <a:p>
            <a:pPr algn="ctr"/>
            <a:r>
              <a:rPr lang="el-GR" sz="2000" dirty="0" smtClean="0">
                <a:solidFill>
                  <a:schemeClr val="tx1"/>
                </a:solidFill>
              </a:rPr>
              <a:t>Είμαστε τα καλά λίπη και έλαια!</a:t>
            </a:r>
          </a:p>
          <a:p>
            <a:pPr algn="ctr"/>
            <a:r>
              <a:rPr lang="el-GR" sz="2000" dirty="0" smtClean="0">
                <a:solidFill>
                  <a:schemeClr val="tx1"/>
                </a:solidFill>
              </a:rPr>
              <a:t>Εμείς είμαστε πολύ σημαντικά για τον οργανισμό σας! Εμείς σας δίνουμε πάρα πολύ ενέργεια! Το σώμα σας μας αποθηκεύει και σε περίπτωση ανάγκης, πείνας και κρύου χρησιμοποιεί τα λίπη για να επιβιώσει και να διατηρηθεί!</a:t>
            </a:r>
          </a:p>
          <a:p>
            <a:pPr algn="ctr"/>
            <a:r>
              <a:rPr lang="el-GR" sz="2000" dirty="0" smtClean="0">
                <a:solidFill>
                  <a:schemeClr val="tx1"/>
                </a:solidFill>
              </a:rPr>
              <a:t>Επιπλέον, περιέχουμε βιταμίνες Α, </a:t>
            </a:r>
            <a:r>
              <a:rPr lang="en-US" sz="2000" dirty="0" smtClean="0">
                <a:solidFill>
                  <a:schemeClr val="tx1"/>
                </a:solidFill>
              </a:rPr>
              <a:t>D, E </a:t>
            </a:r>
            <a:r>
              <a:rPr lang="el-GR" sz="2000" dirty="0" smtClean="0">
                <a:solidFill>
                  <a:schemeClr val="tx1"/>
                </a:solidFill>
              </a:rPr>
              <a:t>και Κ, πολύ σημαντικές για τον οργανισμό σας!</a:t>
            </a:r>
          </a:p>
          <a:p>
            <a:pPr algn="ctr"/>
            <a:r>
              <a:rPr lang="el-GR" sz="2000" dirty="0" smtClean="0">
                <a:solidFill>
                  <a:schemeClr val="tx1"/>
                </a:solidFill>
              </a:rPr>
              <a:t>Μη μας μπερδεύετε με τα άλλα λίπη… αυτά που ονομάζονται «κακά λιπαρά»! Εμείς σε κανονικές ποσότητες καθημερινά προσφέρουμε πολλές θρεπτικές αξίες στον οργανισμό σας και κάνουμε πολύ καλό στην καρδιά!</a:t>
            </a:r>
            <a:endParaRPr lang="el-GR" sz="2000" dirty="0">
              <a:solidFill>
                <a:schemeClr val="tx1"/>
              </a:solidFill>
            </a:endParaRPr>
          </a:p>
        </p:txBody>
      </p:sp>
      <p:pic>
        <p:nvPicPr>
          <p:cNvPr id="7" name="Picture 10" descr="http://1.bp.blogspot.com/_CmohkjqNhwY/TJo1lmRSZDI/AAAAAAAAADs/FkVL5b3-kEk/s320/214919-Royalty-Free-RF-Clipart-Illustration-Of-A-Happy-Peanut-Character.jpg"/>
          <p:cNvPicPr>
            <a:picLocks noChangeAspect="1" noChangeArrowheads="1"/>
          </p:cNvPicPr>
          <p:nvPr/>
        </p:nvPicPr>
        <p:blipFill>
          <a:blip r:embed="rId5" cstate="print"/>
          <a:srcRect/>
          <a:stretch>
            <a:fillRect/>
          </a:stretch>
        </p:blipFill>
        <p:spPr bwMode="auto">
          <a:xfrm>
            <a:off x="323528" y="404664"/>
            <a:ext cx="864096" cy="1683304"/>
          </a:xfrm>
          <a:prstGeom prst="rect">
            <a:avLst/>
          </a:prstGeom>
          <a:noFill/>
        </p:spPr>
      </p:pic>
      <p:sp>
        <p:nvSpPr>
          <p:cNvPr id="8" name="7 - Επεξήγηση με παραλληλόγραμμο"/>
          <p:cNvSpPr/>
          <p:nvPr/>
        </p:nvSpPr>
        <p:spPr>
          <a:xfrm>
            <a:off x="1403648" y="188640"/>
            <a:ext cx="1512168" cy="360040"/>
          </a:xfrm>
          <a:prstGeom prst="wedgeRectCallout">
            <a:avLst>
              <a:gd name="adj1" fmla="val -56331"/>
              <a:gd name="adj2" fmla="val 125016"/>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Φιστίκια!</a:t>
            </a:r>
            <a:endParaRPr lang="el-GR" b="1" dirty="0"/>
          </a:p>
        </p:txBody>
      </p:sp>
      <p:sp>
        <p:nvSpPr>
          <p:cNvPr id="9" name="8 - Επεξήγηση με παραλληλόγραμμο"/>
          <p:cNvSpPr/>
          <p:nvPr/>
        </p:nvSpPr>
        <p:spPr>
          <a:xfrm>
            <a:off x="1691680" y="5589240"/>
            <a:ext cx="1656184" cy="432048"/>
          </a:xfrm>
          <a:prstGeom prst="wedgeRectCallout">
            <a:avLst>
              <a:gd name="adj1" fmla="val -73076"/>
              <a:gd name="adj2" fmla="val 3905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Ελιές και λάδι!</a:t>
            </a:r>
            <a:endParaRPr lang="el-GR" b="1" dirty="0"/>
          </a:p>
        </p:txBody>
      </p:sp>
      <p:sp>
        <p:nvSpPr>
          <p:cNvPr id="10" name="9 - Επεξήγηση με παραλληλόγραμμο"/>
          <p:cNvSpPr/>
          <p:nvPr/>
        </p:nvSpPr>
        <p:spPr>
          <a:xfrm>
            <a:off x="5508104" y="5661248"/>
            <a:ext cx="1512168" cy="360040"/>
          </a:xfrm>
          <a:prstGeom prst="wedgeRectCallout">
            <a:avLst>
              <a:gd name="adj1" fmla="val 82284"/>
              <a:gd name="adj2" fmla="val -42996"/>
            </a:avLst>
          </a:prstGeom>
          <a:solidFill>
            <a:srgbClr val="C48300"/>
          </a:solidFill>
          <a:ln>
            <a:solidFill>
              <a:srgbClr val="C4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Καρύδια!</a:t>
            </a:r>
            <a:endParaRPr lang="el-GR" b="1" dirty="0"/>
          </a:p>
        </p:txBody>
      </p:sp>
      <p:sp>
        <p:nvSpPr>
          <p:cNvPr id="11" name="10 - Επεξήγηση με παραλληλόγραμμο"/>
          <p:cNvSpPr/>
          <p:nvPr/>
        </p:nvSpPr>
        <p:spPr>
          <a:xfrm>
            <a:off x="5580112" y="188640"/>
            <a:ext cx="1512168" cy="360040"/>
          </a:xfrm>
          <a:prstGeom prst="wedgeRectCallout">
            <a:avLst>
              <a:gd name="adj1" fmla="val 72981"/>
              <a:gd name="adj2" fmla="val 62500"/>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Φουντούκια!</a:t>
            </a:r>
            <a:endParaRPr lang="el-G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492896"/>
            <a:ext cx="8373616" cy="1143000"/>
          </a:xfrm>
        </p:spPr>
        <p:txBody>
          <a:bodyPr>
            <a:noAutofit/>
          </a:bodyPr>
          <a:lstStyle/>
          <a:p>
            <a:r>
              <a:rPr lang="el-GR" sz="4000" dirty="0" smtClean="0">
                <a:latin typeface="Aka-AcidGR-DiaryGirl" panose="02000603000000000000" pitchFamily="2" charset="-95"/>
                <a:ea typeface="Aka-AcidGR-DiaryGirl" panose="02000603000000000000" pitchFamily="2" charset="-95"/>
              </a:rPr>
              <a:t>Για να δούμε τι είπε η Ομάδα 5: </a:t>
            </a:r>
            <a:br>
              <a:rPr lang="el-GR" sz="4000" dirty="0" smtClean="0">
                <a:latin typeface="Aka-AcidGR-DiaryGirl" panose="02000603000000000000" pitchFamily="2" charset="-95"/>
                <a:ea typeface="Aka-AcidGR-DiaryGirl" panose="02000603000000000000" pitchFamily="2" charset="-95"/>
              </a:rPr>
            </a:br>
            <a:r>
              <a:rPr lang="el-GR" sz="4000" dirty="0" smtClean="0">
                <a:latin typeface="Aka-AcidGR-DiaryGirl" panose="02000603000000000000" pitchFamily="2" charset="-95"/>
                <a:ea typeface="Aka-AcidGR-DiaryGirl" panose="02000603000000000000" pitchFamily="2" charset="-95"/>
              </a:rPr>
              <a:t>Γάλα, γιαούρτι, τυρί (γαλακτοκομικά προϊόντα)</a:t>
            </a:r>
            <a:endParaRPr lang="el-GR" sz="4000" dirty="0">
              <a:latin typeface="Aka-AcidGR-DiaryGirl" panose="02000603000000000000" pitchFamily="2" charset="-95"/>
              <a:ea typeface="Aka-AcidGR-DiaryGirl" panose="02000603000000000000" pitchFamily="2" charset="-95"/>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ΜΕΛΕΤΗΣ\Desktop\PROJECT ΣΩΣΤΗ ΔΙΑΤΡΟΦΗ\EIKONES PROJECT\wsyhjmn.png"/>
          <p:cNvPicPr>
            <a:picLocks noChangeAspect="1" noChangeArrowheads="1"/>
          </p:cNvPicPr>
          <p:nvPr/>
        </p:nvPicPr>
        <p:blipFill>
          <a:blip r:embed="rId2" cstate="print"/>
          <a:srcRect/>
          <a:stretch>
            <a:fillRect/>
          </a:stretch>
        </p:blipFill>
        <p:spPr bwMode="auto">
          <a:xfrm>
            <a:off x="7491732" y="5013176"/>
            <a:ext cx="1472756" cy="1644392"/>
          </a:xfrm>
          <a:prstGeom prst="rect">
            <a:avLst/>
          </a:prstGeom>
          <a:noFill/>
        </p:spPr>
      </p:pic>
      <p:pic>
        <p:nvPicPr>
          <p:cNvPr id="5" name="Picture 5" descr="http://t0.gstatic.com/images?q=tbn:ANd9GcRrcs-Wihp-SEupynIxjfThKjf0g69efoFM90fuU-TjAKUrxKPB"/>
          <p:cNvPicPr>
            <a:picLocks noChangeAspect="1" noChangeArrowheads="1"/>
          </p:cNvPicPr>
          <p:nvPr/>
        </p:nvPicPr>
        <p:blipFill>
          <a:blip r:embed="rId3" cstate="print"/>
          <a:srcRect/>
          <a:stretch>
            <a:fillRect/>
          </a:stretch>
        </p:blipFill>
        <p:spPr bwMode="auto">
          <a:xfrm>
            <a:off x="179512" y="188640"/>
            <a:ext cx="1419351" cy="1944216"/>
          </a:xfrm>
          <a:prstGeom prst="rect">
            <a:avLst/>
          </a:prstGeom>
          <a:noFill/>
        </p:spPr>
      </p:pic>
      <p:pic>
        <p:nvPicPr>
          <p:cNvPr id="4" name="Picture 3" descr="C:\Users\ΜΕΛΕΤΗΣ\Desktop\PROJECT ΣΩΣΤΗ ΔΙΑΤΡΟΦΗ\EIKONES PROJECT\rgh.png"/>
          <p:cNvPicPr>
            <a:picLocks noChangeAspect="1" noChangeArrowheads="1"/>
          </p:cNvPicPr>
          <p:nvPr/>
        </p:nvPicPr>
        <p:blipFill>
          <a:blip r:embed="rId4" cstate="print"/>
          <a:srcRect/>
          <a:stretch>
            <a:fillRect/>
          </a:stretch>
        </p:blipFill>
        <p:spPr bwMode="auto">
          <a:xfrm>
            <a:off x="179512" y="4653136"/>
            <a:ext cx="1350995" cy="1872208"/>
          </a:xfrm>
          <a:prstGeom prst="rect">
            <a:avLst/>
          </a:prstGeom>
          <a:noFill/>
        </p:spPr>
      </p:pic>
      <p:sp>
        <p:nvSpPr>
          <p:cNvPr id="3" name="2 - Στρογγυλεμένο ορθογώνιο"/>
          <p:cNvSpPr/>
          <p:nvPr/>
        </p:nvSpPr>
        <p:spPr>
          <a:xfrm>
            <a:off x="1619672" y="980728"/>
            <a:ext cx="6264696" cy="4536504"/>
          </a:xfrm>
          <a:prstGeom prst="roundRect">
            <a:avLst/>
          </a:prstGeom>
          <a:gradFill>
            <a:gsLst>
              <a:gs pos="0">
                <a:srgbClr val="5E9EFF"/>
              </a:gs>
              <a:gs pos="39999">
                <a:srgbClr val="85C2FF"/>
              </a:gs>
              <a:gs pos="70000">
                <a:srgbClr val="C4D6EB"/>
              </a:gs>
              <a:gs pos="100000">
                <a:srgbClr val="FFEBFA"/>
              </a:gs>
            </a:gsLst>
            <a:lin ang="5400000" scaled="0"/>
          </a:gra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latin typeface="Times New Roman" pitchFamily="18" charset="0"/>
                <a:cs typeface="Times New Roman" pitchFamily="18" charset="0"/>
              </a:rPr>
              <a:t>Γεια σας!</a:t>
            </a:r>
          </a:p>
          <a:p>
            <a:pPr algn="ctr"/>
            <a:r>
              <a:rPr lang="el-GR" sz="2400" dirty="0" smtClean="0">
                <a:solidFill>
                  <a:schemeClr val="tx1"/>
                </a:solidFill>
                <a:latin typeface="Times New Roman" pitchFamily="18" charset="0"/>
                <a:cs typeface="Times New Roman" pitchFamily="18" charset="0"/>
              </a:rPr>
              <a:t>Είμαστε η ομάδα 5:</a:t>
            </a:r>
          </a:p>
          <a:p>
            <a:pPr algn="ctr"/>
            <a:r>
              <a:rPr lang="el-GR" sz="2400" dirty="0" smtClean="0">
                <a:solidFill>
                  <a:schemeClr val="tx1"/>
                </a:solidFill>
                <a:latin typeface="Times New Roman" pitchFamily="18" charset="0"/>
                <a:cs typeface="Times New Roman" pitchFamily="18" charset="0"/>
              </a:rPr>
              <a:t> Το γάλα, το τυρί και το γιαούρτι!</a:t>
            </a:r>
          </a:p>
          <a:p>
            <a:pPr algn="ctr"/>
            <a:r>
              <a:rPr lang="el-GR" sz="2400" dirty="0" smtClean="0">
                <a:solidFill>
                  <a:schemeClr val="tx1"/>
                </a:solidFill>
                <a:latin typeface="Times New Roman" pitchFamily="18" charset="0"/>
                <a:cs typeface="Times New Roman" pitchFamily="18" charset="0"/>
              </a:rPr>
              <a:t>Εμείς έχουμε το περισσότερο ασβέστιο που δυναμώνει τα κόκαλά σας και τα κάνει να αναπτύσσονται σωστά! Δυναμώνουμε επίσης τα δόντια. Έχουμε βιταμίνη </a:t>
            </a:r>
            <a:r>
              <a:rPr lang="en-US" sz="2400" dirty="0" smtClean="0">
                <a:solidFill>
                  <a:schemeClr val="tx1"/>
                </a:solidFill>
                <a:latin typeface="Times New Roman" pitchFamily="18" charset="0"/>
                <a:cs typeface="Times New Roman" pitchFamily="18" charset="0"/>
              </a:rPr>
              <a:t>D</a:t>
            </a:r>
            <a:r>
              <a:rPr lang="el-GR" sz="2400" dirty="0" smtClean="0">
                <a:solidFill>
                  <a:schemeClr val="tx1"/>
                </a:solidFill>
                <a:latin typeface="Times New Roman" pitchFamily="18" charset="0"/>
                <a:cs typeface="Times New Roman" pitchFamily="18" charset="0"/>
              </a:rPr>
              <a:t>, πρωτεΐνη, λίγο σίδηρο κι άλλα μέταλλα. Μερικά από εμάς έχουν πολλά λιπαρά και άλλα λιγότερα. </a:t>
            </a:r>
            <a:endParaRPr lang="el-GR" sz="2400" dirty="0">
              <a:solidFill>
                <a:schemeClr val="tx1"/>
              </a:solidFill>
              <a:latin typeface="Times New Roman" pitchFamily="18" charset="0"/>
              <a:cs typeface="Times New Roman" pitchFamily="18" charset="0"/>
            </a:endParaRPr>
          </a:p>
        </p:txBody>
      </p:sp>
      <p:pic>
        <p:nvPicPr>
          <p:cNvPr id="7" name="Picture 7" descr="http://www.gifs.net/Animation11/Food_and_Drinks/Other_Food/Cheese.gif"/>
          <p:cNvPicPr>
            <a:picLocks noChangeAspect="1" noChangeArrowheads="1" noCrop="1"/>
          </p:cNvPicPr>
          <p:nvPr/>
        </p:nvPicPr>
        <p:blipFill>
          <a:blip r:embed="rId5" cstate="print"/>
          <a:srcRect/>
          <a:stretch>
            <a:fillRect/>
          </a:stretch>
        </p:blipFill>
        <p:spPr bwMode="auto">
          <a:xfrm>
            <a:off x="7631832" y="188640"/>
            <a:ext cx="1332656" cy="1512168"/>
          </a:xfrm>
          <a:prstGeom prst="rect">
            <a:avLst/>
          </a:prstGeom>
          <a:noFill/>
        </p:spPr>
      </p:pic>
      <p:sp>
        <p:nvSpPr>
          <p:cNvPr id="8" name="7 - Επεξήγηση με παραλληλόγραμμο"/>
          <p:cNvSpPr/>
          <p:nvPr/>
        </p:nvSpPr>
        <p:spPr>
          <a:xfrm>
            <a:off x="3275856" y="188640"/>
            <a:ext cx="1944216" cy="432048"/>
          </a:xfrm>
          <a:prstGeom prst="wedgeRectCallout">
            <a:avLst>
              <a:gd name="adj1" fmla="val -112726"/>
              <a:gd name="adj2" fmla="val 46219"/>
            </a:avLst>
          </a:prstGeom>
          <a:solidFill>
            <a:srgbClr val="FFCC66"/>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Τυρί!</a:t>
            </a:r>
            <a:endParaRPr lang="el-GR" sz="2400" b="1" dirty="0"/>
          </a:p>
        </p:txBody>
      </p:sp>
      <p:sp>
        <p:nvSpPr>
          <p:cNvPr id="13" name="12 - Επεξήγηση με παραλληλόγραμμο"/>
          <p:cNvSpPr/>
          <p:nvPr/>
        </p:nvSpPr>
        <p:spPr>
          <a:xfrm>
            <a:off x="2555776" y="5661248"/>
            <a:ext cx="1944216" cy="432048"/>
          </a:xfrm>
          <a:prstGeom prst="wedgeRectCallout">
            <a:avLst>
              <a:gd name="adj1" fmla="val -112726"/>
              <a:gd name="adj2" fmla="val 46219"/>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Γάλα!</a:t>
            </a:r>
            <a:endParaRPr lang="el-GR" sz="2400" b="1" dirty="0"/>
          </a:p>
        </p:txBody>
      </p:sp>
      <p:sp>
        <p:nvSpPr>
          <p:cNvPr id="14" name="13 - Επεξήγηση με παραλληλόγραμμο"/>
          <p:cNvSpPr/>
          <p:nvPr/>
        </p:nvSpPr>
        <p:spPr>
          <a:xfrm>
            <a:off x="5220072" y="5733256"/>
            <a:ext cx="1944216" cy="432048"/>
          </a:xfrm>
          <a:prstGeom prst="wedgeRectCallout">
            <a:avLst>
              <a:gd name="adj1" fmla="val 79743"/>
              <a:gd name="adj2" fmla="val -51463"/>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Γιαούρτι!</a:t>
            </a:r>
            <a:endParaRPr lang="el-GR"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755576" y="1628800"/>
            <a:ext cx="3001476" cy="4304557"/>
          </a:xfrm>
          <a:prstGeom prst="rect">
            <a:avLst/>
          </a:prstGeom>
          <a:noFill/>
        </p:spPr>
      </p:pic>
      <p:sp>
        <p:nvSpPr>
          <p:cNvPr id="4" name="3 - Επεξήγηση με παραλληλόγραμμο"/>
          <p:cNvSpPr/>
          <p:nvPr/>
        </p:nvSpPr>
        <p:spPr>
          <a:xfrm>
            <a:off x="3923928" y="548680"/>
            <a:ext cx="3672408" cy="1800200"/>
          </a:xfrm>
          <a:prstGeom prst="wedgeRectCallout">
            <a:avLst>
              <a:gd name="adj1" fmla="val -68741"/>
              <a:gd name="adj2" fmla="val 35410"/>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Aka-AcidGR-DiaryGirl" panose="02000603000000000000" pitchFamily="2" charset="-95"/>
                <a:ea typeface="Aka-AcidGR-DiaryGirl" panose="02000603000000000000" pitchFamily="2" charset="-95"/>
              </a:rPr>
              <a:t>Μάλιστα! Ακούσαμε όλες τις ομάδες τροφίμων!</a:t>
            </a:r>
          </a:p>
          <a:p>
            <a:pPr algn="ctr"/>
            <a:r>
              <a:rPr lang="el-GR" sz="2400" b="1" dirty="0" smtClean="0">
                <a:latin typeface="Aka-AcidGR-DiaryGirl" panose="02000603000000000000" pitchFamily="2" charset="-95"/>
                <a:ea typeface="Aka-AcidGR-DiaryGirl" panose="02000603000000000000" pitchFamily="2" charset="-95"/>
              </a:rPr>
              <a:t>Πολύ ωραία λοιπόν…</a:t>
            </a:r>
            <a:endParaRPr lang="el-GR" sz="2400" b="1" dirty="0">
              <a:latin typeface="Aka-AcidGR-DiaryGirl" panose="02000603000000000000" pitchFamily="2" charset="-95"/>
              <a:ea typeface="Aka-AcidGR-DiaryGirl" panose="02000603000000000000" pitchFamily="2" charset="-95"/>
            </a:endParaRPr>
          </a:p>
        </p:txBody>
      </p:sp>
      <p:sp>
        <p:nvSpPr>
          <p:cNvPr id="5" name="4 - Επεξήγηση με παραλληλόγραμμο"/>
          <p:cNvSpPr/>
          <p:nvPr/>
        </p:nvSpPr>
        <p:spPr>
          <a:xfrm>
            <a:off x="4499992" y="2996952"/>
            <a:ext cx="3816424" cy="2592288"/>
          </a:xfrm>
          <a:prstGeom prst="wedgeRectCallout">
            <a:avLst>
              <a:gd name="adj1" fmla="val -68358"/>
              <a:gd name="adj2" fmla="val -28669"/>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300" b="1" dirty="0" smtClean="0">
                <a:latin typeface="Aka-AcidGR-DiaryGirl" panose="02000603000000000000" pitchFamily="2" charset="-95"/>
                <a:ea typeface="Aka-AcidGR-DiaryGirl" panose="02000603000000000000" pitchFamily="2" charset="-95"/>
              </a:rPr>
              <a:t>Μα για μια στιγμή! Κάποιοι φωνάζουν πως δεν έχουν συμμετοχή στους αγώνες!</a:t>
            </a:r>
          </a:p>
          <a:p>
            <a:pPr algn="ctr"/>
            <a:r>
              <a:rPr lang="el-GR" sz="2300" b="1" dirty="0" smtClean="0">
                <a:latin typeface="Aka-AcidGR-DiaryGirl" panose="02000603000000000000" pitchFamily="2" charset="-95"/>
                <a:ea typeface="Aka-AcidGR-DiaryGirl" panose="02000603000000000000" pitchFamily="2" charset="-95"/>
              </a:rPr>
              <a:t>Είναι τα άτακτα λιπαρά του Τροφοχωριού, τα κορεσμένα λιπαρά!</a:t>
            </a:r>
            <a:endParaRPr lang="el-GR" sz="2300" b="1" dirty="0">
              <a:latin typeface="Aka-AcidGR-DiaryGirl" panose="02000603000000000000" pitchFamily="2" charset="-95"/>
              <a:ea typeface="Aka-AcidGR-DiaryGirl" panose="02000603000000000000" pitchFamily="2" charset="-95"/>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0.gstatic.com/images?q=tbn:ANd9GcSPFcHG2WDW2wQdHPupiCxKBuRz6GWk4LhJwNf3JrRH_JvKKyqX"/>
          <p:cNvPicPr>
            <a:picLocks noChangeAspect="1" noChangeArrowheads="1"/>
          </p:cNvPicPr>
          <p:nvPr/>
        </p:nvPicPr>
        <p:blipFill>
          <a:blip r:embed="rId2" cstate="print"/>
          <a:srcRect/>
          <a:stretch>
            <a:fillRect/>
          </a:stretch>
        </p:blipFill>
        <p:spPr bwMode="auto">
          <a:xfrm>
            <a:off x="467544" y="2636912"/>
            <a:ext cx="1163590" cy="1296144"/>
          </a:xfrm>
          <a:prstGeom prst="rect">
            <a:avLst/>
          </a:prstGeom>
          <a:noFill/>
        </p:spPr>
      </p:pic>
      <p:pic>
        <p:nvPicPr>
          <p:cNvPr id="10244" name="Picture 4" descr="http://t0.gstatic.com/images?q=tbn:ANd9GcRcmITkhnWEVpzv9kCFq5MIoWT8pH77z8WHlWtzq182ZCGQLIYm"/>
          <p:cNvPicPr>
            <a:picLocks noChangeAspect="1" noChangeArrowheads="1"/>
          </p:cNvPicPr>
          <p:nvPr/>
        </p:nvPicPr>
        <p:blipFill>
          <a:blip r:embed="rId3" cstate="print"/>
          <a:srcRect/>
          <a:stretch>
            <a:fillRect/>
          </a:stretch>
        </p:blipFill>
        <p:spPr bwMode="auto">
          <a:xfrm>
            <a:off x="6804248" y="1844824"/>
            <a:ext cx="2085975" cy="2190750"/>
          </a:xfrm>
          <a:prstGeom prst="rect">
            <a:avLst/>
          </a:prstGeom>
          <a:noFill/>
        </p:spPr>
      </p:pic>
      <p:pic>
        <p:nvPicPr>
          <p:cNvPr id="10246" name="Picture 6" descr="http://www.istockphoto.com/file_thumbview/4120015/2/"/>
          <p:cNvPicPr>
            <a:picLocks noChangeAspect="1" noChangeArrowheads="1"/>
          </p:cNvPicPr>
          <p:nvPr/>
        </p:nvPicPr>
        <p:blipFill>
          <a:blip r:embed="rId4" cstate="print"/>
          <a:srcRect/>
          <a:stretch>
            <a:fillRect/>
          </a:stretch>
        </p:blipFill>
        <p:spPr bwMode="auto">
          <a:xfrm>
            <a:off x="5940152" y="4293096"/>
            <a:ext cx="2688298" cy="2016224"/>
          </a:xfrm>
          <a:prstGeom prst="rect">
            <a:avLst/>
          </a:prstGeom>
          <a:noFill/>
        </p:spPr>
      </p:pic>
      <p:pic>
        <p:nvPicPr>
          <p:cNvPr id="10248" name="Picture 8" descr="http://t3.gstatic.com/images?q=tbn:ANd9GcSc827XTEcX-JtLDDOhnv7Qda7_BNxLMou8HVoTO8ZpCDNfP3ulFQ"/>
          <p:cNvPicPr>
            <a:picLocks noChangeAspect="1" noChangeArrowheads="1"/>
          </p:cNvPicPr>
          <p:nvPr/>
        </p:nvPicPr>
        <p:blipFill>
          <a:blip r:embed="rId5" cstate="print"/>
          <a:srcRect/>
          <a:stretch>
            <a:fillRect/>
          </a:stretch>
        </p:blipFill>
        <p:spPr bwMode="auto">
          <a:xfrm>
            <a:off x="1115616" y="4077072"/>
            <a:ext cx="1577727" cy="1787094"/>
          </a:xfrm>
          <a:prstGeom prst="rect">
            <a:avLst/>
          </a:prstGeom>
          <a:noFill/>
        </p:spPr>
      </p:pic>
      <p:sp>
        <p:nvSpPr>
          <p:cNvPr id="10250" name="AutoShape 10" descr="data:image/jpeg;base64,/9j/4AAQSkZJRgABAQAAAQABAAD/2wCEAAkGBhIQEBQQEA8UFBUVFg8VFhcXFhYYGREVFhAVFBMVGBoXHyYeFxwjHRQVIC8gIycqLCwvFR4yNTA2NSYrLCkBCQoKDgwOGg8PGjAjHyUpNS8vLS8sKSw0LCwsLCwsLSopLSwsLDAsLC8sNDQpLCwsLCwsLCwpLCwsLDQpLCkpLP/AABEIAOEA4QMBIgACEQEDEQH/xAAbAAEAAgMBAQAAAAAAAAAAAAAABQYDBAcCAf/EAE0QAAIBAwIDAwcHBwgIBwAAAAECAwAEERIhBRMxBkFRBxQiMmFxgUJSYnKCkaEWIzNDsbLBFSRTVYOSotNEVGNzhJPD0Rc0s8LU8PH/xAAaAQEAAwEBAQAAAAAAAAAAAAAAAgMEBQEG/8QAMBEAAgIBAwEFBgYDAAAAAAAAAAECEQMEEiExBRNBUfAiYXGRocEUYrHR4fEjMoH/2gAMAwEAAhEDEQA/AO40pSgFKUoBSlKAUpSgFKUoBSlKAUrHPMEVnY4VQWJ8ABkn8K9I4YAg5BAII7wehoD1SlKAUpSgFKUoBSlKAUpSgFKUoBSlKAUpSgFKUoBSlKAUpSgFKUoBSlKAUpSgIXtdfcu2aNf0kwaJB7XUhmPsVdTH3Y7xWHsTN/NjBv8AzdzCM9TGFV4vuR0X7JrD2t4XNJLBLAYSVE0ZSVzHq5hjIKMFb0hysYxuG67b73Zng728b811aSR9baAdKegqKi53ICoNzjJJOBsBR/k738tfUu9ju/zX9CYpSlXlIpSlAKUpQClKUApSlAKUpQClKUApSlAKUpQClKUApSlAKUpQClKUAry522r1Xw0BzFPKVzlgea0OUKueW6lT6IOwfSRvjbfp1q49lO1BvxKwgMaxsqAlwxYlA52AwMBl7z61ceiXA0/NaRf7sjL/AArqnkytgvD1fvlkuJD/AM0xr/hjWseDLOc3F+B3e0NFgwYI5IXcq8fcWulKVsOEKUpQClKUApSlAKUpQClKUApSlAKUpQClKUApSlAKUpQClKUApSlAKUr5mgOC3PoyTfRnvPwupa7J2Rt+XYWqY6QQZ95jBP4k1x3jq4lux/tr/wD9eWu52cQSNFHyVRfuUCsWmXtz+J3u1ZXhwL8v2RmpSlbTgilKUApSlAKUpQClKUApSlAKUpQClKUApSlAKUpQCvLuACScAbknuFaXG+MR2kJmkydwqooy8sjHCRoO9mOAPvOwJqsfk694RNxQiTfKWoJNvB4Bl6Tv4u+Rn1QBWXU6rHp1c/kSjFy6EvN284eraBexOw6rE3NYfZi1Gvv5ZQn1ILt/dazqD8ZFUVqS8EOcQ3UtugAAjiW3CLt3BoifxrCeATf1ndf3bX/JrmPta/8AVJfG/wBizuiS/KZz6vD7o+/zdf35RXk9orju4dJ9qa3H7rmo78np/wCtbv8Au2v+TXz8nZv61vPutf8AJqp9p5POPyZLu0YH7TXM5YqRbqjyJpXRIzMjFGJZgVAyCAAO7c74Gjcz3EgLG4dnPo5V2iXQNipVcgE4OSozknBGwHuTycIzO54hfgyHU+mZIwzYALYSMAE4GSOvfSDyaQIjRi7vtLElh5x1J676c79++/fW5dq4Eld38DTB44qtpTrns/dFZDoXLvPjMuojW7kSFmG67jcnV7KuKX94ieheEH0SBIElC9M5YqHcezK9Tv0xs/kDAY+S090YsadHOwMeGpVD47sasd2K+yeT+zZFjfzh0XSVVrm4IGPV+X3d3h3VXHtPTQb2p8+vMvy6hZUlON0qR9tu0PEJLkwBrVRyjKGMMxO0gRlYCYY9YEHv9LwqU1cR/wBYtB/ws3/yK0LbsNZRklIXBbGo8+4JbGcZzJvjJ+81sjsrZ99rG31gX/fJrFm7TlKd45NL4IwuEW+EJZOIDre2i/8ACP8AxuK0ZLq96fyzaD2C2X+M5qVi4Bap6trAPdFH/wBq3EjC7KAPcMfsqh9pZ/CX0Q7tFfjj4od04rbP77Lb71mrKL/jMe5SwuAO5TPbsfi3MWp6vlF2nqF43/xDu4kVZdvoxIsN9BJZSuQqc3SYpW+bHOhKE+w4Psq0g1CX9hHPG0M0ayRuMMrDIYf/AHv7qjOxNxJBLPwyWQyCARS27scs9tLqVVY/KMbIyZ7xprs6LXrUPbJUymcNpb6UpXTKxSlKAUpSgFKUoBSlKAUpWtxK9WCGSZvVjSSQ+5ELH8BQFc1+d37yneKzJhiHcbhkBuJPbpVljB7iZfGpeonslbNHZQa/XdObJ7ZZiZpf8UjVLV8ZrMzzZpS8PD4GyCpClKVkJClKUApVZ7R9u4rSQwRwTXUyqHeOFQTCh3DOTspI6L1NTnC+JR3MEdxEcpKiup6HDDO47iOhHsqyWKcYqbXDPLNqlKrHHO2JWU2llGJ7hcaySRDa56c1huW8I1391MeOWR1E9LPSue3kPFNJlj4oTMPSEfJiWBz15enBYA9NRYmrb2W46L60iugukup1L8x1YpIvwZT+FW5dNLHHddoO06ZK0pSswFKVU+Kdu2E729lZtdNCcTNzFijjfrywzA63HeB07zVmPFPI6igWyoMDTxuAj5dleqfaEubdl/fb763OA8bS8gWeMMoJZWVhho3RirxsO4ggj8e+tK3OvjijuhsJSffPdoF/CBq39mxlHUpPwsryf6lypSlfVmUUpSgFKUoBSlKAUpSgFVnylSEcKugPlosXwllSI/g5qzVVPKi2OFTt3KbVz7ku4Xb8Aa8fQEsFxsO7b7qUzneqf5Qu0zwR+b25IlcK0si4zaWxmSJ5t/lZfC+5j8mvh8WKWWeyPU2t0jJxztnJzWteHQrPMhxLI5KwW7Y9Viu7v9Benee6vvZPtHdSTvaX6RCUIJo3h1aJY9ehxh9wykrn2MPji4fw6O3jWGJdKrsB3k97E9SxO5J61o8WuPNrm0vTskcjQzHuWG4ATWfYsgiJ+NdJ4MexwiufPxssljqNl+qH7U8cNpBmNQ80jCKBD0eVs4z9FQCzexTUxVJml86v5JjvHbaraHwMmxupPfnTH9hvGsOmx7589F6oglbo+8I4WLePTqLuxLyyH1ppTu0jfHoO4YFZuxV0IJJuHMcaWee3Hz4JWLOq+PLkLjHgy1nJxuf/AMqB4rDZ3wCtrk0ElXgWZjG3Q6ZIVIHtGa6jh3ycX4/QuyRVeRL9qO0ckkp4fYviTbzicbi0Q/JHcZmHQd3U+zxwvhUdtEIolwoySTuXY+s7N8pj3k1h7O9nQ/8ANbImCFMNNKFzIWfoi8wfpCBlmYHSNO3pDTZv/Dqy71mLfPNzc68+OeZ1rTh0TUKjwvq/iUd7HG/NkTWDsIeVLfWvcsy3CD6FzHqIHueOT769cQ4bJYSIjytNBK2iOR8cyGTBKxSEYDq2DpfAORpOSQa1LWbk8Wgb5NzDPbnw5kRE8Wfbjmge+s2owyjGUH5X8iyUlOO5F4r7Xl3ABJOAAST4Abk1za0D8SVr2SaaIuzm1CSOnm0SsRE+lSFd2xqbUDkEDpXKwYHlt3SRBJt0jo8z6VLDuBP3DNc87FoI+HQux3dDPIx72kJkdj9/4Vtz8e4lJC1q1pEkjKUN0sw5YDDS0qxY16sE4Q7Z78Vh4lw8ciDh8WQJ2gtF8RFp/PH4RRyV0dLglC4PxaJRuNyfkZ/JbeO4vFkXSzzx3Sr4RXVtHJF8cLv7c1N9hDz7riN78lpo7WI+KWqaWYewySSfdWv2r7L33nXnHCmhTnwLbT8zI5IRmMU6AdWUOy49i7eFq7O8DjsrWK1i9WJQuT1Y9Wc+1mJJ99dbDpO7zzy+fT7mOU7VElSlK3lYpSlAKUpQClKUApSlAK1OLcMS5glt5RlJUeNvHDKQce3etulAc7tp+LWkYtDw4XbRgJHcLPGkcqAYR5VY60YDGoDOSDg1vw9i5BYXouZFlu7yKUSuoIRTymWGKMHcImdu8kknrV1r4az49NixScoKmyTk2c54Td863hl+fHE/xZAT+2s1xbrIjRuoZWBVlPRgRgg1pdn4uXByf6GS6h/5VzIg/ACpGuPNbZNe860XcURcKcQhj83gvIjEBpSSWNnnhXGAAQwSQgdCw7hnNbfDbBYIkhTJCjGScsxJJZmPexJJJ8TW1WqvFITJyhMhfONIYFgeuCB0+NefBHijGPQ2ez/BFv3eacareKR44oj6s8kbaZZZB8tQ4ZFQ7egSQcjFyvrtLaCSVhhIY3chR0RELEAe4dKr/k7uV82e2J/OW81yrjv0yTvNE/uZHBz4hh3GvfaftKoZ7KKFZ5GTEoYlYoUkUgCVgCSWGcIoJI3OAQT24KOOC8jmT3TmVu68qdxNw4XNnZcuc3Cw8u5YKqqYGuBLqJQFWRdtxue/bN/4Nfme3hnK6DLFDIV+aXjDFfhnFc54dwmeKEwedKUJUlWgWUHSFVATOzkhQiAdMBR371Nwdpb2DeRY7pB1CLyZQPogsySH6J0e+orU4m6sk8E0rom+3FuH4ddZ6rFJKp8HhHOjPwZFPwqj9o7SSa3WSAfnonhuYR4yRnVo+0pZftVMcd7VpxCE21nraOT0Z5mRkWOPP5yFdYBaVt0IAwmWycgAx/EeLmEM3m0zqgLFkEQUALqONbqTgDw7qzaqSckl1Rfgj7L3dDx2i7fWs/C5vN51580bQpBnEyzSDl8sx+sGBY79Ns5rb4fZiGGOFekaRoPsqF/hWhw+5hmdZvNGjkYAq7wqCwIyPzi5G4PQtUvXOUI41tj52X44VzYrz2eg53Fc/JtLct/a3LlR8RHE3/Mr3W75N4dUNxdH/SLmcqf9nDi2j+GISftVs0cbnfkQ1MqjRb6UpXWOca0/EoY3WN5o1d/VVnUM++PRBOTv4V8v+JRwJrlbSMgDYksx6KqjJZj4AE1Ve09m0E0tzJFzYJVhDkAM0JXKBSh3kjbUMBckMzeidWRiEKRkM8pOkFU5j7RJ3qmr8ScnAAzgAVnyZtjpr4F0MW5XZsXPbC5d9MFqo6bOdTj64UhI/dzC30akOD9pmklW3uIVjkZXYaJOYp0adQOQrKfSB6EbHfbeq3nFLN20NdLJ/sYXLlieuUgy7k+B29lb3Cezj3EsTi181gikjlBZFSadkOUUIu8SZwSWIZgNOkAk1XjyZJS6cE5whFF9pSlbDMKUpQClKUApWO4uUjQySOqKoJZmIVVA6kk7AVEHtrYd17C31HD/ALmaAm6he0nG3txFHBGsk87lIw5KooVGeSRyATpVV6DcllHfXg9tbP8ApmPuimP7Eqt9p+2Fqs9rdLIzrEbhJFEcgYJMi4kUOBqw0aggb4YnuqnLNqDcOXXBJLnk1YeH30LTNJaLKJZpZswTKdOsKSNM3LPUE7E+tXpuJaf0lvdJ77eVgPtRhl/GtdO21zcyyPaCMxw8g8olGa4VwxfMiOVhfCnSu+DjV1wJaXtdI5AtbNztlmuNVuF+gAVZnb2gaR849K4Ennv24q376+ZuhKSSSIK/4pay4WS7VE+UhYxcz2MW0tp+iMZ79tq1OzHF7WJZrZbiALFNJoxJGA0Up50eN99Osp9iugcH4ut1FzFyMFkdG9aKRDh0bG2Qe8bEEEbGoXjPamCN5VFm9wIMc5kWMiMlQxVQ5BkYKQxC9Mjv2qMNRKTePY/n/A3u7Iyd7Z3WVbpY5FGkSxTKjhc5Kkg4Zc76WBHsrD2SkL25lZzI8kt00jnBLuJ3TJ0gDZUUbADCjFSb9o+EtGrxJBOz+pFFDG8reOY8ApjvL6QO81pJZsM3nDYuZBKzGa1wsUkEy+hIY1bChvRw0ZIyRlTvvaszcdsk0vf+gU1uuiTpUS3aaJdpI7mNvmva3AP4IQfgTWWO+nuPRtLSUk/rZ0eGJPpHWA8n1UXfxFetVyy/vI+Zo2vEkhurqPTKwLQOBHDNLh3hHM/Rq2PVQ4+kaycYnnuLaaK3sbtnkjkjUtFylBdCuSZipGM56VIcH45FbRtDaxTXra3aadeWiSzE4kIeRlVsYC4TIUKBnas9l5SrRs89ZbbDMmqRcxMynDBZYtSHB23I6VCU8l7owuvXTqZ97r3GvbWt9pVI7BYwoCgzXEY2AwNoRJ4eNbCdnr9/XubaH2RxPKf70jKP8NY+Idr2uiIuGOCP1lyYyY4h82LUAJZD8VUbnuFYIbviUDZW4iu0PVZ1ELr7VkhXB9zJ8ah/nkr4T8v7+57c2uCUj7EI36e6upvEczlIfswBNveTWThdgljfwQ2wMcM0V0HiDMUV4jEySKpJ0th3Bx1yM9Kpvauze4VZb9x6c1nEkcbSGO3RrhOYwxhpJCurLadtgAO+zcIWC2uOcsnEJ0RHjhjkiciBXZS+GdQ7+ooGokgbVt0mHIpLJLJx4ooyX0aOgV8NQI7a249dLhPa1tPj71QitTiva6KZORZXCtLJkEqfSt4x+klYdVIyAuerMvcDXXc4pXZRtd0avH+MLI7yM2Le11knukmQEO3tEe6gd7lu9VrZ7Odl1dDc30CPNLg6JFVxbR7mOFdQIBAOWI6sT3AYjrThyzXMNoq4hgCTyjuwrYtYz45dWf28jfrV8qrEt3tv0izJ7PsIxQWqRjCIqDwUBR9wrLSlaCkUpSgFKUoBSlKAge3aE8NusfJiZ/gmHP4Kag+J8VMOkrGz65IYxhlUapZVjTJJzjLDcA1bONvGLeXnE6CjK2ASSHGjAA3JOrAA6k1zmJ554orcx6JIVsJZObkF2jmVgE06hhjA3pd2obdayahJuNmjC3Tosv8AJl+dxDbL9a4kJ/ww/wAa8NwziQ6RWjezziYfthNbw7XFyVhtzlThzK2gI2kNpGAxfYg6gNODsTWivlSsuVzC7Mw1a0iR5dBViDl1XQBtkEkZBG1SjixS4R455Cv2aTLf3QuIVicx2JwsgkBA84AbVpXrvsR3VK1E2faOO+vbm4jVkTlWKDWUySGuTn0GYDrjBOdulS1c3UR25Gl64N2FtwVkctxNZXDzwQGeKcLzYlZVZZUXSkq6yFIK4VhnPoqe4174PaNHGTLjmSPNNJjcCSWQuwB7wuQoPgorepVHHWuf2JKCTsh0s/M2Z4odUT7sEUcyL6uN5I/odV+TkeiMnD+Mm3le5gU3NvNp5qw4Z4pkXQJQmRqyoVWX1hoU461KVo3nA4JW1tHh/wCkRmjk/vxkMfiak3GSqZ5KFqker7j9zeMI7YT2cIGXldFWaU9yRI+dA7y7DPQAd9avEkZIiLvic/J6MHeKPWOmlpERXYHwBya+/k8P9au8eHnD/t9b8ay2nZ+3ifmLEGk/pJC0kg9zyEsPgaRjjgqX6fcgsfuNGJXuUWKFGtrUALqwY5JUGwSJesKY+WcNjoB61TdvAsaqiKFVQFVRsFA2AAr3SkpWWpUfa+Ur7ioEiJ4xHI89lHEgdjcFwpbQDy7aZ92wcYOD07qsI4TxA/q7RPfNK/7Il/bVM7XXSia0XzkwsHnYmOQJIi+bSelnqqnBGaW6c0HF5etg4Oq7vFIOkMMqXGMhgenQiuxpdOsmNNmTJv3Pay7rwC+75bQf2czf9QV6bs/e/wBPan3wzD/qmqYLNx6t7er7ry4P4O5H4Vnj4nfQjUvFJNI7p44ZF+LaUf8AxVq/BxXgVNZfMv3ZrgjWyyNKytLNIXcqCFAACRoud8Kqjr3lj31M1zHhvlZk5scU0UU4klii5tsXwjSOEXUrgr1I6SE+yunV7t28GaV3yKUpQ8FKUoBSlKAUpSgKj2naWWZ4BM0aqkMiABcO2tjrYkEsAyKCoI9vrCq7xXjKxrzshLmJSOQx3mDEfm173VmUaXXOMbj1lroXFODx3AAfIK5KupKuhIwdLDx2yDkHAyDUFd+Tm3lALzXBlDKwm1qJAFSRFQYTQFxLJsF3LZNZpYXOdt8F8cqjGqKFf3jyTu81pKEKxJpjfmq+kuS0iqV1evgAoent2TcZt2XQ03L6Y1hoyhBypAkAGxAPhtVxk8mh+RxO5H10tn/ZEprA3k7uxsvFEI+naA/uSrW+DhBVEmsyKdGY3laaSC3uS4j1aJUKllUrzOVINOoggZLHAGB1OdmKfHoM13FCN0VY2LLnqplj1koPkgY64JIAFTNz5L7pjkycPk+vaOD9/MatM+S67HSHh/2WuYv3VNQlHHLqWLUI1B2g0kxLdxY6rLOGDKO+Nk9DW3g2Rsd8nrsQ8fd9lkswV2JMwKynxQKSVUjG7ZIORg4yfX/h1xAdIYPs8QvV/wDZWvceT++ALPaxEAEkniM2ABuSdcWwqh6XC3/Z7+Ij6s3I+Nyv6lvGMbNruEXJHXllVbUvgx0+7rj0vGZJDiGELj1zM2gK3zFChjJ9YejuME9BVrfs7JKpdeHqUHR/OxpkGMllLxAlfpYAPUZG9ZOD9kprsF4eFgoNhIblAknjyzy/TH0gMeBqtaXA3wyXfJdfX0LKvE7hyQIooyuzNJISrHr+b0DLLjHpNjrjGxrx/KU0h06obfT6zsyyhz3cv0l9HHUsM74xtmo4eTO5/quL43pH7sdaV72Qlt3CzcLijVioWU3crRFicBCyodBJ2GoAEnAJNS/C4Y8/ueLUR9P+CaPG29Rrm1j09ZNSsJPDRHrBX26id+meo1X7QIx0y8QjQL0aAHVKT3sGV9GNtgTnPXurBwzsrNLK0As7OKQAsFlnmbmICAXQiMhgCQDvkZGQMjM5H5Nbv5nDU/s5H/aFqUdPg6oPUJemQD9qYf1l5KzDZeSojUAdGIkxqY9SDlR0A8df+Wo5Bk2slw56u+sY8AgiVxGB3AEHvJJ3q7QeTu7H+nW6f7u0bb4tP/CtqPybuf0vE5z/ALuK3T99Hq1Y8Uei+hD8R6o57quHAHmx2cSBmRGcOPVbmXD5yAAAeWdhW9Gtyi7RwxAkszyyvKzMerNgLkn63gOgFX6LyaW36ye7l+tcOg+6HQK3LbyfcOTfzGJz4ygyn75SxqxTjHoit57OVNdhm0vxIs3zLaNSfd6Ikf8AEVu2nZWSUgxcKnlPdJdtoA9v58s4+Eddkt7VI10xoqKOgUBQPgNqyYo8jK3lZQOE+T+5aaCa8nhVYZElWGFWbLoDo1SORsCc4CDoK6BSlVtt9SttvlilKV4eClKUApSlAKUpQClKUApSlAKUpQCqx23QuLaJv0LzYlHc+mGR4kbxUuq5HfgA7HFWfNQXbFS1uIwQokkhQyEZ83y2VlHgQwQAnYFgTsDUZK00ep07K9eRRS3EMFy6rAVmlcOwVZzG0QSJiTuuZCxXv0AHbObzbyKyK0ZUqQNJUggjuwRtiqvF2ckco8zq0kTKQqK0aq5Qqz6mJZ1w59EaQdwc4qE4P2ouIeNS2GiM2Zk0oQMFJ5YTcyAEHBHM5gI7tQ91VYo7I1IsyPdK0dIqsdq+Pw+bzwaGkMiy26DQSsszKV5QPfudz0XDZPonG52z4tJbWUssGnm4VItXq8x3CKT7Bqz8KjOyUaXFlCjSrMwCG5VlGRIUcygp8gmV2bVgZHTbBq1tdPErrxNLg9mXu7SPVqa1Qyyv9a3e3RT/ALws7/2Puq9VTIza29wDqit9ErvJI8u7fmeWsJaRssxGhioJChV2yQaml7aWBOPPoPjIoH3k4qOOKhGiU3udk1SscFwrqHRgynoykEH3EbGslWEBSlKAUpSgFKUoBSlKAUpSgFKUoBSlKAUpSgFKUoBUX2h4+lnFzHBZmOmNBjVI+CcDOwAAJJPQAn2Vi7Wcae0tWmjVWYNEoDZx6cipk43OM5xtXKOIdpbq4l5lwivpXTGFIQICcvsc7khN8/JrNn1EcXHiXYsTnz4Ezf8AHrq4OZZ2UH9XCzIijwLDDv7yQD80VFS8NicEMmcgg7tkg7EE5ya1v5Tk7oV+Mh/ghrDPxaRBl2hiHixY/vFa5Lyzk7cjoLHGK6E4L245YgN3MYlGAuvBx4NIPzjjG2C331Gy8S5DxC3CcyOSNwuMqgB316cacgnbOTmoi64rgKZJJSrEAMEMcbDODhgBr69AzVP8C7H3d1gQwebxf0syFBjxSLZ3PtOkHxq1d9KS4bZBvHFPoTHbXtg0y28axfmytrcyHqw1xs6Ko2zg6c9Sc7DbeEhmimOpGDMvepIdPuw6/hVw4/5OGdImtZwJIoYICso9CZYlwjEqMxvudwCOm22aofFOBzRH+dWUqY6OEMiD2iWHOn46T7Kt1MMu/dVr3FeGUNtfqSENqieqig7743OTkknqckk/GsxNV2xe7KmRYbwRjcO0LzJpztk6dY267kDxrYt+NO2ymGTHXS7KR7xhsfGss4SjzI0RnF9Cas5Xt35ls/KfYnA9B/ZInRx9x8CK6X2Z4+LyHmadDqxSVM50OADse9SCrA94Yd+RXI/5TfvgPwdf4gVksO0d1bSNJAVhVxHr1hWBKFsH2bNjqOlaNPqNnEnwU5sO7mK5O30qO7O8Ra4tLedwA0sULsB0yyBjj2b1I11znClKUApSlAKUpQClKUApSlAKUpQClKUApSlAaXF+ERXcRgmBKMVOzMpBVgykMpBGCBVXbyTWR/WXY9nnMn/fNXWlRcYvqj1Sa6MqEXkr4cPWjmk+vcTsPu14NS3Dux9jbnVDZQIw+UI11f3iM/jUzSvVFLoG2+p8xX2lK9PBSlKA+YrQ4jwC2uf/ADFtDL9eNGP3kZqQpQFabyc8NP8AoaD2KXUfcrAVmtuwfDozlbCAnxZA5HxfJqfpXlI9tnxVAGAMAbADuFfaUr08FKUoBSlKAUpSgFKUoBSlKAUpSgFKUoBSlKAUpSgFKUoBSlKAUpSgFKUoBSlKAUpSgFKUoBSlKAUpSgFKUoBSl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52" name="Picture 12" descr="http://rlv.zcache.com/happy_silly_birthday_cake_cartoon_photosculpture-p153844877311082775z8wb9_400.jpg"/>
          <p:cNvPicPr>
            <a:picLocks noChangeAspect="1" noChangeArrowheads="1"/>
          </p:cNvPicPr>
          <p:nvPr/>
        </p:nvPicPr>
        <p:blipFill>
          <a:blip r:embed="rId6" cstate="print"/>
          <a:srcRect/>
          <a:stretch>
            <a:fillRect/>
          </a:stretch>
        </p:blipFill>
        <p:spPr bwMode="auto">
          <a:xfrm>
            <a:off x="4644008" y="2492896"/>
            <a:ext cx="2060848" cy="2060848"/>
          </a:xfrm>
          <a:prstGeom prst="rect">
            <a:avLst/>
          </a:prstGeom>
          <a:noFill/>
        </p:spPr>
      </p:pic>
      <p:pic>
        <p:nvPicPr>
          <p:cNvPr id="10253" name="Picture 13" descr="C:\Users\ΜΕΛΕΤΗΣ\Desktop\PROJECT ΣΩΣΤΗ ΔΙΑΤΡΟΦΗ\EIKONES PROJECT\mnhnbg.png"/>
          <p:cNvPicPr>
            <a:picLocks noChangeAspect="1" noChangeArrowheads="1"/>
          </p:cNvPicPr>
          <p:nvPr/>
        </p:nvPicPr>
        <p:blipFill>
          <a:blip r:embed="rId7" cstate="print"/>
          <a:srcRect/>
          <a:stretch>
            <a:fillRect/>
          </a:stretch>
        </p:blipFill>
        <p:spPr bwMode="auto">
          <a:xfrm>
            <a:off x="3491880" y="4581128"/>
            <a:ext cx="1854346" cy="1584176"/>
          </a:xfrm>
          <a:prstGeom prst="rect">
            <a:avLst/>
          </a:prstGeom>
          <a:noFill/>
        </p:spPr>
      </p:pic>
      <p:pic>
        <p:nvPicPr>
          <p:cNvPr id="10254" name="Picture 14" descr="C:\Users\ΜΕΛΕΤΗΣ\Desktop\PROJECT ΣΩΣΤΗ ΔΙΑΤΡΟΦΗ\EIKONES PROJECT\erf.png"/>
          <p:cNvPicPr>
            <a:picLocks noChangeAspect="1" noChangeArrowheads="1"/>
          </p:cNvPicPr>
          <p:nvPr/>
        </p:nvPicPr>
        <p:blipFill>
          <a:blip r:embed="rId8" cstate="print"/>
          <a:srcRect/>
          <a:stretch>
            <a:fillRect/>
          </a:stretch>
        </p:blipFill>
        <p:spPr bwMode="auto">
          <a:xfrm>
            <a:off x="2411760" y="2276872"/>
            <a:ext cx="1621736" cy="1949202"/>
          </a:xfrm>
          <a:prstGeom prst="rect">
            <a:avLst/>
          </a:prstGeom>
          <a:noFill/>
        </p:spPr>
      </p:pic>
      <p:sp>
        <p:nvSpPr>
          <p:cNvPr id="11" name="10 - Τίτλος"/>
          <p:cNvSpPr>
            <a:spLocks noGrp="1"/>
          </p:cNvSpPr>
          <p:nvPr>
            <p:ph type="title"/>
          </p:nvPr>
        </p:nvSpPr>
        <p:spPr>
          <a:xfrm>
            <a:off x="467544" y="404664"/>
            <a:ext cx="8229600" cy="1143000"/>
          </a:xfrm>
        </p:spPr>
        <p:txBody>
          <a:bodyPr>
            <a:noAutofit/>
          </a:bodyPr>
          <a:lstStyle/>
          <a:p>
            <a:r>
              <a:rPr lang="el-GR" sz="4000" dirty="0" smtClean="0">
                <a:latin typeface="Aka-AcidGR-DiaryGirl" panose="02000603000000000000" pitchFamily="2" charset="-95"/>
                <a:ea typeface="Aka-AcidGR-DiaryGirl" panose="02000603000000000000" pitchFamily="2" charset="-95"/>
              </a:rPr>
              <a:t>ΟΜΑΔΑ:</a:t>
            </a:r>
            <a:br>
              <a:rPr lang="el-GR" sz="4000" dirty="0" smtClean="0">
                <a:latin typeface="Aka-AcidGR-DiaryGirl" panose="02000603000000000000" pitchFamily="2" charset="-95"/>
                <a:ea typeface="Aka-AcidGR-DiaryGirl" panose="02000603000000000000" pitchFamily="2" charset="-95"/>
              </a:rPr>
            </a:br>
            <a:r>
              <a:rPr lang="el-GR" sz="4000" dirty="0" smtClean="0">
                <a:latin typeface="Aka-AcidGR-DiaryGirl" panose="02000603000000000000" pitchFamily="2" charset="-95"/>
                <a:ea typeface="Aka-AcidGR-DiaryGirl" panose="02000603000000000000" pitchFamily="2" charset="-95"/>
              </a:rPr>
              <a:t>Κορεσμένα λιπαρά</a:t>
            </a:r>
            <a:endParaRPr lang="el-GR" sz="4000" dirty="0">
              <a:latin typeface="Aka-AcidGR-DiaryGirl" panose="02000603000000000000" pitchFamily="2" charset="-95"/>
              <a:ea typeface="Aka-AcidGR-DiaryGirl" panose="02000603000000000000" pitchFamily="2" charset="-95"/>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ttp://t0.gstatic.com/images?q=tbn:ANd9GcSPFcHG2WDW2wQdHPupiCxKBuRz6GWk4LhJwNf3JrRH_JvKKyqX"/>
          <p:cNvPicPr>
            <a:picLocks noChangeAspect="1" noChangeArrowheads="1"/>
          </p:cNvPicPr>
          <p:nvPr/>
        </p:nvPicPr>
        <p:blipFill>
          <a:blip r:embed="rId2" cstate="print"/>
          <a:srcRect/>
          <a:stretch>
            <a:fillRect/>
          </a:stretch>
        </p:blipFill>
        <p:spPr bwMode="auto">
          <a:xfrm>
            <a:off x="323528" y="4149080"/>
            <a:ext cx="1034302" cy="1152128"/>
          </a:xfrm>
          <a:prstGeom prst="rect">
            <a:avLst/>
          </a:prstGeom>
          <a:noFill/>
        </p:spPr>
      </p:pic>
      <p:pic>
        <p:nvPicPr>
          <p:cNvPr id="4" name="Picture 14" descr="C:\Users\ΜΕΛΕΤΗΣ\Desktop\PROJECT ΣΩΣΤΗ ΔΙΑΤΡΟΦΗ\EIKONES PROJECT\erf.png"/>
          <p:cNvPicPr>
            <a:picLocks noChangeAspect="1" noChangeArrowheads="1"/>
          </p:cNvPicPr>
          <p:nvPr/>
        </p:nvPicPr>
        <p:blipFill>
          <a:blip r:embed="rId3" cstate="print"/>
          <a:srcRect/>
          <a:stretch>
            <a:fillRect/>
          </a:stretch>
        </p:blipFill>
        <p:spPr bwMode="auto">
          <a:xfrm>
            <a:off x="251520" y="2132856"/>
            <a:ext cx="1138302" cy="1368152"/>
          </a:xfrm>
          <a:prstGeom prst="rect">
            <a:avLst/>
          </a:prstGeom>
          <a:noFill/>
        </p:spPr>
      </p:pic>
      <p:pic>
        <p:nvPicPr>
          <p:cNvPr id="5" name="Picture 12" descr="http://rlv.zcache.com/happy_silly_birthday_cake_cartoon_photosculpture-p153844877311082775z8wb9_400.jpg"/>
          <p:cNvPicPr>
            <a:picLocks noChangeAspect="1" noChangeArrowheads="1"/>
          </p:cNvPicPr>
          <p:nvPr/>
        </p:nvPicPr>
        <p:blipFill>
          <a:blip r:embed="rId4" cstate="print"/>
          <a:srcRect/>
          <a:stretch>
            <a:fillRect/>
          </a:stretch>
        </p:blipFill>
        <p:spPr bwMode="auto">
          <a:xfrm>
            <a:off x="6948264" y="0"/>
            <a:ext cx="1800200" cy="1800200"/>
          </a:xfrm>
          <a:prstGeom prst="rect">
            <a:avLst/>
          </a:prstGeom>
          <a:noFill/>
        </p:spPr>
      </p:pic>
      <p:pic>
        <p:nvPicPr>
          <p:cNvPr id="6" name="Picture 4" descr="http://t0.gstatic.com/images?q=tbn:ANd9GcRcmITkhnWEVpzv9kCFq5MIoWT8pH77z8WHlWtzq182ZCGQLIYm"/>
          <p:cNvPicPr>
            <a:picLocks noChangeAspect="1" noChangeArrowheads="1"/>
          </p:cNvPicPr>
          <p:nvPr/>
        </p:nvPicPr>
        <p:blipFill>
          <a:blip r:embed="rId5" cstate="print"/>
          <a:srcRect/>
          <a:stretch>
            <a:fillRect/>
          </a:stretch>
        </p:blipFill>
        <p:spPr bwMode="auto">
          <a:xfrm>
            <a:off x="7537974" y="2636912"/>
            <a:ext cx="1606026" cy="1686694"/>
          </a:xfrm>
          <a:prstGeom prst="rect">
            <a:avLst/>
          </a:prstGeom>
          <a:noFill/>
        </p:spPr>
      </p:pic>
      <p:pic>
        <p:nvPicPr>
          <p:cNvPr id="7" name="Picture 8" descr="http://t3.gstatic.com/images?q=tbn:ANd9GcSc827XTEcX-JtLDDOhnv7Qda7_BNxLMou8HVoTO8ZpCDNfP3ulFQ"/>
          <p:cNvPicPr>
            <a:picLocks noChangeAspect="1" noChangeArrowheads="1"/>
          </p:cNvPicPr>
          <p:nvPr/>
        </p:nvPicPr>
        <p:blipFill>
          <a:blip r:embed="rId6" cstate="print"/>
          <a:srcRect/>
          <a:stretch>
            <a:fillRect/>
          </a:stretch>
        </p:blipFill>
        <p:spPr bwMode="auto">
          <a:xfrm>
            <a:off x="1547664" y="188640"/>
            <a:ext cx="890007" cy="1008112"/>
          </a:xfrm>
          <a:prstGeom prst="rect">
            <a:avLst/>
          </a:prstGeom>
          <a:noFill/>
        </p:spPr>
      </p:pic>
      <p:pic>
        <p:nvPicPr>
          <p:cNvPr id="8" name="Picture 13" descr="C:\Users\ΜΕΛΕΤΗΣ\Desktop\PROJECT ΣΩΣΤΗ ΔΙΑΤΡΟΦΗ\EIKONES PROJECT\mnhnbg.png"/>
          <p:cNvPicPr>
            <a:picLocks noChangeAspect="1" noChangeArrowheads="1"/>
          </p:cNvPicPr>
          <p:nvPr/>
        </p:nvPicPr>
        <p:blipFill>
          <a:blip r:embed="rId7" cstate="print"/>
          <a:srcRect/>
          <a:stretch>
            <a:fillRect/>
          </a:stretch>
        </p:blipFill>
        <p:spPr bwMode="auto">
          <a:xfrm>
            <a:off x="2550752" y="5373216"/>
            <a:ext cx="1517192" cy="1296144"/>
          </a:xfrm>
          <a:prstGeom prst="rect">
            <a:avLst/>
          </a:prstGeom>
          <a:noFill/>
        </p:spPr>
      </p:pic>
      <p:pic>
        <p:nvPicPr>
          <p:cNvPr id="9" name="Picture 6" descr="http://www.istockphoto.com/file_thumbview/4120015/2/"/>
          <p:cNvPicPr>
            <a:picLocks noChangeAspect="1" noChangeArrowheads="1"/>
          </p:cNvPicPr>
          <p:nvPr/>
        </p:nvPicPr>
        <p:blipFill>
          <a:blip r:embed="rId8" cstate="print"/>
          <a:srcRect/>
          <a:stretch>
            <a:fillRect/>
          </a:stretch>
        </p:blipFill>
        <p:spPr bwMode="auto">
          <a:xfrm>
            <a:off x="6228184" y="4941168"/>
            <a:ext cx="2088232" cy="1566174"/>
          </a:xfrm>
          <a:prstGeom prst="rect">
            <a:avLst/>
          </a:prstGeom>
          <a:noFill/>
        </p:spPr>
      </p:pic>
      <p:sp>
        <p:nvSpPr>
          <p:cNvPr id="10" name="9 - Στρογγυλεμένο ορθογώνιο"/>
          <p:cNvSpPr/>
          <p:nvPr/>
        </p:nvSpPr>
        <p:spPr>
          <a:xfrm>
            <a:off x="1619672" y="1268760"/>
            <a:ext cx="5472608" cy="3960440"/>
          </a:xfrm>
          <a:prstGeom prst="roundRect">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latin typeface="Times New Roman" pitchFamily="18" charset="0"/>
                <a:cs typeface="Times New Roman" pitchFamily="18" charset="0"/>
              </a:rPr>
              <a:t>Γεια σας!</a:t>
            </a:r>
          </a:p>
          <a:p>
            <a:pPr algn="ctr"/>
            <a:r>
              <a:rPr lang="el-GR" sz="2000" dirty="0" smtClean="0">
                <a:latin typeface="Times New Roman" pitchFamily="18" charset="0"/>
                <a:cs typeface="Times New Roman" pitchFamily="18" charset="0"/>
              </a:rPr>
              <a:t>Είμαστε τα κορεσμένα λιπαρά! Μας αρέσει να καθόμαστε πάνω στις αρτηρίες σας, γύρω από την καρδιά σας, κάτω από το δέρμα στην κοιλίτσα, τα πόδια, τα χέρια σας!</a:t>
            </a:r>
          </a:p>
          <a:p>
            <a:pPr algn="ctr"/>
            <a:r>
              <a:rPr lang="el-GR" sz="2000" dirty="0" smtClean="0">
                <a:latin typeface="Times New Roman" pitchFamily="18" charset="0"/>
                <a:cs typeface="Times New Roman" pitchFamily="18" charset="0"/>
              </a:rPr>
              <a:t>Εμείς υπάρχουμε κυρίως σε τρόφιμα με πολλή ζάχαρη, σε τηγανιτά φαγητά και σε συσκευασμένα γαριδάκια!</a:t>
            </a:r>
          </a:p>
          <a:p>
            <a:pPr algn="ctr"/>
            <a:r>
              <a:rPr lang="el-GR" sz="2000" dirty="0" smtClean="0">
                <a:latin typeface="Times New Roman" pitchFamily="18" charset="0"/>
                <a:cs typeface="Times New Roman" pitchFamily="18" charset="0"/>
              </a:rPr>
              <a:t>Πολλά φαγητά που έχουν καλά λίπη αν τα τηγανίσετε ή τα επεξεργαστούν σε κάποια εργοστάσια μετατρέπονται σε κακά ή </a:t>
            </a:r>
            <a:r>
              <a:rPr lang="el-GR" sz="2000" dirty="0" err="1" smtClean="0">
                <a:latin typeface="Times New Roman" pitchFamily="18" charset="0"/>
                <a:cs typeface="Times New Roman" pitchFamily="18" charset="0"/>
              </a:rPr>
              <a:t>ή</a:t>
            </a:r>
            <a:r>
              <a:rPr lang="el-GR" sz="2000" dirty="0" smtClean="0">
                <a:latin typeface="Times New Roman" pitchFamily="18" charset="0"/>
                <a:cs typeface="Times New Roman" pitchFamily="18" charset="0"/>
              </a:rPr>
              <a:t> </a:t>
            </a:r>
            <a:r>
              <a:rPr lang="el-GR" sz="2000" dirty="0" err="1" smtClean="0">
                <a:latin typeface="Times New Roman" pitchFamily="18" charset="0"/>
                <a:cs typeface="Times New Roman" pitchFamily="18" charset="0"/>
              </a:rPr>
              <a:t>τρανς</a:t>
            </a:r>
            <a:r>
              <a:rPr lang="el-GR" sz="2000" dirty="0" smtClean="0">
                <a:latin typeface="Times New Roman" pitchFamily="18" charset="0"/>
                <a:cs typeface="Times New Roman" pitchFamily="18" charset="0"/>
              </a:rPr>
              <a:t> λιπαρά, όπως μας φωνάζουν!</a:t>
            </a:r>
            <a:endParaRPr lang="el-GR" sz="2000" dirty="0">
              <a:latin typeface="Times New Roman" pitchFamily="18" charset="0"/>
              <a:cs typeface="Times New Roman" pitchFamily="18" charset="0"/>
            </a:endParaRPr>
          </a:p>
        </p:txBody>
      </p:sp>
      <p:sp>
        <p:nvSpPr>
          <p:cNvPr id="11" name="10 - Επεξήγηση με παραλληλόγραμμο"/>
          <p:cNvSpPr/>
          <p:nvPr/>
        </p:nvSpPr>
        <p:spPr>
          <a:xfrm>
            <a:off x="3059832" y="260648"/>
            <a:ext cx="1368152" cy="432048"/>
          </a:xfrm>
          <a:prstGeom prst="wedgeRectCallout">
            <a:avLst>
              <a:gd name="adj1" fmla="val -89724"/>
              <a:gd name="adj2" fmla="val 26683"/>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Κέικ!</a:t>
            </a:r>
            <a:endParaRPr lang="el-GR" sz="2400" b="1" dirty="0"/>
          </a:p>
        </p:txBody>
      </p:sp>
      <p:sp>
        <p:nvSpPr>
          <p:cNvPr id="12" name="11 - Επεξήγηση με παραλληλόγραμμο"/>
          <p:cNvSpPr/>
          <p:nvPr/>
        </p:nvSpPr>
        <p:spPr>
          <a:xfrm>
            <a:off x="5436096" y="332656"/>
            <a:ext cx="1368152" cy="432048"/>
          </a:xfrm>
          <a:prstGeom prst="wedgeRectCallout">
            <a:avLst>
              <a:gd name="adj1" fmla="val 72736"/>
              <a:gd name="adj2" fmla="val 52731"/>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Τούρτα!</a:t>
            </a:r>
            <a:endParaRPr lang="el-GR" sz="2400" b="1" dirty="0"/>
          </a:p>
        </p:txBody>
      </p:sp>
      <p:sp>
        <p:nvSpPr>
          <p:cNvPr id="13" name="12 - Επεξήγηση με παραλληλόγραμμο"/>
          <p:cNvSpPr/>
          <p:nvPr/>
        </p:nvSpPr>
        <p:spPr>
          <a:xfrm>
            <a:off x="251520" y="1052736"/>
            <a:ext cx="1368152" cy="576064"/>
          </a:xfrm>
          <a:prstGeom prst="wedgeRectCallout">
            <a:avLst>
              <a:gd name="adj1" fmla="val -8494"/>
              <a:gd name="adj2" fmla="val 143901"/>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t>Πατάτες τηγανιτές!</a:t>
            </a:r>
            <a:endParaRPr lang="el-GR" sz="2000" b="1" dirty="0"/>
          </a:p>
        </p:txBody>
      </p:sp>
      <p:sp>
        <p:nvSpPr>
          <p:cNvPr id="14" name="13 - Επεξήγηση με παραλληλόγραμμο"/>
          <p:cNvSpPr/>
          <p:nvPr/>
        </p:nvSpPr>
        <p:spPr>
          <a:xfrm>
            <a:off x="7452320" y="1988840"/>
            <a:ext cx="1440160" cy="432048"/>
          </a:xfrm>
          <a:prstGeom prst="wedgeRectCallout">
            <a:avLst>
              <a:gd name="adj1" fmla="val 10014"/>
              <a:gd name="adj2" fmla="val 114596"/>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t>Πατατάκια!</a:t>
            </a:r>
            <a:endParaRPr lang="el-GR" sz="2000" b="1" dirty="0"/>
          </a:p>
        </p:txBody>
      </p:sp>
      <p:sp>
        <p:nvSpPr>
          <p:cNvPr id="15" name="14 - Επεξήγηση με παραλληλόγραμμο"/>
          <p:cNvSpPr/>
          <p:nvPr/>
        </p:nvSpPr>
        <p:spPr>
          <a:xfrm>
            <a:off x="4355976" y="5373216"/>
            <a:ext cx="1368152" cy="432048"/>
          </a:xfrm>
          <a:prstGeom prst="wedgeRectCallout">
            <a:avLst>
              <a:gd name="adj1" fmla="val -89724"/>
              <a:gd name="adj2" fmla="val 26683"/>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Ντόνατς!</a:t>
            </a:r>
            <a:endParaRPr lang="el-GR" sz="2400" b="1" dirty="0"/>
          </a:p>
        </p:txBody>
      </p:sp>
      <p:sp>
        <p:nvSpPr>
          <p:cNvPr id="16" name="15 - Επεξήγηση με παραλληλόγραμμο"/>
          <p:cNvSpPr/>
          <p:nvPr/>
        </p:nvSpPr>
        <p:spPr>
          <a:xfrm>
            <a:off x="467544" y="5517232"/>
            <a:ext cx="1368152" cy="432048"/>
          </a:xfrm>
          <a:prstGeom prst="wedgeRectCallout">
            <a:avLst>
              <a:gd name="adj1" fmla="val -14664"/>
              <a:gd name="adj2" fmla="val -100303"/>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t>Μπισκότο!</a:t>
            </a:r>
            <a:endParaRPr lang="el-GR" sz="2000" b="1" dirty="0"/>
          </a:p>
        </p:txBody>
      </p:sp>
      <p:sp>
        <p:nvSpPr>
          <p:cNvPr id="17" name="11 - Επεξήγηση με παραλληλόγραμμο"/>
          <p:cNvSpPr/>
          <p:nvPr/>
        </p:nvSpPr>
        <p:spPr>
          <a:xfrm>
            <a:off x="7524328" y="4509120"/>
            <a:ext cx="1368152" cy="432048"/>
          </a:xfrm>
          <a:prstGeom prst="wedgeRectCallout">
            <a:avLst>
              <a:gd name="adj1" fmla="val -38988"/>
              <a:gd name="adj2" fmla="val 109590"/>
            </a:avLst>
          </a:prstGeom>
          <a:gradFill>
            <a:gsLst>
              <a:gs pos="0">
                <a:schemeClr val="tx2">
                  <a:lumMod val="40000"/>
                  <a:lumOff val="60000"/>
                </a:schemeClr>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t>Γλυκά!</a:t>
            </a:r>
            <a:endParaRPr lang="el-GR"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755576" y="1628800"/>
            <a:ext cx="3001476" cy="4304557"/>
          </a:xfrm>
          <a:prstGeom prst="rect">
            <a:avLst/>
          </a:prstGeom>
          <a:noFill/>
        </p:spPr>
      </p:pic>
      <p:sp>
        <p:nvSpPr>
          <p:cNvPr id="4" name="3 - Επεξήγηση με παραλληλόγραμμο"/>
          <p:cNvSpPr/>
          <p:nvPr/>
        </p:nvSpPr>
        <p:spPr>
          <a:xfrm>
            <a:off x="3851920" y="404664"/>
            <a:ext cx="4896544" cy="3384376"/>
          </a:xfrm>
          <a:prstGeom prst="wedgeRectCallout">
            <a:avLst>
              <a:gd name="adj1" fmla="val -62373"/>
              <a:gd name="adj2" fmla="val 18826"/>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smtClean="0">
                <a:latin typeface="Aka-AcidGR-DiaryGirl" panose="02000603000000000000" pitchFamily="2" charset="-95"/>
                <a:ea typeface="Aka-AcidGR-DiaryGirl" panose="02000603000000000000" pitchFamily="2" charset="-95"/>
                <a:cs typeface="Times New Roman" pitchFamily="18" charset="0"/>
              </a:rPr>
              <a:t>    Μα </a:t>
            </a:r>
            <a:r>
              <a:rPr lang="el-GR" sz="2000" dirty="0" smtClean="0">
                <a:latin typeface="Aka-AcidGR-DiaryGirl" panose="02000603000000000000" pitchFamily="2" charset="-95"/>
                <a:ea typeface="Aka-AcidGR-DiaryGirl" panose="02000603000000000000" pitchFamily="2" charset="-95"/>
                <a:cs typeface="Times New Roman" pitchFamily="18" charset="0"/>
              </a:rPr>
              <a:t>αγαπητοί μου συγχωριανοί, </a:t>
            </a:r>
            <a:r>
              <a:rPr lang="el-GR" sz="2000" dirty="0" smtClean="0">
                <a:latin typeface="Aka-AcidGR-DiaryGirl" panose="02000603000000000000" pitchFamily="2" charset="-95"/>
                <a:ea typeface="Aka-AcidGR-DiaryGirl" panose="02000603000000000000" pitchFamily="2" charset="-95"/>
                <a:cs typeface="Times New Roman" pitchFamily="18" charset="0"/>
              </a:rPr>
              <a:t>Κορεσμένα Λιπαρά</a:t>
            </a:r>
            <a:r>
              <a:rPr lang="el-GR" sz="2000" dirty="0" smtClean="0">
                <a:latin typeface="Aka-AcidGR-DiaryGirl" panose="02000603000000000000" pitchFamily="2" charset="-95"/>
                <a:ea typeface="Aka-AcidGR-DiaryGirl" panose="02000603000000000000" pitchFamily="2" charset="-95"/>
                <a:cs typeface="Times New Roman" pitchFamily="18" charset="0"/>
              </a:rPr>
              <a:t>, νομίζω πως η ομάδα σας δεν μπορεί να συμμετέχει στους αγώνες μας! </a:t>
            </a:r>
            <a:endParaRPr lang="el-GR" sz="2000" dirty="0" smtClean="0">
              <a:latin typeface="Aka-AcidGR-DiaryGirl" panose="02000603000000000000" pitchFamily="2" charset="-95"/>
              <a:ea typeface="Aka-AcidGR-DiaryGirl" panose="02000603000000000000" pitchFamily="2" charset="-95"/>
              <a:cs typeface="Times New Roman" pitchFamily="18" charset="0"/>
            </a:endParaRPr>
          </a:p>
          <a:p>
            <a:r>
              <a:rPr lang="el-GR" sz="2000" dirty="0">
                <a:latin typeface="Aka-AcidGR-DiaryGirl" panose="02000603000000000000" pitchFamily="2" charset="-95"/>
                <a:ea typeface="Aka-AcidGR-DiaryGirl" panose="02000603000000000000" pitchFamily="2" charset="-95"/>
                <a:cs typeface="Times New Roman" pitchFamily="18" charset="0"/>
              </a:rPr>
              <a:t> </a:t>
            </a:r>
            <a:r>
              <a:rPr lang="el-GR" sz="2000" dirty="0" smtClean="0">
                <a:latin typeface="Aka-AcidGR-DiaryGirl" panose="02000603000000000000" pitchFamily="2" charset="-95"/>
                <a:ea typeface="Aka-AcidGR-DiaryGirl" panose="02000603000000000000" pitchFamily="2" charset="-95"/>
                <a:cs typeface="Times New Roman" pitchFamily="18" charset="0"/>
              </a:rPr>
              <a:t>   </a:t>
            </a:r>
            <a:r>
              <a:rPr lang="el-GR" sz="2000" dirty="0" smtClean="0">
                <a:latin typeface="Aka-AcidGR-DiaryGirl" panose="02000603000000000000" pitchFamily="2" charset="-95"/>
                <a:ea typeface="Aka-AcidGR-DiaryGirl" panose="02000603000000000000" pitchFamily="2" charset="-95"/>
                <a:cs typeface="Times New Roman" pitchFamily="18" charset="0"/>
              </a:rPr>
              <a:t>Δεν </a:t>
            </a:r>
            <a:r>
              <a:rPr lang="el-GR" sz="2000" dirty="0" smtClean="0">
                <a:latin typeface="Aka-AcidGR-DiaryGirl" panose="02000603000000000000" pitchFamily="2" charset="-95"/>
                <a:ea typeface="Aka-AcidGR-DiaryGirl" panose="02000603000000000000" pitchFamily="2" charset="-95"/>
                <a:cs typeface="Times New Roman" pitchFamily="18" charset="0"/>
              </a:rPr>
              <a:t>προσφέρετε κάτι καλό και χρήσιμο για την υγεία του οργανισμού και την </a:t>
            </a:r>
            <a:r>
              <a:rPr lang="el-GR" sz="2000" dirty="0" smtClean="0">
                <a:latin typeface="Aka-AcidGR-DiaryGirl" panose="02000603000000000000" pitchFamily="2" charset="-95"/>
                <a:ea typeface="Aka-AcidGR-DiaryGirl" panose="02000603000000000000" pitchFamily="2" charset="-95"/>
                <a:cs typeface="Times New Roman" pitchFamily="18" charset="0"/>
              </a:rPr>
              <a:t>ανάπτυξη!</a:t>
            </a:r>
          </a:p>
          <a:p>
            <a:r>
              <a:rPr lang="el-GR" sz="2000" dirty="0">
                <a:latin typeface="Aka-AcidGR-DiaryGirl" panose="02000603000000000000" pitchFamily="2" charset="-95"/>
                <a:ea typeface="Aka-AcidGR-DiaryGirl" panose="02000603000000000000" pitchFamily="2" charset="-95"/>
                <a:cs typeface="Times New Roman" pitchFamily="18" charset="0"/>
              </a:rPr>
              <a:t> </a:t>
            </a:r>
            <a:r>
              <a:rPr lang="el-GR" sz="2000" dirty="0" smtClean="0">
                <a:latin typeface="Aka-AcidGR-DiaryGirl" panose="02000603000000000000" pitchFamily="2" charset="-95"/>
                <a:ea typeface="Aka-AcidGR-DiaryGirl" panose="02000603000000000000" pitchFamily="2" charset="-95"/>
                <a:cs typeface="Times New Roman" pitchFamily="18" charset="0"/>
              </a:rPr>
              <a:t>   </a:t>
            </a:r>
            <a:r>
              <a:rPr lang="el-GR" sz="2000" dirty="0" smtClean="0">
                <a:latin typeface="Aka-AcidGR-DiaryGirl" panose="02000603000000000000" pitchFamily="2" charset="-95"/>
                <a:ea typeface="Aka-AcidGR-DiaryGirl" panose="02000603000000000000" pitchFamily="2" charset="-95"/>
                <a:cs typeface="Times New Roman" pitchFamily="18" charset="0"/>
              </a:rPr>
              <a:t>Δυστυχώς </a:t>
            </a:r>
            <a:r>
              <a:rPr lang="el-GR" sz="2000" dirty="0" smtClean="0">
                <a:latin typeface="Aka-AcidGR-DiaryGirl" panose="02000603000000000000" pitchFamily="2" charset="-95"/>
                <a:ea typeface="Aka-AcidGR-DiaryGirl" panose="02000603000000000000" pitchFamily="2" charset="-95"/>
                <a:cs typeface="Times New Roman" pitchFamily="18" charset="0"/>
              </a:rPr>
              <a:t>θα πρέπει να σας αποκλείσω από τους αγώνες αυτούς της υγιεινής διατροφής!</a:t>
            </a:r>
            <a:endParaRPr lang="el-GR" sz="2000" dirty="0">
              <a:latin typeface="Aka-AcidGR-DiaryGirl" panose="02000603000000000000" pitchFamily="2" charset="-95"/>
              <a:ea typeface="Aka-AcidGR-DiaryGirl" panose="02000603000000000000" pitchFamily="2" charset="-95"/>
              <a:cs typeface="Times New Roman" pitchFamily="18" charset="0"/>
            </a:endParaRPr>
          </a:p>
        </p:txBody>
      </p:sp>
      <p:sp>
        <p:nvSpPr>
          <p:cNvPr id="5" name="4 - Τίτλος"/>
          <p:cNvSpPr>
            <a:spLocks noGrp="1"/>
          </p:cNvSpPr>
          <p:nvPr>
            <p:ph type="title"/>
          </p:nvPr>
        </p:nvSpPr>
        <p:spPr>
          <a:xfrm>
            <a:off x="3563888" y="4653136"/>
            <a:ext cx="5184576" cy="720080"/>
          </a:xfrm>
        </p:spPr>
        <p:txBody>
          <a:bodyPr>
            <a:noAutofit/>
          </a:bodyPr>
          <a:lstStyle/>
          <a:p>
            <a:r>
              <a:rPr lang="el-GR" sz="2800" dirty="0" smtClean="0">
                <a:latin typeface="Aka-AcidGR-DiaryGirl" panose="02000603000000000000" pitchFamily="2" charset="-95"/>
                <a:ea typeface="Aka-AcidGR-DiaryGirl" panose="02000603000000000000" pitchFamily="2" charset="-95"/>
              </a:rPr>
              <a:t>Τους είπε ο δήμαρχος...</a:t>
            </a:r>
            <a:endParaRPr lang="el-GR" sz="2800" dirty="0">
              <a:latin typeface="Aka-AcidGR-DiaryGirl" panose="02000603000000000000" pitchFamily="2" charset="-95"/>
              <a:ea typeface="Aka-AcidGR-DiaryGirl" panose="02000603000000000000" pitchFamily="2" charset="-95"/>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755576" y="1628800"/>
            <a:ext cx="3001476" cy="4304557"/>
          </a:xfrm>
          <a:prstGeom prst="rect">
            <a:avLst/>
          </a:prstGeom>
          <a:noFill/>
        </p:spPr>
      </p:pic>
      <p:sp>
        <p:nvSpPr>
          <p:cNvPr id="4" name="3 - Επεξήγηση με παραλληλόγραμμο"/>
          <p:cNvSpPr/>
          <p:nvPr/>
        </p:nvSpPr>
        <p:spPr>
          <a:xfrm>
            <a:off x="3851920" y="1916832"/>
            <a:ext cx="4896544" cy="2088232"/>
          </a:xfrm>
          <a:prstGeom prst="wedgeRectCallout">
            <a:avLst>
              <a:gd name="adj1" fmla="val -58471"/>
              <a:gd name="adj2" fmla="val 29032"/>
            </a:avLst>
          </a:prstGeom>
          <a:solidFill>
            <a:schemeClr val="accent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Aka-AcidGR-DiaryGirl" panose="02000603000000000000" pitchFamily="2" charset="-95"/>
                <a:ea typeface="Aka-AcidGR-DiaryGirl" panose="02000603000000000000" pitchFamily="2" charset="-95"/>
                <a:cs typeface="Times New Roman" pitchFamily="18" charset="0"/>
              </a:rPr>
              <a:t>Παιδιά, </a:t>
            </a:r>
            <a:r>
              <a:rPr lang="el-GR" sz="2400" dirty="0" smtClean="0">
                <a:latin typeface="Aka-AcidGR-DiaryGirl" panose="02000603000000000000" pitchFamily="2" charset="-95"/>
                <a:ea typeface="Aka-AcidGR-DiaryGirl" panose="02000603000000000000" pitchFamily="2" charset="-95"/>
                <a:cs typeface="Times New Roman" pitchFamily="18" charset="0"/>
              </a:rPr>
              <a:t>έχω μπερδευτεί!</a:t>
            </a:r>
          </a:p>
          <a:p>
            <a:pPr algn="ctr"/>
            <a:r>
              <a:rPr lang="el-GR" sz="2400" dirty="0" smtClean="0">
                <a:latin typeface="Aka-AcidGR-DiaryGirl" panose="02000603000000000000" pitchFamily="2" charset="-95"/>
                <a:ea typeface="Aka-AcidGR-DiaryGirl" panose="02000603000000000000" pitchFamily="2" charset="-95"/>
                <a:cs typeface="Times New Roman" pitchFamily="18" charset="0"/>
              </a:rPr>
              <a:t>Εσείς </a:t>
            </a:r>
            <a:r>
              <a:rPr lang="el-GR" sz="2400" dirty="0" smtClean="0">
                <a:latin typeface="Aka-AcidGR-DiaryGirl" panose="02000603000000000000" pitchFamily="2" charset="-95"/>
                <a:ea typeface="Aka-AcidGR-DiaryGirl" panose="02000603000000000000" pitchFamily="2" charset="-95"/>
                <a:cs typeface="Times New Roman" pitchFamily="18" charset="0"/>
              </a:rPr>
              <a:t>ποια ομάδα πιστεύετε ότι πρέπει να κερδίσει;</a:t>
            </a:r>
          </a:p>
          <a:p>
            <a:pPr algn="ctr"/>
            <a:r>
              <a:rPr lang="el-GR" sz="2400" dirty="0" smtClean="0">
                <a:latin typeface="Aka-AcidGR-DiaryGirl" panose="02000603000000000000" pitchFamily="2" charset="-95"/>
                <a:ea typeface="Aka-AcidGR-DiaryGirl" panose="02000603000000000000" pitchFamily="2" charset="-95"/>
                <a:cs typeface="Times New Roman" pitchFamily="18" charset="0"/>
              </a:rPr>
              <a:t>Ποια ομάδα έχει τη μεγαλύτερη διατροφική αξία;</a:t>
            </a:r>
            <a:endParaRPr lang="el-GR" sz="2400" dirty="0">
              <a:latin typeface="Aka-AcidGR-DiaryGirl" panose="02000603000000000000" pitchFamily="2" charset="-95"/>
              <a:ea typeface="Aka-AcidGR-DiaryGirl" panose="02000603000000000000" pitchFamily="2" charset="-95"/>
              <a:cs typeface="Times New Roman" pitchFamily="18" charset="0"/>
            </a:endParaRPr>
          </a:p>
        </p:txBody>
      </p:sp>
    </p:spTree>
    <p:extLst>
      <p:ext uri="{BB962C8B-B14F-4D97-AF65-F5344CB8AC3E}">
        <p14:creationId xmlns:p14="http://schemas.microsoft.com/office/powerpoint/2010/main" val="198866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683568" y="1916832"/>
            <a:ext cx="3001476" cy="4304557"/>
          </a:xfrm>
          <a:prstGeom prst="rect">
            <a:avLst/>
          </a:prstGeom>
          <a:noFill/>
        </p:spPr>
      </p:pic>
      <p:sp>
        <p:nvSpPr>
          <p:cNvPr id="4" name="3 - Τίτλος"/>
          <p:cNvSpPr>
            <a:spLocks noGrp="1"/>
          </p:cNvSpPr>
          <p:nvPr>
            <p:ph type="ctrTitle"/>
          </p:nvPr>
        </p:nvSpPr>
        <p:spPr>
          <a:xfrm>
            <a:off x="467544" y="332656"/>
            <a:ext cx="7772400" cy="1470025"/>
          </a:xfrm>
        </p:spPr>
        <p:txBody>
          <a:bodyPr>
            <a:noAutofit/>
          </a:bodyPr>
          <a:lstStyle/>
          <a:p>
            <a:r>
              <a:rPr lang="el-GR" sz="3600" dirty="0" smtClean="0">
                <a:latin typeface="Aka-AcidGR-DiaryGirl" panose="02000603000000000000" pitchFamily="2" charset="-95"/>
                <a:ea typeface="Aka-AcidGR-DiaryGirl" panose="02000603000000000000" pitchFamily="2" charset="-95"/>
              </a:rPr>
              <a:t>Ο δήμαρχος </a:t>
            </a:r>
            <a:r>
              <a:rPr lang="el-GR" sz="3600" dirty="0" err="1" smtClean="0">
                <a:latin typeface="Aka-AcidGR-DiaryGirl" panose="02000603000000000000" pitchFamily="2" charset="-95"/>
                <a:ea typeface="Aka-AcidGR-DiaryGirl" panose="02000603000000000000" pitchFamily="2" charset="-95"/>
              </a:rPr>
              <a:t>Μηλομήλος</a:t>
            </a:r>
            <a:r>
              <a:rPr lang="el-GR" sz="3600" dirty="0" smtClean="0">
                <a:latin typeface="Aka-AcidGR-DiaryGirl" panose="02000603000000000000" pitchFamily="2" charset="-95"/>
                <a:ea typeface="Aka-AcidGR-DiaryGirl" panose="02000603000000000000" pitchFamily="2" charset="-95"/>
              </a:rPr>
              <a:t> άρχισε να ανακοινώνει τις ομάδες:</a:t>
            </a:r>
            <a:endParaRPr lang="el-GR" sz="3600" dirty="0">
              <a:latin typeface="Aka-AcidGR-DiaryGirl" panose="02000603000000000000" pitchFamily="2" charset="-95"/>
              <a:ea typeface="Aka-AcidGR-DiaryGirl" panose="02000603000000000000" pitchFamily="2" charset="-95"/>
            </a:endParaRPr>
          </a:p>
        </p:txBody>
      </p:sp>
      <p:sp>
        <p:nvSpPr>
          <p:cNvPr id="9" name="8 - Υπότιτλος"/>
          <p:cNvSpPr>
            <a:spLocks noGrp="1"/>
          </p:cNvSpPr>
          <p:nvPr>
            <p:ph type="subTitle" idx="1"/>
          </p:nvPr>
        </p:nvSpPr>
        <p:spPr>
          <a:xfrm>
            <a:off x="3635896" y="4221088"/>
            <a:ext cx="5040560" cy="1800200"/>
          </a:xfrm>
        </p:spPr>
        <p:txBody>
          <a:bodyPr>
            <a:normAutofit/>
          </a:bodyPr>
          <a:lstStyle/>
          <a:p>
            <a:r>
              <a:rPr lang="el-GR" b="1" dirty="0" smtClean="0">
                <a:solidFill>
                  <a:srgbClr val="00B050"/>
                </a:solidFill>
                <a:latin typeface="Aka-AcidGR-DiaryGirl" panose="02000603000000000000" pitchFamily="2" charset="-95"/>
                <a:ea typeface="Aka-AcidGR-DiaryGirl" panose="02000603000000000000" pitchFamily="2" charset="-95"/>
              </a:rPr>
              <a:t>Και η ομάδα πήρε τη σημαία της…</a:t>
            </a:r>
            <a:endParaRPr lang="el-GR" b="1" dirty="0">
              <a:solidFill>
                <a:srgbClr val="00B050"/>
              </a:solidFill>
              <a:latin typeface="Aka-AcidGR-DiaryGirl" panose="02000603000000000000" pitchFamily="2" charset="-95"/>
              <a:ea typeface="Aka-AcidGR-DiaryGirl" panose="02000603000000000000" pitchFamily="2" charset="-95"/>
            </a:endParaRPr>
          </a:p>
        </p:txBody>
      </p:sp>
      <p:sp>
        <p:nvSpPr>
          <p:cNvPr id="7" name="6 - Επεξήγηση με στρογγυλεμένο παραλληλόγραμμο"/>
          <p:cNvSpPr/>
          <p:nvPr/>
        </p:nvSpPr>
        <p:spPr>
          <a:xfrm>
            <a:off x="3707904" y="1988840"/>
            <a:ext cx="4464496" cy="1512168"/>
          </a:xfrm>
          <a:prstGeom prst="wedgeRoundRectCallout">
            <a:avLst>
              <a:gd name="adj1" fmla="val -56439"/>
              <a:gd name="adj2" fmla="val 64360"/>
              <a:gd name="adj3" fmla="val 16667"/>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rgbClr val="00B050"/>
                </a:solidFill>
                <a:latin typeface="Segoe Script" pitchFamily="34" charset="0"/>
              </a:rPr>
              <a:t>ΟΜΑΔΑ 1</a:t>
            </a:r>
            <a:r>
              <a:rPr lang="el-GR" sz="3200" baseline="30000" dirty="0" smtClean="0">
                <a:solidFill>
                  <a:srgbClr val="00B050"/>
                </a:solidFill>
                <a:latin typeface="Segoe Script" pitchFamily="34" charset="0"/>
              </a:rPr>
              <a:t>η</a:t>
            </a:r>
            <a:r>
              <a:rPr lang="el-GR" sz="3200" dirty="0" smtClean="0">
                <a:solidFill>
                  <a:srgbClr val="00B050"/>
                </a:solidFill>
                <a:latin typeface="Segoe Script" pitchFamily="34" charset="0"/>
              </a:rPr>
              <a:t>:</a:t>
            </a:r>
          </a:p>
          <a:p>
            <a:pPr algn="ctr"/>
            <a:r>
              <a:rPr lang="el-GR" sz="3200" dirty="0" smtClean="0">
                <a:solidFill>
                  <a:srgbClr val="00B050"/>
                </a:solidFill>
                <a:latin typeface="Segoe Script" pitchFamily="34" charset="0"/>
              </a:rPr>
              <a:t>Φρούτα και Λαχανικά!</a:t>
            </a:r>
            <a:endParaRPr lang="el-GR" sz="3200" dirty="0">
              <a:solidFill>
                <a:srgbClr val="00B050"/>
              </a:solidFill>
              <a:latin typeface="Segoe Script"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3.gstatic.com/images?q=tbn:ANd9GcS2Eap95yKbEIC57PylWf1kWPuJ9fWoPp1rjGCE_4JqhRetY1Sm"/>
          <p:cNvPicPr>
            <a:picLocks noChangeAspect="1" noChangeArrowheads="1"/>
          </p:cNvPicPr>
          <p:nvPr/>
        </p:nvPicPr>
        <p:blipFill>
          <a:blip r:embed="rId2" cstate="print"/>
          <a:srcRect/>
          <a:stretch>
            <a:fillRect/>
          </a:stretch>
        </p:blipFill>
        <p:spPr bwMode="auto">
          <a:xfrm>
            <a:off x="323528" y="332656"/>
            <a:ext cx="5112568" cy="4608512"/>
          </a:xfrm>
          <a:prstGeom prst="rect">
            <a:avLst/>
          </a:prstGeom>
          <a:noFill/>
        </p:spPr>
      </p:pic>
      <p:sp>
        <p:nvSpPr>
          <p:cNvPr id="6" name="5 - Τίτλος"/>
          <p:cNvSpPr>
            <a:spLocks noGrp="1"/>
          </p:cNvSpPr>
          <p:nvPr>
            <p:ph type="title"/>
          </p:nvPr>
        </p:nvSpPr>
        <p:spPr>
          <a:xfrm>
            <a:off x="827584" y="908720"/>
            <a:ext cx="3970784" cy="922114"/>
          </a:xfrm>
        </p:spPr>
        <p:txBody>
          <a:bodyPr>
            <a:normAutofit fontScale="90000"/>
          </a:bodyPr>
          <a:lstStyle/>
          <a:p>
            <a:r>
              <a:rPr lang="el-GR" b="1" dirty="0" smtClean="0">
                <a:solidFill>
                  <a:srgbClr val="00B050"/>
                </a:solidFill>
              </a:rPr>
              <a:t>ΟΜΑΔΑ 1</a:t>
            </a:r>
            <a:br>
              <a:rPr lang="el-GR" b="1" dirty="0" smtClean="0">
                <a:solidFill>
                  <a:srgbClr val="00B050"/>
                </a:solidFill>
              </a:rPr>
            </a:br>
            <a:r>
              <a:rPr lang="el-GR" sz="3600" b="1" dirty="0" smtClean="0">
                <a:solidFill>
                  <a:srgbClr val="00B050"/>
                </a:solidFill>
              </a:rPr>
              <a:t>Φρούτα και λαχανικά</a:t>
            </a:r>
            <a:endParaRPr lang="el-GR" b="1" dirty="0">
              <a:solidFill>
                <a:srgbClr val="00B050"/>
              </a:solidFill>
            </a:endParaRPr>
          </a:p>
        </p:txBody>
      </p:sp>
      <p:pic>
        <p:nvPicPr>
          <p:cNvPr id="16400" name="Picture 16" descr="C:\Users\ΜΕΛΕΤΗΣ\Desktop\PROJECT ΣΩΣΤΗ ΔΙΑΤΡΟΦΗ\EIKONES PROJECT\asdfs.png"/>
          <p:cNvPicPr>
            <a:picLocks noChangeAspect="1" noChangeArrowheads="1"/>
          </p:cNvPicPr>
          <p:nvPr/>
        </p:nvPicPr>
        <p:blipFill>
          <a:blip r:embed="rId3" cstate="print"/>
          <a:srcRect/>
          <a:stretch>
            <a:fillRect/>
          </a:stretch>
        </p:blipFill>
        <p:spPr bwMode="auto">
          <a:xfrm>
            <a:off x="5508104" y="1052736"/>
            <a:ext cx="1152525" cy="1895475"/>
          </a:xfrm>
          <a:prstGeom prst="rect">
            <a:avLst/>
          </a:prstGeom>
          <a:noFill/>
        </p:spPr>
      </p:pic>
      <p:pic>
        <p:nvPicPr>
          <p:cNvPr id="16402" name="Picture 18" descr="C:\Users\ΜΕΛΕΤΗΣ\Desktop\PROJECT ΣΩΣΤΗ ΔΙΑΤΡΟΦΗ\EIKONES PROJECT\hgd.jpg"/>
          <p:cNvPicPr>
            <a:picLocks noChangeAspect="1" noChangeArrowheads="1"/>
          </p:cNvPicPr>
          <p:nvPr/>
        </p:nvPicPr>
        <p:blipFill>
          <a:blip r:embed="rId4" cstate="print"/>
          <a:srcRect/>
          <a:stretch>
            <a:fillRect/>
          </a:stretch>
        </p:blipFill>
        <p:spPr bwMode="auto">
          <a:xfrm>
            <a:off x="1601788" y="4808538"/>
            <a:ext cx="1524000" cy="1390650"/>
          </a:xfrm>
          <a:prstGeom prst="rect">
            <a:avLst/>
          </a:prstGeom>
          <a:noFill/>
        </p:spPr>
      </p:pic>
      <p:pic>
        <p:nvPicPr>
          <p:cNvPr id="16403" name="Picture 19" descr="C:\Users\ΜΕΛΕΤΗΣ\Desktop\PROJECT ΣΩΣΤΗ ΔΙΑΤΡΟΦΗ\EIKONES PROJECT\hgfjhg.jpg"/>
          <p:cNvPicPr>
            <a:picLocks noChangeAspect="1" noChangeArrowheads="1"/>
          </p:cNvPicPr>
          <p:nvPr/>
        </p:nvPicPr>
        <p:blipFill>
          <a:blip r:embed="rId5" cstate="print"/>
          <a:srcRect/>
          <a:stretch>
            <a:fillRect/>
          </a:stretch>
        </p:blipFill>
        <p:spPr bwMode="auto">
          <a:xfrm>
            <a:off x="3635896" y="2996952"/>
            <a:ext cx="1066800" cy="1085850"/>
          </a:xfrm>
          <a:prstGeom prst="rect">
            <a:avLst/>
          </a:prstGeom>
          <a:noFill/>
        </p:spPr>
      </p:pic>
      <p:pic>
        <p:nvPicPr>
          <p:cNvPr id="16404" name="Picture 20" descr="C:\Users\ΜΕΛΕΤΗΣ\Desktop\PROJECT ΣΩΣΤΗ ΔΙΑΤΡΟΦΗ\EIKONES PROJECT\ikjn.jpg"/>
          <p:cNvPicPr>
            <a:picLocks noChangeAspect="1" noChangeArrowheads="1"/>
          </p:cNvPicPr>
          <p:nvPr/>
        </p:nvPicPr>
        <p:blipFill>
          <a:blip r:embed="rId6" cstate="print"/>
          <a:srcRect/>
          <a:stretch>
            <a:fillRect/>
          </a:stretch>
        </p:blipFill>
        <p:spPr bwMode="auto">
          <a:xfrm>
            <a:off x="5220072" y="3546487"/>
            <a:ext cx="808705" cy="1106649"/>
          </a:xfrm>
          <a:prstGeom prst="rect">
            <a:avLst/>
          </a:prstGeom>
          <a:noFill/>
        </p:spPr>
      </p:pic>
      <p:pic>
        <p:nvPicPr>
          <p:cNvPr id="16405" name="Picture 21" descr="C:\Users\ΜΕΛΕΤΗΣ\Desktop\PROJECT ΣΩΣΤΗ ΔΙΑΤΡΟΦΗ\EIKONES PROJECT\jhgb.jpg"/>
          <p:cNvPicPr>
            <a:picLocks noChangeAspect="1" noChangeArrowheads="1"/>
          </p:cNvPicPr>
          <p:nvPr/>
        </p:nvPicPr>
        <p:blipFill>
          <a:blip r:embed="rId7" cstate="print"/>
          <a:srcRect/>
          <a:stretch>
            <a:fillRect/>
          </a:stretch>
        </p:blipFill>
        <p:spPr bwMode="auto">
          <a:xfrm>
            <a:off x="2101850" y="2371725"/>
            <a:ext cx="695325" cy="2124075"/>
          </a:xfrm>
          <a:prstGeom prst="rect">
            <a:avLst/>
          </a:prstGeom>
          <a:noFill/>
        </p:spPr>
      </p:pic>
      <p:pic>
        <p:nvPicPr>
          <p:cNvPr id="16406" name="Picture 22" descr="C:\Users\ΜΕΛΕΤΗΣ\Desktop\PROJECT ΣΩΣΤΗ ΔΙΑΤΡΟΦΗ\EIKONES PROJECT\jhyg.jpg"/>
          <p:cNvPicPr>
            <a:picLocks noChangeAspect="1" noChangeArrowheads="1"/>
          </p:cNvPicPr>
          <p:nvPr/>
        </p:nvPicPr>
        <p:blipFill>
          <a:blip r:embed="rId8" cstate="print"/>
          <a:srcRect/>
          <a:stretch>
            <a:fillRect/>
          </a:stretch>
        </p:blipFill>
        <p:spPr bwMode="auto">
          <a:xfrm>
            <a:off x="7380312" y="2420888"/>
            <a:ext cx="679637" cy="936104"/>
          </a:xfrm>
          <a:prstGeom prst="rect">
            <a:avLst/>
          </a:prstGeom>
          <a:noFill/>
        </p:spPr>
      </p:pic>
      <p:pic>
        <p:nvPicPr>
          <p:cNvPr id="16407" name="Picture 23" descr="C:\Users\ΜΕΛΕΤΗΣ\Desktop\PROJECT ΣΩΣΤΗ ΔΙΑΤΡΟΦΗ\EIKONES PROJECT\yuhb.jpg"/>
          <p:cNvPicPr>
            <a:picLocks noChangeAspect="1" noChangeArrowheads="1"/>
          </p:cNvPicPr>
          <p:nvPr/>
        </p:nvPicPr>
        <p:blipFill>
          <a:blip r:embed="rId9" cstate="print"/>
          <a:srcRect/>
          <a:stretch>
            <a:fillRect/>
          </a:stretch>
        </p:blipFill>
        <p:spPr bwMode="auto">
          <a:xfrm>
            <a:off x="4038352" y="5085184"/>
            <a:ext cx="1036191" cy="911349"/>
          </a:xfrm>
          <a:prstGeom prst="rect">
            <a:avLst/>
          </a:prstGeom>
          <a:noFill/>
        </p:spPr>
      </p:pic>
      <p:pic>
        <p:nvPicPr>
          <p:cNvPr id="16408" name="Picture 24" descr="C:\Users\ΜΕΛΕΤΗΣ\Desktop\PROJECT ΣΩΣΤΗ ΔΙΑΤΡΟΦΗ\EIKONES PROJECT\kjhg.jpg"/>
          <p:cNvPicPr>
            <a:picLocks noChangeAspect="1" noChangeArrowheads="1"/>
          </p:cNvPicPr>
          <p:nvPr/>
        </p:nvPicPr>
        <p:blipFill>
          <a:blip r:embed="rId10" cstate="print"/>
          <a:srcRect/>
          <a:stretch>
            <a:fillRect/>
          </a:stretch>
        </p:blipFill>
        <p:spPr bwMode="auto">
          <a:xfrm>
            <a:off x="7092280" y="692696"/>
            <a:ext cx="838200" cy="981075"/>
          </a:xfrm>
          <a:prstGeom prst="rect">
            <a:avLst/>
          </a:prstGeom>
          <a:noFill/>
        </p:spPr>
      </p:pic>
      <p:pic>
        <p:nvPicPr>
          <p:cNvPr id="16409" name="Picture 25" descr="C:\Users\ΜΕΛΕΤΗΣ\Desktop\PROJECT ΣΩΣΤΗ ΔΙΑΤΡΟΦΗ\EIKONES PROJECT\kjn.jpg"/>
          <p:cNvPicPr>
            <a:picLocks noChangeAspect="1" noChangeArrowheads="1"/>
          </p:cNvPicPr>
          <p:nvPr/>
        </p:nvPicPr>
        <p:blipFill>
          <a:blip r:embed="rId11" cstate="print"/>
          <a:srcRect/>
          <a:stretch>
            <a:fillRect/>
          </a:stretch>
        </p:blipFill>
        <p:spPr bwMode="auto">
          <a:xfrm>
            <a:off x="6084168" y="4939604"/>
            <a:ext cx="1020316" cy="1031406"/>
          </a:xfrm>
          <a:prstGeom prst="rect">
            <a:avLst/>
          </a:prstGeom>
          <a:noFill/>
        </p:spPr>
      </p:pic>
      <p:pic>
        <p:nvPicPr>
          <p:cNvPr id="1026" name="Picture 2" descr="C:\Users\ΜΕΛΕΤΗΣ\Desktop\PROJECT ΣΩΣΤΗ ΔΙΑΤΡΟΦΗ\EIKONES PROJECT\mj.jpg"/>
          <p:cNvPicPr>
            <a:picLocks noChangeAspect="1" noChangeArrowheads="1"/>
          </p:cNvPicPr>
          <p:nvPr/>
        </p:nvPicPr>
        <p:blipFill>
          <a:blip r:embed="rId12" cstate="print"/>
          <a:srcRect/>
          <a:stretch>
            <a:fillRect/>
          </a:stretch>
        </p:blipFill>
        <p:spPr bwMode="auto">
          <a:xfrm>
            <a:off x="7380312" y="3861048"/>
            <a:ext cx="1038225" cy="15621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467544" y="692696"/>
            <a:ext cx="3001476" cy="4304557"/>
          </a:xfrm>
          <a:prstGeom prst="rect">
            <a:avLst/>
          </a:prstGeom>
          <a:noFill/>
        </p:spPr>
      </p:pic>
      <p:sp>
        <p:nvSpPr>
          <p:cNvPr id="9" name="8 - Υπότιτλος"/>
          <p:cNvSpPr>
            <a:spLocks noGrp="1"/>
          </p:cNvSpPr>
          <p:nvPr>
            <p:ph type="subTitle" idx="1"/>
          </p:nvPr>
        </p:nvSpPr>
        <p:spPr>
          <a:xfrm>
            <a:off x="3275856" y="3933056"/>
            <a:ext cx="5328592" cy="1800200"/>
          </a:xfrm>
        </p:spPr>
        <p:txBody>
          <a:bodyPr/>
          <a:lstStyle/>
          <a:p>
            <a:r>
              <a:rPr lang="el-GR" b="1" dirty="0" smtClean="0">
                <a:solidFill>
                  <a:schemeClr val="bg2">
                    <a:lumMod val="50000"/>
                  </a:schemeClr>
                </a:solidFill>
                <a:latin typeface="Aka-AcidGR-DiaryGirl" panose="02000603000000000000" pitchFamily="2" charset="-95"/>
                <a:ea typeface="Aka-AcidGR-DiaryGirl" panose="02000603000000000000" pitchFamily="2" charset="-95"/>
              </a:rPr>
              <a:t>Και αυτή η ομάδα πήρε τη σημαία της…</a:t>
            </a:r>
            <a:endParaRPr lang="el-GR" b="1" dirty="0">
              <a:solidFill>
                <a:schemeClr val="bg2">
                  <a:lumMod val="50000"/>
                </a:schemeClr>
              </a:solidFill>
              <a:latin typeface="Aka-AcidGR-DiaryGirl" panose="02000603000000000000" pitchFamily="2" charset="-95"/>
              <a:ea typeface="Aka-AcidGR-DiaryGirl" panose="02000603000000000000" pitchFamily="2" charset="-95"/>
            </a:endParaRPr>
          </a:p>
        </p:txBody>
      </p:sp>
      <p:sp>
        <p:nvSpPr>
          <p:cNvPr id="7" name="6 - Επεξήγηση με στρογγυλεμένο παραλληλόγραμμο"/>
          <p:cNvSpPr/>
          <p:nvPr/>
        </p:nvSpPr>
        <p:spPr>
          <a:xfrm>
            <a:off x="3707904" y="908720"/>
            <a:ext cx="4464496" cy="1512168"/>
          </a:xfrm>
          <a:prstGeom prst="wedgeRoundRectCallout">
            <a:avLst>
              <a:gd name="adj1" fmla="val -61166"/>
              <a:gd name="adj2" fmla="val 41102"/>
              <a:gd name="adj3" fmla="val 16667"/>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accent6">
                    <a:lumMod val="60000"/>
                    <a:lumOff val="40000"/>
                  </a:schemeClr>
                </a:solidFill>
                <a:latin typeface="Segoe Script" pitchFamily="34" charset="0"/>
              </a:rPr>
              <a:t>ΟΜΑΔΑ 2</a:t>
            </a:r>
            <a:r>
              <a:rPr lang="el-GR" sz="3200" baseline="30000" dirty="0" smtClean="0">
                <a:solidFill>
                  <a:schemeClr val="accent6">
                    <a:lumMod val="60000"/>
                    <a:lumOff val="40000"/>
                  </a:schemeClr>
                </a:solidFill>
                <a:latin typeface="Segoe Script" pitchFamily="34" charset="0"/>
              </a:rPr>
              <a:t>η</a:t>
            </a:r>
            <a:r>
              <a:rPr lang="el-GR" sz="3200" dirty="0" smtClean="0">
                <a:solidFill>
                  <a:schemeClr val="accent6">
                    <a:lumMod val="60000"/>
                    <a:lumOff val="40000"/>
                  </a:schemeClr>
                </a:solidFill>
                <a:latin typeface="Segoe Script" pitchFamily="34" charset="0"/>
              </a:rPr>
              <a:t>:</a:t>
            </a:r>
          </a:p>
          <a:p>
            <a:pPr algn="ctr"/>
            <a:r>
              <a:rPr lang="el-GR" sz="3200" dirty="0" smtClean="0">
                <a:solidFill>
                  <a:schemeClr val="accent6">
                    <a:lumMod val="60000"/>
                    <a:lumOff val="40000"/>
                  </a:schemeClr>
                </a:solidFill>
                <a:latin typeface="Segoe Script" pitchFamily="34" charset="0"/>
              </a:rPr>
              <a:t>Ψωμί, δημητριακά, όσπρια!</a:t>
            </a:r>
            <a:endParaRPr lang="el-GR" sz="3200" dirty="0">
              <a:solidFill>
                <a:schemeClr val="accent6">
                  <a:lumMod val="60000"/>
                  <a:lumOff val="40000"/>
                </a:schemeClr>
              </a:solidFill>
              <a:latin typeface="Segoe Script"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3.gstatic.com/images?q=tbn:ANd9GcS2Eap95yKbEIC57PylWf1kWPuJ9fWoPp1rjGCE_4JqhRetY1Sm"/>
          <p:cNvPicPr>
            <a:picLocks noChangeAspect="1" noChangeArrowheads="1"/>
          </p:cNvPicPr>
          <p:nvPr/>
        </p:nvPicPr>
        <p:blipFill>
          <a:blip r:embed="rId2" cstate="print"/>
          <a:srcRect/>
          <a:stretch>
            <a:fillRect/>
          </a:stretch>
        </p:blipFill>
        <p:spPr bwMode="auto">
          <a:xfrm>
            <a:off x="251520" y="260648"/>
            <a:ext cx="5112568" cy="4608512"/>
          </a:xfrm>
          <a:prstGeom prst="rect">
            <a:avLst/>
          </a:prstGeom>
          <a:noFill/>
        </p:spPr>
      </p:pic>
      <p:sp>
        <p:nvSpPr>
          <p:cNvPr id="6" name="5 - Τίτλος"/>
          <p:cNvSpPr>
            <a:spLocks noGrp="1"/>
          </p:cNvSpPr>
          <p:nvPr>
            <p:ph type="title"/>
          </p:nvPr>
        </p:nvSpPr>
        <p:spPr>
          <a:xfrm>
            <a:off x="539552" y="1052736"/>
            <a:ext cx="4186808" cy="634082"/>
          </a:xfrm>
        </p:spPr>
        <p:txBody>
          <a:bodyPr>
            <a:noAutofit/>
          </a:bodyPr>
          <a:lstStyle/>
          <a:p>
            <a:r>
              <a:rPr lang="el-GR" sz="3200" b="1" dirty="0" smtClean="0">
                <a:solidFill>
                  <a:schemeClr val="bg2">
                    <a:lumMod val="50000"/>
                  </a:schemeClr>
                </a:solidFill>
              </a:rPr>
              <a:t>ΟΜΑΔΑ 2</a:t>
            </a:r>
            <a:r>
              <a:rPr lang="el-GR" sz="3600" b="1" dirty="0" smtClean="0">
                <a:solidFill>
                  <a:schemeClr val="bg2">
                    <a:lumMod val="50000"/>
                  </a:schemeClr>
                </a:solidFill>
              </a:rPr>
              <a:t/>
            </a:r>
            <a:br>
              <a:rPr lang="el-GR" sz="3600" b="1" dirty="0" smtClean="0">
                <a:solidFill>
                  <a:schemeClr val="bg2">
                    <a:lumMod val="50000"/>
                  </a:schemeClr>
                </a:solidFill>
              </a:rPr>
            </a:br>
            <a:r>
              <a:rPr lang="el-GR" sz="2400" b="1" dirty="0" smtClean="0">
                <a:solidFill>
                  <a:schemeClr val="bg2">
                    <a:lumMod val="50000"/>
                  </a:schemeClr>
                </a:solidFill>
              </a:rPr>
              <a:t>Ψωμί, δημητριακά, όσπρια</a:t>
            </a:r>
            <a:endParaRPr lang="el-GR" sz="3600" b="1" dirty="0">
              <a:solidFill>
                <a:schemeClr val="bg2">
                  <a:lumMod val="50000"/>
                </a:schemeClr>
              </a:solidFill>
            </a:endParaRPr>
          </a:p>
        </p:txBody>
      </p:sp>
      <p:pic>
        <p:nvPicPr>
          <p:cNvPr id="17410" name="Picture 2" descr="http://www.clipartheaven.com/clipart/food_&amp;_drink/cartoons/bread_-_sliced.gif"/>
          <p:cNvPicPr>
            <a:picLocks noChangeAspect="1" noChangeArrowheads="1"/>
          </p:cNvPicPr>
          <p:nvPr/>
        </p:nvPicPr>
        <p:blipFill>
          <a:blip r:embed="rId3" cstate="print"/>
          <a:srcRect/>
          <a:stretch>
            <a:fillRect/>
          </a:stretch>
        </p:blipFill>
        <p:spPr bwMode="auto">
          <a:xfrm>
            <a:off x="3347864" y="2564904"/>
            <a:ext cx="3096344" cy="1339643"/>
          </a:xfrm>
          <a:prstGeom prst="rect">
            <a:avLst/>
          </a:prstGeom>
          <a:noFill/>
        </p:spPr>
      </p:pic>
      <p:pic>
        <p:nvPicPr>
          <p:cNvPr id="17412" name="Picture 4" descr="http://www.imageenvision.com/150/27541-clip-art-graphic-of-a-happy-white-bread-slice-mascot-character-jumping-by-toons4biz.jpg"/>
          <p:cNvPicPr>
            <a:picLocks noChangeAspect="1" noChangeArrowheads="1"/>
          </p:cNvPicPr>
          <p:nvPr/>
        </p:nvPicPr>
        <p:blipFill>
          <a:blip r:embed="rId4" cstate="print"/>
          <a:srcRect/>
          <a:stretch>
            <a:fillRect/>
          </a:stretch>
        </p:blipFill>
        <p:spPr bwMode="auto">
          <a:xfrm>
            <a:off x="1619672" y="4149080"/>
            <a:ext cx="1728192" cy="1838502"/>
          </a:xfrm>
          <a:prstGeom prst="rect">
            <a:avLst/>
          </a:prstGeom>
          <a:noFill/>
        </p:spPr>
      </p:pic>
      <p:pic>
        <p:nvPicPr>
          <p:cNvPr id="17415" name="Picture 7" descr="C:\Users\ΜΕΛΕΤΗΣ\Desktop\PROJECT ΣΩΣΤΗ ΔΙΑΤΡΟΦΗ\EIKONES PROJECT\kjhgfty.jpg"/>
          <p:cNvPicPr>
            <a:picLocks noChangeAspect="1" noChangeArrowheads="1"/>
          </p:cNvPicPr>
          <p:nvPr/>
        </p:nvPicPr>
        <p:blipFill>
          <a:blip r:embed="rId5" cstate="print"/>
          <a:srcRect/>
          <a:stretch>
            <a:fillRect/>
          </a:stretch>
        </p:blipFill>
        <p:spPr bwMode="auto">
          <a:xfrm>
            <a:off x="3707904" y="4293096"/>
            <a:ext cx="2513856" cy="1721991"/>
          </a:xfrm>
          <a:prstGeom prst="rect">
            <a:avLst/>
          </a:prstGeom>
          <a:noFill/>
        </p:spPr>
      </p:pic>
      <p:sp>
        <p:nvSpPr>
          <p:cNvPr id="17417" name="AutoShape 9" descr="data:image/jpeg;base64,/9j/4AAQSkZJRgABAQAAAQABAAD/2wCEAAkGBhQSERUUERQUFBUUFhwaGBIWFxgXFRoWFh0VFhwXFxwcHCYhHx4lHRgfHy8gIycqLDgtGh81NzQsOCYrOCkBCQoKDgwOGg8PGS8kHSUsNSwwLjQpMjUsLi8sLCwqKTU0NSwqLC4pLCwuLCwsKSwtLDQsLSopKiwpKSwsLCksLf/AABEIAIgAhAMBIgACEQEDEQH/xAAcAAEAAgMBAQEAAAAAAAAAAAAABAYBBQcCAwj/xABBEAACAQMCAwUGAwUDDQAAAAABAgMABBESIQUxQQYTIlFhFDJScYGRByNCYqGxwfAzU3IVJDVDVIKEkpOywtHh/8QAGwEBAAMBAQEBAAAAAAAAAAAAAAMEBQECBgf/xAArEQACAgICAQIEBgMAAAAAAAAAAQIDBBESITEFQRNhcfAGIlGR0eFCgbH/2gAMAwEAAhEDEQA/AO40pSgFKUoBSma8tIBzoD1WM1WL78RrRHMUbSXMq84raNpmB8mK+FfqRWivPxDu2YrDawQnp7TPqk6jeGAOw5H9XQ1HKyEfLB0TNRuI8QjhjaSZ1jjQZZ2OFA+dc0ftTxJwfz4k5ECGykfn0BnkQEefWtfeJe3LRvLdPJ3OXEZsISinkJHX2nSWH6SeW+OW0Ty6V/kPJM7Q9t7u4JW3Se3gwT3gjJnkUblhgHuxjpjX56aqUSqj60keOXP9qJHWbI6ksctg9Dkc/OrFY3t7EpUSREHbE1m4YgDZWMMr4XnvufvROOXHcGJ7e3uCdwY5xG5boO6uVUnIIBAOd/Osyd9s3ta/1I0sXNhTHg61L/pf+wvaM3lsDJgTRHu5gBgawAQ4HwspDD546VZa5H2c7Q2tpfxjS9mLiIpPHcRmAd7GdUTqW8OMNImzY5V1lJgRkEEHkRuD8q16p84KT6M+Wt9eD3SsA1mpTyKUpQClKUArFZrTdqeOG1gMir3kjMscUfLXLIQqKT0GTknyBrj8dgj9o+16WzLFGhnuXGUtkIDaRzeRuUcY+NvpmqLfNLdsTdyd+v8AcRs8divPbIIe5PqSqc6zFw8DWGYSlzm4nwM3EoJ1BvKFMaFjBx4TnlvYPZIjArn8tiAPCObDIwqdSccl/lWBl+otPjA7pvaXk11h2dLQHloD+GBQsUOkBeUaYGc6vf1E7b1K4KqJIC5WMJyU4TxtgYC+eD0HVa1jdpmgUx6ssGYlIyMqDyWSQ5CkfCgYjqRWjl41IWZk0xFveMa6Xbl70hzI3Ifq6VQddlnJTl5NTF9KvyNTitL9X4LTxNAGHcJIyn3m0METfmS+nK8zsT5cjU204rHFhFjcg7tIXg3J6kd7k+WwxjlXPZTqOXJc+bksfu2T0rz3S+Q+wr08aDjxZrw/DzXbn39P7Lt3IZzpSZYhuJO7Mgwei6C2cefy8q2M8UEkDxwlHI3KEgsSuc6lO/xdMVzgRgcgB6gYP3G9TP8AK0uNLuZF+GUd6PLYt4l+YYGuSxuTWnrRDP8AD9kE3BplotuDtIhCHRFg5VsSRZAJH5Lgqd+YAHLpWpsrR7Y6rN3tD8ChpbNid8SQMS8XPnGTzqTwLtUIlCY0KMBVYs8Q35BsGRPr3grc8AhRsd4AsgBKxZDLoyNLxtuHGB7wY+u9dV92PuW+jDuxbKGozjom8D7fAukN6i280g/LcNrtZ/WCXly30tg/PNW8GuTR2ivAsZjWWORVL27e650jxKRuj5IOsfXzradk+0r2rR29wzyWsraba6f30b/Zbk/EOStnfbnkVvY2Wrfyy6ZVT2dHpWKVfBmlKUAqkfiVKyGykGyrctk8wJGhmSI/PWQB0yau9a7j3BI7uB4JhlJBg+YPMMp6MDuD5ivMlyTQKXweG37lVbKaI9pAxxpABLb5GoDfcee1aHivEihKJqBIJOTvEjgHuk8mI3dueW0g4Br2IG4fFJbcRUMmkrb8QYFonU8o5+YjfpkjByd/PW8XP5zuG1rMe+R/ijl8SkfLOk+qmvmljSpnJSX8G16PRXbelZ7d/UiDYfyHL6UrOai3l2V2VGkfGdI2HzZjsBUiTk9I+5nONcdv2+/BKpWg4d7bdgujRQR6iAcFy2NiRscgee1Sl7MXgOfbR8u72+1TOlR6lJJmPL1upP8ALFv7+ZtaAVq34bfx8mgn9CCjfy/jWIeN4IS4RrdzyD+4x/ZblXHTLW49lir1Wix6e19V1+5tak2fEWj23ZM50BipDfHGf0PjO/I5IYEE1FoRURduorvhwn2i78Lv41tVRcGRlCo+MO6HAJx+lhjDRjkQMbEVD4jwoaTHcriG4GiUHGpcYVJh5FGIGfhP7Nans9eskgRTu51JnkJgNhnydcxsf2lPSrBfl50MzIQkowoYrko69Bnc4O4G+c+VUnF12cl4b/U/Ps/Fli28f2+huOxHabXbGO8kRbi2kaCUswGto8Yk3+JSrZ9aVwf8SOLyx3x0SFTJBA74xvI0Meonng7ClfV1vlBS+RRP1RSlKlOClKUB8Z7RXUq6hlYYKsAVIPQg7EVRuMfhFAwzZyy2ZznQv5kGTzPdsdv90ir/AExXGk+meoycXuL7OLX/AGE4lCTiKG6Xo0L92/1STbPyNVjjPfFltWhnglmOD3qacRfrcHJB222r9GsK4xxK8NzxK6nPuRN7NEN8BYj+Yfq5P2NU7qq61zS7NWv1PKmvhOXT+XZm3t1jRUQYVQAB6DlWTKurTqXV8ORq+2c17tbNridLdGKawzySL7yQpgMV6amLBAehJP6avMXYexCd37LFjGNekGX/ABd77+r11Z51WqxnaubZDZeq3pIotYayWXwSKHU81IyD/Rr0YdDPGW1mJ2jL9T3ZKgn1xjPrmonFrhgqwxECa5PdxsTsisQrSt5KuefmRVdQlz4rySuS48maHhJOqUJvAJGWIklmCodO56r5GtlVztfwWjjVVS9ugF2AxDjH/TrKfg7t4r+6z6LCB9tB/jVyeJKUt7Rq4vrlNNSg4ttFT4apM8QHMyx4HydSf3A1O4v2hijgVQ7z3MrSLHbx6GbTI76dIAyMDDbjO9Wi3/CC2GO9nvJfnNoGflGq9NvrVk4F2QtLMf5rBHESMFgMuR6sck/euLATa5vwZHqedHMmpRWlrRouyXYREgLXsaPcTOZHGMrHkKixKeoRUC59DWauuKVprpaRlmaUpQClKUApSlAa7tBxL2e2mm/uonfHqqkgfUjH1rjHZu3KWsQb3mXWxPMtJ4yT/wA1dE/GCcrwi4AwDJoQZOPfdBiqaqYGByGw+Q2/lVDNlqKRcxV22Tex9wVvbrQoab2NGhUnSG0PKWQn1dk3q68P4o6Wiz36pA6R6pUVtSqRnYHO59N9zjNc1ubRiySRSPDNETolTBwGwCrKdmVgN1PlX1mkuJtPtdw0wQ5WMIkUQboxVfeYZ2JO3QDFK8mEa1v2E6JSns+sLF2Z5BpLu8jjbClyXIJ/ZBC59DUnsjwtZbS84jMBqnhlSHVghLZAyrgY5uwLHPl860vaW40WUxBwZMRg4J/tDpOw9C2w+lXXsnwdGgitrVJkso2DvLOGV5yCHCxq2CE1DLMQBgBQDkkMSPLdj9xkvSUEXizVgia/f0jV/ixv+/NSKxWavlMUpSgFKUoBSlKAUpSgFKUoCg/jZ/oz/iIf+8VWHPPHrV6/FHh5m4VdKudSx94uPOIiT/xrn9ndCSNJAch1DfcA/wAdqzs72Zdxfc01nm3nYXEjt3ukxyuxCa8eOMD3V3OVGOXWt+R9K+c9urqVdQynmpGQfpWvTs7GudDzoD+lZ5Av0GaqOUZ9yemWknHwbC6jDSWCnkb6HIz5a2H2IFdnUVweXgkUL2kqa+8W8twJHd3bDSBSPESMEHp5V3kVpYuvh9FDI3z7M0pSrRXFKUoBSlKAxmma+AL5BOkLjcbk59Dyx9K+ek43l3U+IjSNvI+X7qAl5pmo2G30uPFuuQCB9iM/evWtgd1BGN2B6+WD/wC6AkUr5wzhgCM4PmCD9QdxXvNAfG7kCqS3L5ZznbGOvPGPWuLXfCzw24No+RC7FrWQ8mQnJhJ+JCcY6g+tdmifWdYY6cEBcYBOfe9eW3186h8Y4NFdo0FxCssRGTqwfFyGnqGHxDFR2VqyPFnuE3B7RzCsGtvdfhdOhIsr0FV/1N0neYJ5DvFw33BNRI+wHFW8LSWMXnIveuw+SkAZ+ZrNlhT30XllQa7IMVv7Re2Nsu+JRcSY/THDkqT6FyAM+VdnWq52S7FR2KsQzTTy7y3EmNbY5KMe6g6KOVWMVpVQ+HHiUrJ85bM0pSpCMUpSgFKUoCBph0rycBtjvJ4j6719WdfHleXveA7/ALt6khccqzQERWj1LsobT4dsNp9NsivS22AAjEAHJB8eQemSc1IK1H9l04CHQoOSoGQQenp9KA8bMw1LpYEhSSMn1G+49K8NMfDGzASMM5UHBVTuR5HB619kw6gsuCDnDcwR1/8AtfC3LMHDOuroU5hdwDv1ypPl0oCRcEjAUZycHfGB1P8AXXFfLYDuoiFIA5jOFzjPz54zXiKZdTM2QyEJk5AO/MD9onp5CpUERA8RBbqcYz/XKgPaQgZwAMnJx5nrXrFZpQClKUApSlAKUpQClKUApSlAKUpQEW6ix41Usyg4UHGc/pP8vWvjJ4EV9KrsAwxuA25A8/ERt86UoD6panweIkIMHVvqIxhvnkZz6mpY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9" name="AutoShape 11" descr="data:image/jpeg;base64,/9j/4AAQSkZJRgABAQAAAQABAAD/2wCEAAkGBhQSERUUERQUFBUUFhwaGBIWFxgXFRoWFh0VFhwXFxwcHCYhHx4lHRgfHy8gIycqLDgtGh81NzQsOCYrOCkBCQoKDgwOGg8PGS8kHSUsNSwwLjQpMjUsLi8sLCwqKTU0NSwqLC4pLCwuLCwsKSwtLDQsLSopKiwpKSwsLCksLf/AABEIAIgAhAMBIgACEQEDEQH/xAAcAAEAAgMBAQEAAAAAAAAAAAAABAYBBQcCAwj/xABBEAACAQMCAwUGAwUDDQAAAAABAgMABBESIQUxQQYTIlFhFDJScYGRByNCYqGxwfAzU3IVJDVDVIKEkpOywtHh/8QAGwEBAAMBAQEBAAAAAAAAAAAAAAMEBQECBgf/xAArEQACAgICAQIEBgMAAAAAAAAAAQIDBBESITEFQRNhcfAGIlGR0eFCgbH/2gAMAwEAAhEDEQA/AO40pSgFKUoBSma8tIBzoD1WM1WL78RrRHMUbSXMq84raNpmB8mK+FfqRWivPxDu2YrDawQnp7TPqk6jeGAOw5H9XQ1HKyEfLB0TNRuI8QjhjaSZ1jjQZZ2OFA+dc0ftTxJwfz4k5ECGykfn0BnkQEefWtfeJe3LRvLdPJ3OXEZsISinkJHX2nSWH6SeW+OW0Ty6V/kPJM7Q9t7u4JW3Se3gwT3gjJnkUblhgHuxjpjX56aqUSqj60keOXP9qJHWbI6ksctg9Dkc/OrFY3t7EpUSREHbE1m4YgDZWMMr4XnvufvROOXHcGJ7e3uCdwY5xG5boO6uVUnIIBAOd/Osyd9s3ta/1I0sXNhTHg61L/pf+wvaM3lsDJgTRHu5gBgawAQ4HwspDD546VZa5H2c7Q2tpfxjS9mLiIpPHcRmAd7GdUTqW8OMNImzY5V1lJgRkEEHkRuD8q16p84KT6M+Wt9eD3SsA1mpTyKUpQClKUArFZrTdqeOG1gMir3kjMscUfLXLIQqKT0GTknyBrj8dgj9o+16WzLFGhnuXGUtkIDaRzeRuUcY+NvpmqLfNLdsTdyd+v8AcRs8divPbIIe5PqSqc6zFw8DWGYSlzm4nwM3EoJ1BvKFMaFjBx4TnlvYPZIjArn8tiAPCObDIwqdSccl/lWBl+otPjA7pvaXk11h2dLQHloD+GBQsUOkBeUaYGc6vf1E7b1K4KqJIC5WMJyU4TxtgYC+eD0HVa1jdpmgUx6ssGYlIyMqDyWSQ5CkfCgYjqRWjl41IWZk0xFveMa6Xbl70hzI3Ifq6VQddlnJTl5NTF9KvyNTitL9X4LTxNAGHcJIyn3m0METfmS+nK8zsT5cjU204rHFhFjcg7tIXg3J6kd7k+WwxjlXPZTqOXJc+bksfu2T0rz3S+Q+wr08aDjxZrw/DzXbn39P7Lt3IZzpSZYhuJO7Mgwei6C2cefy8q2M8UEkDxwlHI3KEgsSuc6lO/xdMVzgRgcgB6gYP3G9TP8AK0uNLuZF+GUd6PLYt4l+YYGuSxuTWnrRDP8AD9kE3BplotuDtIhCHRFg5VsSRZAJH5Lgqd+YAHLpWpsrR7Y6rN3tD8ChpbNid8SQMS8XPnGTzqTwLtUIlCY0KMBVYs8Q35BsGRPr3grc8AhRsd4AsgBKxZDLoyNLxtuHGB7wY+u9dV92PuW+jDuxbKGozjom8D7fAukN6i280g/LcNrtZ/WCXly30tg/PNW8GuTR2ivAsZjWWORVL27e650jxKRuj5IOsfXzradk+0r2rR29wzyWsraba6f30b/Zbk/EOStnfbnkVvY2Wrfyy6ZVT2dHpWKVfBmlKUAqkfiVKyGykGyrctk8wJGhmSI/PWQB0yau9a7j3BI7uB4JhlJBg+YPMMp6MDuD5ivMlyTQKXweG37lVbKaI9pAxxpABLb5GoDfcee1aHivEihKJqBIJOTvEjgHuk8mI3dueW0g4Br2IG4fFJbcRUMmkrb8QYFonU8o5+YjfpkjByd/PW8XP5zuG1rMe+R/ijl8SkfLOk+qmvmljSpnJSX8G16PRXbelZ7d/UiDYfyHL6UrOai3l2V2VGkfGdI2HzZjsBUiTk9I+5nONcdv2+/BKpWg4d7bdgujRQR6iAcFy2NiRscgee1Sl7MXgOfbR8u72+1TOlR6lJJmPL1upP8ALFv7+ZtaAVq34bfx8mgn9CCjfy/jWIeN4IS4RrdzyD+4x/ZblXHTLW49lir1Wix6e19V1+5tak2fEWj23ZM50BipDfHGf0PjO/I5IYEE1FoRURduorvhwn2i78Lv41tVRcGRlCo+MO6HAJx+lhjDRjkQMbEVD4jwoaTHcriG4GiUHGpcYVJh5FGIGfhP7Nans9eskgRTu51JnkJgNhnydcxsf2lPSrBfl50MzIQkowoYrko69Bnc4O4G+c+VUnF12cl4b/U/Ps/Fli28f2+huOxHabXbGO8kRbi2kaCUswGto8Yk3+JSrZ9aVwf8SOLyx3x0SFTJBA74xvI0Meonng7ClfV1vlBS+RRP1RSlKlOClKUB8Z7RXUq6hlYYKsAVIPQg7EVRuMfhFAwzZyy2ZznQv5kGTzPdsdv90ir/AExXGk+meoycXuL7OLX/AGE4lCTiKG6Xo0L92/1STbPyNVjjPfFltWhnglmOD3qacRfrcHJB222r9GsK4xxK8NzxK6nPuRN7NEN8BYj+Yfq5P2NU7qq61zS7NWv1PKmvhOXT+XZm3t1jRUQYVQAB6DlWTKurTqXV8ORq+2c17tbNridLdGKawzySL7yQpgMV6amLBAehJP6avMXYexCd37LFjGNekGX/ABd77+r11Z51WqxnaubZDZeq3pIotYayWXwSKHU81IyD/Rr0YdDPGW1mJ2jL9T3ZKgn1xjPrmonFrhgqwxECa5PdxsTsisQrSt5KuefmRVdQlz4rySuS48maHhJOqUJvAJGWIklmCodO56r5GtlVztfwWjjVVS9ugF2AxDjH/TrKfg7t4r+6z6LCB9tB/jVyeJKUt7Rq4vrlNNSg4ttFT4apM8QHMyx4HydSf3A1O4v2hijgVQ7z3MrSLHbx6GbTI76dIAyMDDbjO9Wi3/CC2GO9nvJfnNoGflGq9NvrVk4F2QtLMf5rBHESMFgMuR6sck/euLATa5vwZHqedHMmpRWlrRouyXYREgLXsaPcTOZHGMrHkKixKeoRUC59DWauuKVprpaRlmaUpQClKUApSlAa7tBxL2e2mm/uonfHqqkgfUjH1rjHZu3KWsQb3mXWxPMtJ4yT/wA1dE/GCcrwi4AwDJoQZOPfdBiqaqYGByGw+Q2/lVDNlqKRcxV22Tex9wVvbrQoab2NGhUnSG0PKWQn1dk3q68P4o6Wiz36pA6R6pUVtSqRnYHO59N9zjNc1ubRiySRSPDNETolTBwGwCrKdmVgN1PlX1mkuJtPtdw0wQ5WMIkUQboxVfeYZ2JO3QDFK8mEa1v2E6JSns+sLF2Z5BpLu8jjbClyXIJ/ZBC59DUnsjwtZbS84jMBqnhlSHVghLZAyrgY5uwLHPl860vaW40WUxBwZMRg4J/tDpOw9C2w+lXXsnwdGgitrVJkso2DvLOGV5yCHCxq2CE1DLMQBgBQDkkMSPLdj9xkvSUEXizVgia/f0jV/ixv+/NSKxWavlMUpSgFKUoBSlKAUpSgFKUoCg/jZ/oz/iIf+8VWHPPHrV6/FHh5m4VdKudSx94uPOIiT/xrn9ndCSNJAch1DfcA/wAdqzs72Zdxfc01nm3nYXEjt3ukxyuxCa8eOMD3V3OVGOXWt+R9K+c9urqVdQynmpGQfpWvTs7GudDzoD+lZ5Av0GaqOUZ9yemWknHwbC6jDSWCnkb6HIz5a2H2IFdnUVweXgkUL2kqa+8W8twJHd3bDSBSPESMEHp5V3kVpYuvh9FDI3z7M0pSrRXFKUoBSlKAxmma+AL5BOkLjcbk59Dyx9K+ek43l3U+IjSNvI+X7qAl5pmo2G30uPFuuQCB9iM/evWtgd1BGN2B6+WD/wC6AkUr5wzhgCM4PmCD9QdxXvNAfG7kCqS3L5ZznbGOvPGPWuLXfCzw24No+RC7FrWQ8mQnJhJ+JCcY6g+tdmifWdYY6cEBcYBOfe9eW3186h8Y4NFdo0FxCssRGTqwfFyGnqGHxDFR2VqyPFnuE3B7RzCsGtvdfhdOhIsr0FV/1N0neYJ5DvFw33BNRI+wHFW8LSWMXnIveuw+SkAZ+ZrNlhT30XllQa7IMVv7Re2Nsu+JRcSY/THDkqT6FyAM+VdnWq52S7FR2KsQzTTy7y3EmNbY5KMe6g6KOVWMVpVQ+HHiUrJ85bM0pSpCMUpSgFKUoCBph0rycBtjvJ4j6719WdfHleXveA7/ALt6khccqzQERWj1LsobT4dsNp9NsivS22AAjEAHJB8eQemSc1IK1H9l04CHQoOSoGQQenp9KA8bMw1LpYEhSSMn1G+49K8NMfDGzASMM5UHBVTuR5HB619kw6gsuCDnDcwR1/8AtfC3LMHDOuroU5hdwDv1ypPl0oCRcEjAUZycHfGB1P8AXXFfLYDuoiFIA5jOFzjPz54zXiKZdTM2QyEJk5AO/MD9onp5CpUERA8RBbqcYz/XKgPaQgZwAMnJx5nrXrFZpQClKUApSlAKUpQClKUApSlAKUpQEW6ix41Usyg4UHGc/pP8vWvjJ4EV9KrsAwxuA25A8/ERt86UoD6panweIkIMHVvqIxhvnkZz6mpY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7421" name="Picture 13" descr="http://cdn5.fotosearch.com/bthumb/CSP/CSP517/k5175411.jpg"/>
          <p:cNvPicPr>
            <a:picLocks noChangeAspect="1" noChangeArrowheads="1"/>
          </p:cNvPicPr>
          <p:nvPr/>
        </p:nvPicPr>
        <p:blipFill>
          <a:blip r:embed="rId6" cstate="print"/>
          <a:srcRect/>
          <a:stretch>
            <a:fillRect/>
          </a:stretch>
        </p:blipFill>
        <p:spPr bwMode="auto">
          <a:xfrm>
            <a:off x="6444208" y="3861048"/>
            <a:ext cx="1571625" cy="1619251"/>
          </a:xfrm>
          <a:prstGeom prst="rect">
            <a:avLst/>
          </a:prstGeom>
          <a:noFill/>
        </p:spPr>
      </p:pic>
      <p:pic>
        <p:nvPicPr>
          <p:cNvPr id="17423" name="Picture 15" descr="http://www.dc.state.fl.us/pub/compass/9697img/beans.gif"/>
          <p:cNvPicPr>
            <a:picLocks noChangeAspect="1" noChangeArrowheads="1"/>
          </p:cNvPicPr>
          <p:nvPr/>
        </p:nvPicPr>
        <p:blipFill>
          <a:blip r:embed="rId7" cstate="print"/>
          <a:srcRect/>
          <a:stretch>
            <a:fillRect/>
          </a:stretch>
        </p:blipFill>
        <p:spPr bwMode="auto">
          <a:xfrm>
            <a:off x="6876256" y="1556792"/>
            <a:ext cx="1107912" cy="1539999"/>
          </a:xfrm>
          <a:prstGeom prst="rect">
            <a:avLst/>
          </a:prstGeom>
          <a:noFill/>
        </p:spPr>
      </p:pic>
      <p:pic>
        <p:nvPicPr>
          <p:cNvPr id="17424" name="Picture 16" descr="C:\Users\ΜΕΛΕΤΗΣ\Desktop\PROJECT ΣΩΣΤΗ ΔΙΑΤΡΟΦΗ\EIKONES PROJECT\ikmn.png"/>
          <p:cNvPicPr>
            <a:picLocks noChangeAspect="1" noChangeArrowheads="1"/>
          </p:cNvPicPr>
          <p:nvPr/>
        </p:nvPicPr>
        <p:blipFill>
          <a:blip r:embed="rId8" cstate="print"/>
          <a:srcRect/>
          <a:stretch>
            <a:fillRect/>
          </a:stretch>
        </p:blipFill>
        <p:spPr bwMode="auto">
          <a:xfrm>
            <a:off x="1619672" y="2708920"/>
            <a:ext cx="1114610" cy="12328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467544" y="692696"/>
            <a:ext cx="3001476" cy="4304557"/>
          </a:xfrm>
          <a:prstGeom prst="rect">
            <a:avLst/>
          </a:prstGeom>
          <a:noFill/>
        </p:spPr>
      </p:pic>
      <p:sp>
        <p:nvSpPr>
          <p:cNvPr id="9" name="8 - Υπότιτλος"/>
          <p:cNvSpPr>
            <a:spLocks noGrp="1"/>
          </p:cNvSpPr>
          <p:nvPr>
            <p:ph type="subTitle" idx="1"/>
          </p:nvPr>
        </p:nvSpPr>
        <p:spPr>
          <a:xfrm>
            <a:off x="3275856" y="3933056"/>
            <a:ext cx="5328592" cy="1800200"/>
          </a:xfrm>
        </p:spPr>
        <p:txBody>
          <a:bodyPr/>
          <a:lstStyle/>
          <a:p>
            <a:r>
              <a:rPr lang="el-GR" b="1" dirty="0" smtClean="0">
                <a:solidFill>
                  <a:schemeClr val="accent2">
                    <a:lumMod val="75000"/>
                  </a:schemeClr>
                </a:solidFill>
                <a:latin typeface="Aka-AcidGR-DiaryGirl" panose="02000603000000000000" pitchFamily="2" charset="-95"/>
                <a:ea typeface="Aka-AcidGR-DiaryGirl" panose="02000603000000000000" pitchFamily="2" charset="-95"/>
              </a:rPr>
              <a:t>Και αυτή η ομάδα πήρε τη σημαία της…</a:t>
            </a:r>
            <a:endParaRPr lang="el-GR" b="1" dirty="0">
              <a:solidFill>
                <a:schemeClr val="accent2">
                  <a:lumMod val="75000"/>
                </a:schemeClr>
              </a:solidFill>
              <a:latin typeface="Aka-AcidGR-DiaryGirl" panose="02000603000000000000" pitchFamily="2" charset="-95"/>
              <a:ea typeface="Aka-AcidGR-DiaryGirl" panose="02000603000000000000" pitchFamily="2" charset="-95"/>
            </a:endParaRPr>
          </a:p>
        </p:txBody>
      </p:sp>
      <p:sp>
        <p:nvSpPr>
          <p:cNvPr id="7" name="6 - Επεξήγηση με στρογγυλεμένο παραλληλόγραμμο"/>
          <p:cNvSpPr/>
          <p:nvPr/>
        </p:nvSpPr>
        <p:spPr>
          <a:xfrm>
            <a:off x="3707904" y="908720"/>
            <a:ext cx="4464496" cy="1512168"/>
          </a:xfrm>
          <a:prstGeom prst="wedgeRoundRectCallout">
            <a:avLst>
              <a:gd name="adj1" fmla="val -61166"/>
              <a:gd name="adj2" fmla="val 41102"/>
              <a:gd name="adj3" fmla="val 166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accent2">
                    <a:lumMod val="60000"/>
                    <a:lumOff val="40000"/>
                  </a:schemeClr>
                </a:solidFill>
                <a:latin typeface="Segoe Script" pitchFamily="34" charset="0"/>
              </a:rPr>
              <a:t>ΟΜΑΔΑ 3</a:t>
            </a:r>
            <a:r>
              <a:rPr lang="el-GR" sz="3200" baseline="30000" dirty="0" smtClean="0">
                <a:solidFill>
                  <a:schemeClr val="accent2">
                    <a:lumMod val="60000"/>
                    <a:lumOff val="40000"/>
                  </a:schemeClr>
                </a:solidFill>
                <a:latin typeface="Segoe Script" pitchFamily="34" charset="0"/>
              </a:rPr>
              <a:t>η</a:t>
            </a:r>
            <a:r>
              <a:rPr lang="el-GR" sz="3200" dirty="0" smtClean="0">
                <a:solidFill>
                  <a:schemeClr val="accent2">
                    <a:lumMod val="60000"/>
                    <a:lumOff val="40000"/>
                  </a:schemeClr>
                </a:solidFill>
                <a:latin typeface="Segoe Script" pitchFamily="34" charset="0"/>
              </a:rPr>
              <a:t>:</a:t>
            </a:r>
          </a:p>
          <a:p>
            <a:pPr algn="ctr"/>
            <a:r>
              <a:rPr lang="el-GR" sz="3200" dirty="0" smtClean="0">
                <a:solidFill>
                  <a:schemeClr val="accent2">
                    <a:lumMod val="60000"/>
                    <a:lumOff val="40000"/>
                  </a:schemeClr>
                </a:solidFill>
                <a:latin typeface="Segoe Script" pitchFamily="34" charset="0"/>
              </a:rPr>
              <a:t>Κρέας, ψάρια, αυγά</a:t>
            </a:r>
            <a:endParaRPr lang="el-GR" sz="3200" dirty="0">
              <a:solidFill>
                <a:schemeClr val="accent2">
                  <a:lumMod val="60000"/>
                  <a:lumOff val="40000"/>
                </a:schemeClr>
              </a:solidFill>
              <a:latin typeface="Segoe Script"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3.gstatic.com/images?q=tbn:ANd9GcS2Eap95yKbEIC57PylWf1kWPuJ9fWoPp1rjGCE_4JqhRetY1Sm"/>
          <p:cNvPicPr>
            <a:picLocks noChangeAspect="1" noChangeArrowheads="1"/>
          </p:cNvPicPr>
          <p:nvPr/>
        </p:nvPicPr>
        <p:blipFill>
          <a:blip r:embed="rId2" cstate="print"/>
          <a:srcRect/>
          <a:stretch>
            <a:fillRect/>
          </a:stretch>
        </p:blipFill>
        <p:spPr bwMode="auto">
          <a:xfrm>
            <a:off x="323528" y="332656"/>
            <a:ext cx="5112568" cy="4608512"/>
          </a:xfrm>
          <a:prstGeom prst="rect">
            <a:avLst/>
          </a:prstGeom>
          <a:noFill/>
        </p:spPr>
      </p:pic>
      <p:sp>
        <p:nvSpPr>
          <p:cNvPr id="6" name="5 - Τίτλος"/>
          <p:cNvSpPr>
            <a:spLocks noGrp="1"/>
          </p:cNvSpPr>
          <p:nvPr>
            <p:ph type="title"/>
          </p:nvPr>
        </p:nvSpPr>
        <p:spPr>
          <a:xfrm>
            <a:off x="539552" y="1052736"/>
            <a:ext cx="4186808" cy="634082"/>
          </a:xfrm>
        </p:spPr>
        <p:txBody>
          <a:bodyPr>
            <a:noAutofit/>
          </a:bodyPr>
          <a:lstStyle/>
          <a:p>
            <a:r>
              <a:rPr lang="el-GR" sz="4000" b="1" dirty="0" smtClean="0">
                <a:solidFill>
                  <a:schemeClr val="accent2">
                    <a:lumMod val="75000"/>
                  </a:schemeClr>
                </a:solidFill>
              </a:rPr>
              <a:t>ΟΜΑΔΑ 3</a:t>
            </a:r>
            <a:r>
              <a:rPr lang="el-GR" b="1" dirty="0" smtClean="0">
                <a:solidFill>
                  <a:schemeClr val="accent2">
                    <a:lumMod val="75000"/>
                  </a:schemeClr>
                </a:solidFill>
              </a:rPr>
              <a:t/>
            </a:r>
            <a:br>
              <a:rPr lang="el-GR" b="1" dirty="0" smtClean="0">
                <a:solidFill>
                  <a:schemeClr val="accent2">
                    <a:lumMod val="75000"/>
                  </a:schemeClr>
                </a:solidFill>
              </a:rPr>
            </a:br>
            <a:r>
              <a:rPr lang="el-GR" sz="3200" b="1" dirty="0" smtClean="0">
                <a:solidFill>
                  <a:schemeClr val="accent2">
                    <a:lumMod val="75000"/>
                  </a:schemeClr>
                </a:solidFill>
              </a:rPr>
              <a:t>Κρέας, ψάρια, αυγά</a:t>
            </a:r>
            <a:endParaRPr lang="el-GR" b="1" dirty="0">
              <a:solidFill>
                <a:schemeClr val="accent2">
                  <a:lumMod val="75000"/>
                </a:schemeClr>
              </a:solidFill>
            </a:endParaRPr>
          </a:p>
        </p:txBody>
      </p:sp>
      <p:sp>
        <p:nvSpPr>
          <p:cNvPr id="17417" name="AutoShape 9" descr="data:image/jpeg;base64,/9j/4AAQSkZJRgABAQAAAQABAAD/2wCEAAkGBhQSERUUERQUFBUUFhwaGBIWFxgXFRoWFh0VFhwXFxwcHCYhHx4lHRgfHy8gIycqLDgtGh81NzQsOCYrOCkBCQoKDgwOGg8PGS8kHSUsNSwwLjQpMjUsLi8sLCwqKTU0NSwqLC4pLCwuLCwsKSwtLDQsLSopKiwpKSwsLCksLf/AABEIAIgAhAMBIgACEQEDEQH/xAAcAAEAAgMBAQEAAAAAAAAAAAAABAYBBQcCAwj/xABBEAACAQMCAwUGAwUDDQAAAAABAgMABBESIQUxQQYTIlFhFDJScYGRByNCYqGxwfAzU3IVJDVDVIKEkpOywtHh/8QAGwEBAAMBAQEBAAAAAAAAAAAAAAMEBQECBgf/xAArEQACAgICAQIEBgMAAAAAAAAAAQIDBBESITEFQRNhcfAGIlGR0eFCgbH/2gAMAwEAAhEDEQA/AO40pSgFKUoBSma8tIBzoD1WM1WL78RrRHMUbSXMq84raNpmB8mK+FfqRWivPxDu2YrDawQnp7TPqk6jeGAOw5H9XQ1HKyEfLB0TNRuI8QjhjaSZ1jjQZZ2OFA+dc0ftTxJwfz4k5ECGykfn0BnkQEefWtfeJe3LRvLdPJ3OXEZsISinkJHX2nSWH6SeW+OW0Ty6V/kPJM7Q9t7u4JW3Se3gwT3gjJnkUblhgHuxjpjX56aqUSqj60keOXP9qJHWbI6ksctg9Dkc/OrFY3t7EpUSREHbE1m4YgDZWMMr4XnvufvROOXHcGJ7e3uCdwY5xG5boO6uVUnIIBAOd/Osyd9s3ta/1I0sXNhTHg61L/pf+wvaM3lsDJgTRHu5gBgawAQ4HwspDD546VZa5H2c7Q2tpfxjS9mLiIpPHcRmAd7GdUTqW8OMNImzY5V1lJgRkEEHkRuD8q16p84KT6M+Wt9eD3SsA1mpTyKUpQClKUArFZrTdqeOG1gMir3kjMscUfLXLIQqKT0GTknyBrj8dgj9o+16WzLFGhnuXGUtkIDaRzeRuUcY+NvpmqLfNLdsTdyd+v8AcRs8divPbIIe5PqSqc6zFw8DWGYSlzm4nwM3EoJ1BvKFMaFjBx4TnlvYPZIjArn8tiAPCObDIwqdSccl/lWBl+otPjA7pvaXk11h2dLQHloD+GBQsUOkBeUaYGc6vf1E7b1K4KqJIC5WMJyU4TxtgYC+eD0HVa1jdpmgUx6ssGYlIyMqDyWSQ5CkfCgYjqRWjl41IWZk0xFveMa6Xbl70hzI3Ifq6VQddlnJTl5NTF9KvyNTitL9X4LTxNAGHcJIyn3m0METfmS+nK8zsT5cjU204rHFhFjcg7tIXg3J6kd7k+WwxjlXPZTqOXJc+bksfu2T0rz3S+Q+wr08aDjxZrw/DzXbn39P7Lt3IZzpSZYhuJO7Mgwei6C2cefy8q2M8UEkDxwlHI3KEgsSuc6lO/xdMVzgRgcgB6gYP3G9TP8AK0uNLuZF+GUd6PLYt4l+YYGuSxuTWnrRDP8AD9kE3BplotuDtIhCHRFg5VsSRZAJH5Lgqd+YAHLpWpsrR7Y6rN3tD8ChpbNid8SQMS8XPnGTzqTwLtUIlCY0KMBVYs8Q35BsGRPr3grc8AhRsd4AsgBKxZDLoyNLxtuHGB7wY+u9dV92PuW+jDuxbKGozjom8D7fAukN6i280g/LcNrtZ/WCXly30tg/PNW8GuTR2ivAsZjWWORVL27e650jxKRuj5IOsfXzradk+0r2rR29wzyWsraba6f30b/Zbk/EOStnfbnkVvY2Wrfyy6ZVT2dHpWKVfBmlKUAqkfiVKyGykGyrctk8wJGhmSI/PWQB0yau9a7j3BI7uB4JhlJBg+YPMMp6MDuD5ivMlyTQKXweG37lVbKaI9pAxxpABLb5GoDfcee1aHivEihKJqBIJOTvEjgHuk8mI3dueW0g4Br2IG4fFJbcRUMmkrb8QYFonU8o5+YjfpkjByd/PW8XP5zuG1rMe+R/ijl8SkfLOk+qmvmljSpnJSX8G16PRXbelZ7d/UiDYfyHL6UrOai3l2V2VGkfGdI2HzZjsBUiTk9I+5nONcdv2+/BKpWg4d7bdgujRQR6iAcFy2NiRscgee1Sl7MXgOfbR8u72+1TOlR6lJJmPL1upP8ALFv7+ZtaAVq34bfx8mgn9CCjfy/jWIeN4IS4RrdzyD+4x/ZblXHTLW49lir1Wix6e19V1+5tak2fEWj23ZM50BipDfHGf0PjO/I5IYEE1FoRURduorvhwn2i78Lv41tVRcGRlCo+MO6HAJx+lhjDRjkQMbEVD4jwoaTHcriG4GiUHGpcYVJh5FGIGfhP7Nans9eskgRTu51JnkJgNhnydcxsf2lPSrBfl50MzIQkowoYrko69Bnc4O4G+c+VUnF12cl4b/U/Ps/Fli28f2+huOxHabXbGO8kRbi2kaCUswGto8Yk3+JSrZ9aVwf8SOLyx3x0SFTJBA74xvI0Meonng7ClfV1vlBS+RRP1RSlKlOClKUB8Z7RXUq6hlYYKsAVIPQg7EVRuMfhFAwzZyy2ZznQv5kGTzPdsdv90ir/AExXGk+meoycXuL7OLX/AGE4lCTiKG6Xo0L92/1STbPyNVjjPfFltWhnglmOD3qacRfrcHJB222r9GsK4xxK8NzxK6nPuRN7NEN8BYj+Yfq5P2NU7qq61zS7NWv1PKmvhOXT+XZm3t1jRUQYVQAB6DlWTKurTqXV8ORq+2c17tbNridLdGKawzySL7yQpgMV6amLBAehJP6avMXYexCd37LFjGNekGX/ABd77+r11Z51WqxnaubZDZeq3pIotYayWXwSKHU81IyD/Rr0YdDPGW1mJ2jL9T3ZKgn1xjPrmonFrhgqwxECa5PdxsTsisQrSt5KuefmRVdQlz4rySuS48maHhJOqUJvAJGWIklmCodO56r5GtlVztfwWjjVVS9ugF2AxDjH/TrKfg7t4r+6z6LCB9tB/jVyeJKUt7Rq4vrlNNSg4ttFT4apM8QHMyx4HydSf3A1O4v2hijgVQ7z3MrSLHbx6GbTI76dIAyMDDbjO9Wi3/CC2GO9nvJfnNoGflGq9NvrVk4F2QtLMf5rBHESMFgMuR6sck/euLATa5vwZHqedHMmpRWlrRouyXYREgLXsaPcTOZHGMrHkKixKeoRUC59DWauuKVprpaRlmaUpQClKUApSlAa7tBxL2e2mm/uonfHqqkgfUjH1rjHZu3KWsQb3mXWxPMtJ4yT/wA1dE/GCcrwi4AwDJoQZOPfdBiqaqYGByGw+Q2/lVDNlqKRcxV22Tex9wVvbrQoab2NGhUnSG0PKWQn1dk3q68P4o6Wiz36pA6R6pUVtSqRnYHO59N9zjNc1ubRiySRSPDNETolTBwGwCrKdmVgN1PlX1mkuJtPtdw0wQ5WMIkUQboxVfeYZ2JO3QDFK8mEa1v2E6JSns+sLF2Z5BpLu8jjbClyXIJ/ZBC59DUnsjwtZbS84jMBqnhlSHVghLZAyrgY5uwLHPl860vaW40WUxBwZMRg4J/tDpOw9C2w+lXXsnwdGgitrVJkso2DvLOGV5yCHCxq2CE1DLMQBgBQDkkMSPLdj9xkvSUEXizVgia/f0jV/ixv+/NSKxWavlMUpSgFKUoBSlKAUpSgFKUoCg/jZ/oz/iIf+8VWHPPHrV6/FHh5m4VdKudSx94uPOIiT/xrn9ndCSNJAch1DfcA/wAdqzs72Zdxfc01nm3nYXEjt3ukxyuxCa8eOMD3V3OVGOXWt+R9K+c9urqVdQynmpGQfpWvTs7GudDzoD+lZ5Av0GaqOUZ9yemWknHwbC6jDSWCnkb6HIz5a2H2IFdnUVweXgkUL2kqa+8W8twJHd3bDSBSPESMEHp5V3kVpYuvh9FDI3z7M0pSrRXFKUoBSlKAxmma+AL5BOkLjcbk59Dyx9K+ek43l3U+IjSNvI+X7qAl5pmo2G30uPFuuQCB9iM/evWtgd1BGN2B6+WD/wC6AkUr5wzhgCM4PmCD9QdxXvNAfG7kCqS3L5ZznbGOvPGPWuLXfCzw24No+RC7FrWQ8mQnJhJ+JCcY6g+tdmifWdYY6cEBcYBOfe9eW3186h8Y4NFdo0FxCssRGTqwfFyGnqGHxDFR2VqyPFnuE3B7RzCsGtvdfhdOhIsr0FV/1N0neYJ5DvFw33BNRI+wHFW8LSWMXnIveuw+SkAZ+ZrNlhT30XllQa7IMVv7Re2Nsu+JRcSY/THDkqT6FyAM+VdnWq52S7FR2KsQzTTy7y3EmNbY5KMe6g6KOVWMVpVQ+HHiUrJ85bM0pSpCMUpSgFKUoCBph0rycBtjvJ4j6719WdfHleXveA7/ALt6khccqzQERWj1LsobT4dsNp9NsivS22AAjEAHJB8eQemSc1IK1H9l04CHQoOSoGQQenp9KA8bMw1LpYEhSSMn1G+49K8NMfDGzASMM5UHBVTuR5HB619kw6gsuCDnDcwR1/8AtfC3LMHDOuroU5hdwDv1ypPl0oCRcEjAUZycHfGB1P8AXXFfLYDuoiFIA5jOFzjPz54zXiKZdTM2QyEJk5AO/MD9onp5CpUERA8RBbqcYz/XKgPaQgZwAMnJx5nrXrFZpQClKUApSlAKUpQClKUApSlAKUpQEW6ix41Usyg4UHGc/pP8vWvjJ4EV9KrsAwxuA25A8/ERt86UoD6panweIkIMHVvqIxhvnkZz6mpY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7419" name="AutoShape 11" descr="data:image/jpeg;base64,/9j/4AAQSkZJRgABAQAAAQABAAD/2wCEAAkGBhQSERUUERQUFBUUFhwaGBIWFxgXFRoWFh0VFhwXFxwcHCYhHx4lHRgfHy8gIycqLDgtGh81NzQsOCYrOCkBCQoKDgwOGg8PGS8kHSUsNSwwLjQpMjUsLi8sLCwqKTU0NSwqLC4pLCwuLCwsKSwtLDQsLSopKiwpKSwsLCksLf/AABEIAIgAhAMBIgACEQEDEQH/xAAcAAEAAgMBAQEAAAAAAAAAAAAABAYBBQcCAwj/xABBEAACAQMCAwUGAwUDDQAAAAABAgMABBESIQUxQQYTIlFhFDJScYGRByNCYqGxwfAzU3IVJDVDVIKEkpOywtHh/8QAGwEBAAMBAQEBAAAAAAAAAAAAAAMEBQECBgf/xAArEQACAgICAQIEBgMAAAAAAAAAAQIDBBESITEFQRNhcfAGIlGR0eFCgbH/2gAMAwEAAhEDEQA/AO40pSgFKUoBSma8tIBzoD1WM1WL78RrRHMUbSXMq84raNpmB8mK+FfqRWivPxDu2YrDawQnp7TPqk6jeGAOw5H9XQ1HKyEfLB0TNRuI8QjhjaSZ1jjQZZ2OFA+dc0ftTxJwfz4k5ECGykfn0BnkQEefWtfeJe3LRvLdPJ3OXEZsISinkJHX2nSWH6SeW+OW0Ty6V/kPJM7Q9t7u4JW3Se3gwT3gjJnkUblhgHuxjpjX56aqUSqj60keOXP9qJHWbI6ksctg9Dkc/OrFY3t7EpUSREHbE1m4YgDZWMMr4XnvufvROOXHcGJ7e3uCdwY5xG5boO6uVUnIIBAOd/Osyd9s3ta/1I0sXNhTHg61L/pf+wvaM3lsDJgTRHu5gBgawAQ4HwspDD546VZa5H2c7Q2tpfxjS9mLiIpPHcRmAd7GdUTqW8OMNImzY5V1lJgRkEEHkRuD8q16p84KT6M+Wt9eD3SsA1mpTyKUpQClKUArFZrTdqeOG1gMir3kjMscUfLXLIQqKT0GTknyBrj8dgj9o+16WzLFGhnuXGUtkIDaRzeRuUcY+NvpmqLfNLdsTdyd+v8AcRs8divPbIIe5PqSqc6zFw8DWGYSlzm4nwM3EoJ1BvKFMaFjBx4TnlvYPZIjArn8tiAPCObDIwqdSccl/lWBl+otPjA7pvaXk11h2dLQHloD+GBQsUOkBeUaYGc6vf1E7b1K4KqJIC5WMJyU4TxtgYC+eD0HVa1jdpmgUx6ssGYlIyMqDyWSQ5CkfCgYjqRWjl41IWZk0xFveMa6Xbl70hzI3Ifq6VQddlnJTl5NTF9KvyNTitL9X4LTxNAGHcJIyn3m0METfmS+nK8zsT5cjU204rHFhFjcg7tIXg3J6kd7k+WwxjlXPZTqOXJc+bksfu2T0rz3S+Q+wr08aDjxZrw/DzXbn39P7Lt3IZzpSZYhuJO7Mgwei6C2cefy8q2M8UEkDxwlHI3KEgsSuc6lO/xdMVzgRgcgB6gYP3G9TP8AK0uNLuZF+GUd6PLYt4l+YYGuSxuTWnrRDP8AD9kE3BplotuDtIhCHRFg5VsSRZAJH5Lgqd+YAHLpWpsrR7Y6rN3tD8ChpbNid8SQMS8XPnGTzqTwLtUIlCY0KMBVYs8Q35BsGRPr3grc8AhRsd4AsgBKxZDLoyNLxtuHGB7wY+u9dV92PuW+jDuxbKGozjom8D7fAukN6i280g/LcNrtZ/WCXly30tg/PNW8GuTR2ivAsZjWWORVL27e650jxKRuj5IOsfXzradk+0r2rR29wzyWsraba6f30b/Zbk/EOStnfbnkVvY2Wrfyy6ZVT2dHpWKVfBmlKUAqkfiVKyGykGyrctk8wJGhmSI/PWQB0yau9a7j3BI7uB4JhlJBg+YPMMp6MDuD5ivMlyTQKXweG37lVbKaI9pAxxpABLb5GoDfcee1aHivEihKJqBIJOTvEjgHuk8mI3dueW0g4Br2IG4fFJbcRUMmkrb8QYFonU8o5+YjfpkjByd/PW8XP5zuG1rMe+R/ijl8SkfLOk+qmvmljSpnJSX8G16PRXbelZ7d/UiDYfyHL6UrOai3l2V2VGkfGdI2HzZjsBUiTk9I+5nONcdv2+/BKpWg4d7bdgujRQR6iAcFy2NiRscgee1Sl7MXgOfbR8u72+1TOlR6lJJmPL1upP8ALFv7+ZtaAVq34bfx8mgn9CCjfy/jWIeN4IS4RrdzyD+4x/ZblXHTLW49lir1Wix6e19V1+5tak2fEWj23ZM50BipDfHGf0PjO/I5IYEE1FoRURduorvhwn2i78Lv41tVRcGRlCo+MO6HAJx+lhjDRjkQMbEVD4jwoaTHcriG4GiUHGpcYVJh5FGIGfhP7Nans9eskgRTu51JnkJgNhnydcxsf2lPSrBfl50MzIQkowoYrko69Bnc4O4G+c+VUnF12cl4b/U/Ps/Fli28f2+huOxHabXbGO8kRbi2kaCUswGto8Yk3+JSrZ9aVwf8SOLyx3x0SFTJBA74xvI0Meonng7ClfV1vlBS+RRP1RSlKlOClKUB8Z7RXUq6hlYYKsAVIPQg7EVRuMfhFAwzZyy2ZznQv5kGTzPdsdv90ir/AExXGk+meoycXuL7OLX/AGE4lCTiKG6Xo0L92/1STbPyNVjjPfFltWhnglmOD3qacRfrcHJB222r9GsK4xxK8NzxK6nPuRN7NEN8BYj+Yfq5P2NU7qq61zS7NWv1PKmvhOXT+XZm3t1jRUQYVQAB6DlWTKurTqXV8ORq+2c17tbNridLdGKawzySL7yQpgMV6amLBAehJP6avMXYexCd37LFjGNekGX/ABd77+r11Z51WqxnaubZDZeq3pIotYayWXwSKHU81IyD/Rr0YdDPGW1mJ2jL9T3ZKgn1xjPrmonFrhgqwxECa5PdxsTsisQrSt5KuefmRVdQlz4rySuS48maHhJOqUJvAJGWIklmCodO56r5GtlVztfwWjjVVS9ugF2AxDjH/TrKfg7t4r+6z6LCB9tB/jVyeJKUt7Rq4vrlNNSg4ttFT4apM8QHMyx4HydSf3A1O4v2hijgVQ7z3MrSLHbx6GbTI76dIAyMDDbjO9Wi3/CC2GO9nvJfnNoGflGq9NvrVk4F2QtLMf5rBHESMFgMuR6sck/euLATa5vwZHqedHMmpRWlrRouyXYREgLXsaPcTOZHGMrHkKixKeoRUC59DWauuKVprpaRlmaUpQClKUApSlAa7tBxL2e2mm/uonfHqqkgfUjH1rjHZu3KWsQb3mXWxPMtJ4yT/wA1dE/GCcrwi4AwDJoQZOPfdBiqaqYGByGw+Q2/lVDNlqKRcxV22Tex9wVvbrQoab2NGhUnSG0PKWQn1dk3q68P4o6Wiz36pA6R6pUVtSqRnYHO59N9zjNc1ubRiySRSPDNETolTBwGwCrKdmVgN1PlX1mkuJtPtdw0wQ5WMIkUQboxVfeYZ2JO3QDFK8mEa1v2E6JSns+sLF2Z5BpLu8jjbClyXIJ/ZBC59DUnsjwtZbS84jMBqnhlSHVghLZAyrgY5uwLHPl860vaW40WUxBwZMRg4J/tDpOw9C2w+lXXsnwdGgitrVJkso2DvLOGV5yCHCxq2CE1DLMQBgBQDkkMSPLdj9xkvSUEXizVgia/f0jV/ixv+/NSKxWavlMUpSgFKUoBSlKAUpSgFKUoCg/jZ/oz/iIf+8VWHPPHrV6/FHh5m4VdKudSx94uPOIiT/xrn9ndCSNJAch1DfcA/wAdqzs72Zdxfc01nm3nYXEjt3ukxyuxCa8eOMD3V3OVGOXWt+R9K+c9urqVdQynmpGQfpWvTs7GudDzoD+lZ5Av0GaqOUZ9yemWknHwbC6jDSWCnkb6HIz5a2H2IFdnUVweXgkUL2kqa+8W8twJHd3bDSBSPESMEHp5V3kVpYuvh9FDI3z7M0pSrRXFKUoBSlKAxmma+AL5BOkLjcbk59Dyx9K+ek43l3U+IjSNvI+X7qAl5pmo2G30uPFuuQCB9iM/evWtgd1BGN2B6+WD/wC6AkUr5wzhgCM4PmCD9QdxXvNAfG7kCqS3L5ZznbGOvPGPWuLXfCzw24No+RC7FrWQ8mQnJhJ+JCcY6g+tdmifWdYY6cEBcYBOfe9eW3186h8Y4NFdo0FxCssRGTqwfFyGnqGHxDFR2VqyPFnuE3B7RzCsGtvdfhdOhIsr0FV/1N0neYJ5DvFw33BNRI+wHFW8LSWMXnIveuw+SkAZ+ZrNlhT30XllQa7IMVv7Re2Nsu+JRcSY/THDkqT6FyAM+VdnWq52S7FR2KsQzTTy7y3EmNbY5KMe6g6KOVWMVpVQ+HHiUrJ85bM0pSpCMUpSgFKUoCBph0rycBtjvJ4j6719WdfHleXveA7/ALt6khccqzQERWj1LsobT4dsNp9NsivS22AAjEAHJB8eQemSc1IK1H9l04CHQoOSoGQQenp9KA8bMw1LpYEhSSMn1G+49K8NMfDGzASMM5UHBVTuR5HB619kw6gsuCDnDcwR1/8AtfC3LMHDOuroU5hdwDv1ypPl0oCRcEjAUZycHfGB1P8AXXFfLYDuoiFIA5jOFzjPz54zXiKZdTM2QyEJk5AO/MD9onp5CpUERA8RBbqcYz/XKgPaQgZwAMnJx5nrXrFZpQClKUApSlAKUpQClKUApSlAKUpQEW6ix41Usyg4UHGc/pP8vWvjJ4EV9KrsAwxuA25A8/ERt86UoD6panweIkIMHVvqIxhvnkZz6mpYpSgFKUoBSlKAUpSgFKUoBSl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9458" name="Picture 2" descr="C:\Users\ΜΕΛΕΤΗΣ\Desktop\PROJECT ΣΩΣΤΗ ΔΙΑΤΡΟΦΗ\EIKONES PROJECT\klmnbg.png"/>
          <p:cNvPicPr>
            <a:picLocks noChangeAspect="1" noChangeArrowheads="1"/>
          </p:cNvPicPr>
          <p:nvPr/>
        </p:nvPicPr>
        <p:blipFill>
          <a:blip r:embed="rId3" cstate="print"/>
          <a:srcRect/>
          <a:stretch>
            <a:fillRect/>
          </a:stretch>
        </p:blipFill>
        <p:spPr bwMode="auto">
          <a:xfrm>
            <a:off x="3275856" y="2708920"/>
            <a:ext cx="1728193" cy="2120963"/>
          </a:xfrm>
          <a:prstGeom prst="rect">
            <a:avLst/>
          </a:prstGeom>
          <a:noFill/>
        </p:spPr>
      </p:pic>
      <p:pic>
        <p:nvPicPr>
          <p:cNvPr id="19460" name="Picture 4" descr="http://us.cdn2.123rf.com/168nwm/cthoman/cthoman1006/cthoman100600069/7173180-a-cartoon-fried-chicken-drumstick-smiling-and-happy.jpg"/>
          <p:cNvPicPr>
            <a:picLocks noChangeAspect="1" noChangeArrowheads="1"/>
          </p:cNvPicPr>
          <p:nvPr/>
        </p:nvPicPr>
        <p:blipFill>
          <a:blip r:embed="rId4" cstate="print"/>
          <a:srcRect/>
          <a:stretch>
            <a:fillRect/>
          </a:stretch>
        </p:blipFill>
        <p:spPr bwMode="auto">
          <a:xfrm>
            <a:off x="6012160" y="980728"/>
            <a:ext cx="1008112" cy="2149172"/>
          </a:xfrm>
          <a:prstGeom prst="rect">
            <a:avLst/>
          </a:prstGeom>
          <a:noFill/>
        </p:spPr>
      </p:pic>
      <p:pic>
        <p:nvPicPr>
          <p:cNvPr id="19462" name="Picture 6" descr="http://us.123rf.com/400wm/400/400/seamartini/seamartini1109/seamartini110900011/10459382-cartoon-cook-fish-with-dishware-for-cooking-concept-isolated-on-white-background.jpg"/>
          <p:cNvPicPr>
            <a:picLocks noChangeAspect="1" noChangeArrowheads="1"/>
          </p:cNvPicPr>
          <p:nvPr/>
        </p:nvPicPr>
        <p:blipFill>
          <a:blip r:embed="rId5" cstate="print"/>
          <a:srcRect/>
          <a:stretch>
            <a:fillRect/>
          </a:stretch>
        </p:blipFill>
        <p:spPr bwMode="auto">
          <a:xfrm>
            <a:off x="5580112" y="3140968"/>
            <a:ext cx="1639262" cy="2088232"/>
          </a:xfrm>
          <a:prstGeom prst="rect">
            <a:avLst/>
          </a:prstGeom>
          <a:noFill/>
        </p:spPr>
      </p:pic>
      <p:pic>
        <p:nvPicPr>
          <p:cNvPr id="19463" name="Picture 7" descr="C:\Users\ΜΕΛΕΤΗΣ\Desktop\PROJECT ΣΩΣΤΗ ΔΙΑΤΡΟΦΗ\EIKONES PROJECT\oiuyt.png"/>
          <p:cNvPicPr>
            <a:picLocks noChangeAspect="1" noChangeArrowheads="1"/>
          </p:cNvPicPr>
          <p:nvPr/>
        </p:nvPicPr>
        <p:blipFill>
          <a:blip r:embed="rId6" cstate="print"/>
          <a:srcRect/>
          <a:stretch>
            <a:fillRect/>
          </a:stretch>
        </p:blipFill>
        <p:spPr bwMode="auto">
          <a:xfrm>
            <a:off x="7236296" y="2132856"/>
            <a:ext cx="1440160" cy="1792430"/>
          </a:xfrm>
          <a:prstGeom prst="rect">
            <a:avLst/>
          </a:prstGeom>
          <a:noFill/>
        </p:spPr>
      </p:pic>
      <p:pic>
        <p:nvPicPr>
          <p:cNvPr id="19465" name="Picture 9" descr="http://media.merchantcircle.com/33263661/a008-cartoon-crab-clipart_full.png"/>
          <p:cNvPicPr>
            <a:picLocks noChangeAspect="1" noChangeArrowheads="1"/>
          </p:cNvPicPr>
          <p:nvPr/>
        </p:nvPicPr>
        <p:blipFill>
          <a:blip r:embed="rId7" cstate="print"/>
          <a:srcRect/>
          <a:stretch>
            <a:fillRect/>
          </a:stretch>
        </p:blipFill>
        <p:spPr bwMode="auto">
          <a:xfrm>
            <a:off x="1115616" y="4581128"/>
            <a:ext cx="1815178" cy="1373263"/>
          </a:xfrm>
          <a:prstGeom prst="rect">
            <a:avLst/>
          </a:prstGeom>
          <a:noFill/>
        </p:spPr>
      </p:pic>
      <p:pic>
        <p:nvPicPr>
          <p:cNvPr id="19467" name="Picture 11" descr="http://t3.gstatic.com/images?q=tbn:ANd9GcTrHzGWnud_-40YOS6tTUUPaM3RjjuG7rVn0Vm-kW1cdLJUlU2e"/>
          <p:cNvPicPr>
            <a:picLocks noChangeAspect="1" noChangeArrowheads="1"/>
          </p:cNvPicPr>
          <p:nvPr/>
        </p:nvPicPr>
        <p:blipFill>
          <a:blip r:embed="rId8" cstate="print"/>
          <a:srcRect/>
          <a:stretch>
            <a:fillRect/>
          </a:stretch>
        </p:blipFill>
        <p:spPr bwMode="auto">
          <a:xfrm>
            <a:off x="6804248" y="4941168"/>
            <a:ext cx="1591791" cy="1368152"/>
          </a:xfrm>
          <a:prstGeom prst="rect">
            <a:avLst/>
          </a:prstGeom>
          <a:noFill/>
        </p:spPr>
      </p:pic>
      <p:pic>
        <p:nvPicPr>
          <p:cNvPr id="19469" name="Picture 13" descr="http://t2.gstatic.com/images?q=tbn:ANd9GcTqtG17ZZNWQCFAzxrr7IsaCSmKEWESm1my8GaeA_CsxtsXZE6P"/>
          <p:cNvPicPr>
            <a:picLocks noChangeAspect="1" noChangeArrowheads="1"/>
          </p:cNvPicPr>
          <p:nvPr/>
        </p:nvPicPr>
        <p:blipFill>
          <a:blip r:embed="rId9" cstate="print"/>
          <a:srcRect/>
          <a:stretch>
            <a:fillRect/>
          </a:stretch>
        </p:blipFill>
        <p:spPr bwMode="auto">
          <a:xfrm>
            <a:off x="1835696" y="2924944"/>
            <a:ext cx="815551" cy="1152128"/>
          </a:xfrm>
          <a:prstGeom prst="rect">
            <a:avLst/>
          </a:prstGeom>
          <a:noFill/>
        </p:spPr>
      </p:pic>
      <p:pic>
        <p:nvPicPr>
          <p:cNvPr id="19471" name="Picture 15" descr="http://t3.gstatic.com/images?q=tbn:ANd9GcQ3qFvw9B-kwrsIRdc2QAnrBzqMwwLeVvHcA5_CsP7LFWMgl-KVSg"/>
          <p:cNvPicPr>
            <a:picLocks noChangeAspect="1" noChangeArrowheads="1"/>
          </p:cNvPicPr>
          <p:nvPr/>
        </p:nvPicPr>
        <p:blipFill>
          <a:blip r:embed="rId10" cstate="print"/>
          <a:srcRect/>
          <a:stretch>
            <a:fillRect/>
          </a:stretch>
        </p:blipFill>
        <p:spPr bwMode="auto">
          <a:xfrm>
            <a:off x="3995936" y="4509120"/>
            <a:ext cx="1602109" cy="180860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lipartheaven.com/clipart/education_&amp;_schools/cartoons/apple_reading_book.gif"/>
          <p:cNvPicPr>
            <a:picLocks noChangeAspect="1" noChangeArrowheads="1"/>
          </p:cNvPicPr>
          <p:nvPr/>
        </p:nvPicPr>
        <p:blipFill>
          <a:blip r:embed="rId2" cstate="print"/>
          <a:srcRect/>
          <a:stretch>
            <a:fillRect/>
          </a:stretch>
        </p:blipFill>
        <p:spPr bwMode="auto">
          <a:xfrm>
            <a:off x="467544" y="692696"/>
            <a:ext cx="3001476" cy="4304557"/>
          </a:xfrm>
          <a:prstGeom prst="rect">
            <a:avLst/>
          </a:prstGeom>
          <a:noFill/>
        </p:spPr>
      </p:pic>
      <p:sp>
        <p:nvSpPr>
          <p:cNvPr id="9" name="8 - Υπότιτλος"/>
          <p:cNvSpPr>
            <a:spLocks noGrp="1"/>
          </p:cNvSpPr>
          <p:nvPr>
            <p:ph type="subTitle" idx="1"/>
          </p:nvPr>
        </p:nvSpPr>
        <p:spPr>
          <a:xfrm>
            <a:off x="3275856" y="3933056"/>
            <a:ext cx="5328592" cy="1800200"/>
          </a:xfrm>
        </p:spPr>
        <p:txBody>
          <a:bodyPr/>
          <a:lstStyle/>
          <a:p>
            <a:r>
              <a:rPr lang="el-GR" b="1" dirty="0" smtClean="0">
                <a:solidFill>
                  <a:schemeClr val="accent3">
                    <a:lumMod val="50000"/>
                  </a:schemeClr>
                </a:solidFill>
                <a:latin typeface="Aka-AcidGR-DiaryGirl" panose="02000603000000000000" pitchFamily="2" charset="-95"/>
                <a:ea typeface="Aka-AcidGR-DiaryGirl" panose="02000603000000000000" pitchFamily="2" charset="-95"/>
              </a:rPr>
              <a:t>Και αυτή η ομάδα πήρε τη σημαία της…</a:t>
            </a:r>
            <a:endParaRPr lang="el-GR" b="1" dirty="0">
              <a:solidFill>
                <a:schemeClr val="accent3">
                  <a:lumMod val="50000"/>
                </a:schemeClr>
              </a:solidFill>
              <a:latin typeface="Aka-AcidGR-DiaryGirl" panose="02000603000000000000" pitchFamily="2" charset="-95"/>
              <a:ea typeface="Aka-AcidGR-DiaryGirl" panose="02000603000000000000" pitchFamily="2" charset="-95"/>
            </a:endParaRPr>
          </a:p>
        </p:txBody>
      </p:sp>
      <p:sp>
        <p:nvSpPr>
          <p:cNvPr id="7" name="6 - Επεξήγηση με στρογγυλεμένο παραλληλόγραμμο"/>
          <p:cNvSpPr/>
          <p:nvPr/>
        </p:nvSpPr>
        <p:spPr>
          <a:xfrm>
            <a:off x="3707904" y="908720"/>
            <a:ext cx="4464496" cy="1512168"/>
          </a:xfrm>
          <a:prstGeom prst="wedgeRoundRectCallout">
            <a:avLst>
              <a:gd name="adj1" fmla="val -61166"/>
              <a:gd name="adj2" fmla="val 41102"/>
              <a:gd name="adj3" fmla="val 16667"/>
            </a:avLst>
          </a:prstGeom>
          <a:solidFill>
            <a:srgbClr val="10C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solidFill>
                  <a:schemeClr val="accent3">
                    <a:lumMod val="50000"/>
                  </a:schemeClr>
                </a:solidFill>
                <a:latin typeface="Segoe Script" pitchFamily="34" charset="0"/>
              </a:rPr>
              <a:t>ΟΜΑΔΑ 4</a:t>
            </a:r>
            <a:r>
              <a:rPr lang="el-GR" sz="3200" baseline="30000" dirty="0" smtClean="0">
                <a:solidFill>
                  <a:schemeClr val="accent3">
                    <a:lumMod val="50000"/>
                  </a:schemeClr>
                </a:solidFill>
                <a:latin typeface="Segoe Script" pitchFamily="34" charset="0"/>
              </a:rPr>
              <a:t>η</a:t>
            </a:r>
            <a:r>
              <a:rPr lang="el-GR" sz="3200" dirty="0" smtClean="0">
                <a:solidFill>
                  <a:schemeClr val="accent3">
                    <a:lumMod val="50000"/>
                  </a:schemeClr>
                </a:solidFill>
                <a:latin typeface="Segoe Script" pitchFamily="34" charset="0"/>
              </a:rPr>
              <a:t>:</a:t>
            </a:r>
          </a:p>
          <a:p>
            <a:pPr algn="ctr"/>
            <a:r>
              <a:rPr lang="el-GR" sz="3200" dirty="0" smtClean="0">
                <a:solidFill>
                  <a:schemeClr val="accent3">
                    <a:lumMod val="50000"/>
                  </a:schemeClr>
                </a:solidFill>
                <a:latin typeface="Segoe Script" pitchFamily="34" charset="0"/>
              </a:rPr>
              <a:t>Καλά λίπη και έλαια</a:t>
            </a:r>
            <a:endParaRPr lang="el-GR" sz="3200" dirty="0">
              <a:solidFill>
                <a:schemeClr val="accent3">
                  <a:lumMod val="50000"/>
                </a:schemeClr>
              </a:solidFill>
              <a:latin typeface="Segoe Script" pitchFamily="34"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985</Words>
  <Application>Microsoft Office PowerPoint</Application>
  <PresentationFormat>Προβολή στην οθόνη (4:3)</PresentationFormat>
  <Paragraphs>112</Paragraphs>
  <Slides>28</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28</vt:i4>
      </vt:variant>
    </vt:vector>
  </HeadingPairs>
  <TitlesOfParts>
    <vt:vector size="36" baseType="lpstr">
      <vt:lpstr>Aka-AcidGR-DiaryGirl</vt:lpstr>
      <vt:lpstr>Arial</vt:lpstr>
      <vt:lpstr>Browallia New</vt:lpstr>
      <vt:lpstr>Calibri</vt:lpstr>
      <vt:lpstr>Gabriola</vt:lpstr>
      <vt:lpstr>Segoe Script</vt:lpstr>
      <vt:lpstr>Times New Roman</vt:lpstr>
      <vt:lpstr>Θέμα του Office</vt:lpstr>
      <vt:lpstr> «ΥΓΙΕΙΣ ΚΑΙ ΔΥΝΑΤΟΙ  ΜΕ ΣΩΣΤΗ ΔΙΑΤΡΟΦΗ!»</vt:lpstr>
      <vt:lpstr>Παραμύθι: «Αγώνες στο Τροφοχωριό!»</vt:lpstr>
      <vt:lpstr>Ο δήμαρχος Μηλομήλος άρχισε να ανακοινώνει τις ομάδες:</vt:lpstr>
      <vt:lpstr>ΟΜΑΔΑ 1 Φρούτα και λαχανικά</vt:lpstr>
      <vt:lpstr>Παρουσίαση του PowerPoint</vt:lpstr>
      <vt:lpstr>ΟΜΑΔΑ 2 Ψωμί, δημητριακά, όσπρια</vt:lpstr>
      <vt:lpstr>Παρουσίαση του PowerPoint</vt:lpstr>
      <vt:lpstr>ΟΜΑΔΑ 3 Κρέας, ψάρια, αυγά</vt:lpstr>
      <vt:lpstr>Παρουσίαση του PowerPoint</vt:lpstr>
      <vt:lpstr>ΟΜΑΔΑ 4 Καλά λίπη και έλαια</vt:lpstr>
      <vt:lpstr>Παρουσίαση του PowerPoint</vt:lpstr>
      <vt:lpstr>ΟΜΑΔΑ 5 Γάλα και προϊόντα του</vt:lpstr>
      <vt:lpstr>    Στο διαγωνισμό του Τροφοχωριού νικήτρια θα ήταν η ομάδα που θα είχε την μεγαλύτερη διατροφική αξία για την υγεία των ανθρώπων!     Έτσι, ξεκίνησε κάθε ομάδα να μιλά για τα δικά της οφέλη, τα μέταλλα, τις βιταμίνες και τα θρεπτικά συστατικά της, ώστε να νικήσει εκείνη στον αγώνα των τροφίμων!</vt:lpstr>
      <vt:lpstr>Για να δούμε τι είπαν οι παίκτες της ομάδας 1:  «Φρούτα και λαχανικά»…</vt:lpstr>
      <vt:lpstr>Παρουσίαση του PowerPoint</vt:lpstr>
      <vt:lpstr>Για να δούμε τι είπε η Ομάδα 2:  Ψωμί, Δημητριακά, Όσπρια </vt:lpstr>
      <vt:lpstr>Παρουσίαση του PowerPoint</vt:lpstr>
      <vt:lpstr>Για να δούμε τι είπε η Ομάδα 3:  Κρέας, Ψάρια, Αυγά</vt:lpstr>
      <vt:lpstr>Παρουσίαση του PowerPoint</vt:lpstr>
      <vt:lpstr>Για να δούμε τι είπε η Ομάδα 4:  Καλά λίπη και έλαια </vt:lpstr>
      <vt:lpstr>Παρουσίαση του PowerPoint</vt:lpstr>
      <vt:lpstr>Για να δούμε τι είπε η Ομάδα 5:  Γάλα, γιαούρτι, τυρί (γαλακτοκομικά προϊόντα)</vt:lpstr>
      <vt:lpstr>Παρουσίαση του PowerPoint</vt:lpstr>
      <vt:lpstr>Παρουσίαση του PowerPoint</vt:lpstr>
      <vt:lpstr>ΟΜΑΔΑ: Κορεσμένα λιπαρά</vt:lpstr>
      <vt:lpstr>Παρουσίαση του PowerPoint</vt:lpstr>
      <vt:lpstr>Τους είπε ο δήμαρχος...</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ΕΥΕΛΙΚΤΗ ΖΩΝΗ ΘΕΜΑ: «ΥΓΙΕΙΣ ΚΑΙ ΔΥΝΑΤΟΙ  ΜΕ ΣΩΣΤΗ ΔΙΑΤΡΟΦΗ!»</dc:title>
  <dc:creator>ΜΕΛΕΤΗΣ</dc:creator>
  <cp:lastModifiedBy>Nantia Falkou</cp:lastModifiedBy>
  <cp:revision>151</cp:revision>
  <dcterms:created xsi:type="dcterms:W3CDTF">2012-03-24T19:37:30Z</dcterms:created>
  <dcterms:modified xsi:type="dcterms:W3CDTF">2019-03-30T12:49:50Z</dcterms:modified>
</cp:coreProperties>
</file>