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3"/>
  </p:notesMasterIdLst>
  <p:handoutMasterIdLst>
    <p:handoutMasterId r:id="rId14"/>
  </p:handoutMasterIdLst>
  <p:sldIdLst>
    <p:sldId id="259" r:id="rId5"/>
    <p:sldId id="267" r:id="rId6"/>
    <p:sldId id="262" r:id="rId7"/>
    <p:sldId id="260" r:id="rId8"/>
    <p:sldId id="261" r:id="rId9"/>
    <p:sldId id="263" r:id="rId10"/>
    <p:sldId id="264" r:id="rId11"/>
    <p:sldId id="265" r:id="rId12"/>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81" d="100"/>
          <a:sy n="81" d="100"/>
        </p:scale>
        <p:origin x="-78" y="-564"/>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0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D5ED103-55AF-498C-8226-BC820C36097B}" type="datetime1">
              <a:rPr lang="el-GR" smtClean="0"/>
              <a:t>3/12/2020</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el-GR" smtClean="0"/>
              <a:t>‹#›</a:t>
            </a:fld>
            <a:endParaRPr lang="el-GR"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D2C1C-24E4-4D32-8F46-7596F6A417C2}" type="datetime1">
              <a:rPr lang="el-GR" smtClean="0"/>
              <a:pPr/>
              <a:t>3/12/2020</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el-GR" noProof="0" smtClean="0"/>
              <a:t>‹#›</a:t>
            </a:fld>
            <a:endParaRPr lang="el-GR" noProof="0"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t>1</a:t>
            </a:fld>
            <a:endParaRPr lang="el-GR" dirty="0"/>
          </a:p>
        </p:txBody>
      </p:sp>
    </p:spTree>
    <p:extLst>
      <p:ext uri="{BB962C8B-B14F-4D97-AF65-F5344CB8AC3E}">
        <p14:creationId xmlns:p14="http://schemas.microsoft.com/office/powerpoint/2010/main" val="9215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AD115C9-E24C-4512-AA8B-319BB49F77B5}" type="slidenum">
              <a:rPr lang="el-GR" smtClean="0"/>
              <a:t>3</a:t>
            </a:fld>
            <a:endParaRPr lang="el-GR" dirty="0"/>
          </a:p>
        </p:txBody>
      </p:sp>
    </p:spTree>
    <p:extLst>
      <p:ext uri="{BB962C8B-B14F-4D97-AF65-F5344CB8AC3E}">
        <p14:creationId xmlns:p14="http://schemas.microsoft.com/office/powerpoint/2010/main" val="155325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AD115C9-E24C-4512-AA8B-319BB49F77B5}" type="slidenum">
              <a:rPr lang="el-GR" smtClean="0"/>
              <a:t>4</a:t>
            </a:fld>
            <a:endParaRPr lang="el-GR" dirty="0"/>
          </a:p>
        </p:txBody>
      </p:sp>
    </p:spTree>
    <p:extLst>
      <p:ext uri="{BB962C8B-B14F-4D97-AF65-F5344CB8AC3E}">
        <p14:creationId xmlns:p14="http://schemas.microsoft.com/office/powerpoint/2010/main" val="346891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10"/>
          </p:nvPr>
        </p:nvSpPr>
        <p:spPr/>
        <p:txBody>
          <a:bodyPr/>
          <a:lstStyle/>
          <a:p>
            <a:pPr rtl="0"/>
            <a:fld id="{8AD115C9-E24C-4512-AA8B-319BB49F77B5}" type="slidenum">
              <a:rPr lang="el-GR" smtClean="0"/>
              <a:t>5</a:t>
            </a:fld>
            <a:endParaRPr lang="el-GR" dirty="0"/>
          </a:p>
        </p:txBody>
      </p:sp>
    </p:spTree>
    <p:extLst>
      <p:ext uri="{BB962C8B-B14F-4D97-AF65-F5344CB8AC3E}">
        <p14:creationId xmlns:p14="http://schemas.microsoft.com/office/powerpoint/2010/main" val="288725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10"/>
          </p:nvPr>
        </p:nvSpPr>
        <p:spPr/>
        <p:txBody>
          <a:bodyPr/>
          <a:lstStyle/>
          <a:p>
            <a:pPr rtl="0"/>
            <a:fld id="{8AD115C9-E24C-4512-AA8B-319BB49F77B5}" type="slidenum">
              <a:rPr lang="el-GR" smtClean="0"/>
              <a:t>6</a:t>
            </a:fld>
            <a:endParaRPr lang="el-GR" dirty="0"/>
          </a:p>
        </p:txBody>
      </p:sp>
    </p:spTree>
    <p:extLst>
      <p:ext uri="{BB962C8B-B14F-4D97-AF65-F5344CB8AC3E}">
        <p14:creationId xmlns:p14="http://schemas.microsoft.com/office/powerpoint/2010/main" val="382125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10" name="Εικόνα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Τίτλος 1"/>
          <p:cNvSpPr>
            <a:spLocks noGrp="1"/>
          </p:cNvSpPr>
          <p:nvPr>
            <p:ph type="ctrTitle"/>
          </p:nvPr>
        </p:nvSpPr>
        <p:spPr>
          <a:xfrm>
            <a:off x="914400" y="2007889"/>
            <a:ext cx="10363200" cy="1470025"/>
          </a:xfrm>
        </p:spPr>
        <p:txBody>
          <a:bodyPr rtlCol="0"/>
          <a:lstStyle>
            <a:lvl1pPr algn="ctr">
              <a:lnSpc>
                <a:spcPts val="4800"/>
              </a:lnSpc>
              <a:defRPr sz="4400" b="1" baseline="0">
                <a:solidFill>
                  <a:schemeClr val="tx2">
                    <a:lumMod val="50000"/>
                  </a:schemeClr>
                </a:solidFill>
                <a:effectLst/>
              </a:defRPr>
            </a:lvl1pPr>
          </a:lstStyle>
          <a:p>
            <a:pPr rtl="0"/>
            <a:r>
              <a:rPr lang="el-GR" noProof="0" smtClean="0"/>
              <a:t>Στυλ κύριου τίτλου</a:t>
            </a:r>
            <a:endParaRPr lang="el-GR" noProof="0" dirty="0"/>
          </a:p>
        </p:txBody>
      </p:sp>
      <p:sp>
        <p:nvSpPr>
          <p:cNvPr id="3" name="Υπότιτλος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smtClean="0"/>
              <a:t>Στυλ κύριου υπότιτλου</a:t>
            </a:r>
            <a:endParaRPr lang="el-GR" noProof="0" dirty="0"/>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4038EF51-4730-48AD-B914-384EB15EE9CD}" type="datetime1">
              <a:rPr lang="el-GR" noProof="0" smtClean="0"/>
              <a:t>3/12/2020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smtClean="0"/>
              <a:t>Στυλ κύριου τίτλου</a:t>
            </a:r>
            <a:endParaRPr lang="el-GR" noProof="0" dirty="0"/>
          </a:p>
        </p:txBody>
      </p:sp>
      <p:sp>
        <p:nvSpPr>
          <p:cNvPr id="3" name="Θέση κατακόρυφου κειμένου 2"/>
          <p:cNvSpPr>
            <a:spLocks noGrp="1"/>
          </p:cNvSpPr>
          <p:nvPr>
            <p:ph type="body" orient="vert" idx="1"/>
          </p:nvPr>
        </p:nvSpPr>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D27A0034-D78A-494C-A0C3-43CF00FEA90B}" type="datetime1">
              <a:rPr lang="el-GR" noProof="0" smtClean="0"/>
              <a:t>3/12/2020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rtlCol="0"/>
          <a:lstStyle/>
          <a:p>
            <a:pPr rtl="0"/>
            <a:r>
              <a:rPr lang="el-GR" noProof="0" smtClean="0"/>
              <a:t>Στυλ κύριου τίτλου</a:t>
            </a:r>
            <a:endParaRPr lang="el-GR" noProof="0"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AD7D76FA-6A77-42AB-8B31-E3906F2774F1}" type="datetime1">
              <a:rPr lang="el-GR" noProof="0" smtClean="0"/>
              <a:t>3/12/2020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2">
        <a:schemeClr val="bg2"/>
      </p:bgRef>
    </p:bg>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274638"/>
            <a:ext cx="10566400" cy="1143000"/>
          </a:xfrm>
        </p:spPr>
        <p:txBody>
          <a:bodyPr rtlCol="0"/>
          <a:lstStyle>
            <a:lvl1pPr rtl="0">
              <a:defRPr>
                <a:solidFill>
                  <a:schemeClr val="tx2">
                    <a:lumMod val="50000"/>
                  </a:schemeClr>
                </a:solidFill>
                <a:effectLst/>
              </a:defRPr>
            </a:lvl1pPr>
          </a:lstStyle>
          <a:p>
            <a:pPr rtl="0"/>
            <a:r>
              <a:rPr lang="el-GR" noProof="0" dirty="0"/>
              <a:t>Κάντε κλικ για να επεξεργαστείτε το Στυλ κύριου τίτλου</a:t>
            </a:r>
          </a:p>
        </p:txBody>
      </p:sp>
      <p:sp>
        <p:nvSpPr>
          <p:cNvPr id="8" name="Σύμβολο κράτησης θέσης περιεχομένου 7"/>
          <p:cNvSpPr>
            <a:spLocks noGrp="1"/>
          </p:cNvSpPr>
          <p:nvPr>
            <p:ph sz="quarter" idx="13" hasCustomPrompt="1"/>
          </p:nvPr>
        </p:nvSpPr>
        <p:spPr>
          <a:xfrm>
            <a:off x="812800" y="1600200"/>
            <a:ext cx="10566400" cy="4114800"/>
          </a:xfrm>
        </p:spPr>
        <p:txBody>
          <a:bodyPr rtlCol="0"/>
          <a:lstStyle>
            <a:lvl1pPr rtl="0">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EE184084-6BF7-4C51-A8BF-B667D5BA9B6A}" type="datetime1">
              <a:rPr lang="el-GR" noProof="0" smtClean="0"/>
              <a:t>3/12/2020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1" y="4962526"/>
            <a:ext cx="10513484" cy="1362075"/>
          </a:xfrm>
        </p:spPr>
        <p:txBody>
          <a:bodyPr rtlCol="0" anchor="t"/>
          <a:lstStyle>
            <a:lvl1pPr algn="l">
              <a:defRPr sz="4000" b="1" i="0" cap="all" baseline="0"/>
            </a:lvl1pPr>
          </a:lstStyle>
          <a:p>
            <a:pPr rtl="0"/>
            <a:r>
              <a:rPr lang="el-GR" noProof="0" smtClean="0"/>
              <a:t>Στυλ κύριου τίτλου</a:t>
            </a:r>
            <a:endParaRPr lang="el-GR" noProof="0" dirty="0"/>
          </a:p>
        </p:txBody>
      </p:sp>
      <p:sp>
        <p:nvSpPr>
          <p:cNvPr id="3" name="Θέση κειμένου 2"/>
          <p:cNvSpPr>
            <a:spLocks noGrp="1"/>
          </p:cNvSpPr>
          <p:nvPr>
            <p:ph type="body" idx="1"/>
          </p:nvPr>
        </p:nvSpPr>
        <p:spPr>
          <a:xfrm>
            <a:off x="812801" y="3462339"/>
            <a:ext cx="10513484" cy="1500187"/>
          </a:xfrm>
        </p:spPr>
        <p:txBody>
          <a:bodyPr rtlCol="0"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116E0B67-B803-466C-88FB-3A4BFB6F239A}" type="datetime1">
              <a:rPr lang="el-GR" noProof="0" smtClean="0"/>
              <a:t>3/12/2020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a:t>‹#›</a:t>
            </a:fld>
            <a:endParaRPr lang="el-GR" noProof="0"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274638"/>
            <a:ext cx="10566400" cy="1143000"/>
          </a:xfrm>
        </p:spPr>
        <p:txBody>
          <a:bodyPr rtlCol="0"/>
          <a:lstStyle>
            <a:lvl1pPr rtl="0">
              <a:defRPr>
                <a:solidFill>
                  <a:schemeClr val="tx2">
                    <a:lumMod val="50000"/>
                  </a:schemeClr>
                </a:solidFill>
                <a:effectLst/>
              </a:defRPr>
            </a:lvl1pPr>
          </a:lstStyle>
          <a:p>
            <a:pPr rtl="0"/>
            <a:r>
              <a:rPr lang="el-GR" noProof="0" dirty="0"/>
              <a:t>Κάντε κλικ για να επεξεργαστείτε το Στυλ κύριου τίτλου</a:t>
            </a:r>
          </a:p>
        </p:txBody>
      </p:sp>
      <p:sp>
        <p:nvSpPr>
          <p:cNvPr id="11" name="Σύμβολο κράτησης θέσης περιεχομένου 10"/>
          <p:cNvSpPr>
            <a:spLocks noGrp="1"/>
          </p:cNvSpPr>
          <p:nvPr>
            <p:ph sz="quarter" idx="13" hasCustomPrompt="1"/>
          </p:nvPr>
        </p:nvSpPr>
        <p:spPr>
          <a:xfrm>
            <a:off x="812800" y="1600200"/>
            <a:ext cx="4978400" cy="41148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13" name="Σύμβολο κράτησης θέσης περιεχομένου 12"/>
          <p:cNvSpPr>
            <a:spLocks noGrp="1"/>
          </p:cNvSpPr>
          <p:nvPr>
            <p:ph sz="quarter" idx="14" hasCustomPrompt="1"/>
          </p:nvPr>
        </p:nvSpPr>
        <p:spPr>
          <a:xfrm>
            <a:off x="6400800" y="1600200"/>
            <a:ext cx="4978400" cy="41148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810FE9B9-AFB4-4BFC-9D21-18C40FC25B76}" type="datetime1">
              <a:rPr lang="el-GR" noProof="0" smtClean="0"/>
              <a:t>3/12/2020</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0" y="274638"/>
            <a:ext cx="10566400" cy="1143000"/>
          </a:xfrm>
        </p:spPr>
        <p:txBody>
          <a:bodyPr rtlCol="0"/>
          <a:lstStyle>
            <a:lvl1pPr>
              <a:defRPr/>
            </a:lvl1pPr>
          </a:lstStyle>
          <a:p>
            <a:pPr rtl="0"/>
            <a:r>
              <a:rPr lang="el-GR" noProof="0" smtClean="0"/>
              <a:t>Στυλ κύριου τίτλου</a:t>
            </a:r>
            <a:endParaRPr lang="el-GR" noProof="0" dirty="0"/>
          </a:p>
        </p:txBody>
      </p:sp>
      <p:sp>
        <p:nvSpPr>
          <p:cNvPr id="3" name="Θέση κειμένου 2"/>
          <p:cNvSpPr>
            <a:spLocks noGrp="1"/>
          </p:cNvSpPr>
          <p:nvPr>
            <p:ph type="body" idx="1"/>
          </p:nvPr>
        </p:nvSpPr>
        <p:spPr>
          <a:xfrm>
            <a:off x="812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smtClean="0"/>
              <a:t>Στυλ υποδείγματος κειμένου</a:t>
            </a:r>
          </a:p>
        </p:txBody>
      </p:sp>
      <p:sp>
        <p:nvSpPr>
          <p:cNvPr id="11" name="Σύμβολο κράτησης θέσης περιεχομένου 10"/>
          <p:cNvSpPr>
            <a:spLocks noGrp="1"/>
          </p:cNvSpPr>
          <p:nvPr>
            <p:ph sz="quarter" idx="13" hasCustomPrompt="1"/>
          </p:nvPr>
        </p:nvSpPr>
        <p:spPr>
          <a:xfrm>
            <a:off x="812800" y="2209800"/>
            <a:ext cx="4978400" cy="3505200"/>
          </a:xfrm>
        </p:spPr>
        <p:txBody>
          <a:bodyPr rtlCol="0"/>
          <a:lstStyle>
            <a:lvl1pPr rtl="0">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κειμένου 4"/>
          <p:cNvSpPr>
            <a:spLocks noGrp="1"/>
          </p:cNvSpPr>
          <p:nvPr>
            <p:ph type="body" sz="quarter" idx="3" hasCustomPrompt="1"/>
          </p:nvPr>
        </p:nvSpPr>
        <p:spPr>
          <a:xfrm>
            <a:off x="6400800" y="1600200"/>
            <a:ext cx="4978400" cy="574675"/>
          </a:xfrm>
        </p:spPr>
        <p:txBody>
          <a:bodyPr rtlCol="0" anchor="b">
            <a:noAutofit/>
          </a:bodyPr>
          <a:lstStyle>
            <a:lvl1pPr marL="0" indent="0" rtl="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Στυλ υποδείγματος κειμένου</a:t>
            </a:r>
          </a:p>
        </p:txBody>
      </p:sp>
      <p:sp>
        <p:nvSpPr>
          <p:cNvPr id="13" name="Σύμβολο κράτησης θέσης περιεχομένου 12"/>
          <p:cNvSpPr>
            <a:spLocks noGrp="1"/>
          </p:cNvSpPr>
          <p:nvPr>
            <p:ph sz="quarter" idx="14" hasCustomPrompt="1"/>
          </p:nvPr>
        </p:nvSpPr>
        <p:spPr>
          <a:xfrm>
            <a:off x="6400800" y="2209800"/>
            <a:ext cx="4978400" cy="3505200"/>
          </a:xfrm>
        </p:spPr>
        <p:txBody>
          <a:bodyPr rtlCol="0"/>
          <a:lstStyle>
            <a:lvl1pPr rtl="0">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8" name="Σύμβολο κράτησης θέσης υποσέλιδου 7"/>
          <p:cNvSpPr>
            <a:spLocks noGrp="1"/>
          </p:cNvSpPr>
          <p:nvPr>
            <p:ph type="ftr" sz="quarter" idx="11"/>
          </p:nvPr>
        </p:nvSpPr>
        <p:spPr/>
        <p:txBody>
          <a:bodyPr rtlCol="0"/>
          <a:lstStyle/>
          <a:p>
            <a:pPr rtl="0"/>
            <a:r>
              <a:rPr lang="el-GR" noProof="0" dirty="0"/>
              <a:t>Προσθήκη υποσέλιδου</a:t>
            </a:r>
          </a:p>
        </p:txBody>
      </p:sp>
      <p:sp>
        <p:nvSpPr>
          <p:cNvPr id="7" name="Σύμβολο κράτησης θέσης ημερομηνίας 6"/>
          <p:cNvSpPr>
            <a:spLocks noGrp="1"/>
          </p:cNvSpPr>
          <p:nvPr>
            <p:ph type="dt" sz="half" idx="10"/>
          </p:nvPr>
        </p:nvSpPr>
        <p:spPr/>
        <p:txBody>
          <a:bodyPr rtlCol="0"/>
          <a:lstStyle/>
          <a:p>
            <a:pPr rtl="0"/>
            <a:fld id="{ECAC2173-0C21-4EBD-9BF4-A4B8EE78B4AE}" type="datetime1">
              <a:rPr lang="el-GR" noProof="0" smtClean="0"/>
              <a:t>3/12/2020</a:t>
            </a:fld>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274638"/>
            <a:ext cx="10566400" cy="1143000"/>
          </a:xfrm>
        </p:spPr>
        <p:txBody>
          <a:bodyPr rtlCol="0"/>
          <a:lstStyle>
            <a:lvl1pPr rtl="0">
              <a:defRPr/>
            </a:lvl1pPr>
          </a:lstStyle>
          <a:p>
            <a:pPr rtl="0"/>
            <a:r>
              <a:rPr lang="el-GR" noProof="0" dirty="0"/>
              <a:t>Κάντε κλικ για να επεξεργαστείτε το Στυλ κύριου τίτλου</a:t>
            </a:r>
          </a:p>
        </p:txBody>
      </p:sp>
      <p:sp>
        <p:nvSpPr>
          <p:cNvPr id="4" name="Σύμβολο κράτησης θέσης υποσέλιδου 3"/>
          <p:cNvSpPr>
            <a:spLocks noGrp="1"/>
          </p:cNvSpPr>
          <p:nvPr>
            <p:ph type="ftr" sz="quarter" idx="11"/>
          </p:nvPr>
        </p:nvSpPr>
        <p:spPr/>
        <p:txBody>
          <a:bodyPr rtlCol="0"/>
          <a:lstStyle/>
          <a:p>
            <a:pPr rtl="0"/>
            <a:r>
              <a:rPr lang="el-GR" noProof="0" dirty="0"/>
              <a:t>Προσθήκη υποσέλιδου</a:t>
            </a:r>
          </a:p>
        </p:txBody>
      </p:sp>
      <p:sp>
        <p:nvSpPr>
          <p:cNvPr id="3" name="Σύμβολο κράτησης θέσης ημερομηνίας 2"/>
          <p:cNvSpPr>
            <a:spLocks noGrp="1"/>
          </p:cNvSpPr>
          <p:nvPr>
            <p:ph type="dt" sz="half" idx="10"/>
          </p:nvPr>
        </p:nvSpPr>
        <p:spPr/>
        <p:txBody>
          <a:bodyPr rtlCol="0"/>
          <a:lstStyle/>
          <a:p>
            <a:pPr rtl="0"/>
            <a:fld id="{76A43843-FD73-4F29-AAE1-58A66F05B8B0}" type="datetime1">
              <a:rPr lang="el-GR" noProof="0" smtClean="0"/>
              <a:t>3/12/2020</a:t>
            </a:fld>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r>
              <a:rPr lang="el-GR" noProof="0" dirty="0"/>
              <a:t>Προσθήκη υποσέλιδου</a:t>
            </a:r>
          </a:p>
        </p:txBody>
      </p:sp>
      <p:sp>
        <p:nvSpPr>
          <p:cNvPr id="2" name="Σύμβολο κράτησης θέσης ημερομηνίας 1"/>
          <p:cNvSpPr>
            <a:spLocks noGrp="1"/>
          </p:cNvSpPr>
          <p:nvPr>
            <p:ph type="dt" sz="half" idx="10"/>
          </p:nvPr>
        </p:nvSpPr>
        <p:spPr/>
        <p:txBody>
          <a:bodyPr rtlCol="0"/>
          <a:lstStyle/>
          <a:p>
            <a:pPr rtl="0"/>
            <a:fld id="{93F426FA-D219-4866-8684-A2FE9F949972}" type="datetime1">
              <a:rPr lang="el-GR" noProof="0" smtClean="0"/>
              <a:t>3/12/2020</a:t>
            </a:fld>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6864" y="1447800"/>
            <a:ext cx="3962400" cy="1097280"/>
          </a:xfrm>
        </p:spPr>
        <p:txBody>
          <a:bodyPr rtlCol="0" anchor="b"/>
          <a:lstStyle>
            <a:lvl1pPr algn="l" rtl="0">
              <a:defRPr sz="2600" b="1" i="0" cap="none" baseline="0">
                <a:solidFill>
                  <a:schemeClr val="tx2">
                    <a:lumMod val="50000"/>
                  </a:schemeClr>
                </a:solidFill>
              </a:defRPr>
            </a:lvl1pPr>
          </a:lstStyle>
          <a:p>
            <a:pPr rtl="0"/>
            <a:r>
              <a:rPr lang="el-GR" noProof="0" dirty="0"/>
              <a:t>Κάντε κλικ για να επεξεργαστείτε το Στυλ κύριου τίτλου</a:t>
            </a:r>
          </a:p>
        </p:txBody>
      </p:sp>
      <p:sp>
        <p:nvSpPr>
          <p:cNvPr id="9" name="Σύμβολο κράτησης θέσης περιεχομένου 8"/>
          <p:cNvSpPr>
            <a:spLocks noGrp="1"/>
          </p:cNvSpPr>
          <p:nvPr>
            <p:ph sz="quarter" idx="13" hasCustomPrompt="1"/>
          </p:nvPr>
        </p:nvSpPr>
        <p:spPr>
          <a:xfrm>
            <a:off x="5283200" y="1447800"/>
            <a:ext cx="6197600" cy="42672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κειμένου 3"/>
          <p:cNvSpPr>
            <a:spLocks noGrp="1"/>
          </p:cNvSpPr>
          <p:nvPr>
            <p:ph type="body" sz="half" idx="2"/>
          </p:nvPr>
        </p:nvSpPr>
        <p:spPr>
          <a:xfrm>
            <a:off x="816864" y="2547892"/>
            <a:ext cx="3962400" cy="3167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smtClean="0"/>
              <a:t>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0C91C234-2BEB-4B75-97B2-BB321594AE16}" type="datetime1">
              <a:rPr lang="el-GR" noProof="0" smtClean="0"/>
              <a:t>3/12/2020</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1447800"/>
            <a:ext cx="3962400" cy="1097280"/>
          </a:xfrm>
        </p:spPr>
        <p:txBody>
          <a:bodyPr rtlCol="0" anchor="b"/>
          <a:lstStyle>
            <a:lvl1pPr algn="l" rtl="0">
              <a:defRPr sz="2600" b="1" i="0" cap="none" baseline="0">
                <a:solidFill>
                  <a:schemeClr val="tx2">
                    <a:lumMod val="50000"/>
                  </a:schemeClr>
                </a:solidFill>
              </a:defRPr>
            </a:lvl1pPr>
          </a:lstStyle>
          <a:p>
            <a:pPr rtl="0"/>
            <a:r>
              <a:rPr lang="el-GR" noProof="0" dirty="0"/>
              <a:t>Κάντε κλικ για να επεξεργαστείτε το Στυλ κύριου τίτλου</a:t>
            </a:r>
          </a:p>
        </p:txBody>
      </p:sp>
      <p:sp>
        <p:nvSpPr>
          <p:cNvPr id="10" name="Σύμβολο κράτησης θέσης εικόνας 9"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6301232" y="1539240"/>
            <a:ext cx="4431538" cy="3272790"/>
          </a:xfrm>
        </p:spPr>
        <p:txBody>
          <a:bodyPr rtlCol="0"/>
          <a:lstStyle>
            <a:lvl1pPr marL="0" indent="0">
              <a:buNone/>
              <a:defRPr/>
            </a:lvl1pPr>
          </a:lstStyle>
          <a:p>
            <a:pPr rt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812800" y="2547891"/>
            <a:ext cx="3962400" cy="2405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smtClean="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EDEFD528-6F7E-43DE-9FF4-1D8108B690FE}" type="datetime1">
              <a:rPr lang="el-GR" noProof="0" smtClean="0"/>
              <a:t>3/12/2020</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Εικόνα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Σύμβολο κράτησης θέσης τίτλου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pPr rtl="0"/>
            <a:r>
              <a:rPr lang="el-GR" noProof="0" dirty="0"/>
              <a:t>Προσθήκη υποσέλιδου</a:t>
            </a:r>
          </a:p>
        </p:txBody>
      </p:sp>
      <p:sp>
        <p:nvSpPr>
          <p:cNvPr id="4" name="Σύμβολο κράτησης θέσης ημερομηνίας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pPr rtl="0"/>
            <a:fld id="{39BE7BE1-B8F1-4387-9AE4-427EE663A87A}" type="datetime1">
              <a:rPr lang="el-GR" noProof="0" smtClean="0"/>
              <a:t>3/12/2020</a:t>
            </a:fld>
            <a:endParaRPr lang="el-GR" noProof="0" dirty="0"/>
          </a:p>
        </p:txBody>
      </p:sp>
      <p:sp>
        <p:nvSpPr>
          <p:cNvPr id="6" name="Σύμβολο κράτησης θέσης αριθμού διαφάνειας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pPr rtl="0"/>
            <a:fld id="{401CF334-2D5C-4859-84A6-CA7E6E43FAEB}" type="slidenum">
              <a:rPr lang="el-GR" noProof="0" smtClean="0"/>
              <a:pPr/>
              <a:t>‹#›</a:t>
            </a:fld>
            <a:endParaRPr lang="el-GR" noProof="0"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62884" y="269241"/>
            <a:ext cx="10363200" cy="1470025"/>
          </a:xfrm>
        </p:spPr>
        <p:txBody>
          <a:bodyPr rtlCol="0"/>
          <a:lstStyle/>
          <a:p>
            <a:r>
              <a:rPr lang="el-GR" dirty="0" err="1" smtClean="0"/>
              <a:t>λημνοσ</a:t>
            </a:r>
            <a:r>
              <a:rPr lang="el-GR" dirty="0"/>
              <a:t/>
            </a:r>
            <a:br>
              <a:rPr lang="el-GR" dirty="0"/>
            </a:br>
            <a:endParaRPr lang="el-GR" dirty="0"/>
          </a:p>
        </p:txBody>
      </p:sp>
      <p:sp>
        <p:nvSpPr>
          <p:cNvPr id="3" name="Υπότιτλος 2"/>
          <p:cNvSpPr>
            <a:spLocks noGrp="1"/>
          </p:cNvSpPr>
          <p:nvPr>
            <p:ph type="subTitle" idx="1"/>
          </p:nvPr>
        </p:nvSpPr>
        <p:spPr>
          <a:xfrm>
            <a:off x="1777284" y="1391835"/>
            <a:ext cx="8534400" cy="1752600"/>
          </a:xfrm>
        </p:spPr>
        <p:txBody>
          <a:bodyPr rtlCol="0"/>
          <a:lstStyle/>
          <a:p>
            <a:r>
              <a:rPr lang="el-GR" dirty="0" smtClean="0"/>
              <a:t>Νησί </a:t>
            </a:r>
            <a:r>
              <a:rPr lang="el-GR" dirty="0"/>
              <a:t>Βορείου </a:t>
            </a:r>
            <a:r>
              <a:rPr lang="el-GR" dirty="0" smtClean="0"/>
              <a:t>Αιγαίου</a:t>
            </a:r>
          </a:p>
          <a:p>
            <a:r>
              <a:rPr lang="el-GR" dirty="0" smtClean="0"/>
              <a:t>Ελλάδα</a:t>
            </a:r>
            <a:endParaRPr lang="el-GR" dirty="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0280" y="2797004"/>
            <a:ext cx="6468408" cy="3953814"/>
          </a:xfrm>
          <a:prstGeom prst="rect">
            <a:avLst/>
          </a:prstGeom>
        </p:spPr>
      </p:pic>
      <p:sp>
        <p:nvSpPr>
          <p:cNvPr id="5" name="Ορθογώνιο 4"/>
          <p:cNvSpPr/>
          <p:nvPr/>
        </p:nvSpPr>
        <p:spPr>
          <a:xfrm>
            <a:off x="10394926" y="6381486"/>
            <a:ext cx="1662315" cy="369332"/>
          </a:xfrm>
          <a:prstGeom prst="rect">
            <a:avLst/>
          </a:prstGeom>
        </p:spPr>
        <p:txBody>
          <a:bodyPr wrap="none">
            <a:spAutoFit/>
          </a:bodyPr>
          <a:lstStyle/>
          <a:p>
            <a:r>
              <a:rPr lang="el-GR" dirty="0" smtClean="0"/>
              <a:t>Χριστίνα Τόλη </a:t>
            </a:r>
            <a:endParaRPr lang="el-GR"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1200" y="1"/>
            <a:ext cx="10363200" cy="1050878"/>
          </a:xfrm>
        </p:spPr>
        <p:txBody>
          <a:bodyPr/>
          <a:lstStyle/>
          <a:p>
            <a:r>
              <a:rPr lang="el-GR" dirty="0" err="1" smtClean="0"/>
              <a:t>Ιστορια</a:t>
            </a:r>
            <a:r>
              <a:rPr lang="el-GR" dirty="0" smtClean="0"/>
              <a:t> </a:t>
            </a:r>
            <a:r>
              <a:rPr lang="el-GR" dirty="0"/>
              <a:t>του </a:t>
            </a:r>
            <a:r>
              <a:rPr lang="el-GR" dirty="0" err="1" smtClean="0"/>
              <a:t>νησιου</a:t>
            </a:r>
            <a:endParaRPr lang="el-GR" dirty="0"/>
          </a:p>
        </p:txBody>
      </p:sp>
      <p:sp>
        <p:nvSpPr>
          <p:cNvPr id="3" name="Υπότιτλος 2"/>
          <p:cNvSpPr>
            <a:spLocks noGrp="1"/>
          </p:cNvSpPr>
          <p:nvPr>
            <p:ph type="subTitle" idx="1"/>
          </p:nvPr>
        </p:nvSpPr>
        <p:spPr>
          <a:xfrm>
            <a:off x="313899" y="1265829"/>
            <a:ext cx="11655188" cy="3824785"/>
          </a:xfrm>
        </p:spPr>
        <p:txBody>
          <a:bodyPr>
            <a:normAutofit fontScale="47500" lnSpcReduction="20000"/>
          </a:bodyPr>
          <a:lstStyle/>
          <a:p>
            <a:pPr algn="l"/>
            <a:r>
              <a:rPr lang="el-GR" sz="3300" dirty="0"/>
              <a:t>Το όνομα </a:t>
            </a:r>
            <a:r>
              <a:rPr lang="el-GR" sz="3300" b="1" dirty="0"/>
              <a:t>Λήμνος</a:t>
            </a:r>
            <a:r>
              <a:rPr lang="el-GR" sz="3300" dirty="0"/>
              <a:t> προέρχεται είτε από την ομηρική λέξη </a:t>
            </a:r>
            <a:r>
              <a:rPr lang="el-GR" sz="3300" dirty="0" err="1"/>
              <a:t>Λήιον</a:t>
            </a:r>
            <a:r>
              <a:rPr lang="el-GR" sz="3300" dirty="0"/>
              <a:t>, που προσδιορίζει το σπαρμένο χωράφι, τον αγρό, ή από τις αρχαίες ελληνικές λέξεις «</a:t>
            </a:r>
            <a:r>
              <a:rPr lang="el-GR" sz="3300" dirty="0" err="1"/>
              <a:t>ληίς</a:t>
            </a:r>
            <a:r>
              <a:rPr lang="el-GR" sz="3300" dirty="0"/>
              <a:t>» (που σημαίνει κοπάδι) + «μήλο» (που σημαίνει πρόβατο), δηλαδή νήσος κοπαδιών αιγοπροβάτων.</a:t>
            </a:r>
          </a:p>
          <a:p>
            <a:pPr algn="l"/>
            <a:r>
              <a:rPr lang="el-GR" sz="3300" dirty="0"/>
              <a:t>Κατά την μυθολογία, η Λήμνος είναι το νησί του Ηφαίστου. ο Ήφαιστος μεταβίβασε τη γνώση της τέχνης στους </a:t>
            </a:r>
            <a:r>
              <a:rPr lang="el-GR" sz="3300" dirty="0" err="1"/>
              <a:t>Καβείρους</a:t>
            </a:r>
            <a:r>
              <a:rPr lang="el-GR" sz="3300" dirty="0"/>
              <a:t>, παιδιά που απέκτησε από τη νύμφη </a:t>
            </a:r>
            <a:r>
              <a:rPr lang="el-GR" sz="3300" dirty="0" err="1"/>
              <a:t>Καβειρώ</a:t>
            </a:r>
            <a:r>
              <a:rPr lang="el-GR" sz="3300" dirty="0"/>
              <a:t>. Αυτοί, αργότερα, λατρεύονταν σε ένα ειδικό ιερό που χτίστηκε στη Λήμνο, το </a:t>
            </a:r>
            <a:r>
              <a:rPr lang="el-GR" sz="3300" dirty="0" err="1"/>
              <a:t>Καβείριο</a:t>
            </a:r>
            <a:r>
              <a:rPr lang="el-GR" sz="3300" dirty="0"/>
              <a:t>.</a:t>
            </a:r>
          </a:p>
          <a:p>
            <a:pPr algn="l"/>
            <a:r>
              <a:rPr lang="el-GR" sz="3300" dirty="0"/>
              <a:t>Κατά την περίοδο της Τουρκοκρατίας το νησί περνάει σε παρακμή. Το 1770, μετά την αποτυχία κατάληψης του νησιού από τα ρωσικά στρατεύματα και το μένος που εκδήλωσαν οι Τούρκοι, πολλοί κάτοικοι αναγκάστηκαν να το εγκαταλείψουν. Η Επανάσταση του 1821 βρίσκει πολλούς </a:t>
            </a:r>
            <a:r>
              <a:rPr lang="el-GR" sz="3300" dirty="0" err="1"/>
              <a:t>Λημνιούς</a:t>
            </a:r>
            <a:r>
              <a:rPr lang="el-GR" sz="3300" dirty="0"/>
              <a:t> να αγωνίζονται για την απελευθέρωση της χώρας, προσφέροντας πλοία και προσωπικό στον αγώνα</a:t>
            </a:r>
            <a:r>
              <a:rPr lang="el-GR" sz="3300" dirty="0" smtClean="0"/>
              <a:t>. Το </a:t>
            </a:r>
            <a:r>
              <a:rPr lang="el-GR" sz="3300" dirty="0"/>
              <a:t>πρώτο ναυτικό κατόρθωμα των Ελλήνων ήταν η πυρπόληση ενός τουρκικού πολεμικού πλοίου στον όρμο της Ερεσού στις 26 Μαΐου 1821. Το πλοίο που χρησίμευσε σαν πυρπολικό ανήκε στο </a:t>
            </a:r>
            <a:r>
              <a:rPr lang="el-GR" sz="3300" dirty="0" err="1"/>
              <a:t>Λημνιό</a:t>
            </a:r>
            <a:r>
              <a:rPr lang="el-GR" sz="3300" dirty="0"/>
              <a:t> Νικόλα </a:t>
            </a:r>
            <a:r>
              <a:rPr lang="el-GR" sz="3300" dirty="0" err="1"/>
              <a:t>Χ’’Τριανταφύλλου</a:t>
            </a:r>
            <a:r>
              <a:rPr lang="el-GR" sz="3300" dirty="0"/>
              <a:t>. Όμως το ίδιο το νησί λόγω της θέσης του κοντά στην Πόλη, δεν επαναστατεί. </a:t>
            </a:r>
          </a:p>
          <a:p>
            <a:pPr algn="l"/>
            <a:r>
              <a:rPr lang="el-GR" sz="3300" dirty="0"/>
              <a:t>Η απελευθέρωση από τον οθωμανικό ζυγό ήρθε στις 8 Οκτωβρίου 1912 από τον ελληνικό στόλο με επικεφαλής το ναύαρχο Κουντουριώτη που δημιούργησε στο νησί ναύσταθμο για να ελέγχει τα Στενά. </a:t>
            </a:r>
          </a:p>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8256" y="4634841"/>
            <a:ext cx="2829636" cy="2122227"/>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898" y="4536446"/>
            <a:ext cx="3090365" cy="2220622"/>
          </a:xfrm>
          <a:prstGeom prst="rect">
            <a:avLst/>
          </a:prstGeom>
        </p:spPr>
      </p:pic>
    </p:spTree>
    <p:extLst>
      <p:ext uri="{BB962C8B-B14F-4D97-AF65-F5344CB8AC3E}">
        <p14:creationId xmlns:p14="http://schemas.microsoft.com/office/powerpoint/2010/main" val="283703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ύμβολο κράτησης θέσης περιεχομένου 10"/>
          <p:cNvSpPr>
            <a:spLocks noGrp="1"/>
          </p:cNvSpPr>
          <p:nvPr>
            <p:ph sz="quarter" idx="14"/>
          </p:nvPr>
        </p:nvSpPr>
        <p:spPr>
          <a:xfrm>
            <a:off x="0" y="101467"/>
            <a:ext cx="12192000" cy="2142590"/>
          </a:xfrm>
        </p:spPr>
        <p:txBody>
          <a:bodyPr rtlCol="0">
            <a:normAutofit fontScale="25000" lnSpcReduction="20000"/>
          </a:bodyPr>
          <a:lstStyle/>
          <a:p>
            <a:pPr marL="0" indent="0">
              <a:buNone/>
            </a:pPr>
            <a:r>
              <a:rPr lang="el-GR" sz="7200" b="1" dirty="0"/>
              <a:t>Πρωτεύουσα της Λήμνου είναι η </a:t>
            </a:r>
            <a:r>
              <a:rPr lang="el-GR" sz="7200" b="1" dirty="0" err="1"/>
              <a:t>Μύρινα</a:t>
            </a:r>
            <a:r>
              <a:rPr lang="el-GR" sz="7200" b="1" dirty="0"/>
              <a:t>, που βρίσκεται στη δυτική πλευρά του νησιού, δίπλα στο </a:t>
            </a:r>
            <a:r>
              <a:rPr lang="el-GR" sz="7200" b="1" dirty="0" smtClean="0"/>
              <a:t>λιμάνι. Πληθυσμός 17000 κατοίκους στην απογραφή του 2011, έκσταση 476</a:t>
            </a:r>
            <a:r>
              <a:rPr lang="en-US" sz="7200" b="1" dirty="0" smtClean="0"/>
              <a:t>km </a:t>
            </a:r>
            <a:r>
              <a:rPr lang="el-GR" sz="7200" b="1" dirty="0" smtClean="0"/>
              <a:t>και υψόμετρο 473</a:t>
            </a:r>
            <a:r>
              <a:rPr lang="en-US" sz="7200" b="1" dirty="0" smtClean="0"/>
              <a:t>m.</a:t>
            </a:r>
            <a:r>
              <a:rPr lang="el-GR" sz="7200" b="1" dirty="0"/>
              <a:t> Οι βασικές ασχολίες των κατοίκων είναι η κτηνοτροφία, η γεωργία και η αλιεία. Επίσης, ο τουρισμός, το εμπόριο και τα ναυτικά </a:t>
            </a:r>
            <a:r>
              <a:rPr lang="el-GR" sz="7200" b="1" dirty="0" smtClean="0"/>
              <a:t>επαγγέλματα</a:t>
            </a:r>
            <a:r>
              <a:rPr lang="en-US" sz="7200" b="1" dirty="0" smtClean="0"/>
              <a:t> .</a:t>
            </a:r>
            <a:r>
              <a:rPr lang="el-GR" sz="7200" b="1" dirty="0"/>
              <a:t> Διάσημοι άνθρωποι που κατάγονται από το </a:t>
            </a:r>
            <a:r>
              <a:rPr lang="el-GR" sz="7200" b="1" dirty="0" smtClean="0"/>
              <a:t>νησί</a:t>
            </a:r>
            <a:r>
              <a:rPr lang="en-US" sz="7200" b="1" dirty="0" smtClean="0"/>
              <a:t> </a:t>
            </a:r>
            <a:r>
              <a:rPr lang="el-GR" sz="7200" b="1" dirty="0" smtClean="0"/>
              <a:t>είναι ο Στέλιος </a:t>
            </a:r>
            <a:r>
              <a:rPr lang="el-GR" sz="7200" b="1" dirty="0" err="1"/>
              <a:t>Ρόκκος</a:t>
            </a:r>
            <a:r>
              <a:rPr lang="el-GR" sz="7200" b="1" dirty="0"/>
              <a:t> (τραγουδιστής) , </a:t>
            </a:r>
            <a:r>
              <a:rPr lang="el-GR" sz="7200" b="1" dirty="0" err="1"/>
              <a:t>Νικ</a:t>
            </a:r>
            <a:r>
              <a:rPr lang="el-GR" sz="7200" b="1" dirty="0"/>
              <a:t> </a:t>
            </a:r>
            <a:r>
              <a:rPr lang="el-GR" sz="7200" b="1" dirty="0" err="1"/>
              <a:t>Καλάθης</a:t>
            </a:r>
            <a:r>
              <a:rPr lang="el-GR" sz="7200" b="1" dirty="0"/>
              <a:t> </a:t>
            </a:r>
            <a:r>
              <a:rPr lang="el-GR" sz="7200" b="1" dirty="0" smtClean="0"/>
              <a:t>( καλαθοσφαιριστής ).</a:t>
            </a:r>
            <a:endParaRPr lang="el-GR" sz="7200" b="1" i="1" u="sng" dirty="0"/>
          </a:p>
          <a:p>
            <a:pPr marL="0" indent="0">
              <a:buNone/>
            </a:pPr>
            <a:r>
              <a:rPr lang="el-GR" sz="7200" b="1" dirty="0"/>
              <a:t>O κόλπος του </a:t>
            </a:r>
            <a:r>
              <a:rPr lang="el-GR" sz="7200" b="1" dirty="0" err="1"/>
              <a:t>Μούδρου</a:t>
            </a:r>
            <a:r>
              <a:rPr lang="el-GR" sz="7200" b="1" dirty="0"/>
              <a:t> είναι από το ασφαλέστερα φυσικά λιμάνια της Ελλάδας και της ανατολικής Μεσογείου.</a:t>
            </a:r>
            <a:endParaRPr lang="en-US" sz="7200" b="1" dirty="0" smtClean="0"/>
          </a:p>
          <a:p>
            <a:pPr marL="0" indent="0">
              <a:buNone/>
            </a:pPr>
            <a:r>
              <a:rPr lang="el-GR" sz="7200" b="1" dirty="0" smtClean="0"/>
              <a:t>Η </a:t>
            </a:r>
            <a:r>
              <a:rPr lang="el-GR" sz="7200" b="1" dirty="0"/>
              <a:t>Λήμνος έχει, επίσης, πολλά γραφικά χωριά με παραδοσιακή αρχιτεκτονική που αξίζει να ανακαλύψεις. </a:t>
            </a:r>
          </a:p>
          <a:p>
            <a:pPr marL="0" indent="0">
              <a:buNone/>
            </a:pPr>
            <a:endParaRPr lang="el-GR" dirty="0"/>
          </a:p>
          <a:p>
            <a:pPr marL="0" indent="0">
              <a:buNone/>
            </a:pPr>
            <a:r>
              <a:rPr lang="el-GR" dirty="0"/>
              <a:t>    </a:t>
            </a:r>
            <a:r>
              <a:rPr lang="el-GR" dirty="0" smtClean="0"/>
              <a:t> </a:t>
            </a:r>
            <a:endParaRPr lang="el-GR" dirty="0"/>
          </a:p>
        </p:txBody>
      </p:sp>
      <p:sp>
        <p:nvSpPr>
          <p:cNvPr id="3" name="Ορθογώνιο 2"/>
          <p:cNvSpPr/>
          <p:nvPr/>
        </p:nvSpPr>
        <p:spPr>
          <a:xfrm>
            <a:off x="198783" y="3280798"/>
            <a:ext cx="3219905" cy="3046988"/>
          </a:xfrm>
          <a:prstGeom prst="rect">
            <a:avLst/>
          </a:prstGeom>
        </p:spPr>
        <p:txBody>
          <a:bodyPr wrap="square">
            <a:spAutoFit/>
          </a:bodyPr>
          <a:lstStyle/>
          <a:p>
            <a:pPr marL="285750" indent="-285750">
              <a:buFont typeface="Arial" panose="020B0604020202020204" pitchFamily="34" charset="0"/>
              <a:buChar char="•"/>
            </a:pPr>
            <a:r>
              <a:rPr lang="en-US" sz="2400" dirty="0" smtClean="0"/>
              <a:t>    </a:t>
            </a:r>
            <a:r>
              <a:rPr lang="el-GR" sz="2400" dirty="0" smtClean="0"/>
              <a:t>Μυρίνα</a:t>
            </a:r>
            <a:endParaRPr lang="el-GR" sz="2400" dirty="0"/>
          </a:p>
          <a:p>
            <a:pPr marL="285750" indent="-285750">
              <a:buFont typeface="Arial" panose="020B0604020202020204" pitchFamily="34" charset="0"/>
              <a:buChar char="•"/>
            </a:pPr>
            <a:r>
              <a:rPr lang="el-GR" sz="2400" dirty="0"/>
              <a:t>    </a:t>
            </a:r>
            <a:r>
              <a:rPr lang="el-GR" sz="2400" dirty="0" err="1"/>
              <a:t>Κοντοπούλι</a:t>
            </a:r>
            <a:endParaRPr lang="el-GR" sz="2400" dirty="0"/>
          </a:p>
          <a:p>
            <a:pPr marL="285750" indent="-285750">
              <a:buFont typeface="Arial" panose="020B0604020202020204" pitchFamily="34" charset="0"/>
              <a:buChar char="•"/>
            </a:pPr>
            <a:r>
              <a:rPr lang="el-GR" sz="2400" dirty="0"/>
              <a:t>    Πλάκα</a:t>
            </a:r>
          </a:p>
          <a:p>
            <a:pPr marL="285750" indent="-285750">
              <a:buFont typeface="Arial" panose="020B0604020202020204" pitchFamily="34" charset="0"/>
              <a:buChar char="•"/>
            </a:pPr>
            <a:r>
              <a:rPr lang="el-GR" sz="2400" dirty="0"/>
              <a:t>    Ρωμανού</a:t>
            </a:r>
          </a:p>
          <a:p>
            <a:pPr marL="285750" indent="-285750">
              <a:buFont typeface="Arial" panose="020B0604020202020204" pitchFamily="34" charset="0"/>
              <a:buChar char="•"/>
            </a:pPr>
            <a:r>
              <a:rPr lang="el-GR" sz="2400" dirty="0"/>
              <a:t>    </a:t>
            </a:r>
            <a:r>
              <a:rPr lang="el-GR" sz="2400" dirty="0" err="1"/>
              <a:t>Κοντιάς</a:t>
            </a:r>
            <a:endParaRPr lang="el-GR" sz="2400" dirty="0"/>
          </a:p>
          <a:p>
            <a:pPr marL="285750" indent="-285750">
              <a:buFont typeface="Arial" panose="020B0604020202020204" pitchFamily="34" charset="0"/>
              <a:buChar char="•"/>
            </a:pPr>
            <a:r>
              <a:rPr lang="el-GR" sz="2400" dirty="0"/>
              <a:t>    </a:t>
            </a:r>
            <a:r>
              <a:rPr lang="el-GR" sz="2400" dirty="0" err="1"/>
              <a:t>Ατσική</a:t>
            </a:r>
            <a:endParaRPr lang="el-GR" sz="2400" dirty="0"/>
          </a:p>
          <a:p>
            <a:pPr marL="285750" indent="-285750">
              <a:buFont typeface="Arial" panose="020B0604020202020204" pitchFamily="34" charset="0"/>
              <a:buChar char="•"/>
            </a:pPr>
            <a:r>
              <a:rPr lang="el-GR" sz="2400" dirty="0"/>
              <a:t>    </a:t>
            </a:r>
            <a:r>
              <a:rPr lang="el-GR" sz="2400" dirty="0" err="1"/>
              <a:t>Φισινή</a:t>
            </a:r>
            <a:endParaRPr lang="el-GR" sz="2400" dirty="0"/>
          </a:p>
          <a:p>
            <a:pPr marL="285750" indent="-285750">
              <a:buFont typeface="Arial" panose="020B0604020202020204" pitchFamily="34" charset="0"/>
              <a:buChar char="•"/>
            </a:pPr>
            <a:r>
              <a:rPr lang="el-GR" sz="2400" dirty="0"/>
              <a:t>    </a:t>
            </a:r>
            <a:r>
              <a:rPr lang="el-GR" sz="2400" dirty="0" err="1"/>
              <a:t>Κατάλακκος</a:t>
            </a:r>
            <a:endParaRPr lang="el-GR" sz="2400" dirty="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7651" y="2311909"/>
            <a:ext cx="3241183" cy="2430887"/>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797" y="2340992"/>
            <a:ext cx="4407561" cy="2350699"/>
          </a:xfrm>
          <a:prstGeom prst="rect">
            <a:avLst/>
          </a:prstGeom>
        </p:spPr>
      </p:pic>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732" y="4804292"/>
            <a:ext cx="3837904" cy="2044446"/>
          </a:xfrm>
          <a:prstGeom prst="rect">
            <a:avLst/>
          </a:prstGeom>
        </p:spPr>
      </p:pic>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4895" y="4912115"/>
            <a:ext cx="3143939" cy="1828800"/>
          </a:xfrm>
          <a:prstGeom prst="rect">
            <a:avLst/>
          </a:prstGeom>
        </p:spPr>
      </p:pic>
      <p:sp>
        <p:nvSpPr>
          <p:cNvPr id="8" name="Ορθογώνιο 7"/>
          <p:cNvSpPr/>
          <p:nvPr/>
        </p:nvSpPr>
        <p:spPr>
          <a:xfrm>
            <a:off x="468240" y="2766662"/>
            <a:ext cx="2302256" cy="369332"/>
          </a:xfrm>
          <a:prstGeom prst="rect">
            <a:avLst/>
          </a:prstGeom>
        </p:spPr>
        <p:txBody>
          <a:bodyPr wrap="square">
            <a:spAutoFit/>
          </a:bodyPr>
          <a:lstStyle/>
          <a:p>
            <a:r>
              <a:rPr lang="el-GR" b="1" dirty="0">
                <a:latin typeface="Comic Sans MS" panose="030F0702030302020204" pitchFamily="66" charset="0"/>
              </a:rPr>
              <a:t>Οικισμοί </a:t>
            </a:r>
            <a:r>
              <a:rPr lang="el-GR" b="1" dirty="0" smtClean="0">
                <a:latin typeface="Comic Sans MS" panose="030F0702030302020204" pitchFamily="66" charset="0"/>
              </a:rPr>
              <a:t>Λήμνου</a:t>
            </a:r>
            <a:endParaRPr lang="el-GR" b="1" dirty="0">
              <a:latin typeface="Comic Sans MS" panose="030F0702030302020204" pitchFamily="66" charset="0"/>
            </a:endParaRPr>
          </a:p>
        </p:txBody>
      </p:sp>
    </p:spTree>
    <p:extLst>
      <p:ext uri="{BB962C8B-B14F-4D97-AF65-F5344CB8AC3E}">
        <p14:creationId xmlns:p14="http://schemas.microsoft.com/office/powerpoint/2010/main" val="375927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417541" y="282640"/>
            <a:ext cx="11211339" cy="1139342"/>
          </a:xfrm>
        </p:spPr>
        <p:txBody>
          <a:bodyPr rtlCol="0"/>
          <a:lstStyle/>
          <a:p>
            <a:pPr algn="ctr"/>
            <a:r>
              <a:rPr lang="el-GR" sz="2800" dirty="0" smtClean="0"/>
              <a:t>Η </a:t>
            </a:r>
            <a:r>
              <a:rPr lang="el-GR" sz="2800" dirty="0" err="1" smtClean="0"/>
              <a:t>λημνοΣ</a:t>
            </a:r>
            <a:r>
              <a:rPr lang="el-GR" sz="2800" dirty="0" smtClean="0"/>
              <a:t> </a:t>
            </a:r>
            <a:r>
              <a:rPr lang="el-GR" sz="2800" dirty="0" err="1" smtClean="0"/>
              <a:t>ειναι</a:t>
            </a:r>
            <a:r>
              <a:rPr lang="el-GR" sz="2800" dirty="0" smtClean="0"/>
              <a:t> </a:t>
            </a:r>
            <a:r>
              <a:rPr lang="el-GR" sz="2800" dirty="0" err="1" smtClean="0"/>
              <a:t>ενα</a:t>
            </a:r>
            <a:r>
              <a:rPr lang="el-GR" sz="2800" dirty="0" smtClean="0"/>
              <a:t> </a:t>
            </a:r>
            <a:r>
              <a:rPr lang="el-GR" sz="2800" dirty="0" err="1" smtClean="0"/>
              <a:t>απο</a:t>
            </a:r>
            <a:r>
              <a:rPr lang="el-GR" sz="2800" dirty="0" smtClean="0"/>
              <a:t> </a:t>
            </a:r>
            <a:r>
              <a:rPr lang="el-GR" sz="2800" dirty="0"/>
              <a:t>τα </a:t>
            </a:r>
            <a:r>
              <a:rPr lang="el-GR" sz="2800" dirty="0" err="1" smtClean="0"/>
              <a:t>ομορφοτερα</a:t>
            </a:r>
            <a:r>
              <a:rPr lang="el-GR" sz="2800" dirty="0" smtClean="0"/>
              <a:t> </a:t>
            </a:r>
            <a:r>
              <a:rPr lang="el-GR" sz="2800" dirty="0" err="1" smtClean="0"/>
              <a:t>νησια</a:t>
            </a:r>
            <a:r>
              <a:rPr lang="el-GR" sz="2800" dirty="0" smtClean="0"/>
              <a:t> </a:t>
            </a:r>
            <a:r>
              <a:rPr lang="el-GR" sz="2800" dirty="0"/>
              <a:t>του </a:t>
            </a:r>
            <a:r>
              <a:rPr lang="el-GR" sz="2800" dirty="0" err="1" smtClean="0"/>
              <a:t>βορειοανατολικου</a:t>
            </a:r>
            <a:r>
              <a:rPr lang="el-GR" sz="2800" dirty="0" smtClean="0"/>
              <a:t> </a:t>
            </a:r>
            <a:r>
              <a:rPr lang="el-GR" sz="2800" dirty="0" err="1" smtClean="0"/>
              <a:t>Αιγαιου</a:t>
            </a:r>
            <a:r>
              <a:rPr lang="el-GR" sz="2800" dirty="0" smtClean="0"/>
              <a:t>…</a:t>
            </a:r>
            <a:endParaRPr lang="el-GR" sz="2800" dirty="0"/>
          </a:p>
        </p:txBody>
      </p:sp>
      <p:sp>
        <p:nvSpPr>
          <p:cNvPr id="14" name="Σύμβολο κράτησης θέσης περιεχομένου 13"/>
          <p:cNvSpPr>
            <a:spLocks noGrp="1"/>
          </p:cNvSpPr>
          <p:nvPr>
            <p:ph sz="quarter" idx="13"/>
          </p:nvPr>
        </p:nvSpPr>
        <p:spPr>
          <a:xfrm>
            <a:off x="123666" y="2059481"/>
            <a:ext cx="11799090" cy="1354696"/>
          </a:xfrm>
        </p:spPr>
        <p:txBody>
          <a:bodyPr rtlCol="0">
            <a:normAutofit fontScale="92500" lnSpcReduction="10000"/>
          </a:bodyPr>
          <a:lstStyle/>
          <a:p>
            <a:pPr marL="0" indent="0">
              <a:buNone/>
            </a:pPr>
            <a:r>
              <a:rPr lang="el-GR" sz="1800" dirty="0"/>
              <a:t>Η Λήμνος είναι ένα όμορφο νησί με ιδιαίτερη γεωμορφολογία που οφείλεται στην έκρηξη αρχαίου ηφαιστείου. Φημίζεται για τα </a:t>
            </a:r>
            <a:r>
              <a:rPr lang="el-GR" sz="1800" b="1" dirty="0"/>
              <a:t>υπέροχα τοπία </a:t>
            </a:r>
            <a:r>
              <a:rPr lang="el-GR" sz="1800" dirty="0"/>
              <a:t>της και ενδείκνυται για ξεκούραστες διακοπές κοντά στη φύση. Στη Λήμνο θα βρεις χρυσαφένιες παραλίες, όμορφους παραδοσιακούς οικισμούς, βιότοπους, αλμυρές λίμνες, σπηλιές, βράχους με εντυπωσιακούς σχηματισμούς, αλλά και αμμόλοφους που θυμίζουν έρημο! Αν αγαπάς την </a:t>
            </a:r>
            <a:r>
              <a:rPr lang="el-GR" sz="1800" b="1" dirty="0"/>
              <a:t>πεζοπορία</a:t>
            </a:r>
            <a:r>
              <a:rPr lang="el-GR" sz="1800" dirty="0"/>
              <a:t>, τότε η Λήμνος είναι ο ιδανικός προορισμός για εσένα.</a:t>
            </a:r>
          </a:p>
          <a:p>
            <a:pPr marL="0" lvl="0" indent="0">
              <a:buNone/>
            </a:pPr>
            <a:endParaRPr lang="el-GR" dirty="0"/>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66" y="4051676"/>
            <a:ext cx="3040254" cy="1850453"/>
          </a:xfrm>
          <a:prstGeom prst="rect">
            <a:avLst/>
          </a:prstGeom>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1815" y="4741281"/>
            <a:ext cx="2938590" cy="1945668"/>
          </a:xfrm>
          <a:prstGeom prst="rect">
            <a:avLst/>
          </a:prstGeom>
        </p:spPr>
      </p:pic>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2631" y="4051676"/>
            <a:ext cx="2703448" cy="2026178"/>
          </a:xfrm>
          <a:prstGeom prst="rect">
            <a:avLst/>
          </a:prstGeom>
        </p:spPr>
      </p:pic>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7096" y="4720416"/>
            <a:ext cx="2949799" cy="1966533"/>
          </a:xfrm>
          <a:prstGeom prst="rect">
            <a:avLst/>
          </a:prstGeom>
        </p:spPr>
      </p:pic>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0" y="274638"/>
            <a:ext cx="10566400" cy="1057205"/>
          </a:xfrm>
        </p:spPr>
        <p:txBody>
          <a:bodyPr rtlCol="0"/>
          <a:lstStyle/>
          <a:p>
            <a:pPr algn="ctr"/>
            <a:r>
              <a:rPr lang="el-GR" dirty="0" err="1" smtClean="0"/>
              <a:t>ΠαραλιεΣ</a:t>
            </a:r>
            <a:r>
              <a:rPr lang="el-GR" dirty="0" smtClean="0"/>
              <a:t> </a:t>
            </a:r>
            <a:r>
              <a:rPr lang="el-GR" dirty="0"/>
              <a:t>στη </a:t>
            </a:r>
            <a:r>
              <a:rPr lang="el-GR" dirty="0" err="1" smtClean="0"/>
              <a:t>Λημνο</a:t>
            </a:r>
            <a:r>
              <a:rPr lang="el-GR" dirty="0"/>
              <a:t/>
            </a:r>
            <a:br>
              <a:rPr lang="el-GR" dirty="0"/>
            </a:br>
            <a:endParaRPr lang="el-GR" dirty="0"/>
          </a:p>
        </p:txBody>
      </p:sp>
      <p:sp>
        <p:nvSpPr>
          <p:cNvPr id="3" name="Θέση περιεχομένου 2"/>
          <p:cNvSpPr>
            <a:spLocks noGrp="1"/>
          </p:cNvSpPr>
          <p:nvPr>
            <p:ph sz="quarter" idx="13"/>
          </p:nvPr>
        </p:nvSpPr>
        <p:spPr>
          <a:xfrm>
            <a:off x="230809" y="942388"/>
            <a:ext cx="11730382" cy="937927"/>
          </a:xfrm>
        </p:spPr>
        <p:txBody>
          <a:bodyPr>
            <a:normAutofit fontScale="85000" lnSpcReduction="10000"/>
          </a:bodyPr>
          <a:lstStyle/>
          <a:p>
            <a:pPr marL="0" indent="0">
              <a:buNone/>
            </a:pPr>
            <a:r>
              <a:rPr lang="el-GR" b="1" dirty="0"/>
              <a:t>Η Λήμνος έχει μεγάλη ακτογραμμή με πολλές πανέμορφες παραλίες για όλα τα γούστα: μεγάλες ακτές ή μικροί κολπίσκοι, οργανωμένες και πολυσύχναστες ή πιο απομονωμένες, όλες θα σε γοητεύσουν με το όμορφο τοπίο και τα καταγάλανα νερά τους. Αυτές είναι μερικές από τις ωραιότερες παραλίες της Λήμνου</a:t>
            </a:r>
            <a:r>
              <a:rPr lang="el-GR" b="1" dirty="0" smtClean="0"/>
              <a:t>:</a:t>
            </a:r>
          </a:p>
          <a:p>
            <a:pPr marL="0" indent="0">
              <a:buNone/>
            </a:pPr>
            <a:endParaRPr lang="el-GR" dirty="0"/>
          </a:p>
        </p:txBody>
      </p:sp>
      <p:sp>
        <p:nvSpPr>
          <p:cNvPr id="4" name="Ορθογώνιο 3"/>
          <p:cNvSpPr/>
          <p:nvPr/>
        </p:nvSpPr>
        <p:spPr>
          <a:xfrm>
            <a:off x="230809" y="2112226"/>
            <a:ext cx="6260143" cy="4154984"/>
          </a:xfrm>
          <a:prstGeom prst="rect">
            <a:avLst/>
          </a:prstGeom>
        </p:spPr>
        <p:txBody>
          <a:bodyPr wrap="square">
            <a:spAutoFit/>
          </a:bodyPr>
          <a:lstStyle/>
          <a:p>
            <a:pPr marL="171450" indent="-171450">
              <a:buFont typeface="Arial" panose="020B0604020202020204" pitchFamily="34" charset="0"/>
              <a:buChar char="•"/>
            </a:pPr>
            <a:r>
              <a:rPr lang="el-GR" sz="1200" dirty="0"/>
              <a:t> </a:t>
            </a:r>
            <a:r>
              <a:rPr lang="el-GR" sz="1200" b="1" dirty="0"/>
              <a:t>Πλατύ</a:t>
            </a:r>
            <a:r>
              <a:rPr lang="el-GR" sz="1200" dirty="0"/>
              <a:t>: Μία από τις ομορφότερες και δημοφιλέστερες παραλίες της Λήμνου. Είναι μεγάλη και αμμώδης με γαλαζοπράσινα νερά και διαθέτει ομπρέλες, ξαπλώστρες, </a:t>
            </a:r>
            <a:r>
              <a:rPr lang="el-GR" sz="1200" dirty="0" err="1"/>
              <a:t>beach</a:t>
            </a:r>
            <a:r>
              <a:rPr lang="el-GR" sz="1200" dirty="0"/>
              <a:t> </a:t>
            </a:r>
            <a:r>
              <a:rPr lang="el-GR" sz="1200" dirty="0" err="1"/>
              <a:t>bar</a:t>
            </a:r>
            <a:r>
              <a:rPr lang="el-GR" sz="1200" dirty="0"/>
              <a:t> και υποδομές για θαλάσσια σπορ. Είναι ιδανική για οικογένειες, καθώς έχει ρηχά νερά, αλλά και διαμορφωμένο παιδότοπο πάνω στην ακτή.</a:t>
            </a:r>
          </a:p>
          <a:p>
            <a:pPr marL="171450" indent="-171450">
              <a:buFont typeface="Arial" panose="020B0604020202020204" pitchFamily="34" charset="0"/>
              <a:buChar char="•"/>
            </a:pPr>
            <a:r>
              <a:rPr lang="el-GR" sz="1200" dirty="0" smtClean="0"/>
              <a:t> </a:t>
            </a:r>
            <a:r>
              <a:rPr lang="el-GR" sz="1200" b="1" dirty="0"/>
              <a:t>Κέρος</a:t>
            </a:r>
            <a:r>
              <a:rPr lang="el-GR" sz="1200" dirty="0"/>
              <a:t>: Αυτή η παραλία τα έχει όλα! </a:t>
            </a:r>
            <a:r>
              <a:rPr lang="el-GR" sz="1200" dirty="0" err="1"/>
              <a:t>Αμμοθίνες</a:t>
            </a:r>
            <a:r>
              <a:rPr lang="el-GR" sz="1200" dirty="0"/>
              <a:t>, </a:t>
            </a:r>
            <a:r>
              <a:rPr lang="el-GR" sz="1200" dirty="0" err="1"/>
              <a:t>beach</a:t>
            </a:r>
            <a:r>
              <a:rPr lang="el-GR" sz="1200" dirty="0"/>
              <a:t> </a:t>
            </a:r>
            <a:r>
              <a:rPr lang="el-GR" sz="1200" dirty="0" err="1"/>
              <a:t>volley</a:t>
            </a:r>
            <a:r>
              <a:rPr lang="el-GR" sz="1200" dirty="0"/>
              <a:t>, πευκόδασος για κάμπινγκ, </a:t>
            </a:r>
            <a:r>
              <a:rPr lang="el-GR" sz="1200" dirty="0" err="1"/>
              <a:t>beach</a:t>
            </a:r>
            <a:r>
              <a:rPr lang="el-GR" sz="1200" dirty="0"/>
              <a:t> </a:t>
            </a:r>
            <a:r>
              <a:rPr lang="el-GR" sz="1200" dirty="0" err="1"/>
              <a:t>bar</a:t>
            </a:r>
            <a:r>
              <a:rPr lang="el-GR" sz="1200" dirty="0"/>
              <a:t>, ξαπλώστρες, ομπρέλες, αλλά και κιόσκια που έχει τοποθετήσει ο Δήμος. Τα αβαθή, ασφαλή νερά και οι άνεμοι που φυσούν συχνά την καθιστούν ιδανική για </a:t>
            </a:r>
            <a:r>
              <a:rPr lang="el-GR" sz="1200" dirty="0" err="1"/>
              <a:t>wind</a:t>
            </a:r>
            <a:r>
              <a:rPr lang="el-GR" sz="1200" dirty="0"/>
              <a:t> </a:t>
            </a:r>
            <a:r>
              <a:rPr lang="el-GR" sz="1200" dirty="0" err="1"/>
              <a:t>surfing</a:t>
            </a:r>
            <a:r>
              <a:rPr lang="el-GR" sz="1200" dirty="0"/>
              <a:t>. </a:t>
            </a:r>
          </a:p>
          <a:p>
            <a:pPr marL="171450" indent="-171450">
              <a:buFont typeface="Arial" panose="020B0604020202020204" pitchFamily="34" charset="0"/>
              <a:buChar char="•"/>
            </a:pPr>
            <a:r>
              <a:rPr lang="el-GR" sz="1200" b="1" dirty="0"/>
              <a:t> </a:t>
            </a:r>
            <a:r>
              <a:rPr lang="el-GR" sz="1200" b="1" dirty="0" smtClean="0"/>
              <a:t> </a:t>
            </a:r>
            <a:r>
              <a:rPr lang="el-GR" sz="1200" b="1" dirty="0" err="1"/>
              <a:t>Γομάτι</a:t>
            </a:r>
            <a:r>
              <a:rPr lang="el-GR" sz="1200" dirty="0"/>
              <a:t>: Παραλία μοναδικής ομορφιάς με χρυσή άμμο και υπέροχα κρυστάλλινα νερά. Διαθέτει ταβέρνα, </a:t>
            </a:r>
            <a:r>
              <a:rPr lang="el-GR" sz="1200" dirty="0" err="1"/>
              <a:t>beach</a:t>
            </a:r>
            <a:r>
              <a:rPr lang="el-GR" sz="1200" dirty="0"/>
              <a:t> </a:t>
            </a:r>
            <a:r>
              <a:rPr lang="el-GR" sz="1200" dirty="0" err="1"/>
              <a:t>bar</a:t>
            </a:r>
            <a:r>
              <a:rPr lang="el-GR" sz="1200" dirty="0"/>
              <a:t>, ομπρέλες και ξαπλώστρες. Μπορεί να συναντήσεις και κατασκηνωτές.</a:t>
            </a:r>
          </a:p>
          <a:p>
            <a:pPr marL="171450" indent="-171450">
              <a:buFont typeface="Arial" panose="020B0604020202020204" pitchFamily="34" charset="0"/>
              <a:buChar char="•"/>
            </a:pPr>
            <a:r>
              <a:rPr lang="el-GR" sz="1200" b="1" dirty="0" err="1" smtClean="0"/>
              <a:t>Διαπόρι</a:t>
            </a:r>
            <a:r>
              <a:rPr lang="el-GR" sz="1200" dirty="0"/>
              <a:t>: Μεγάλη και αμμώδης παραλία ιδιαίτερης φυσικής ομορφιάς. Ένα τμήμα της είναι οργανωμένο με ομπρέλες και ξαπλώστρες, ενώ διαθέτει και μία μικρή ταβέρνα. Γύρω από το </a:t>
            </a:r>
            <a:r>
              <a:rPr lang="el-GR" sz="1200" dirty="0" err="1"/>
              <a:t>Διαπόρι</a:t>
            </a:r>
            <a:r>
              <a:rPr lang="el-GR" sz="1200" dirty="0"/>
              <a:t> θα βρεις πολλές πανέμορφες πεζοπορικές διαδρομές.</a:t>
            </a:r>
          </a:p>
          <a:p>
            <a:pPr marL="171450" indent="-171450">
              <a:buFont typeface="Arial" panose="020B0604020202020204" pitchFamily="34" charset="0"/>
              <a:buChar char="•"/>
            </a:pPr>
            <a:r>
              <a:rPr lang="el-GR" sz="1200" dirty="0"/>
              <a:t> </a:t>
            </a:r>
            <a:r>
              <a:rPr lang="el-GR" sz="1200" b="1" dirty="0" err="1" smtClean="0"/>
              <a:t>Θάνους</a:t>
            </a:r>
            <a:r>
              <a:rPr lang="el-GR" sz="1200" dirty="0"/>
              <a:t>: Μία από τις πιο πολυσύχναστες παραλίες του νησιού. Είναι μεγάλη, με άμμο και πεντακάθαρα νερά και διαθέτει ομπρέλες, ξαπλώστρες, ταβέρνες, καφέ, </a:t>
            </a:r>
            <a:r>
              <a:rPr lang="el-GR" sz="1200" dirty="0" err="1"/>
              <a:t>beach</a:t>
            </a:r>
            <a:r>
              <a:rPr lang="el-GR" sz="1200" dirty="0"/>
              <a:t> </a:t>
            </a:r>
            <a:r>
              <a:rPr lang="el-GR" sz="1200" dirty="0" err="1"/>
              <a:t>volley</a:t>
            </a:r>
            <a:r>
              <a:rPr lang="el-GR" sz="1200" dirty="0"/>
              <a:t> και υποδομές για θαλάσσια σπορ.</a:t>
            </a:r>
          </a:p>
          <a:p>
            <a:pPr marL="171450" indent="-171450">
              <a:buFont typeface="Arial" panose="020B0604020202020204" pitchFamily="34" charset="0"/>
              <a:buChar char="•"/>
            </a:pPr>
            <a:r>
              <a:rPr lang="el-GR" sz="1200" dirty="0"/>
              <a:t> </a:t>
            </a:r>
            <a:r>
              <a:rPr lang="el-GR" sz="1200" b="1" dirty="0" smtClean="0"/>
              <a:t>Ζεματάς</a:t>
            </a:r>
            <a:r>
              <a:rPr lang="el-GR" sz="1200" dirty="0" smtClean="0"/>
              <a:t> </a:t>
            </a:r>
            <a:r>
              <a:rPr lang="el-GR" sz="1200" dirty="0"/>
              <a:t>(Παναγιά): Από τις πιο δημοφιλείς παραλίες της Λήμνου. Έχει ψιλή λευκή άμμο, κρυστάλλινα ρηχά νερά και δέντρα που προσφέρουν σκιά. Είναι πλήρως οργανωμένη με </a:t>
            </a:r>
            <a:r>
              <a:rPr lang="el-GR" sz="1200" dirty="0" err="1"/>
              <a:t>beach</a:t>
            </a:r>
            <a:r>
              <a:rPr lang="el-GR" sz="1200" dirty="0"/>
              <a:t> </a:t>
            </a:r>
            <a:r>
              <a:rPr lang="el-GR" sz="1200" dirty="0" err="1"/>
              <a:t>bar</a:t>
            </a:r>
            <a:r>
              <a:rPr lang="el-GR" sz="1200" dirty="0"/>
              <a:t>, ομπρέλες, ξαπλώστρες, γήπεδο </a:t>
            </a:r>
            <a:r>
              <a:rPr lang="el-GR" sz="1200" dirty="0" err="1"/>
              <a:t>beach</a:t>
            </a:r>
            <a:r>
              <a:rPr lang="el-GR" sz="1200" dirty="0"/>
              <a:t> </a:t>
            </a:r>
            <a:r>
              <a:rPr lang="el-GR" sz="1200" dirty="0" err="1"/>
              <a:t>volley</a:t>
            </a:r>
            <a:r>
              <a:rPr lang="el-GR" sz="1200" dirty="0"/>
              <a:t> και υποδομές για θαλάσσια σπορ.</a:t>
            </a:r>
          </a:p>
          <a:p>
            <a:endParaRPr lang="el-GR" sz="1200"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355" y="1890309"/>
            <a:ext cx="2794716" cy="1855866"/>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1355" y="4189718"/>
            <a:ext cx="2961720" cy="1974480"/>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0063" y="1880316"/>
            <a:ext cx="2704560" cy="1865859"/>
          </a:xfrm>
          <a:prstGeom prst="rect">
            <a:avLst/>
          </a:prstGeom>
        </p:spPr>
      </p:pic>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0284" y="4263479"/>
            <a:ext cx="2534339" cy="1900719"/>
          </a:xfrm>
          <a:prstGeom prst="rect">
            <a:avLst/>
          </a:prstGeom>
        </p:spPr>
      </p:pic>
    </p:spTree>
    <p:extLst>
      <p:ext uri="{BB962C8B-B14F-4D97-AF65-F5344CB8AC3E}">
        <p14:creationId xmlns:p14="http://schemas.microsoft.com/office/powerpoint/2010/main" val="697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8538" y="-356427"/>
            <a:ext cx="11443945" cy="1143000"/>
          </a:xfrm>
        </p:spPr>
        <p:txBody>
          <a:bodyPr rtlCol="0"/>
          <a:lstStyle/>
          <a:p>
            <a:pPr algn="ctr"/>
            <a:r>
              <a:rPr lang="el-GR" dirty="0" err="1" smtClean="0"/>
              <a:t>Αξιοθεατα</a:t>
            </a:r>
            <a:r>
              <a:rPr lang="el-GR" dirty="0" smtClean="0"/>
              <a:t> </a:t>
            </a:r>
            <a:r>
              <a:rPr lang="el-GR" dirty="0"/>
              <a:t>στη </a:t>
            </a:r>
            <a:r>
              <a:rPr lang="el-GR" dirty="0" err="1" smtClean="0"/>
              <a:t>Λημνο</a:t>
            </a:r>
            <a:endParaRPr lang="el-GR" dirty="0"/>
          </a:p>
        </p:txBody>
      </p:sp>
      <p:sp>
        <p:nvSpPr>
          <p:cNvPr id="10" name="Σύμβολο κράτησης θέσης περιεχομένου 9"/>
          <p:cNvSpPr>
            <a:spLocks noGrp="1"/>
          </p:cNvSpPr>
          <p:nvPr>
            <p:ph sz="quarter" idx="13"/>
          </p:nvPr>
        </p:nvSpPr>
        <p:spPr>
          <a:xfrm>
            <a:off x="238538" y="2189409"/>
            <a:ext cx="11748051" cy="1313645"/>
          </a:xfrm>
        </p:spPr>
        <p:txBody>
          <a:bodyPr rtlCol="0">
            <a:normAutofit fontScale="70000" lnSpcReduction="20000"/>
          </a:bodyPr>
          <a:lstStyle/>
          <a:p>
            <a:pPr marL="0" indent="0">
              <a:buNone/>
            </a:pPr>
            <a:r>
              <a:rPr lang="el-GR" sz="2200" b="1" dirty="0"/>
              <a:t>Η Λήμνος κατοικείται από τα προϊστορικά χρόνια και είναι γεμάτη εντυπωσιακούς αρχαιολογικούς χώρους και μνημεία. Ταυτόχρονα, η ιδιαίτερη γεωμορφολογία του νησιού δημιουργεί μοναδικά φυσικά τοπία που αξίζει να δεις. Κάποια από τα αξιοθέατα της Λήμνου που δεν πρέπει να χάσεις:</a:t>
            </a:r>
          </a:p>
          <a:p>
            <a:pPr marL="0" indent="0">
              <a:buNone/>
            </a:pPr>
            <a:endParaRPr lang="el-GR" dirty="0"/>
          </a:p>
          <a:p>
            <a:pPr marL="0" indent="0">
              <a:buNone/>
            </a:pPr>
            <a:r>
              <a:rPr lang="el-GR" dirty="0"/>
              <a:t>    </a:t>
            </a: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8" y="786573"/>
            <a:ext cx="11748051" cy="1286769"/>
          </a:xfrm>
          <a:prstGeom prst="rect">
            <a:avLst/>
          </a:prstGeom>
        </p:spPr>
      </p:pic>
      <p:sp>
        <p:nvSpPr>
          <p:cNvPr id="4" name="Ορθογώνιο 3"/>
          <p:cNvSpPr/>
          <p:nvPr/>
        </p:nvSpPr>
        <p:spPr>
          <a:xfrm>
            <a:off x="238538" y="2846231"/>
            <a:ext cx="6096000" cy="4031873"/>
          </a:xfrm>
          <a:prstGeom prst="rect">
            <a:avLst/>
          </a:prstGeom>
        </p:spPr>
        <p:txBody>
          <a:bodyPr>
            <a:spAutoFit/>
          </a:bodyPr>
          <a:lstStyle/>
          <a:p>
            <a:r>
              <a:rPr lang="en-US" sz="1600" dirty="0" smtClean="0"/>
              <a:t>    </a:t>
            </a:r>
            <a:r>
              <a:rPr lang="el-GR" sz="1600" dirty="0" smtClean="0"/>
              <a:t>Το </a:t>
            </a:r>
            <a:r>
              <a:rPr lang="el-GR" sz="1600" dirty="0"/>
              <a:t>Κάστρο της </a:t>
            </a:r>
            <a:r>
              <a:rPr lang="el-GR" sz="1600" dirty="0" err="1"/>
              <a:t>Μύρινας</a:t>
            </a:r>
            <a:endParaRPr lang="el-GR" sz="1600" dirty="0"/>
          </a:p>
          <a:p>
            <a:r>
              <a:rPr lang="el-GR" sz="1600" dirty="0"/>
              <a:t>    Τον προϊστορικό οικισμό της </a:t>
            </a:r>
            <a:r>
              <a:rPr lang="el-GR" sz="1600" dirty="0" err="1"/>
              <a:t>Πολιόχνης</a:t>
            </a:r>
            <a:r>
              <a:rPr lang="el-GR" sz="1600" dirty="0"/>
              <a:t> (4η χιλιετία π.Χ.)</a:t>
            </a:r>
          </a:p>
          <a:p>
            <a:r>
              <a:rPr lang="el-GR" sz="1600" dirty="0"/>
              <a:t>    Τα χωριά της Λήμνου με τα πέτρινα σπίτια και τις μάντρες </a:t>
            </a:r>
          </a:p>
          <a:p>
            <a:r>
              <a:rPr lang="el-GR" sz="1600" dirty="0"/>
              <a:t>    Τον υδροβιότοπο στο </a:t>
            </a:r>
            <a:r>
              <a:rPr lang="el-GR" sz="1600" dirty="0" err="1"/>
              <a:t>Κοντοπούλι</a:t>
            </a:r>
            <a:r>
              <a:rPr lang="el-GR" sz="1600" dirty="0"/>
              <a:t> και τις αλμυρές λίμνες</a:t>
            </a:r>
          </a:p>
          <a:p>
            <a:r>
              <a:rPr lang="el-GR" sz="1600" dirty="0"/>
              <a:t>    Τις </a:t>
            </a:r>
            <a:r>
              <a:rPr lang="el-GR" sz="1600" dirty="0" err="1"/>
              <a:t>αμμοθίνες</a:t>
            </a:r>
            <a:r>
              <a:rPr lang="el-GR" sz="1600" dirty="0"/>
              <a:t> στο βόρειο τμήμα του νησιού</a:t>
            </a:r>
          </a:p>
          <a:p>
            <a:r>
              <a:rPr lang="el-GR" sz="1600" dirty="0"/>
              <a:t>    Τον αρχαιολογικό χώρο και το αρχαίο θέατρο </a:t>
            </a:r>
            <a:r>
              <a:rPr lang="el-GR" sz="1600" dirty="0" err="1"/>
              <a:t>Ηφαιστίας</a:t>
            </a:r>
            <a:r>
              <a:rPr lang="el-GR" sz="1600" dirty="0"/>
              <a:t>  </a:t>
            </a:r>
          </a:p>
          <a:p>
            <a:r>
              <a:rPr lang="el-GR" sz="1600" dirty="0"/>
              <a:t>    Το  Ιερό των Καβείρων (ή </a:t>
            </a:r>
            <a:r>
              <a:rPr lang="el-GR" sz="1600" dirty="0" err="1"/>
              <a:t>Καβείριο</a:t>
            </a:r>
            <a:r>
              <a:rPr lang="el-GR" sz="1600" dirty="0"/>
              <a:t>) </a:t>
            </a:r>
          </a:p>
          <a:p>
            <a:r>
              <a:rPr lang="el-GR" sz="1600" dirty="0"/>
              <a:t>    Το ξωκλήσι της Παναγίας </a:t>
            </a:r>
            <a:r>
              <a:rPr lang="el-GR" sz="1600" dirty="0" err="1"/>
              <a:t>Κακκαβιώτισσας</a:t>
            </a:r>
            <a:endParaRPr lang="el-GR" sz="1600" dirty="0"/>
          </a:p>
          <a:p>
            <a:r>
              <a:rPr lang="el-GR" sz="1600" dirty="0"/>
              <a:t>    Τη σπηλιά του Φιλοκτήτη</a:t>
            </a:r>
          </a:p>
          <a:p>
            <a:r>
              <a:rPr lang="el-GR" sz="1600" dirty="0"/>
              <a:t>    Τη σπηλιά της Φώκιας</a:t>
            </a:r>
          </a:p>
          <a:p>
            <a:r>
              <a:rPr lang="el-GR" sz="1600" dirty="0"/>
              <a:t>    Το γεωλογικό πάρκο Φαρακλού</a:t>
            </a:r>
          </a:p>
          <a:p>
            <a:r>
              <a:rPr lang="el-GR" sz="1600" dirty="0"/>
              <a:t>    Το Αρχαιολογικό Μουσείο Λήμνου</a:t>
            </a:r>
          </a:p>
          <a:p>
            <a:r>
              <a:rPr lang="el-GR" sz="1600" dirty="0"/>
              <a:t>    Το Λαογραφικό Μουσείο </a:t>
            </a:r>
            <a:r>
              <a:rPr lang="el-GR" sz="1600" dirty="0" err="1"/>
              <a:t>Πορτιανού</a:t>
            </a:r>
            <a:endParaRPr lang="el-GR" sz="1600" dirty="0"/>
          </a:p>
          <a:p>
            <a:endParaRPr lang="el-GR" sz="1600" dirty="0"/>
          </a:p>
          <a:p>
            <a:r>
              <a:rPr lang="el-GR" sz="1600" b="1" dirty="0" err="1"/>
              <a:t>Tip</a:t>
            </a:r>
            <a:r>
              <a:rPr lang="el-GR" sz="1600" b="1" dirty="0"/>
              <a:t>: Μέσα στο κάστρο της </a:t>
            </a:r>
            <a:r>
              <a:rPr lang="el-GR" sz="1600" b="1" dirty="0" err="1"/>
              <a:t>Μύρινας</a:t>
            </a:r>
            <a:r>
              <a:rPr lang="el-GR" sz="1600" b="1" dirty="0"/>
              <a:t> ζουν και κυκλοφορούν ελεύθερα ελάφια!</a:t>
            </a:r>
          </a:p>
        </p:txBody>
      </p:sp>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3815" y="5072945"/>
            <a:ext cx="2702774" cy="1693571"/>
          </a:xfrm>
          <a:prstGeom prst="rect">
            <a:avLst/>
          </a:prstGeom>
        </p:spPr>
      </p:pic>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3009" y="2839633"/>
            <a:ext cx="2608867" cy="1733714"/>
          </a:xfrm>
          <a:prstGeom prst="rect">
            <a:avLst/>
          </a:prstGeom>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3004" y="2846231"/>
            <a:ext cx="3206302" cy="1727116"/>
          </a:xfrm>
          <a:prstGeom prst="rect">
            <a:avLst/>
          </a:prstGeom>
        </p:spPr>
      </p:pic>
      <p:pic>
        <p:nvPicPr>
          <p:cNvPr id="8" name="Εικόνα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8317" y="4684934"/>
            <a:ext cx="3149781" cy="2081582"/>
          </a:xfrm>
          <a:prstGeom prst="rect">
            <a:avLst/>
          </a:prstGeom>
        </p:spPr>
      </p:pic>
    </p:spTree>
    <p:extLst>
      <p:ext uri="{BB962C8B-B14F-4D97-AF65-F5344CB8AC3E}">
        <p14:creationId xmlns:p14="http://schemas.microsoft.com/office/powerpoint/2010/main" val="25354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26865" y="-661501"/>
            <a:ext cx="10363200" cy="1470025"/>
          </a:xfrm>
        </p:spPr>
        <p:txBody>
          <a:bodyPr/>
          <a:lstStyle/>
          <a:p>
            <a:r>
              <a:rPr lang="el-GR" sz="3600" dirty="0" err="1" smtClean="0"/>
              <a:t>Φαγητο</a:t>
            </a:r>
            <a:r>
              <a:rPr lang="el-GR" sz="3600" dirty="0" smtClean="0"/>
              <a:t> </a:t>
            </a:r>
            <a:r>
              <a:rPr lang="el-GR" sz="3600" dirty="0"/>
              <a:t>στη </a:t>
            </a:r>
            <a:r>
              <a:rPr lang="el-GR" sz="3600" dirty="0" err="1" smtClean="0"/>
              <a:t>Λημνο</a:t>
            </a:r>
            <a:endParaRPr lang="el-GR" sz="3600" dirty="0"/>
          </a:p>
        </p:txBody>
      </p:sp>
      <p:sp>
        <p:nvSpPr>
          <p:cNvPr id="3" name="Υπότιτλος 2"/>
          <p:cNvSpPr>
            <a:spLocks noGrp="1"/>
          </p:cNvSpPr>
          <p:nvPr>
            <p:ph type="subTitle" idx="1"/>
          </p:nvPr>
        </p:nvSpPr>
        <p:spPr>
          <a:xfrm>
            <a:off x="191783" y="1099464"/>
            <a:ext cx="11648661" cy="1270248"/>
          </a:xfrm>
        </p:spPr>
        <p:txBody>
          <a:bodyPr>
            <a:normAutofit fontScale="62500" lnSpcReduction="20000"/>
          </a:bodyPr>
          <a:lstStyle/>
          <a:p>
            <a:pPr algn="l"/>
            <a:r>
              <a:rPr lang="el-GR" b="1" dirty="0"/>
              <a:t>Η Λήμνος είναι γνωστή ως προορισμός για γαστρονομικό τουρισμό. Πραγματικά, το φαγητό θα σου μείνει αξέχαστο, καθώς στο νησί θα έχεις την ευκαιρία να απολαύσεις φρέσκα ψάρια και θαλασσινά, </a:t>
            </a:r>
            <a:r>
              <a:rPr lang="el-GR" b="1" dirty="0" err="1"/>
              <a:t>κόκκορα</a:t>
            </a:r>
            <a:r>
              <a:rPr lang="el-GR" b="1" dirty="0"/>
              <a:t> και κουνέλι στιφάδο, αλλά και νοστιμότατες ντόπιες λιχουδιές. Μπορείς, επίσης, να επισκεφτείς τα τυροκομεία και τα οινοποιεία της Λήμνου για να δοκιμάσεις τα περίφημα τυροκομικά προϊόντα και τα κρασιά. Προτείνουμε τα εξής παραδοσιακά προϊόντα:</a:t>
            </a:r>
          </a:p>
          <a:p>
            <a:endParaRPr lang="el-GR" dirty="0"/>
          </a:p>
        </p:txBody>
      </p:sp>
      <p:sp>
        <p:nvSpPr>
          <p:cNvPr id="4" name="Ορθογώνιο 3"/>
          <p:cNvSpPr/>
          <p:nvPr/>
        </p:nvSpPr>
        <p:spPr>
          <a:xfrm>
            <a:off x="191783" y="2503762"/>
            <a:ext cx="6096000" cy="2308324"/>
          </a:xfrm>
          <a:prstGeom prst="rect">
            <a:avLst/>
          </a:prstGeom>
        </p:spPr>
        <p:txBody>
          <a:bodyPr>
            <a:spAutoFit/>
          </a:bodyPr>
          <a:lstStyle/>
          <a:p>
            <a:pPr marL="457200" indent="-457200">
              <a:buFont typeface="Arial" panose="020B0604020202020204" pitchFamily="34" charset="0"/>
              <a:buChar char="•"/>
            </a:pPr>
            <a:r>
              <a:rPr lang="en-US" dirty="0" smtClean="0"/>
              <a:t>    </a:t>
            </a:r>
            <a:r>
              <a:rPr lang="el-GR" dirty="0" smtClean="0"/>
              <a:t>Καλαθάκι </a:t>
            </a:r>
            <a:r>
              <a:rPr lang="el-GR" dirty="0"/>
              <a:t>Λήμνου</a:t>
            </a:r>
          </a:p>
          <a:p>
            <a:pPr marL="457200" indent="-457200">
              <a:buFont typeface="Arial" panose="020B0604020202020204" pitchFamily="34" charset="0"/>
              <a:buChar char="•"/>
            </a:pPr>
            <a:r>
              <a:rPr lang="el-GR" dirty="0"/>
              <a:t>    Φέτα Λήμνου</a:t>
            </a:r>
          </a:p>
          <a:p>
            <a:pPr marL="457200" indent="-457200">
              <a:buFont typeface="Arial" panose="020B0604020202020204" pitchFamily="34" charset="0"/>
              <a:buChar char="•"/>
            </a:pPr>
            <a:r>
              <a:rPr lang="el-GR" dirty="0"/>
              <a:t>    Κρασί</a:t>
            </a:r>
          </a:p>
          <a:p>
            <a:pPr marL="457200" indent="-457200">
              <a:buFont typeface="Arial" panose="020B0604020202020204" pitchFamily="34" charset="0"/>
              <a:buChar char="•"/>
            </a:pPr>
            <a:r>
              <a:rPr lang="el-GR" dirty="0"/>
              <a:t>    </a:t>
            </a:r>
            <a:r>
              <a:rPr lang="el-GR" dirty="0" err="1"/>
              <a:t>Φλωμάρια</a:t>
            </a:r>
            <a:r>
              <a:rPr lang="el-GR" dirty="0"/>
              <a:t> (παραδοσιακά ζυμαρικά)</a:t>
            </a:r>
          </a:p>
          <a:p>
            <a:pPr marL="457200" indent="-457200">
              <a:buFont typeface="Arial" panose="020B0604020202020204" pitchFamily="34" charset="0"/>
              <a:buChar char="•"/>
            </a:pPr>
            <a:r>
              <a:rPr lang="el-GR" dirty="0"/>
              <a:t>    Θυμαρίσιο μέλι</a:t>
            </a:r>
          </a:p>
          <a:p>
            <a:pPr marL="457200" indent="-457200">
              <a:buFont typeface="Arial" panose="020B0604020202020204" pitchFamily="34" charset="0"/>
              <a:buChar char="•"/>
            </a:pPr>
            <a:r>
              <a:rPr lang="el-GR" dirty="0"/>
              <a:t>    Γλυκά του κουταλιού</a:t>
            </a:r>
          </a:p>
          <a:p>
            <a:pPr marL="457200" indent="-457200">
              <a:buFont typeface="Arial" panose="020B0604020202020204" pitchFamily="34" charset="0"/>
              <a:buChar char="•"/>
            </a:pPr>
            <a:r>
              <a:rPr lang="el-GR" dirty="0"/>
              <a:t>    Τραχανά</a:t>
            </a:r>
          </a:p>
          <a:p>
            <a:pPr marL="457200" indent="-457200">
              <a:buFont typeface="Arial" panose="020B0604020202020204" pitchFamily="34" charset="0"/>
              <a:buChar char="•"/>
            </a:pPr>
            <a:r>
              <a:rPr lang="el-GR" dirty="0"/>
              <a:t>    Παξιμάδια</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294" y="4130677"/>
            <a:ext cx="4428454" cy="2604973"/>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363" y="4070040"/>
            <a:ext cx="1965169" cy="2726246"/>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149" y="4805199"/>
            <a:ext cx="2895677" cy="1930451"/>
          </a:xfrm>
          <a:prstGeom prst="rect">
            <a:avLst/>
          </a:prstGeom>
        </p:spPr>
      </p:pic>
    </p:spTree>
    <p:extLst>
      <p:ext uri="{BB962C8B-B14F-4D97-AF65-F5344CB8AC3E}">
        <p14:creationId xmlns:p14="http://schemas.microsoft.com/office/powerpoint/2010/main" val="123138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30999" y="59949"/>
            <a:ext cx="10363200" cy="1269242"/>
          </a:xfrm>
        </p:spPr>
        <p:txBody>
          <a:bodyPr/>
          <a:lstStyle/>
          <a:p>
            <a:r>
              <a:rPr lang="el-GR" sz="3600" dirty="0" err="1" smtClean="0"/>
              <a:t>ΧρησιμεΣ</a:t>
            </a:r>
            <a:r>
              <a:rPr lang="el-GR" sz="3600" dirty="0" smtClean="0"/>
              <a:t> </a:t>
            </a:r>
            <a:r>
              <a:rPr lang="el-GR" sz="3600" dirty="0" err="1" smtClean="0"/>
              <a:t>πληροφοριεΣ</a:t>
            </a:r>
            <a:r>
              <a:rPr lang="el-GR" sz="3600" dirty="0" smtClean="0"/>
              <a:t> για </a:t>
            </a:r>
            <a:r>
              <a:rPr lang="el-GR" sz="3600" dirty="0"/>
              <a:t>τη </a:t>
            </a:r>
            <a:r>
              <a:rPr lang="el-GR" sz="3600" dirty="0" err="1" smtClean="0"/>
              <a:t>Λημνο</a:t>
            </a:r>
            <a:r>
              <a:rPr lang="el-GR" dirty="0"/>
              <a:t/>
            </a:r>
            <a:br>
              <a:rPr lang="el-GR" dirty="0"/>
            </a:br>
            <a:endParaRPr lang="el-GR" dirty="0"/>
          </a:p>
        </p:txBody>
      </p:sp>
      <p:sp>
        <p:nvSpPr>
          <p:cNvPr id="3" name="Υπότιτλος 2"/>
          <p:cNvSpPr>
            <a:spLocks noGrp="1"/>
          </p:cNvSpPr>
          <p:nvPr>
            <p:ph type="subTitle" idx="1"/>
          </p:nvPr>
        </p:nvSpPr>
        <p:spPr>
          <a:xfrm>
            <a:off x="202095" y="938109"/>
            <a:ext cx="11813893" cy="1402817"/>
          </a:xfrm>
        </p:spPr>
        <p:txBody>
          <a:bodyPr>
            <a:normAutofit fontScale="62500" lnSpcReduction="20000"/>
          </a:bodyPr>
          <a:lstStyle/>
          <a:p>
            <a:pPr algn="l"/>
            <a:r>
              <a:rPr lang="el-GR" dirty="0"/>
              <a:t>Το λιμάνι της Λήμνου βρίσκεται στα δυτικά του νησιού, έξω από την </a:t>
            </a:r>
            <a:r>
              <a:rPr lang="el-GR" dirty="0" err="1"/>
              <a:t>Μύρινα</a:t>
            </a:r>
            <a:r>
              <a:rPr lang="el-GR" dirty="0"/>
              <a:t>. Απέχει 22 χλμ. από το αεροδρόμιο (περίπου 25 λεπτά με αυτοκίνητο ή λεωφορείο). Για να εξερευνήσεις τις ομορφιές της Λήμνου με την άνεσή σου, προτείνουμε να φέρεις το όχημά σου. Αν δεν έχεις αυτοκίνητο ή </a:t>
            </a:r>
            <a:r>
              <a:rPr lang="el-GR" dirty="0" err="1" smtClean="0"/>
              <a:t>μηχανή,μην</a:t>
            </a:r>
            <a:r>
              <a:rPr lang="el-GR" dirty="0" smtClean="0"/>
              <a:t> </a:t>
            </a:r>
            <a:r>
              <a:rPr lang="el-GR" dirty="0"/>
              <a:t>ανησυχείς! Η Λήμνος έχει πολύ καλό και εκτεταμένο συγκοινωνιακό δίκτυο, με λεωφορεία </a:t>
            </a:r>
            <a:r>
              <a:rPr lang="el-GR" dirty="0" smtClean="0"/>
              <a:t>που συνδέουν </a:t>
            </a:r>
            <a:r>
              <a:rPr lang="el-GR" dirty="0"/>
              <a:t>τη Μύρινα και το λιμάνι με τους περισσότερους οικισμούς και τις παραλίες του νησιού. </a:t>
            </a:r>
          </a:p>
          <a:p>
            <a:endParaRPr lang="el-GR" dirty="0"/>
          </a:p>
          <a:p>
            <a:endParaRPr lang="el-GR" dirty="0"/>
          </a:p>
        </p:txBody>
      </p:sp>
      <p:sp>
        <p:nvSpPr>
          <p:cNvPr id="7" name="Ορθογώνιο 6"/>
          <p:cNvSpPr/>
          <p:nvPr/>
        </p:nvSpPr>
        <p:spPr>
          <a:xfrm>
            <a:off x="3616405" y="2308829"/>
            <a:ext cx="3179928" cy="461665"/>
          </a:xfrm>
          <a:prstGeom prst="rect">
            <a:avLst/>
          </a:prstGeom>
        </p:spPr>
        <p:txBody>
          <a:bodyPr wrap="square">
            <a:spAutoFit/>
          </a:bodyPr>
          <a:lstStyle/>
          <a:p>
            <a:pPr algn="ctr"/>
            <a:r>
              <a:rPr lang="el-GR" sz="2400" b="1" dirty="0"/>
              <a:t>Συγκοινωνίες</a:t>
            </a:r>
          </a:p>
        </p:txBody>
      </p:sp>
      <p:sp>
        <p:nvSpPr>
          <p:cNvPr id="8" name="Ορθογώνιο 7"/>
          <p:cNvSpPr/>
          <p:nvPr/>
        </p:nvSpPr>
        <p:spPr>
          <a:xfrm>
            <a:off x="202094" y="2890996"/>
            <a:ext cx="11712401" cy="646331"/>
          </a:xfrm>
          <a:prstGeom prst="rect">
            <a:avLst/>
          </a:prstGeom>
        </p:spPr>
        <p:txBody>
          <a:bodyPr wrap="square">
            <a:spAutoFit/>
          </a:bodyPr>
          <a:lstStyle/>
          <a:p>
            <a:r>
              <a:rPr lang="el-GR" dirty="0"/>
              <a:t>Η Λήμνος διαθέτει το αεροδρόμιο με το μεγαλύτερο διάδρομο στην Ελλάδα και ένα από τα πιο μεγάλα αεροδρόμια του Αιγαίου</a:t>
            </a:r>
          </a:p>
        </p:txBody>
      </p:sp>
      <p:sp>
        <p:nvSpPr>
          <p:cNvPr id="9" name="Ορθογώνιο 8"/>
          <p:cNvSpPr/>
          <p:nvPr/>
        </p:nvSpPr>
        <p:spPr>
          <a:xfrm>
            <a:off x="1042839" y="4087397"/>
            <a:ext cx="4035187" cy="369332"/>
          </a:xfrm>
          <a:prstGeom prst="rect">
            <a:avLst/>
          </a:prstGeom>
        </p:spPr>
        <p:txBody>
          <a:bodyPr wrap="square">
            <a:spAutoFit/>
          </a:bodyPr>
          <a:lstStyle/>
          <a:p>
            <a:pPr algn="ctr"/>
            <a:r>
              <a:rPr lang="el-GR" b="1" dirty="0" smtClean="0"/>
              <a:t>Δρομολόγια Πλοίων </a:t>
            </a:r>
            <a:endParaRPr lang="el-GR" b="1" dirty="0"/>
          </a:p>
        </p:txBody>
      </p:sp>
      <p:sp>
        <p:nvSpPr>
          <p:cNvPr id="11" name="Ορθογώνιο 10"/>
          <p:cNvSpPr/>
          <p:nvPr/>
        </p:nvSpPr>
        <p:spPr>
          <a:xfrm>
            <a:off x="202094" y="4867849"/>
            <a:ext cx="6799208" cy="1200329"/>
          </a:xfrm>
          <a:prstGeom prst="rect">
            <a:avLst/>
          </a:prstGeom>
        </p:spPr>
        <p:txBody>
          <a:bodyPr wrap="square">
            <a:spAutoFit/>
          </a:bodyPr>
          <a:lstStyle/>
          <a:p>
            <a:r>
              <a:rPr lang="el-GR" dirty="0"/>
              <a:t>Η ακτοπλοϊκή σύνδεση της Λήμνου με την ηπειρωτική Ελλάδα εξυπηρετείται με τακτικά δρομολόγια πλοίων καθ’ όλη τη διάρκεια του χρόνου. Τα δρομολόγια εκτελούνται από συμβατικά πλοία που μεταφέρουν επιβάτες και οχήματα</a:t>
            </a:r>
          </a:p>
        </p:txBody>
      </p:sp>
      <p:pic>
        <p:nvPicPr>
          <p:cNvPr id="12" name="Εικόνα 11"/>
          <p:cNvPicPr>
            <a:picLocks noChangeAspect="1"/>
          </p:cNvPicPr>
          <p:nvPr/>
        </p:nvPicPr>
        <p:blipFill>
          <a:blip r:embed="rId2"/>
          <a:stretch>
            <a:fillRect/>
          </a:stretch>
        </p:blipFill>
        <p:spPr>
          <a:xfrm>
            <a:off x="7189936" y="4019842"/>
            <a:ext cx="4974767" cy="2828789"/>
          </a:xfrm>
          <a:prstGeom prst="rect">
            <a:avLst/>
          </a:prstGeom>
        </p:spPr>
      </p:pic>
    </p:spTree>
    <p:extLst>
      <p:ext uri="{BB962C8B-B14F-4D97-AF65-F5344CB8AC3E}">
        <p14:creationId xmlns:p14="http://schemas.microsoft.com/office/powerpoint/2010/main" val="56934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Πρότυπο σχεδίασης θάλασσας">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Office_13891906_TF03460535" id="{A18DCE81-50BF-4232-9881-7C5035E9A074}" vid="{9B12E702-CD29-435C-ACF8-BC78F11487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3.xml><?xml version="1.0" encoding="utf-8"?>
<ds:datastoreItem xmlns:ds="http://schemas.openxmlformats.org/officeDocument/2006/customXml" ds:itemID="{28DC6412-8CE7-4C8A-96E9-2669F16D17E8}">
  <ds:schemaRefs>
    <ds:schemaRef ds:uri="http://purl.org/dc/elements/1.1/"/>
    <ds:schemaRef ds:uri="http://purl.org/dc/terms/"/>
    <ds:schemaRef ds:uri="40262f94-9f35-4ac3-9a90-690165a166b7"/>
    <ds:schemaRef ds:uri="http://www.w3.org/XML/1998/namespace"/>
    <ds:schemaRef ds:uri="http://schemas.openxmlformats.org/package/2006/metadata/core-properties"/>
    <ds:schemaRef ds:uri="http://schemas.microsoft.com/office/2006/metadata/properties"/>
    <ds:schemaRef ds:uri="a4f35948-e619-41b3-aa29-22878b09cfd2"/>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Πρότυπο σχεδίασης θάλασσας</Template>
  <TotalTime>140</TotalTime>
  <Words>1125</Words>
  <Application>Microsoft Office PowerPoint</Application>
  <PresentationFormat>Προσαρμογή</PresentationFormat>
  <Paragraphs>73</Paragraphs>
  <Slides>8</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Πρότυπο σχεδίασης θάλασσας</vt:lpstr>
      <vt:lpstr>λημνοσ </vt:lpstr>
      <vt:lpstr>Ιστορια του νησιου</vt:lpstr>
      <vt:lpstr>Παρουσίαση του PowerPoint</vt:lpstr>
      <vt:lpstr>Η λημνοΣ ειναι ενα απο τα ομορφοτερα νησια του βορειοανατολικου Αιγαιου…</vt:lpstr>
      <vt:lpstr>ΠαραλιεΣ στη Λημνο </vt:lpstr>
      <vt:lpstr>Αξιοθεατα στη Λημνο</vt:lpstr>
      <vt:lpstr>Φαγητο στη Λημνο</vt:lpstr>
      <vt:lpstr>ΧρησιμεΣ πληροφοριεΣ για τη Λημνο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Λήμνος</dc:title>
  <dc:creator>Τόλη Χριστίνα</dc:creator>
  <cp:lastModifiedBy>ALEKA</cp:lastModifiedBy>
  <cp:revision>32</cp:revision>
  <dcterms:created xsi:type="dcterms:W3CDTF">2020-11-26T12:21:43Z</dcterms:created>
  <dcterms:modified xsi:type="dcterms:W3CDTF">2020-12-03T15:02:39Z</dcterms:modified>
  <cp:category>Ταξιδιωτικός Οδηγός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