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9" r:id="rId12"/>
    <p:sldId id="266" r:id="rId13"/>
    <p:sldId id="267" r:id="rId14"/>
    <p:sldId id="268"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0" d="100"/>
          <a:sy n="80" d="100"/>
        </p:scale>
        <p:origin x="-84" y="-7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A1839710-90AB-424B-AFC1-7F34E0DAEBD1}"/>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a:p>
        </p:txBody>
      </p:sp>
      <p:sp>
        <p:nvSpPr>
          <p:cNvPr id="3" name="Υπότιτλος 2">
            <a:extLst>
              <a:ext uri="{FF2B5EF4-FFF2-40B4-BE49-F238E27FC236}">
                <a16:creationId xmlns:a16="http://schemas.microsoft.com/office/drawing/2014/main" xmlns="" id="{07045129-5B0D-40FC-9E3C-687F89C6BA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a:p>
        </p:txBody>
      </p:sp>
      <p:sp>
        <p:nvSpPr>
          <p:cNvPr id="4" name="Θέση ημερομηνίας 3">
            <a:extLst>
              <a:ext uri="{FF2B5EF4-FFF2-40B4-BE49-F238E27FC236}">
                <a16:creationId xmlns:a16="http://schemas.microsoft.com/office/drawing/2014/main" xmlns="" id="{AA7400DF-7780-4D8C-BFAB-EBA43A02A444}"/>
              </a:ext>
            </a:extLst>
          </p:cNvPr>
          <p:cNvSpPr>
            <a:spLocks noGrp="1"/>
          </p:cNvSpPr>
          <p:nvPr>
            <p:ph type="dt" sz="half" idx="10"/>
          </p:nvPr>
        </p:nvSpPr>
        <p:spPr/>
        <p:txBody>
          <a:bodyPr/>
          <a:lstStyle/>
          <a:p>
            <a:fld id="{FF5AC37A-D8AA-4DF5-93DE-57AA0A2A1216}" type="datetimeFigureOut">
              <a:rPr lang="en-US" smtClean="0"/>
              <a:t>12/4/2020</a:t>
            </a:fld>
            <a:endParaRPr lang="en-US"/>
          </a:p>
        </p:txBody>
      </p:sp>
      <p:sp>
        <p:nvSpPr>
          <p:cNvPr id="5" name="Θέση υποσέλιδου 4">
            <a:extLst>
              <a:ext uri="{FF2B5EF4-FFF2-40B4-BE49-F238E27FC236}">
                <a16:creationId xmlns:a16="http://schemas.microsoft.com/office/drawing/2014/main" xmlns="" id="{9C3C1574-8B2F-4C69-9E9B-4D193A6B7BF8}"/>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xmlns="" id="{8C4F5152-A69F-4186-A899-BE29D4065181}"/>
              </a:ext>
            </a:extLst>
          </p:cNvPr>
          <p:cNvSpPr>
            <a:spLocks noGrp="1"/>
          </p:cNvSpPr>
          <p:nvPr>
            <p:ph type="sldNum" sz="quarter" idx="12"/>
          </p:nvPr>
        </p:nvSpPr>
        <p:spPr/>
        <p:txBody>
          <a:bodyPr/>
          <a:lstStyle/>
          <a:p>
            <a:fld id="{1BB5B9EC-C258-4729-B495-4ECAD5D41598}" type="slidenum">
              <a:rPr lang="en-US" smtClean="0"/>
              <a:t>‹#›</a:t>
            </a:fld>
            <a:endParaRPr lang="en-US"/>
          </a:p>
        </p:txBody>
      </p:sp>
    </p:spTree>
    <p:extLst>
      <p:ext uri="{BB962C8B-B14F-4D97-AF65-F5344CB8AC3E}">
        <p14:creationId xmlns:p14="http://schemas.microsoft.com/office/powerpoint/2010/main" val="1471529385"/>
      </p:ext>
    </p:extLst>
  </p:cSld>
  <p:clrMapOvr>
    <a:masterClrMapping/>
  </p:clrMapOvr>
  <mc:AlternateContent xmlns:mc="http://schemas.openxmlformats.org/markup-compatibility/2006">
    <mc:Choice xmlns:p14="http://schemas.microsoft.com/office/powerpoint/2010/main" Requires="p14">
      <p:transition spd="slow" p14:dur="3000" advTm="15000"/>
    </mc:Choice>
    <mc:Fallback>
      <p:transition spd="slow" advTm="1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B8366B0B-00F2-4B93-B82C-568CB35FA336}"/>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κατακόρυφου κειμένου 2">
            <a:extLst>
              <a:ext uri="{FF2B5EF4-FFF2-40B4-BE49-F238E27FC236}">
                <a16:creationId xmlns:a16="http://schemas.microsoft.com/office/drawing/2014/main" xmlns="" id="{01818077-006B-44DA-935B-C53FA425E584}"/>
              </a:ext>
            </a:extLst>
          </p:cNvPr>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Θέση ημερομηνίας 3">
            <a:extLst>
              <a:ext uri="{FF2B5EF4-FFF2-40B4-BE49-F238E27FC236}">
                <a16:creationId xmlns:a16="http://schemas.microsoft.com/office/drawing/2014/main" xmlns="" id="{F0E26CBF-400B-4EEF-A87B-4FD3774F90DD}"/>
              </a:ext>
            </a:extLst>
          </p:cNvPr>
          <p:cNvSpPr>
            <a:spLocks noGrp="1"/>
          </p:cNvSpPr>
          <p:nvPr>
            <p:ph type="dt" sz="half" idx="10"/>
          </p:nvPr>
        </p:nvSpPr>
        <p:spPr/>
        <p:txBody>
          <a:bodyPr/>
          <a:lstStyle/>
          <a:p>
            <a:fld id="{FF5AC37A-D8AA-4DF5-93DE-57AA0A2A1216}" type="datetimeFigureOut">
              <a:rPr lang="en-US" smtClean="0"/>
              <a:t>12/4/2020</a:t>
            </a:fld>
            <a:endParaRPr lang="en-US"/>
          </a:p>
        </p:txBody>
      </p:sp>
      <p:sp>
        <p:nvSpPr>
          <p:cNvPr id="5" name="Θέση υποσέλιδου 4">
            <a:extLst>
              <a:ext uri="{FF2B5EF4-FFF2-40B4-BE49-F238E27FC236}">
                <a16:creationId xmlns:a16="http://schemas.microsoft.com/office/drawing/2014/main" xmlns="" id="{C8F985FF-31F4-4F4C-8061-AC9355EF7324}"/>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xmlns="" id="{105FC7A0-205C-46B0-A2BD-47185AE0F7FD}"/>
              </a:ext>
            </a:extLst>
          </p:cNvPr>
          <p:cNvSpPr>
            <a:spLocks noGrp="1"/>
          </p:cNvSpPr>
          <p:nvPr>
            <p:ph type="sldNum" sz="quarter" idx="12"/>
          </p:nvPr>
        </p:nvSpPr>
        <p:spPr/>
        <p:txBody>
          <a:bodyPr/>
          <a:lstStyle/>
          <a:p>
            <a:fld id="{1BB5B9EC-C258-4729-B495-4ECAD5D41598}" type="slidenum">
              <a:rPr lang="en-US" smtClean="0"/>
              <a:t>‹#›</a:t>
            </a:fld>
            <a:endParaRPr lang="en-US"/>
          </a:p>
        </p:txBody>
      </p:sp>
    </p:spTree>
    <p:extLst>
      <p:ext uri="{BB962C8B-B14F-4D97-AF65-F5344CB8AC3E}">
        <p14:creationId xmlns:p14="http://schemas.microsoft.com/office/powerpoint/2010/main" val="3133037313"/>
      </p:ext>
    </p:extLst>
  </p:cSld>
  <p:clrMapOvr>
    <a:masterClrMapping/>
  </p:clrMapOvr>
  <mc:AlternateContent xmlns:mc="http://schemas.openxmlformats.org/markup-compatibility/2006">
    <mc:Choice xmlns:p14="http://schemas.microsoft.com/office/powerpoint/2010/main" Requires="p14">
      <p:transition spd="slow" p14:dur="3000" advTm="15000"/>
    </mc:Choice>
    <mc:Fallback>
      <p:transition spd="slow" advTm="1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xmlns="" id="{7FD434C7-B675-46AE-9DC6-C059783606EF}"/>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n-US"/>
          </a:p>
        </p:txBody>
      </p:sp>
      <p:sp>
        <p:nvSpPr>
          <p:cNvPr id="3" name="Θέση κατακόρυφου κειμένου 2">
            <a:extLst>
              <a:ext uri="{FF2B5EF4-FFF2-40B4-BE49-F238E27FC236}">
                <a16:creationId xmlns:a16="http://schemas.microsoft.com/office/drawing/2014/main" xmlns="" id="{E6DCF108-7256-4CB6-90F3-27C79F9A7D85}"/>
              </a:ext>
            </a:extLst>
          </p:cNvPr>
          <p:cNvSpPr>
            <a:spLocks noGrp="1"/>
          </p:cNvSpPr>
          <p:nvPr>
            <p:ph type="body" orient="vert" idx="1"/>
          </p:nvPr>
        </p:nvSpPr>
        <p:spPr>
          <a:xfrm>
            <a:off x="838200" y="365125"/>
            <a:ext cx="7734300" cy="5811838"/>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Θέση ημερομηνίας 3">
            <a:extLst>
              <a:ext uri="{FF2B5EF4-FFF2-40B4-BE49-F238E27FC236}">
                <a16:creationId xmlns:a16="http://schemas.microsoft.com/office/drawing/2014/main" xmlns="" id="{4BB8216B-1DBD-49FE-B604-983EF5445F50}"/>
              </a:ext>
            </a:extLst>
          </p:cNvPr>
          <p:cNvSpPr>
            <a:spLocks noGrp="1"/>
          </p:cNvSpPr>
          <p:nvPr>
            <p:ph type="dt" sz="half" idx="10"/>
          </p:nvPr>
        </p:nvSpPr>
        <p:spPr/>
        <p:txBody>
          <a:bodyPr/>
          <a:lstStyle/>
          <a:p>
            <a:fld id="{FF5AC37A-D8AA-4DF5-93DE-57AA0A2A1216}" type="datetimeFigureOut">
              <a:rPr lang="en-US" smtClean="0"/>
              <a:t>12/4/2020</a:t>
            </a:fld>
            <a:endParaRPr lang="en-US"/>
          </a:p>
        </p:txBody>
      </p:sp>
      <p:sp>
        <p:nvSpPr>
          <p:cNvPr id="5" name="Θέση υποσέλιδου 4">
            <a:extLst>
              <a:ext uri="{FF2B5EF4-FFF2-40B4-BE49-F238E27FC236}">
                <a16:creationId xmlns:a16="http://schemas.microsoft.com/office/drawing/2014/main" xmlns="" id="{100572DC-C3B8-4D4A-BDE2-BD6671C71D6F}"/>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xmlns="" id="{EACEC591-B174-41A1-B9E9-E087C79A4993}"/>
              </a:ext>
            </a:extLst>
          </p:cNvPr>
          <p:cNvSpPr>
            <a:spLocks noGrp="1"/>
          </p:cNvSpPr>
          <p:nvPr>
            <p:ph type="sldNum" sz="quarter" idx="12"/>
          </p:nvPr>
        </p:nvSpPr>
        <p:spPr/>
        <p:txBody>
          <a:bodyPr/>
          <a:lstStyle/>
          <a:p>
            <a:fld id="{1BB5B9EC-C258-4729-B495-4ECAD5D41598}" type="slidenum">
              <a:rPr lang="en-US" smtClean="0"/>
              <a:t>‹#›</a:t>
            </a:fld>
            <a:endParaRPr lang="en-US"/>
          </a:p>
        </p:txBody>
      </p:sp>
    </p:spTree>
    <p:extLst>
      <p:ext uri="{BB962C8B-B14F-4D97-AF65-F5344CB8AC3E}">
        <p14:creationId xmlns:p14="http://schemas.microsoft.com/office/powerpoint/2010/main" val="1308984716"/>
      </p:ext>
    </p:extLst>
  </p:cSld>
  <p:clrMapOvr>
    <a:masterClrMapping/>
  </p:clrMapOvr>
  <mc:AlternateContent xmlns:mc="http://schemas.openxmlformats.org/markup-compatibility/2006">
    <mc:Choice xmlns:p14="http://schemas.microsoft.com/office/powerpoint/2010/main" Requires="p14">
      <p:transition spd="slow" p14:dur="3000" advTm="15000"/>
    </mc:Choice>
    <mc:Fallback>
      <p:transition spd="slow" advTm="1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3513CF27-2F9B-486D-BAF0-B2E3BAE6AC39}"/>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xmlns="" id="{96C58AB8-A7F7-4044-AF18-F53AB2C4F0D1}"/>
              </a:ext>
            </a:extLst>
          </p:cNvPr>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Θέση ημερομηνίας 3">
            <a:extLst>
              <a:ext uri="{FF2B5EF4-FFF2-40B4-BE49-F238E27FC236}">
                <a16:creationId xmlns:a16="http://schemas.microsoft.com/office/drawing/2014/main" xmlns="" id="{FD8CEC67-5C44-4309-8D03-460BF62CB520}"/>
              </a:ext>
            </a:extLst>
          </p:cNvPr>
          <p:cNvSpPr>
            <a:spLocks noGrp="1"/>
          </p:cNvSpPr>
          <p:nvPr>
            <p:ph type="dt" sz="half" idx="10"/>
          </p:nvPr>
        </p:nvSpPr>
        <p:spPr/>
        <p:txBody>
          <a:bodyPr/>
          <a:lstStyle/>
          <a:p>
            <a:fld id="{FF5AC37A-D8AA-4DF5-93DE-57AA0A2A1216}" type="datetimeFigureOut">
              <a:rPr lang="en-US" smtClean="0"/>
              <a:t>12/4/2020</a:t>
            </a:fld>
            <a:endParaRPr lang="en-US"/>
          </a:p>
        </p:txBody>
      </p:sp>
      <p:sp>
        <p:nvSpPr>
          <p:cNvPr id="5" name="Θέση υποσέλιδου 4">
            <a:extLst>
              <a:ext uri="{FF2B5EF4-FFF2-40B4-BE49-F238E27FC236}">
                <a16:creationId xmlns:a16="http://schemas.microsoft.com/office/drawing/2014/main" xmlns="" id="{EB0E63D6-6800-4E29-8866-DD1C6169DB8F}"/>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xmlns="" id="{DC4DCD90-346A-4447-9877-A124239C58CE}"/>
              </a:ext>
            </a:extLst>
          </p:cNvPr>
          <p:cNvSpPr>
            <a:spLocks noGrp="1"/>
          </p:cNvSpPr>
          <p:nvPr>
            <p:ph type="sldNum" sz="quarter" idx="12"/>
          </p:nvPr>
        </p:nvSpPr>
        <p:spPr/>
        <p:txBody>
          <a:bodyPr/>
          <a:lstStyle/>
          <a:p>
            <a:fld id="{1BB5B9EC-C258-4729-B495-4ECAD5D41598}" type="slidenum">
              <a:rPr lang="en-US" smtClean="0"/>
              <a:t>‹#›</a:t>
            </a:fld>
            <a:endParaRPr lang="en-US"/>
          </a:p>
        </p:txBody>
      </p:sp>
    </p:spTree>
    <p:extLst>
      <p:ext uri="{BB962C8B-B14F-4D97-AF65-F5344CB8AC3E}">
        <p14:creationId xmlns:p14="http://schemas.microsoft.com/office/powerpoint/2010/main" val="3128078660"/>
      </p:ext>
    </p:extLst>
  </p:cSld>
  <p:clrMapOvr>
    <a:masterClrMapping/>
  </p:clrMapOvr>
  <mc:AlternateContent xmlns:mc="http://schemas.openxmlformats.org/markup-compatibility/2006">
    <mc:Choice xmlns:p14="http://schemas.microsoft.com/office/powerpoint/2010/main" Requires="p14">
      <p:transition spd="slow" p14:dur="3000" advTm="15000"/>
    </mc:Choice>
    <mc:Fallback>
      <p:transition spd="slow" advTm="1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A2187FD5-9B81-4C4A-A1E6-08FE8190F129}"/>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xmlns="" id="{BB920DC1-37A5-4217-95F8-146966A296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a:extLst>
              <a:ext uri="{FF2B5EF4-FFF2-40B4-BE49-F238E27FC236}">
                <a16:creationId xmlns:a16="http://schemas.microsoft.com/office/drawing/2014/main" xmlns="" id="{22E5B27C-2FEA-4044-B2CD-9FFE98C5D972}"/>
              </a:ext>
            </a:extLst>
          </p:cNvPr>
          <p:cNvSpPr>
            <a:spLocks noGrp="1"/>
          </p:cNvSpPr>
          <p:nvPr>
            <p:ph type="dt" sz="half" idx="10"/>
          </p:nvPr>
        </p:nvSpPr>
        <p:spPr/>
        <p:txBody>
          <a:bodyPr/>
          <a:lstStyle/>
          <a:p>
            <a:fld id="{FF5AC37A-D8AA-4DF5-93DE-57AA0A2A1216}" type="datetimeFigureOut">
              <a:rPr lang="en-US" smtClean="0"/>
              <a:t>12/4/2020</a:t>
            </a:fld>
            <a:endParaRPr lang="en-US"/>
          </a:p>
        </p:txBody>
      </p:sp>
      <p:sp>
        <p:nvSpPr>
          <p:cNvPr id="5" name="Θέση υποσέλιδου 4">
            <a:extLst>
              <a:ext uri="{FF2B5EF4-FFF2-40B4-BE49-F238E27FC236}">
                <a16:creationId xmlns:a16="http://schemas.microsoft.com/office/drawing/2014/main" xmlns="" id="{ADC32D42-7389-4A30-9179-E8204C44A07C}"/>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xmlns="" id="{6512898F-70A9-42D2-867A-1357D1D24D37}"/>
              </a:ext>
            </a:extLst>
          </p:cNvPr>
          <p:cNvSpPr>
            <a:spLocks noGrp="1"/>
          </p:cNvSpPr>
          <p:nvPr>
            <p:ph type="sldNum" sz="quarter" idx="12"/>
          </p:nvPr>
        </p:nvSpPr>
        <p:spPr/>
        <p:txBody>
          <a:bodyPr/>
          <a:lstStyle/>
          <a:p>
            <a:fld id="{1BB5B9EC-C258-4729-B495-4ECAD5D41598}" type="slidenum">
              <a:rPr lang="en-US" smtClean="0"/>
              <a:t>‹#›</a:t>
            </a:fld>
            <a:endParaRPr lang="en-US"/>
          </a:p>
        </p:txBody>
      </p:sp>
    </p:spTree>
    <p:extLst>
      <p:ext uri="{BB962C8B-B14F-4D97-AF65-F5344CB8AC3E}">
        <p14:creationId xmlns:p14="http://schemas.microsoft.com/office/powerpoint/2010/main" val="3143779535"/>
      </p:ext>
    </p:extLst>
  </p:cSld>
  <p:clrMapOvr>
    <a:masterClrMapping/>
  </p:clrMapOvr>
  <mc:AlternateContent xmlns:mc="http://schemas.openxmlformats.org/markup-compatibility/2006">
    <mc:Choice xmlns:p14="http://schemas.microsoft.com/office/powerpoint/2010/main" Requires="p14">
      <p:transition spd="slow" p14:dur="3000" advTm="15000"/>
    </mc:Choice>
    <mc:Fallback>
      <p:transition spd="slow" advTm="1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E296E458-0372-49F3-A413-5FEFCE85FECB}"/>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xmlns="" id="{B068D4FC-A38A-48F8-9AF2-7E1ACDCDB17A}"/>
              </a:ext>
            </a:extLst>
          </p:cNvPr>
          <p:cNvSpPr>
            <a:spLocks noGrp="1"/>
          </p:cNvSpPr>
          <p:nvPr>
            <p:ph sz="half" idx="1"/>
          </p:nvPr>
        </p:nvSpPr>
        <p:spPr>
          <a:xfrm>
            <a:off x="838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Θέση περιεχομένου 3">
            <a:extLst>
              <a:ext uri="{FF2B5EF4-FFF2-40B4-BE49-F238E27FC236}">
                <a16:creationId xmlns:a16="http://schemas.microsoft.com/office/drawing/2014/main" xmlns="" id="{00D86BC7-5FF8-47CD-9AE4-D0A777AC621E}"/>
              </a:ext>
            </a:extLst>
          </p:cNvPr>
          <p:cNvSpPr>
            <a:spLocks noGrp="1"/>
          </p:cNvSpPr>
          <p:nvPr>
            <p:ph sz="half" idx="2"/>
          </p:nvPr>
        </p:nvSpPr>
        <p:spPr>
          <a:xfrm>
            <a:off x="6172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Θέση ημερομηνίας 4">
            <a:extLst>
              <a:ext uri="{FF2B5EF4-FFF2-40B4-BE49-F238E27FC236}">
                <a16:creationId xmlns:a16="http://schemas.microsoft.com/office/drawing/2014/main" xmlns="" id="{C310E6E1-6F93-47EB-A2DC-9A91B7804A92}"/>
              </a:ext>
            </a:extLst>
          </p:cNvPr>
          <p:cNvSpPr>
            <a:spLocks noGrp="1"/>
          </p:cNvSpPr>
          <p:nvPr>
            <p:ph type="dt" sz="half" idx="10"/>
          </p:nvPr>
        </p:nvSpPr>
        <p:spPr/>
        <p:txBody>
          <a:bodyPr/>
          <a:lstStyle/>
          <a:p>
            <a:fld id="{FF5AC37A-D8AA-4DF5-93DE-57AA0A2A1216}" type="datetimeFigureOut">
              <a:rPr lang="en-US" smtClean="0"/>
              <a:t>12/4/2020</a:t>
            </a:fld>
            <a:endParaRPr lang="en-US"/>
          </a:p>
        </p:txBody>
      </p:sp>
      <p:sp>
        <p:nvSpPr>
          <p:cNvPr id="6" name="Θέση υποσέλιδου 5">
            <a:extLst>
              <a:ext uri="{FF2B5EF4-FFF2-40B4-BE49-F238E27FC236}">
                <a16:creationId xmlns:a16="http://schemas.microsoft.com/office/drawing/2014/main" xmlns="" id="{928B1FBB-41E8-4BC1-8554-00B5EDA63178}"/>
              </a:ext>
            </a:extLst>
          </p:cNvPr>
          <p:cNvSpPr>
            <a:spLocks noGrp="1"/>
          </p:cNvSpPr>
          <p:nvPr>
            <p:ph type="ftr" sz="quarter" idx="11"/>
          </p:nvPr>
        </p:nvSpPr>
        <p:spPr/>
        <p:txBody>
          <a:bodyPr/>
          <a:lstStyle/>
          <a:p>
            <a:endParaRPr lang="en-US"/>
          </a:p>
        </p:txBody>
      </p:sp>
      <p:sp>
        <p:nvSpPr>
          <p:cNvPr id="7" name="Θέση αριθμού διαφάνειας 6">
            <a:extLst>
              <a:ext uri="{FF2B5EF4-FFF2-40B4-BE49-F238E27FC236}">
                <a16:creationId xmlns:a16="http://schemas.microsoft.com/office/drawing/2014/main" xmlns="" id="{9AD137EB-6683-4FDD-8EDA-777E7D2C5314}"/>
              </a:ext>
            </a:extLst>
          </p:cNvPr>
          <p:cNvSpPr>
            <a:spLocks noGrp="1"/>
          </p:cNvSpPr>
          <p:nvPr>
            <p:ph type="sldNum" sz="quarter" idx="12"/>
          </p:nvPr>
        </p:nvSpPr>
        <p:spPr/>
        <p:txBody>
          <a:bodyPr/>
          <a:lstStyle/>
          <a:p>
            <a:fld id="{1BB5B9EC-C258-4729-B495-4ECAD5D41598}" type="slidenum">
              <a:rPr lang="en-US" smtClean="0"/>
              <a:t>‹#›</a:t>
            </a:fld>
            <a:endParaRPr lang="en-US"/>
          </a:p>
        </p:txBody>
      </p:sp>
    </p:spTree>
    <p:extLst>
      <p:ext uri="{BB962C8B-B14F-4D97-AF65-F5344CB8AC3E}">
        <p14:creationId xmlns:p14="http://schemas.microsoft.com/office/powerpoint/2010/main" val="10017174"/>
      </p:ext>
    </p:extLst>
  </p:cSld>
  <p:clrMapOvr>
    <a:masterClrMapping/>
  </p:clrMapOvr>
  <mc:AlternateContent xmlns:mc="http://schemas.openxmlformats.org/markup-compatibility/2006">
    <mc:Choice xmlns:p14="http://schemas.microsoft.com/office/powerpoint/2010/main" Requires="p14">
      <p:transition spd="slow" p14:dur="3000" advTm="15000"/>
    </mc:Choice>
    <mc:Fallback>
      <p:transition spd="slow" advTm="1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8D7C5B4-95D3-4F8B-834D-161D746F7505}"/>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xmlns="" id="{982BC7ED-D8E5-4B6D-80C4-125E79249C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a16="http://schemas.microsoft.com/office/drawing/2014/main" xmlns="" id="{74FA7032-268E-4C92-8FF4-FC25EB44B73A}"/>
              </a:ext>
            </a:extLst>
          </p:cNvPr>
          <p:cNvSpPr>
            <a:spLocks noGrp="1"/>
          </p:cNvSpPr>
          <p:nvPr>
            <p:ph sz="half" idx="2"/>
          </p:nvPr>
        </p:nvSpPr>
        <p:spPr>
          <a:xfrm>
            <a:off x="839788" y="2505075"/>
            <a:ext cx="515778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Θέση κειμένου 4">
            <a:extLst>
              <a:ext uri="{FF2B5EF4-FFF2-40B4-BE49-F238E27FC236}">
                <a16:creationId xmlns:a16="http://schemas.microsoft.com/office/drawing/2014/main" xmlns="" id="{F3CC6897-646E-4945-ADA0-179E5F2C60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a:extLst>
              <a:ext uri="{FF2B5EF4-FFF2-40B4-BE49-F238E27FC236}">
                <a16:creationId xmlns:a16="http://schemas.microsoft.com/office/drawing/2014/main" xmlns="" id="{1425211F-402C-4213-9C2B-EC8720D11C1D}"/>
              </a:ext>
            </a:extLst>
          </p:cNvPr>
          <p:cNvSpPr>
            <a:spLocks noGrp="1"/>
          </p:cNvSpPr>
          <p:nvPr>
            <p:ph sz="quarter" idx="4"/>
          </p:nvPr>
        </p:nvSpPr>
        <p:spPr>
          <a:xfrm>
            <a:off x="6172200" y="2505075"/>
            <a:ext cx="51831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7" name="Θέση ημερομηνίας 6">
            <a:extLst>
              <a:ext uri="{FF2B5EF4-FFF2-40B4-BE49-F238E27FC236}">
                <a16:creationId xmlns:a16="http://schemas.microsoft.com/office/drawing/2014/main" xmlns="" id="{E8E67B9F-368A-47C6-AD74-DDC2D5F835C8}"/>
              </a:ext>
            </a:extLst>
          </p:cNvPr>
          <p:cNvSpPr>
            <a:spLocks noGrp="1"/>
          </p:cNvSpPr>
          <p:nvPr>
            <p:ph type="dt" sz="half" idx="10"/>
          </p:nvPr>
        </p:nvSpPr>
        <p:spPr/>
        <p:txBody>
          <a:bodyPr/>
          <a:lstStyle/>
          <a:p>
            <a:fld id="{FF5AC37A-D8AA-4DF5-93DE-57AA0A2A1216}" type="datetimeFigureOut">
              <a:rPr lang="en-US" smtClean="0"/>
              <a:t>12/4/2020</a:t>
            </a:fld>
            <a:endParaRPr lang="en-US"/>
          </a:p>
        </p:txBody>
      </p:sp>
      <p:sp>
        <p:nvSpPr>
          <p:cNvPr id="8" name="Θέση υποσέλιδου 7">
            <a:extLst>
              <a:ext uri="{FF2B5EF4-FFF2-40B4-BE49-F238E27FC236}">
                <a16:creationId xmlns:a16="http://schemas.microsoft.com/office/drawing/2014/main" xmlns="" id="{02D7C604-D815-4B59-94C9-1B0F96EA8ABB}"/>
              </a:ext>
            </a:extLst>
          </p:cNvPr>
          <p:cNvSpPr>
            <a:spLocks noGrp="1"/>
          </p:cNvSpPr>
          <p:nvPr>
            <p:ph type="ftr" sz="quarter" idx="11"/>
          </p:nvPr>
        </p:nvSpPr>
        <p:spPr/>
        <p:txBody>
          <a:bodyPr/>
          <a:lstStyle/>
          <a:p>
            <a:endParaRPr lang="en-US"/>
          </a:p>
        </p:txBody>
      </p:sp>
      <p:sp>
        <p:nvSpPr>
          <p:cNvPr id="9" name="Θέση αριθμού διαφάνειας 8">
            <a:extLst>
              <a:ext uri="{FF2B5EF4-FFF2-40B4-BE49-F238E27FC236}">
                <a16:creationId xmlns:a16="http://schemas.microsoft.com/office/drawing/2014/main" xmlns="" id="{06966CF3-4530-43F2-9F0C-AB8761C2E226}"/>
              </a:ext>
            </a:extLst>
          </p:cNvPr>
          <p:cNvSpPr>
            <a:spLocks noGrp="1"/>
          </p:cNvSpPr>
          <p:nvPr>
            <p:ph type="sldNum" sz="quarter" idx="12"/>
          </p:nvPr>
        </p:nvSpPr>
        <p:spPr/>
        <p:txBody>
          <a:bodyPr/>
          <a:lstStyle/>
          <a:p>
            <a:fld id="{1BB5B9EC-C258-4729-B495-4ECAD5D41598}" type="slidenum">
              <a:rPr lang="en-US" smtClean="0"/>
              <a:t>‹#›</a:t>
            </a:fld>
            <a:endParaRPr lang="en-US"/>
          </a:p>
        </p:txBody>
      </p:sp>
    </p:spTree>
    <p:extLst>
      <p:ext uri="{BB962C8B-B14F-4D97-AF65-F5344CB8AC3E}">
        <p14:creationId xmlns:p14="http://schemas.microsoft.com/office/powerpoint/2010/main" val="2124665650"/>
      </p:ext>
    </p:extLst>
  </p:cSld>
  <p:clrMapOvr>
    <a:masterClrMapping/>
  </p:clrMapOvr>
  <mc:AlternateContent xmlns:mc="http://schemas.openxmlformats.org/markup-compatibility/2006">
    <mc:Choice xmlns:p14="http://schemas.microsoft.com/office/powerpoint/2010/main" Requires="p14">
      <p:transition spd="slow" p14:dur="3000" advTm="15000"/>
    </mc:Choice>
    <mc:Fallback>
      <p:transition spd="slow" advTm="1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28657015-C469-499F-BA62-F667530B97E5}"/>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ημερομηνίας 2">
            <a:extLst>
              <a:ext uri="{FF2B5EF4-FFF2-40B4-BE49-F238E27FC236}">
                <a16:creationId xmlns:a16="http://schemas.microsoft.com/office/drawing/2014/main" xmlns="" id="{AE276E65-2861-4883-8709-08FE5E376A6F}"/>
              </a:ext>
            </a:extLst>
          </p:cNvPr>
          <p:cNvSpPr>
            <a:spLocks noGrp="1"/>
          </p:cNvSpPr>
          <p:nvPr>
            <p:ph type="dt" sz="half" idx="10"/>
          </p:nvPr>
        </p:nvSpPr>
        <p:spPr/>
        <p:txBody>
          <a:bodyPr/>
          <a:lstStyle/>
          <a:p>
            <a:fld id="{FF5AC37A-D8AA-4DF5-93DE-57AA0A2A1216}" type="datetimeFigureOut">
              <a:rPr lang="en-US" smtClean="0"/>
              <a:t>12/4/2020</a:t>
            </a:fld>
            <a:endParaRPr lang="en-US"/>
          </a:p>
        </p:txBody>
      </p:sp>
      <p:sp>
        <p:nvSpPr>
          <p:cNvPr id="4" name="Θέση υποσέλιδου 3">
            <a:extLst>
              <a:ext uri="{FF2B5EF4-FFF2-40B4-BE49-F238E27FC236}">
                <a16:creationId xmlns:a16="http://schemas.microsoft.com/office/drawing/2014/main" xmlns="" id="{1B5721BF-FDB3-474C-95AF-E7FCFCD5D532}"/>
              </a:ext>
            </a:extLst>
          </p:cNvPr>
          <p:cNvSpPr>
            <a:spLocks noGrp="1"/>
          </p:cNvSpPr>
          <p:nvPr>
            <p:ph type="ftr" sz="quarter" idx="11"/>
          </p:nvPr>
        </p:nvSpPr>
        <p:spPr/>
        <p:txBody>
          <a:bodyPr/>
          <a:lstStyle/>
          <a:p>
            <a:endParaRPr lang="en-US"/>
          </a:p>
        </p:txBody>
      </p:sp>
      <p:sp>
        <p:nvSpPr>
          <p:cNvPr id="5" name="Θέση αριθμού διαφάνειας 4">
            <a:extLst>
              <a:ext uri="{FF2B5EF4-FFF2-40B4-BE49-F238E27FC236}">
                <a16:creationId xmlns:a16="http://schemas.microsoft.com/office/drawing/2014/main" xmlns="" id="{8AC59C77-3798-45E3-BFFD-B7B4EDB6701A}"/>
              </a:ext>
            </a:extLst>
          </p:cNvPr>
          <p:cNvSpPr>
            <a:spLocks noGrp="1"/>
          </p:cNvSpPr>
          <p:nvPr>
            <p:ph type="sldNum" sz="quarter" idx="12"/>
          </p:nvPr>
        </p:nvSpPr>
        <p:spPr/>
        <p:txBody>
          <a:bodyPr/>
          <a:lstStyle/>
          <a:p>
            <a:fld id="{1BB5B9EC-C258-4729-B495-4ECAD5D41598}" type="slidenum">
              <a:rPr lang="en-US" smtClean="0"/>
              <a:t>‹#›</a:t>
            </a:fld>
            <a:endParaRPr lang="en-US"/>
          </a:p>
        </p:txBody>
      </p:sp>
    </p:spTree>
    <p:extLst>
      <p:ext uri="{BB962C8B-B14F-4D97-AF65-F5344CB8AC3E}">
        <p14:creationId xmlns:p14="http://schemas.microsoft.com/office/powerpoint/2010/main" val="514578962"/>
      </p:ext>
    </p:extLst>
  </p:cSld>
  <p:clrMapOvr>
    <a:masterClrMapping/>
  </p:clrMapOvr>
  <mc:AlternateContent xmlns:mc="http://schemas.openxmlformats.org/markup-compatibility/2006">
    <mc:Choice xmlns:p14="http://schemas.microsoft.com/office/powerpoint/2010/main" Requires="p14">
      <p:transition spd="slow" p14:dur="3000" advTm="15000"/>
    </mc:Choice>
    <mc:Fallback>
      <p:transition spd="slow" advTm="1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xmlns="" id="{FC177503-66E1-4AAD-89C1-19C1745B61B6}"/>
              </a:ext>
            </a:extLst>
          </p:cNvPr>
          <p:cNvSpPr>
            <a:spLocks noGrp="1"/>
          </p:cNvSpPr>
          <p:nvPr>
            <p:ph type="dt" sz="half" idx="10"/>
          </p:nvPr>
        </p:nvSpPr>
        <p:spPr/>
        <p:txBody>
          <a:bodyPr/>
          <a:lstStyle/>
          <a:p>
            <a:fld id="{FF5AC37A-D8AA-4DF5-93DE-57AA0A2A1216}" type="datetimeFigureOut">
              <a:rPr lang="en-US" smtClean="0"/>
              <a:t>12/4/2020</a:t>
            </a:fld>
            <a:endParaRPr lang="en-US"/>
          </a:p>
        </p:txBody>
      </p:sp>
      <p:sp>
        <p:nvSpPr>
          <p:cNvPr id="3" name="Θέση υποσέλιδου 2">
            <a:extLst>
              <a:ext uri="{FF2B5EF4-FFF2-40B4-BE49-F238E27FC236}">
                <a16:creationId xmlns:a16="http://schemas.microsoft.com/office/drawing/2014/main" xmlns="" id="{8B2D9FFE-B6AD-4044-BE10-72015170DE87}"/>
              </a:ext>
            </a:extLst>
          </p:cNvPr>
          <p:cNvSpPr>
            <a:spLocks noGrp="1"/>
          </p:cNvSpPr>
          <p:nvPr>
            <p:ph type="ftr" sz="quarter" idx="11"/>
          </p:nvPr>
        </p:nvSpPr>
        <p:spPr/>
        <p:txBody>
          <a:bodyPr/>
          <a:lstStyle/>
          <a:p>
            <a:endParaRPr lang="en-US"/>
          </a:p>
        </p:txBody>
      </p:sp>
      <p:sp>
        <p:nvSpPr>
          <p:cNvPr id="4" name="Θέση αριθμού διαφάνειας 3">
            <a:extLst>
              <a:ext uri="{FF2B5EF4-FFF2-40B4-BE49-F238E27FC236}">
                <a16:creationId xmlns:a16="http://schemas.microsoft.com/office/drawing/2014/main" xmlns="" id="{366864B8-E5D4-40B2-901A-CE72FD286D21}"/>
              </a:ext>
            </a:extLst>
          </p:cNvPr>
          <p:cNvSpPr>
            <a:spLocks noGrp="1"/>
          </p:cNvSpPr>
          <p:nvPr>
            <p:ph type="sldNum" sz="quarter" idx="12"/>
          </p:nvPr>
        </p:nvSpPr>
        <p:spPr/>
        <p:txBody>
          <a:bodyPr/>
          <a:lstStyle/>
          <a:p>
            <a:fld id="{1BB5B9EC-C258-4729-B495-4ECAD5D41598}" type="slidenum">
              <a:rPr lang="en-US" smtClean="0"/>
              <a:t>‹#›</a:t>
            </a:fld>
            <a:endParaRPr lang="en-US"/>
          </a:p>
        </p:txBody>
      </p:sp>
    </p:spTree>
    <p:extLst>
      <p:ext uri="{BB962C8B-B14F-4D97-AF65-F5344CB8AC3E}">
        <p14:creationId xmlns:p14="http://schemas.microsoft.com/office/powerpoint/2010/main" val="636162059"/>
      </p:ext>
    </p:extLst>
  </p:cSld>
  <p:clrMapOvr>
    <a:masterClrMapping/>
  </p:clrMapOvr>
  <mc:AlternateContent xmlns:mc="http://schemas.openxmlformats.org/markup-compatibility/2006">
    <mc:Choice xmlns:p14="http://schemas.microsoft.com/office/powerpoint/2010/main" Requires="p14">
      <p:transition spd="slow" p14:dur="3000" advTm="15000"/>
    </mc:Choice>
    <mc:Fallback>
      <p:transition spd="slow" advTm="1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42BBD45F-47E2-44E4-8EC1-7E04C52B61F3}"/>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xmlns="" id="{B693F901-43FA-4933-AEE4-1B12AAEDFC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Θέση κειμένου 3">
            <a:extLst>
              <a:ext uri="{FF2B5EF4-FFF2-40B4-BE49-F238E27FC236}">
                <a16:creationId xmlns:a16="http://schemas.microsoft.com/office/drawing/2014/main" xmlns="" id="{6DA39A20-614E-40BC-B3A9-D798F712BD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a:extLst>
              <a:ext uri="{FF2B5EF4-FFF2-40B4-BE49-F238E27FC236}">
                <a16:creationId xmlns:a16="http://schemas.microsoft.com/office/drawing/2014/main" xmlns="" id="{350FC9CF-B5E4-4659-AB96-B5DDE94807FA}"/>
              </a:ext>
            </a:extLst>
          </p:cNvPr>
          <p:cNvSpPr>
            <a:spLocks noGrp="1"/>
          </p:cNvSpPr>
          <p:nvPr>
            <p:ph type="dt" sz="half" idx="10"/>
          </p:nvPr>
        </p:nvSpPr>
        <p:spPr/>
        <p:txBody>
          <a:bodyPr/>
          <a:lstStyle/>
          <a:p>
            <a:fld id="{FF5AC37A-D8AA-4DF5-93DE-57AA0A2A1216}" type="datetimeFigureOut">
              <a:rPr lang="en-US" smtClean="0"/>
              <a:t>12/4/2020</a:t>
            </a:fld>
            <a:endParaRPr lang="en-US"/>
          </a:p>
        </p:txBody>
      </p:sp>
      <p:sp>
        <p:nvSpPr>
          <p:cNvPr id="6" name="Θέση υποσέλιδου 5">
            <a:extLst>
              <a:ext uri="{FF2B5EF4-FFF2-40B4-BE49-F238E27FC236}">
                <a16:creationId xmlns:a16="http://schemas.microsoft.com/office/drawing/2014/main" xmlns="" id="{73E211C6-5EDC-4A4C-B374-DF38CA336324}"/>
              </a:ext>
            </a:extLst>
          </p:cNvPr>
          <p:cNvSpPr>
            <a:spLocks noGrp="1"/>
          </p:cNvSpPr>
          <p:nvPr>
            <p:ph type="ftr" sz="quarter" idx="11"/>
          </p:nvPr>
        </p:nvSpPr>
        <p:spPr/>
        <p:txBody>
          <a:bodyPr/>
          <a:lstStyle/>
          <a:p>
            <a:endParaRPr lang="en-US"/>
          </a:p>
        </p:txBody>
      </p:sp>
      <p:sp>
        <p:nvSpPr>
          <p:cNvPr id="7" name="Θέση αριθμού διαφάνειας 6">
            <a:extLst>
              <a:ext uri="{FF2B5EF4-FFF2-40B4-BE49-F238E27FC236}">
                <a16:creationId xmlns:a16="http://schemas.microsoft.com/office/drawing/2014/main" xmlns="" id="{C5442E5A-5747-4A7D-9112-FC4FEB053B08}"/>
              </a:ext>
            </a:extLst>
          </p:cNvPr>
          <p:cNvSpPr>
            <a:spLocks noGrp="1"/>
          </p:cNvSpPr>
          <p:nvPr>
            <p:ph type="sldNum" sz="quarter" idx="12"/>
          </p:nvPr>
        </p:nvSpPr>
        <p:spPr/>
        <p:txBody>
          <a:bodyPr/>
          <a:lstStyle/>
          <a:p>
            <a:fld id="{1BB5B9EC-C258-4729-B495-4ECAD5D41598}" type="slidenum">
              <a:rPr lang="en-US" smtClean="0"/>
              <a:t>‹#›</a:t>
            </a:fld>
            <a:endParaRPr lang="en-US"/>
          </a:p>
        </p:txBody>
      </p:sp>
    </p:spTree>
    <p:extLst>
      <p:ext uri="{BB962C8B-B14F-4D97-AF65-F5344CB8AC3E}">
        <p14:creationId xmlns:p14="http://schemas.microsoft.com/office/powerpoint/2010/main" val="3293012252"/>
      </p:ext>
    </p:extLst>
  </p:cSld>
  <p:clrMapOvr>
    <a:masterClrMapping/>
  </p:clrMapOvr>
  <mc:AlternateContent xmlns:mc="http://schemas.openxmlformats.org/markup-compatibility/2006">
    <mc:Choice xmlns:p14="http://schemas.microsoft.com/office/powerpoint/2010/main" Requires="p14">
      <p:transition spd="slow" p14:dur="3000" advTm="15000"/>
    </mc:Choice>
    <mc:Fallback>
      <p:transition spd="slow" advTm="1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93FAE69C-A3E0-44A0-AD48-175B0CF4B06D}"/>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εικόνας 2">
            <a:extLst>
              <a:ext uri="{FF2B5EF4-FFF2-40B4-BE49-F238E27FC236}">
                <a16:creationId xmlns:a16="http://schemas.microsoft.com/office/drawing/2014/main" xmlns="" id="{48F4748C-2DF0-48F6-8E77-1ADF95475F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Θέση κειμένου 3">
            <a:extLst>
              <a:ext uri="{FF2B5EF4-FFF2-40B4-BE49-F238E27FC236}">
                <a16:creationId xmlns:a16="http://schemas.microsoft.com/office/drawing/2014/main" xmlns="" id="{B57C6759-27AF-444A-9192-800F96FB30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a:extLst>
              <a:ext uri="{FF2B5EF4-FFF2-40B4-BE49-F238E27FC236}">
                <a16:creationId xmlns:a16="http://schemas.microsoft.com/office/drawing/2014/main" xmlns="" id="{9AB60E8F-C4E3-4192-BCDD-97C21F149D2A}"/>
              </a:ext>
            </a:extLst>
          </p:cNvPr>
          <p:cNvSpPr>
            <a:spLocks noGrp="1"/>
          </p:cNvSpPr>
          <p:nvPr>
            <p:ph type="dt" sz="half" idx="10"/>
          </p:nvPr>
        </p:nvSpPr>
        <p:spPr/>
        <p:txBody>
          <a:bodyPr/>
          <a:lstStyle/>
          <a:p>
            <a:fld id="{FF5AC37A-D8AA-4DF5-93DE-57AA0A2A1216}" type="datetimeFigureOut">
              <a:rPr lang="en-US" smtClean="0"/>
              <a:t>12/4/2020</a:t>
            </a:fld>
            <a:endParaRPr lang="en-US"/>
          </a:p>
        </p:txBody>
      </p:sp>
      <p:sp>
        <p:nvSpPr>
          <p:cNvPr id="6" name="Θέση υποσέλιδου 5">
            <a:extLst>
              <a:ext uri="{FF2B5EF4-FFF2-40B4-BE49-F238E27FC236}">
                <a16:creationId xmlns:a16="http://schemas.microsoft.com/office/drawing/2014/main" xmlns="" id="{9DFF4F66-2A49-4412-A496-CAB63A0BCCB1}"/>
              </a:ext>
            </a:extLst>
          </p:cNvPr>
          <p:cNvSpPr>
            <a:spLocks noGrp="1"/>
          </p:cNvSpPr>
          <p:nvPr>
            <p:ph type="ftr" sz="quarter" idx="11"/>
          </p:nvPr>
        </p:nvSpPr>
        <p:spPr/>
        <p:txBody>
          <a:bodyPr/>
          <a:lstStyle/>
          <a:p>
            <a:endParaRPr lang="en-US"/>
          </a:p>
        </p:txBody>
      </p:sp>
      <p:sp>
        <p:nvSpPr>
          <p:cNvPr id="7" name="Θέση αριθμού διαφάνειας 6">
            <a:extLst>
              <a:ext uri="{FF2B5EF4-FFF2-40B4-BE49-F238E27FC236}">
                <a16:creationId xmlns:a16="http://schemas.microsoft.com/office/drawing/2014/main" xmlns="" id="{A460B01C-4490-410A-A19F-0F33BC361A56}"/>
              </a:ext>
            </a:extLst>
          </p:cNvPr>
          <p:cNvSpPr>
            <a:spLocks noGrp="1"/>
          </p:cNvSpPr>
          <p:nvPr>
            <p:ph type="sldNum" sz="quarter" idx="12"/>
          </p:nvPr>
        </p:nvSpPr>
        <p:spPr/>
        <p:txBody>
          <a:bodyPr/>
          <a:lstStyle/>
          <a:p>
            <a:fld id="{1BB5B9EC-C258-4729-B495-4ECAD5D41598}" type="slidenum">
              <a:rPr lang="en-US" smtClean="0"/>
              <a:t>‹#›</a:t>
            </a:fld>
            <a:endParaRPr lang="en-US"/>
          </a:p>
        </p:txBody>
      </p:sp>
    </p:spTree>
    <p:extLst>
      <p:ext uri="{BB962C8B-B14F-4D97-AF65-F5344CB8AC3E}">
        <p14:creationId xmlns:p14="http://schemas.microsoft.com/office/powerpoint/2010/main" val="2601264503"/>
      </p:ext>
    </p:extLst>
  </p:cSld>
  <p:clrMapOvr>
    <a:masterClrMapping/>
  </p:clrMapOvr>
  <mc:AlternateContent xmlns:mc="http://schemas.openxmlformats.org/markup-compatibility/2006">
    <mc:Choice xmlns:p14="http://schemas.microsoft.com/office/powerpoint/2010/main" Requires="p14">
      <p:transition spd="slow" p14:dur="3000" advTm="15000"/>
    </mc:Choice>
    <mc:Fallback>
      <p:transition spd="slow" advTm="1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xmlns="" id="{EE444D36-6B8E-4839-9A44-C5ED48984F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xmlns="" id="{69B436A7-277E-4E31-82D3-8D137093DA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Θέση ημερομηνίας 3">
            <a:extLst>
              <a:ext uri="{FF2B5EF4-FFF2-40B4-BE49-F238E27FC236}">
                <a16:creationId xmlns:a16="http://schemas.microsoft.com/office/drawing/2014/main" xmlns="" id="{F716ABE1-5168-4AF5-AB31-38177E00A7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5AC37A-D8AA-4DF5-93DE-57AA0A2A1216}" type="datetimeFigureOut">
              <a:rPr lang="en-US" smtClean="0"/>
              <a:t>12/4/2020</a:t>
            </a:fld>
            <a:endParaRPr lang="en-US"/>
          </a:p>
        </p:txBody>
      </p:sp>
      <p:sp>
        <p:nvSpPr>
          <p:cNvPr id="5" name="Θέση υποσέλιδου 4">
            <a:extLst>
              <a:ext uri="{FF2B5EF4-FFF2-40B4-BE49-F238E27FC236}">
                <a16:creationId xmlns:a16="http://schemas.microsoft.com/office/drawing/2014/main" xmlns="" id="{9A383E89-3DAD-4878-A928-1DF2C4318A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Θέση αριθμού διαφάνειας 5">
            <a:extLst>
              <a:ext uri="{FF2B5EF4-FFF2-40B4-BE49-F238E27FC236}">
                <a16:creationId xmlns:a16="http://schemas.microsoft.com/office/drawing/2014/main" xmlns="" id="{CB5BEC69-F328-419C-AC25-04CECD3688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B5B9EC-C258-4729-B495-4ECAD5D41598}" type="slidenum">
              <a:rPr lang="en-US" smtClean="0"/>
              <a:t>‹#›</a:t>
            </a:fld>
            <a:endParaRPr lang="en-US"/>
          </a:p>
        </p:txBody>
      </p:sp>
    </p:spTree>
    <p:extLst>
      <p:ext uri="{BB962C8B-B14F-4D97-AF65-F5344CB8AC3E}">
        <p14:creationId xmlns:p14="http://schemas.microsoft.com/office/powerpoint/2010/main" val="35995889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3000" advTm="15000"/>
    </mc:Choice>
    <mc:Fallback>
      <p:transition spd="slow" advTm="1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63C46B1C-97E6-462E-90AB-2C49444259CF}"/>
              </a:ext>
            </a:extLst>
          </p:cNvPr>
          <p:cNvSpPr>
            <a:spLocks noGrp="1"/>
          </p:cNvSpPr>
          <p:nvPr>
            <p:ph type="ctrTitle"/>
          </p:nvPr>
        </p:nvSpPr>
        <p:spPr/>
        <p:txBody>
          <a:bodyPr/>
          <a:lstStyle/>
          <a:p>
            <a:endParaRPr lang="en-US"/>
          </a:p>
        </p:txBody>
      </p:sp>
      <p:sp>
        <p:nvSpPr>
          <p:cNvPr id="3" name="Υπότιτλος 2">
            <a:extLst>
              <a:ext uri="{FF2B5EF4-FFF2-40B4-BE49-F238E27FC236}">
                <a16:creationId xmlns:a16="http://schemas.microsoft.com/office/drawing/2014/main" xmlns="" id="{48227FD1-FD8E-4DB9-924E-25140DFD3612}"/>
              </a:ext>
            </a:extLst>
          </p:cNvPr>
          <p:cNvSpPr>
            <a:spLocks noGrp="1"/>
          </p:cNvSpPr>
          <p:nvPr>
            <p:ph type="subTitle" idx="1"/>
          </p:nvPr>
        </p:nvSpPr>
        <p:spPr/>
        <p:txBody>
          <a:bodyPr/>
          <a:lstStyle/>
          <a:p>
            <a:endParaRPr lang="en-US"/>
          </a:p>
        </p:txBody>
      </p:sp>
      <p:pic>
        <p:nvPicPr>
          <p:cNvPr id="5" name="Εικόνα 4">
            <a:extLst>
              <a:ext uri="{FF2B5EF4-FFF2-40B4-BE49-F238E27FC236}">
                <a16:creationId xmlns:a16="http://schemas.microsoft.com/office/drawing/2014/main" xmlns="" id="{0D62DFB9-8052-42AA-ABAC-AD28A578C3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45" y="-19242"/>
            <a:ext cx="12448405" cy="69992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xmlns="" id="{7464A33A-0289-41CF-8EF3-B7AC8622E077}"/>
              </a:ext>
            </a:extLst>
          </p:cNvPr>
          <p:cNvSpPr txBox="1"/>
          <p:nvPr/>
        </p:nvSpPr>
        <p:spPr>
          <a:xfrm>
            <a:off x="2967135" y="793102"/>
            <a:ext cx="4506685" cy="2215991"/>
          </a:xfrm>
          <a:prstGeom prst="rect">
            <a:avLst/>
          </a:prstGeom>
          <a:noFill/>
        </p:spPr>
        <p:txBody>
          <a:bodyPr wrap="square" rtlCol="0">
            <a:spAutoFit/>
          </a:bodyPr>
          <a:lstStyle/>
          <a:p>
            <a:pPr algn="ctr"/>
            <a:r>
              <a:rPr lang="el-GR" sz="13800" b="1" dirty="0">
                <a:solidFill>
                  <a:schemeClr val="accent1">
                    <a:lumMod val="75000"/>
                  </a:schemeClr>
                </a:solidFill>
                <a:latin typeface="Mistral" panose="03090702030407020403" pitchFamily="66" charset="0"/>
              </a:rPr>
              <a:t>Χανιά</a:t>
            </a:r>
            <a:endParaRPr lang="en-US" sz="13800" b="1" dirty="0">
              <a:solidFill>
                <a:schemeClr val="accent1">
                  <a:lumMod val="75000"/>
                </a:schemeClr>
              </a:solidFill>
              <a:latin typeface="Mistral" panose="03090702030407020403" pitchFamily="66" charset="0"/>
            </a:endParaRPr>
          </a:p>
        </p:txBody>
      </p:sp>
      <p:sp>
        <p:nvSpPr>
          <p:cNvPr id="7" name="TextBox 6">
            <a:extLst>
              <a:ext uri="{FF2B5EF4-FFF2-40B4-BE49-F238E27FC236}">
                <a16:creationId xmlns:a16="http://schemas.microsoft.com/office/drawing/2014/main" xmlns="" id="{84957706-6479-486B-8BC3-4960BE7FF20C}"/>
              </a:ext>
            </a:extLst>
          </p:cNvPr>
          <p:cNvSpPr txBox="1"/>
          <p:nvPr/>
        </p:nvSpPr>
        <p:spPr>
          <a:xfrm>
            <a:off x="6096000" y="4907902"/>
            <a:ext cx="4149012" cy="1815882"/>
          </a:xfrm>
          <a:prstGeom prst="rect">
            <a:avLst/>
          </a:prstGeom>
          <a:noFill/>
        </p:spPr>
        <p:txBody>
          <a:bodyPr wrap="square" rtlCol="0">
            <a:spAutoFit/>
          </a:bodyPr>
          <a:lstStyle/>
          <a:p>
            <a:pPr algn="ctr"/>
            <a:r>
              <a:rPr lang="el-GR" sz="2400" dirty="0">
                <a:solidFill>
                  <a:schemeClr val="bg1"/>
                </a:solidFill>
                <a:latin typeface="Mistral" panose="03090702030407020403" pitchFamily="66" charset="0"/>
              </a:rPr>
              <a:t>Όσος κι αν είναι ο σεβντάς</a:t>
            </a:r>
            <a:br>
              <a:rPr lang="el-GR" sz="2400" dirty="0">
                <a:solidFill>
                  <a:schemeClr val="bg1"/>
                </a:solidFill>
                <a:latin typeface="Mistral" panose="03090702030407020403" pitchFamily="66" charset="0"/>
              </a:rPr>
            </a:br>
            <a:r>
              <a:rPr lang="el-GR" sz="2400" dirty="0">
                <a:solidFill>
                  <a:schemeClr val="bg1"/>
                </a:solidFill>
                <a:latin typeface="Mistral" panose="03090702030407020403" pitchFamily="66" charset="0"/>
              </a:rPr>
              <a:t>που ‘χω μες την καρδιά μου,</a:t>
            </a:r>
            <a:br>
              <a:rPr lang="el-GR" sz="2400" dirty="0">
                <a:solidFill>
                  <a:schemeClr val="bg1"/>
                </a:solidFill>
                <a:latin typeface="Mistral" panose="03090702030407020403" pitchFamily="66" charset="0"/>
              </a:rPr>
            </a:br>
            <a:r>
              <a:rPr lang="el-GR" sz="2400" dirty="0">
                <a:solidFill>
                  <a:schemeClr val="bg1"/>
                </a:solidFill>
                <a:latin typeface="Mistral" panose="03090702030407020403" pitchFamily="66" charset="0"/>
              </a:rPr>
              <a:t>δεν θα ξεχάσω </a:t>
            </a:r>
            <a:r>
              <a:rPr lang="el-GR" sz="4000" dirty="0">
                <a:solidFill>
                  <a:schemeClr val="bg1"/>
                </a:solidFill>
                <a:latin typeface="Mistral" panose="03090702030407020403" pitchFamily="66" charset="0"/>
              </a:rPr>
              <a:t>ούτε</a:t>
            </a:r>
            <a:r>
              <a:rPr lang="el-GR" sz="2400" dirty="0">
                <a:solidFill>
                  <a:schemeClr val="bg1"/>
                </a:solidFill>
                <a:latin typeface="Mistral" panose="03090702030407020403" pitchFamily="66" charset="0"/>
              </a:rPr>
              <a:t> στιγμή</a:t>
            </a:r>
            <a:br>
              <a:rPr lang="el-GR" sz="2400" dirty="0">
                <a:solidFill>
                  <a:schemeClr val="bg1"/>
                </a:solidFill>
                <a:latin typeface="Mistral" panose="03090702030407020403" pitchFamily="66" charset="0"/>
              </a:rPr>
            </a:br>
            <a:r>
              <a:rPr lang="el-GR" sz="2400" dirty="0">
                <a:solidFill>
                  <a:schemeClr val="bg1"/>
                </a:solidFill>
                <a:latin typeface="Mistral" panose="03090702030407020403" pitchFamily="66" charset="0"/>
              </a:rPr>
              <a:t>τα όμορφα Χανιά μου.</a:t>
            </a:r>
            <a:endParaRPr lang="en-US" sz="2400" dirty="0">
              <a:solidFill>
                <a:schemeClr val="bg1"/>
              </a:solidFill>
              <a:latin typeface="Mistral" panose="03090702030407020403" pitchFamily="66" charset="0"/>
            </a:endParaRPr>
          </a:p>
        </p:txBody>
      </p:sp>
      <p:pic>
        <p:nvPicPr>
          <p:cNvPr id="4" name="Χαρουλης Γιαννης-Ερωτοκριτος  (Τα Θλιβερα Μαντατα).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94213" y="-1091541"/>
            <a:ext cx="609600" cy="609600"/>
          </a:xfrm>
          <a:prstGeom prst="rect">
            <a:avLst/>
          </a:prstGeom>
        </p:spPr>
      </p:pic>
    </p:spTree>
    <p:extLst>
      <p:ext uri="{BB962C8B-B14F-4D97-AF65-F5344CB8AC3E}">
        <p14:creationId xmlns:p14="http://schemas.microsoft.com/office/powerpoint/2010/main" val="1699706599"/>
      </p:ext>
    </p:extLst>
  </p:cSld>
  <p:clrMapOvr>
    <a:masterClrMapping/>
  </p:clrMapOvr>
  <mc:AlternateContent xmlns:mc="http://schemas.openxmlformats.org/markup-compatibility/2006">
    <mc:Choice xmlns:p14="http://schemas.microsoft.com/office/powerpoint/2010/main" Requires="p14">
      <p:transition spd="slow" p14:dur="3000" advTm="15000"/>
    </mc:Choice>
    <mc:Fallback>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xmlns="" id="{24524BC2-4A2E-4B1A-9860-8751C6D0D519}"/>
              </a:ext>
            </a:extLst>
          </p:cNvPr>
          <p:cNvSpPr/>
          <p:nvPr/>
        </p:nvSpPr>
        <p:spPr>
          <a:xfrm>
            <a:off x="215317" y="193071"/>
            <a:ext cx="11761365" cy="2585323"/>
          </a:xfrm>
          <a:prstGeom prst="rect">
            <a:avLst/>
          </a:prstGeom>
        </p:spPr>
        <p:txBody>
          <a:bodyPr wrap="square">
            <a:spAutoFit/>
          </a:bodyPr>
          <a:lstStyle/>
          <a:p>
            <a:r>
              <a:rPr lang="el-GR" dirty="0"/>
              <a:t>Μια άλλη σημαντική στιγμή στην ιστορία των Χανίων είναι η εισβολή και κατοχή από τις δυνάμεις του Άξονα κατά τη διάρκεια του Β΄ παγκοσμίου πολέμου. </a:t>
            </a:r>
          </a:p>
          <a:p>
            <a:r>
              <a:rPr lang="el-GR" dirty="0"/>
              <a:t>Με την μεταφορά της Ελληνικής κυβέρνησης στα Χανιά μετά την κατάληψη της ηπειρωτικής Ελλάδας η πόλη γίνεται η de facto πρωτεύουσα της χώρας(ως πρωτεύουσα ορίζεται η έδρα της κυβέρνησης). </a:t>
            </a:r>
          </a:p>
          <a:p>
            <a:r>
              <a:rPr lang="el-GR" dirty="0"/>
              <a:t>Στην συνέχεια όμως έπειτα από έναν ανηλεή βομβαρδισμό της πόλης από τη γερμανική αεροπορία τον Μάιο του 1941, οι Γερμανοί αλεξιπτωτιστές εισέβαλαν στην πόλη από τα δυτικά (από τις περιοχές του Γαλατά και του </a:t>
            </a:r>
            <a:r>
              <a:rPr lang="el-GR" dirty="0" err="1"/>
              <a:t>Μάλεμε</a:t>
            </a:r>
            <a:r>
              <a:rPr lang="el-GR" dirty="0"/>
              <a:t>) και απωθήθηκαν από τους Βρετανούς στον λόφο της Δεξαμενής στα νότια της πόλης.</a:t>
            </a:r>
          </a:p>
          <a:p>
            <a:r>
              <a:rPr lang="el-GR" dirty="0"/>
              <a:t>Τα Χανιά ήταν η τελευταία ευρωπαϊκή πόλη, που απελευθερώθηκε από τους Γερμανούς τον Απρίλιο του 1945, με τους Γερμανούς να εκτελούν ντόπιους μέχρι την τελευταία στιγμή.</a:t>
            </a:r>
            <a:endParaRPr lang="en-US" dirty="0"/>
          </a:p>
        </p:txBody>
      </p:sp>
      <p:pic>
        <p:nvPicPr>
          <p:cNvPr id="3" name="Εικόνα 2">
            <a:extLst>
              <a:ext uri="{FF2B5EF4-FFF2-40B4-BE49-F238E27FC236}">
                <a16:creationId xmlns:a16="http://schemas.microsoft.com/office/drawing/2014/main" xmlns="" id="{D82C15AF-5EDF-474F-A5DD-34B20C180770}"/>
              </a:ext>
            </a:extLst>
          </p:cNvPr>
          <p:cNvPicPr>
            <a:picLocks noChangeAspect="1"/>
          </p:cNvPicPr>
          <p:nvPr/>
        </p:nvPicPr>
        <p:blipFill>
          <a:blip r:embed="rId2"/>
          <a:stretch>
            <a:fillRect/>
          </a:stretch>
        </p:blipFill>
        <p:spPr>
          <a:xfrm>
            <a:off x="215316" y="3165207"/>
            <a:ext cx="3001073" cy="2199260"/>
          </a:xfrm>
          <a:prstGeom prst="rect">
            <a:avLst/>
          </a:prstGeom>
        </p:spPr>
      </p:pic>
      <p:pic>
        <p:nvPicPr>
          <p:cNvPr id="4" name="Εικόνα 3">
            <a:extLst>
              <a:ext uri="{FF2B5EF4-FFF2-40B4-BE49-F238E27FC236}">
                <a16:creationId xmlns:a16="http://schemas.microsoft.com/office/drawing/2014/main" xmlns="" id="{CE086044-55D3-4144-AD80-92F74F751945}"/>
              </a:ext>
            </a:extLst>
          </p:cNvPr>
          <p:cNvPicPr>
            <a:picLocks noChangeAspect="1"/>
          </p:cNvPicPr>
          <p:nvPr/>
        </p:nvPicPr>
        <p:blipFill>
          <a:blip r:embed="rId3"/>
          <a:stretch>
            <a:fillRect/>
          </a:stretch>
        </p:blipFill>
        <p:spPr>
          <a:xfrm>
            <a:off x="8900959" y="3137854"/>
            <a:ext cx="3075723" cy="2253965"/>
          </a:xfrm>
          <a:prstGeom prst="rect">
            <a:avLst/>
          </a:prstGeom>
        </p:spPr>
      </p:pic>
      <p:pic>
        <p:nvPicPr>
          <p:cNvPr id="5" name="Εικόνα 4">
            <a:extLst>
              <a:ext uri="{FF2B5EF4-FFF2-40B4-BE49-F238E27FC236}">
                <a16:creationId xmlns:a16="http://schemas.microsoft.com/office/drawing/2014/main" xmlns="" id="{BB00EFB8-0125-430C-970C-97904F5EABA6}"/>
              </a:ext>
            </a:extLst>
          </p:cNvPr>
          <p:cNvPicPr>
            <a:picLocks noChangeAspect="1"/>
          </p:cNvPicPr>
          <p:nvPr/>
        </p:nvPicPr>
        <p:blipFill>
          <a:blip r:embed="rId4"/>
          <a:stretch>
            <a:fillRect/>
          </a:stretch>
        </p:blipFill>
        <p:spPr>
          <a:xfrm>
            <a:off x="4520812" y="3137854"/>
            <a:ext cx="3075723" cy="3322503"/>
          </a:xfrm>
          <a:prstGeom prst="rect">
            <a:avLst/>
          </a:prstGeom>
        </p:spPr>
      </p:pic>
    </p:spTree>
    <p:extLst>
      <p:ext uri="{BB962C8B-B14F-4D97-AF65-F5344CB8AC3E}">
        <p14:creationId xmlns:p14="http://schemas.microsoft.com/office/powerpoint/2010/main" val="762127270"/>
      </p:ext>
    </p:extLst>
  </p:cSld>
  <p:clrMapOvr>
    <a:masterClrMapping/>
  </p:clrMapOvr>
  <mc:AlternateContent xmlns:mc="http://schemas.openxmlformats.org/markup-compatibility/2006">
    <mc:Choice xmlns:p14="http://schemas.microsoft.com/office/powerpoint/2010/main" Requires="p14">
      <p:transition spd="slow" p14:dur="3000" advTm="15000"/>
    </mc:Choice>
    <mc:Fallback>
      <p:transition spd="slow" advTm="15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A730C2F-0458-4542-8747-7295491FCD1A}"/>
              </a:ext>
            </a:extLst>
          </p:cNvPr>
          <p:cNvSpPr txBox="1"/>
          <p:nvPr/>
        </p:nvSpPr>
        <p:spPr>
          <a:xfrm>
            <a:off x="1830927" y="225040"/>
            <a:ext cx="8672054" cy="461665"/>
          </a:xfrm>
          <a:prstGeom prst="rect">
            <a:avLst/>
          </a:prstGeom>
          <a:noFill/>
        </p:spPr>
        <p:txBody>
          <a:bodyPr wrap="none" rtlCol="0">
            <a:spAutoFit/>
          </a:bodyPr>
          <a:lstStyle/>
          <a:p>
            <a:r>
              <a:rPr lang="el-GR" sz="2400" b="1" dirty="0"/>
              <a:t>Χανιώτικες προσωπικότητες που έγραψαν ( και γράφουν) ιστορία</a:t>
            </a:r>
            <a:endParaRPr lang="en-US" sz="2400" b="1" dirty="0"/>
          </a:p>
        </p:txBody>
      </p:sp>
      <p:pic>
        <p:nvPicPr>
          <p:cNvPr id="3" name="Εικόνα 2">
            <a:extLst>
              <a:ext uri="{FF2B5EF4-FFF2-40B4-BE49-F238E27FC236}">
                <a16:creationId xmlns:a16="http://schemas.microsoft.com/office/drawing/2014/main" xmlns="" id="{725129BA-3BC3-432F-A267-8391D2D9E1B5}"/>
              </a:ext>
            </a:extLst>
          </p:cNvPr>
          <p:cNvPicPr>
            <a:picLocks noChangeAspect="1"/>
          </p:cNvPicPr>
          <p:nvPr/>
        </p:nvPicPr>
        <p:blipFill>
          <a:blip r:embed="rId2"/>
          <a:stretch>
            <a:fillRect/>
          </a:stretch>
        </p:blipFill>
        <p:spPr>
          <a:xfrm>
            <a:off x="445665" y="902734"/>
            <a:ext cx="1905000" cy="2200275"/>
          </a:xfrm>
          <a:prstGeom prst="rect">
            <a:avLst/>
          </a:prstGeom>
        </p:spPr>
      </p:pic>
      <p:sp>
        <p:nvSpPr>
          <p:cNvPr id="4" name="TextBox 3">
            <a:extLst>
              <a:ext uri="{FF2B5EF4-FFF2-40B4-BE49-F238E27FC236}">
                <a16:creationId xmlns:a16="http://schemas.microsoft.com/office/drawing/2014/main" xmlns="" id="{C0166DA5-42B0-48CE-9728-C7DD546C273E}"/>
              </a:ext>
            </a:extLst>
          </p:cNvPr>
          <p:cNvSpPr txBox="1"/>
          <p:nvPr/>
        </p:nvSpPr>
        <p:spPr>
          <a:xfrm>
            <a:off x="445019" y="3103009"/>
            <a:ext cx="1906291" cy="400110"/>
          </a:xfrm>
          <a:prstGeom prst="rect">
            <a:avLst/>
          </a:prstGeom>
          <a:noFill/>
        </p:spPr>
        <p:txBody>
          <a:bodyPr wrap="none" rtlCol="0">
            <a:spAutoFit/>
          </a:bodyPr>
          <a:lstStyle/>
          <a:p>
            <a:pPr algn="ctr"/>
            <a:r>
              <a:rPr lang="el-GR" sz="1000" dirty="0"/>
              <a:t>Ελευθέριος Βενιζέλος 1864-1936</a:t>
            </a:r>
          </a:p>
          <a:p>
            <a:pPr algn="ctr"/>
            <a:r>
              <a:rPr lang="el-GR" sz="1000" dirty="0"/>
              <a:t>Πρωθυπουργός της Ελλάδος</a:t>
            </a:r>
            <a:endParaRPr lang="en-US" sz="1000" dirty="0"/>
          </a:p>
        </p:txBody>
      </p:sp>
      <p:pic>
        <p:nvPicPr>
          <p:cNvPr id="5" name="Εικόνα 4">
            <a:extLst>
              <a:ext uri="{FF2B5EF4-FFF2-40B4-BE49-F238E27FC236}">
                <a16:creationId xmlns:a16="http://schemas.microsoft.com/office/drawing/2014/main" xmlns="" id="{0FA24CDF-39EF-42A4-B035-19D2E8CA40C1}"/>
              </a:ext>
            </a:extLst>
          </p:cNvPr>
          <p:cNvPicPr>
            <a:picLocks noChangeAspect="1"/>
          </p:cNvPicPr>
          <p:nvPr/>
        </p:nvPicPr>
        <p:blipFill>
          <a:blip r:embed="rId3"/>
          <a:stretch>
            <a:fillRect/>
          </a:stretch>
        </p:blipFill>
        <p:spPr>
          <a:xfrm>
            <a:off x="9127263" y="770696"/>
            <a:ext cx="2147930" cy="1557249"/>
          </a:xfrm>
          <a:prstGeom prst="rect">
            <a:avLst/>
          </a:prstGeom>
        </p:spPr>
      </p:pic>
      <p:sp>
        <p:nvSpPr>
          <p:cNvPr id="6" name="TextBox 5">
            <a:extLst>
              <a:ext uri="{FF2B5EF4-FFF2-40B4-BE49-F238E27FC236}">
                <a16:creationId xmlns:a16="http://schemas.microsoft.com/office/drawing/2014/main" xmlns="" id="{9F30E294-F779-4CD0-A0AC-4719E83E4AA2}"/>
              </a:ext>
            </a:extLst>
          </p:cNvPr>
          <p:cNvSpPr txBox="1"/>
          <p:nvPr/>
        </p:nvSpPr>
        <p:spPr>
          <a:xfrm>
            <a:off x="9487443" y="2323750"/>
            <a:ext cx="1776447" cy="400110"/>
          </a:xfrm>
          <a:prstGeom prst="rect">
            <a:avLst/>
          </a:prstGeom>
          <a:noFill/>
        </p:spPr>
        <p:txBody>
          <a:bodyPr wrap="none" rtlCol="0">
            <a:spAutoFit/>
          </a:bodyPr>
          <a:lstStyle/>
          <a:p>
            <a:pPr algn="ctr"/>
            <a:r>
              <a:rPr lang="el-GR" sz="1000" dirty="0"/>
              <a:t>Αλέξης Μινωτής 1898-1967</a:t>
            </a:r>
          </a:p>
          <a:p>
            <a:pPr algn="ctr"/>
            <a:r>
              <a:rPr lang="el-GR" sz="1000" dirty="0"/>
              <a:t>Διάσημος </a:t>
            </a:r>
            <a:r>
              <a:rPr lang="el-GR" sz="1000" dirty="0" err="1"/>
              <a:t>θεατρικος</a:t>
            </a:r>
            <a:r>
              <a:rPr lang="el-GR" sz="1000" dirty="0"/>
              <a:t> ηθοποιός</a:t>
            </a:r>
            <a:endParaRPr lang="en-US" sz="1000" dirty="0"/>
          </a:p>
        </p:txBody>
      </p:sp>
      <p:pic>
        <p:nvPicPr>
          <p:cNvPr id="7" name="Εικόνα 6">
            <a:extLst>
              <a:ext uri="{FF2B5EF4-FFF2-40B4-BE49-F238E27FC236}">
                <a16:creationId xmlns:a16="http://schemas.microsoft.com/office/drawing/2014/main" xmlns="" id="{5BBBC680-E9AC-430E-977B-AB18E5608626}"/>
              </a:ext>
            </a:extLst>
          </p:cNvPr>
          <p:cNvPicPr>
            <a:picLocks noChangeAspect="1"/>
          </p:cNvPicPr>
          <p:nvPr/>
        </p:nvPicPr>
        <p:blipFill>
          <a:blip r:embed="rId4"/>
          <a:stretch>
            <a:fillRect/>
          </a:stretch>
        </p:blipFill>
        <p:spPr>
          <a:xfrm>
            <a:off x="3604745" y="774890"/>
            <a:ext cx="1329690" cy="2126609"/>
          </a:xfrm>
          <a:prstGeom prst="rect">
            <a:avLst/>
          </a:prstGeom>
        </p:spPr>
      </p:pic>
      <p:sp>
        <p:nvSpPr>
          <p:cNvPr id="8" name="TextBox 7">
            <a:extLst>
              <a:ext uri="{FF2B5EF4-FFF2-40B4-BE49-F238E27FC236}">
                <a16:creationId xmlns:a16="http://schemas.microsoft.com/office/drawing/2014/main" xmlns="" id="{4E3ED26D-1CF2-4EEC-BF77-EDF82A2599B2}"/>
              </a:ext>
            </a:extLst>
          </p:cNvPr>
          <p:cNvSpPr txBox="1"/>
          <p:nvPr/>
        </p:nvSpPr>
        <p:spPr>
          <a:xfrm>
            <a:off x="3356519" y="2902954"/>
            <a:ext cx="1826141" cy="400110"/>
          </a:xfrm>
          <a:prstGeom prst="rect">
            <a:avLst/>
          </a:prstGeom>
          <a:noFill/>
        </p:spPr>
        <p:txBody>
          <a:bodyPr wrap="none" rtlCol="0">
            <a:spAutoFit/>
          </a:bodyPr>
          <a:lstStyle/>
          <a:p>
            <a:pPr algn="ctr"/>
            <a:r>
              <a:rPr lang="el-GR" sz="1000" dirty="0"/>
              <a:t>Σοφοκλής Βενιζέλος 1894-1964</a:t>
            </a:r>
          </a:p>
          <a:p>
            <a:pPr algn="ctr"/>
            <a:r>
              <a:rPr lang="el-GR" sz="1000" dirty="0"/>
              <a:t>Πρωθυπουργός της Ελλάδος</a:t>
            </a:r>
            <a:endParaRPr lang="en-US" sz="1000" dirty="0"/>
          </a:p>
        </p:txBody>
      </p:sp>
      <p:pic>
        <p:nvPicPr>
          <p:cNvPr id="9" name="Εικόνα 8">
            <a:extLst>
              <a:ext uri="{FF2B5EF4-FFF2-40B4-BE49-F238E27FC236}">
                <a16:creationId xmlns:a16="http://schemas.microsoft.com/office/drawing/2014/main" xmlns="" id="{8E6E5DBF-9DF4-4301-B6F4-A62D523C6587}"/>
              </a:ext>
            </a:extLst>
          </p:cNvPr>
          <p:cNvPicPr>
            <a:picLocks noChangeAspect="1"/>
          </p:cNvPicPr>
          <p:nvPr/>
        </p:nvPicPr>
        <p:blipFill>
          <a:blip r:embed="rId5"/>
          <a:stretch>
            <a:fillRect/>
          </a:stretch>
        </p:blipFill>
        <p:spPr>
          <a:xfrm>
            <a:off x="6368293" y="774890"/>
            <a:ext cx="1322255" cy="1758599"/>
          </a:xfrm>
          <a:prstGeom prst="rect">
            <a:avLst/>
          </a:prstGeom>
        </p:spPr>
      </p:pic>
      <p:sp>
        <p:nvSpPr>
          <p:cNvPr id="10" name="TextBox 9">
            <a:extLst>
              <a:ext uri="{FF2B5EF4-FFF2-40B4-BE49-F238E27FC236}">
                <a16:creationId xmlns:a16="http://schemas.microsoft.com/office/drawing/2014/main" xmlns="" id="{705438AA-25B3-4051-B189-7B9C18669DD6}"/>
              </a:ext>
            </a:extLst>
          </p:cNvPr>
          <p:cNvSpPr txBox="1"/>
          <p:nvPr/>
        </p:nvSpPr>
        <p:spPr>
          <a:xfrm>
            <a:off x="6010296" y="2523805"/>
            <a:ext cx="2198038" cy="400110"/>
          </a:xfrm>
          <a:prstGeom prst="rect">
            <a:avLst/>
          </a:prstGeom>
          <a:noFill/>
        </p:spPr>
        <p:txBody>
          <a:bodyPr wrap="none" rtlCol="0">
            <a:spAutoFit/>
          </a:bodyPr>
          <a:lstStyle/>
          <a:p>
            <a:pPr algn="ctr"/>
            <a:r>
              <a:rPr lang="el-GR" sz="1000" dirty="0"/>
              <a:t>Κωνσταντίνος Μητσοτάκης 1918-2017</a:t>
            </a:r>
          </a:p>
          <a:p>
            <a:pPr algn="ctr"/>
            <a:r>
              <a:rPr lang="el-GR" sz="1000" dirty="0"/>
              <a:t>Πρωθυπουργός της Ελλάδος</a:t>
            </a:r>
            <a:endParaRPr lang="en-US" sz="1000" dirty="0"/>
          </a:p>
        </p:txBody>
      </p:sp>
      <p:pic>
        <p:nvPicPr>
          <p:cNvPr id="11" name="Εικόνα 10">
            <a:extLst>
              <a:ext uri="{FF2B5EF4-FFF2-40B4-BE49-F238E27FC236}">
                <a16:creationId xmlns:a16="http://schemas.microsoft.com/office/drawing/2014/main" xmlns="" id="{4C9F069C-7D7B-4B36-91E2-94308929EAE7}"/>
              </a:ext>
            </a:extLst>
          </p:cNvPr>
          <p:cNvPicPr>
            <a:picLocks noChangeAspect="1"/>
          </p:cNvPicPr>
          <p:nvPr/>
        </p:nvPicPr>
        <p:blipFill>
          <a:blip r:embed="rId6"/>
          <a:stretch>
            <a:fillRect/>
          </a:stretch>
        </p:blipFill>
        <p:spPr>
          <a:xfrm>
            <a:off x="754551" y="3671101"/>
            <a:ext cx="1416336" cy="1948403"/>
          </a:xfrm>
          <a:prstGeom prst="rect">
            <a:avLst/>
          </a:prstGeom>
        </p:spPr>
      </p:pic>
      <p:sp>
        <p:nvSpPr>
          <p:cNvPr id="12" name="TextBox 11">
            <a:extLst>
              <a:ext uri="{FF2B5EF4-FFF2-40B4-BE49-F238E27FC236}">
                <a16:creationId xmlns:a16="http://schemas.microsoft.com/office/drawing/2014/main" xmlns="" id="{CCCBB0B7-B3AA-4AA7-A094-FE5239C24990}"/>
              </a:ext>
            </a:extLst>
          </p:cNvPr>
          <p:cNvSpPr txBox="1"/>
          <p:nvPr/>
        </p:nvSpPr>
        <p:spPr>
          <a:xfrm>
            <a:off x="663828" y="5619504"/>
            <a:ext cx="1468671" cy="400110"/>
          </a:xfrm>
          <a:prstGeom prst="rect">
            <a:avLst/>
          </a:prstGeom>
          <a:noFill/>
        </p:spPr>
        <p:txBody>
          <a:bodyPr wrap="none" rtlCol="0">
            <a:spAutoFit/>
          </a:bodyPr>
          <a:lstStyle/>
          <a:p>
            <a:pPr algn="ctr"/>
            <a:r>
              <a:rPr lang="el-GR" sz="1000" dirty="0"/>
              <a:t>Νάνα </a:t>
            </a:r>
            <a:r>
              <a:rPr lang="el-GR" sz="1000" dirty="0" err="1"/>
              <a:t>Μούσχουρη</a:t>
            </a:r>
            <a:r>
              <a:rPr lang="el-GR" sz="1000" dirty="0"/>
              <a:t> 1934-</a:t>
            </a:r>
          </a:p>
          <a:p>
            <a:pPr algn="ctr"/>
            <a:r>
              <a:rPr lang="el-GR" sz="1000" dirty="0"/>
              <a:t>Τραγουδίστρια</a:t>
            </a:r>
            <a:endParaRPr lang="en-US" sz="1000" dirty="0"/>
          </a:p>
        </p:txBody>
      </p:sp>
      <p:pic>
        <p:nvPicPr>
          <p:cNvPr id="13" name="Εικόνα 12">
            <a:extLst>
              <a:ext uri="{FF2B5EF4-FFF2-40B4-BE49-F238E27FC236}">
                <a16:creationId xmlns:a16="http://schemas.microsoft.com/office/drawing/2014/main" xmlns="" id="{C1B206F5-0FFB-407C-888B-B10563294B97}"/>
              </a:ext>
            </a:extLst>
          </p:cNvPr>
          <p:cNvPicPr>
            <a:picLocks noChangeAspect="1"/>
          </p:cNvPicPr>
          <p:nvPr/>
        </p:nvPicPr>
        <p:blipFill>
          <a:blip r:embed="rId7"/>
          <a:stretch>
            <a:fillRect/>
          </a:stretch>
        </p:blipFill>
        <p:spPr>
          <a:xfrm>
            <a:off x="3562320" y="3671100"/>
            <a:ext cx="1372115" cy="1948403"/>
          </a:xfrm>
          <a:prstGeom prst="rect">
            <a:avLst/>
          </a:prstGeom>
        </p:spPr>
      </p:pic>
      <p:sp>
        <p:nvSpPr>
          <p:cNvPr id="14" name="TextBox 13">
            <a:extLst>
              <a:ext uri="{FF2B5EF4-FFF2-40B4-BE49-F238E27FC236}">
                <a16:creationId xmlns:a16="http://schemas.microsoft.com/office/drawing/2014/main" xmlns="" id="{3C9B66A7-B952-4508-90C9-F9F45F65D916}"/>
              </a:ext>
            </a:extLst>
          </p:cNvPr>
          <p:cNvSpPr txBox="1"/>
          <p:nvPr/>
        </p:nvSpPr>
        <p:spPr>
          <a:xfrm>
            <a:off x="3472363" y="5608915"/>
            <a:ext cx="1552028" cy="400110"/>
          </a:xfrm>
          <a:prstGeom prst="rect">
            <a:avLst/>
          </a:prstGeom>
          <a:noFill/>
        </p:spPr>
        <p:txBody>
          <a:bodyPr wrap="none" rtlCol="0">
            <a:spAutoFit/>
          </a:bodyPr>
          <a:lstStyle/>
          <a:p>
            <a:pPr algn="ctr"/>
            <a:r>
              <a:rPr lang="el-GR" sz="1000" dirty="0"/>
              <a:t>Μίκης Θεοδωράκης 1925-</a:t>
            </a:r>
          </a:p>
          <a:p>
            <a:pPr algn="ctr"/>
            <a:r>
              <a:rPr lang="el-GR" sz="1000" dirty="0"/>
              <a:t>Συνθέτης</a:t>
            </a:r>
            <a:endParaRPr lang="en-US" sz="1000" dirty="0"/>
          </a:p>
        </p:txBody>
      </p:sp>
      <p:pic>
        <p:nvPicPr>
          <p:cNvPr id="15" name="Εικόνα 14">
            <a:extLst>
              <a:ext uri="{FF2B5EF4-FFF2-40B4-BE49-F238E27FC236}">
                <a16:creationId xmlns:a16="http://schemas.microsoft.com/office/drawing/2014/main" xmlns="" id="{922AF393-F3E3-45E1-BF51-F9351C5A4C19}"/>
              </a:ext>
            </a:extLst>
          </p:cNvPr>
          <p:cNvPicPr>
            <a:picLocks noChangeAspect="1"/>
          </p:cNvPicPr>
          <p:nvPr/>
        </p:nvPicPr>
        <p:blipFill>
          <a:blip r:embed="rId8"/>
          <a:stretch>
            <a:fillRect/>
          </a:stretch>
        </p:blipFill>
        <p:spPr>
          <a:xfrm>
            <a:off x="6166954" y="3671100"/>
            <a:ext cx="1732383" cy="1664298"/>
          </a:xfrm>
          <a:prstGeom prst="rect">
            <a:avLst/>
          </a:prstGeom>
        </p:spPr>
      </p:pic>
      <p:sp>
        <p:nvSpPr>
          <p:cNvPr id="16" name="TextBox 15">
            <a:extLst>
              <a:ext uri="{FF2B5EF4-FFF2-40B4-BE49-F238E27FC236}">
                <a16:creationId xmlns:a16="http://schemas.microsoft.com/office/drawing/2014/main" xmlns="" id="{4D8E3DD4-BA95-47B3-A712-9EE6579D478A}"/>
              </a:ext>
            </a:extLst>
          </p:cNvPr>
          <p:cNvSpPr txBox="1"/>
          <p:nvPr/>
        </p:nvSpPr>
        <p:spPr>
          <a:xfrm>
            <a:off x="6415824" y="5335398"/>
            <a:ext cx="1218603" cy="400110"/>
          </a:xfrm>
          <a:prstGeom prst="rect">
            <a:avLst/>
          </a:prstGeom>
          <a:noFill/>
        </p:spPr>
        <p:txBody>
          <a:bodyPr wrap="none" rtlCol="0">
            <a:spAutoFit/>
          </a:bodyPr>
          <a:lstStyle/>
          <a:p>
            <a:pPr algn="ctr"/>
            <a:r>
              <a:rPr lang="el-GR" sz="1000" dirty="0"/>
              <a:t>Μάρω Δούκα 1947-</a:t>
            </a:r>
          </a:p>
          <a:p>
            <a:pPr algn="ctr"/>
            <a:r>
              <a:rPr lang="el-GR" sz="1000" dirty="0"/>
              <a:t>Συγγραφέας</a:t>
            </a:r>
            <a:endParaRPr lang="en-US" sz="1000" dirty="0"/>
          </a:p>
        </p:txBody>
      </p:sp>
      <p:pic>
        <p:nvPicPr>
          <p:cNvPr id="17" name="Εικόνα 16">
            <a:extLst>
              <a:ext uri="{FF2B5EF4-FFF2-40B4-BE49-F238E27FC236}">
                <a16:creationId xmlns:a16="http://schemas.microsoft.com/office/drawing/2014/main" xmlns="" id="{7EE70526-7F91-4B9A-8F3A-AB4C48B8F435}"/>
              </a:ext>
            </a:extLst>
          </p:cNvPr>
          <p:cNvPicPr>
            <a:picLocks noChangeAspect="1"/>
          </p:cNvPicPr>
          <p:nvPr/>
        </p:nvPicPr>
        <p:blipFill>
          <a:blip r:embed="rId9"/>
          <a:stretch>
            <a:fillRect/>
          </a:stretch>
        </p:blipFill>
        <p:spPr>
          <a:xfrm>
            <a:off x="9487443" y="3671100"/>
            <a:ext cx="1384392" cy="1948403"/>
          </a:xfrm>
          <a:prstGeom prst="rect">
            <a:avLst/>
          </a:prstGeom>
        </p:spPr>
      </p:pic>
      <p:sp>
        <p:nvSpPr>
          <p:cNvPr id="18" name="TextBox 17">
            <a:extLst>
              <a:ext uri="{FF2B5EF4-FFF2-40B4-BE49-F238E27FC236}">
                <a16:creationId xmlns:a16="http://schemas.microsoft.com/office/drawing/2014/main" xmlns="" id="{8AA2015B-F789-4CD0-BEB9-062DCB7E3FD6}"/>
              </a:ext>
            </a:extLst>
          </p:cNvPr>
          <p:cNvSpPr txBox="1"/>
          <p:nvPr/>
        </p:nvSpPr>
        <p:spPr>
          <a:xfrm>
            <a:off x="9403625" y="5642146"/>
            <a:ext cx="1552027" cy="400110"/>
          </a:xfrm>
          <a:prstGeom prst="rect">
            <a:avLst/>
          </a:prstGeom>
          <a:noFill/>
        </p:spPr>
        <p:txBody>
          <a:bodyPr wrap="none" rtlCol="0">
            <a:spAutoFit/>
          </a:bodyPr>
          <a:lstStyle/>
          <a:p>
            <a:pPr algn="ctr"/>
            <a:r>
              <a:rPr lang="el-GR" sz="1000" dirty="0"/>
              <a:t>Ιωάννα </a:t>
            </a:r>
            <a:r>
              <a:rPr lang="el-GR" sz="1000" dirty="0" err="1"/>
              <a:t>Καρυστιάνη</a:t>
            </a:r>
            <a:r>
              <a:rPr lang="el-GR" sz="1000" dirty="0"/>
              <a:t> 1952-</a:t>
            </a:r>
          </a:p>
          <a:p>
            <a:pPr algn="ctr"/>
            <a:r>
              <a:rPr lang="el-GR" sz="1000" dirty="0"/>
              <a:t>Συγγραφέας</a:t>
            </a:r>
            <a:endParaRPr lang="en-US" sz="1000" dirty="0"/>
          </a:p>
        </p:txBody>
      </p:sp>
    </p:spTree>
    <p:extLst>
      <p:ext uri="{BB962C8B-B14F-4D97-AF65-F5344CB8AC3E}">
        <p14:creationId xmlns:p14="http://schemas.microsoft.com/office/powerpoint/2010/main" val="3202863241"/>
      </p:ext>
    </p:extLst>
  </p:cSld>
  <p:clrMapOvr>
    <a:masterClrMapping/>
  </p:clrMapOvr>
  <mc:AlternateContent xmlns:mc="http://schemas.openxmlformats.org/markup-compatibility/2006">
    <mc:Choice xmlns:p14="http://schemas.microsoft.com/office/powerpoint/2010/main" Requires="p14">
      <p:transition spd="slow" p14:dur="3000" advTm="15000"/>
    </mc:Choice>
    <mc:Fallback>
      <p:transition spd="slow" advTm="15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xmlns="" id="{2C51BDC4-41B9-4697-A937-593CE5A503D4}"/>
              </a:ext>
            </a:extLst>
          </p:cNvPr>
          <p:cNvPicPr>
            <a:picLocks noChangeAspect="1"/>
          </p:cNvPicPr>
          <p:nvPr/>
        </p:nvPicPr>
        <p:blipFill>
          <a:blip r:embed="rId2"/>
          <a:stretch>
            <a:fillRect/>
          </a:stretch>
        </p:blipFill>
        <p:spPr>
          <a:xfrm>
            <a:off x="0" y="0"/>
            <a:ext cx="12192000" cy="2444750"/>
          </a:xfrm>
          <a:prstGeom prst="rect">
            <a:avLst/>
          </a:prstGeom>
        </p:spPr>
      </p:pic>
      <p:sp>
        <p:nvSpPr>
          <p:cNvPr id="3" name="Ορθογώνιο 2">
            <a:extLst>
              <a:ext uri="{FF2B5EF4-FFF2-40B4-BE49-F238E27FC236}">
                <a16:creationId xmlns:a16="http://schemas.microsoft.com/office/drawing/2014/main" xmlns="" id="{80B1534A-56DA-4988-A551-6B3647B52E89}"/>
              </a:ext>
            </a:extLst>
          </p:cNvPr>
          <p:cNvSpPr/>
          <p:nvPr/>
        </p:nvSpPr>
        <p:spPr>
          <a:xfrm>
            <a:off x="128631" y="1521420"/>
            <a:ext cx="12063369" cy="923330"/>
          </a:xfrm>
          <a:prstGeom prst="rect">
            <a:avLst/>
          </a:prstGeom>
        </p:spPr>
        <p:txBody>
          <a:bodyPr wrap="square">
            <a:spAutoFit/>
          </a:bodyPr>
          <a:lstStyle/>
          <a:p>
            <a:r>
              <a:rPr lang="el-GR" dirty="0">
                <a:solidFill>
                  <a:schemeClr val="accent3">
                    <a:lumMod val="60000"/>
                    <a:lumOff val="40000"/>
                  </a:schemeClr>
                </a:solidFill>
              </a:rPr>
              <a:t>Τη δεκαετία του ΄70 η Κρήτη μετατράπηκε σε μείζονα τουριστικό προορισμό για τον διεθνή και εγχώριο τουρισμό, πράγμα το οποίο συνέβαλε στην άνθηση της οικονομίας και της πολιτιστικής ανάπτυξης της πόλης. </a:t>
            </a:r>
          </a:p>
          <a:p>
            <a:r>
              <a:rPr lang="el-GR" dirty="0">
                <a:solidFill>
                  <a:schemeClr val="accent3">
                    <a:lumMod val="60000"/>
                    <a:lumOff val="40000"/>
                  </a:schemeClr>
                </a:solidFill>
              </a:rPr>
              <a:t>Τα Χανιά, έπαψαν να είναι πρωτεύουσα της Κρήτης το 1971, όταν ως πρωτεύουσα της Κρήτης επανήλθε το Ηράκλειο.</a:t>
            </a:r>
            <a:endParaRPr lang="en-US" dirty="0">
              <a:solidFill>
                <a:schemeClr val="accent3">
                  <a:lumMod val="60000"/>
                  <a:lumOff val="40000"/>
                </a:schemeClr>
              </a:solidFill>
            </a:endParaRPr>
          </a:p>
        </p:txBody>
      </p:sp>
      <p:pic>
        <p:nvPicPr>
          <p:cNvPr id="4" name="Εικόνα 3">
            <a:extLst>
              <a:ext uri="{FF2B5EF4-FFF2-40B4-BE49-F238E27FC236}">
                <a16:creationId xmlns:a16="http://schemas.microsoft.com/office/drawing/2014/main" xmlns="" id="{72E798F0-7EC2-4AFD-B2BE-9D18523F4BAD}"/>
              </a:ext>
            </a:extLst>
          </p:cNvPr>
          <p:cNvPicPr>
            <a:picLocks noChangeAspect="1"/>
          </p:cNvPicPr>
          <p:nvPr/>
        </p:nvPicPr>
        <p:blipFill>
          <a:blip r:embed="rId3"/>
          <a:stretch>
            <a:fillRect/>
          </a:stretch>
        </p:blipFill>
        <p:spPr>
          <a:xfrm>
            <a:off x="128631" y="2692866"/>
            <a:ext cx="2766060" cy="3896686"/>
          </a:xfrm>
          <a:prstGeom prst="rect">
            <a:avLst/>
          </a:prstGeom>
        </p:spPr>
      </p:pic>
      <p:pic>
        <p:nvPicPr>
          <p:cNvPr id="5" name="Εικόνα 4">
            <a:extLst>
              <a:ext uri="{FF2B5EF4-FFF2-40B4-BE49-F238E27FC236}">
                <a16:creationId xmlns:a16="http://schemas.microsoft.com/office/drawing/2014/main" xmlns="" id="{2CF0D8BB-7168-44FD-9FE1-67AECDBBD8BE}"/>
              </a:ext>
            </a:extLst>
          </p:cNvPr>
          <p:cNvPicPr>
            <a:picLocks noChangeAspect="1"/>
          </p:cNvPicPr>
          <p:nvPr/>
        </p:nvPicPr>
        <p:blipFill>
          <a:blip r:embed="rId4"/>
          <a:stretch>
            <a:fillRect/>
          </a:stretch>
        </p:blipFill>
        <p:spPr>
          <a:xfrm>
            <a:off x="7222921" y="2692866"/>
            <a:ext cx="4780981" cy="3541241"/>
          </a:xfrm>
          <a:prstGeom prst="rect">
            <a:avLst/>
          </a:prstGeom>
        </p:spPr>
      </p:pic>
      <p:pic>
        <p:nvPicPr>
          <p:cNvPr id="6" name="Εικόνα 5">
            <a:extLst>
              <a:ext uri="{FF2B5EF4-FFF2-40B4-BE49-F238E27FC236}">
                <a16:creationId xmlns:a16="http://schemas.microsoft.com/office/drawing/2014/main" xmlns="" id="{42428290-B91E-494E-836A-C7DF7B215F60}"/>
              </a:ext>
            </a:extLst>
          </p:cNvPr>
          <p:cNvPicPr>
            <a:picLocks noChangeAspect="1"/>
          </p:cNvPicPr>
          <p:nvPr/>
        </p:nvPicPr>
        <p:blipFill>
          <a:blip r:embed="rId5"/>
          <a:stretch>
            <a:fillRect/>
          </a:stretch>
        </p:blipFill>
        <p:spPr>
          <a:xfrm>
            <a:off x="3676258" y="2692866"/>
            <a:ext cx="2766061" cy="3878116"/>
          </a:xfrm>
          <a:prstGeom prst="rect">
            <a:avLst/>
          </a:prstGeom>
        </p:spPr>
      </p:pic>
    </p:spTree>
    <p:extLst>
      <p:ext uri="{BB962C8B-B14F-4D97-AF65-F5344CB8AC3E}">
        <p14:creationId xmlns:p14="http://schemas.microsoft.com/office/powerpoint/2010/main" val="2589505079"/>
      </p:ext>
    </p:extLst>
  </p:cSld>
  <p:clrMapOvr>
    <a:masterClrMapping/>
  </p:clrMapOvr>
  <mc:AlternateContent xmlns:mc="http://schemas.openxmlformats.org/markup-compatibility/2006">
    <mc:Choice xmlns:p14="http://schemas.microsoft.com/office/powerpoint/2010/main" Requires="p14">
      <p:transition spd="slow" p14:dur="3000" advTm="15000"/>
    </mc:Choice>
    <mc:Fallback>
      <p:transition spd="slow" advTm="15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xmlns="" id="{399D2331-B9A9-497A-A7BD-ECB424A2F552}"/>
              </a:ext>
            </a:extLst>
          </p:cNvPr>
          <p:cNvSpPr/>
          <p:nvPr/>
        </p:nvSpPr>
        <p:spPr>
          <a:xfrm>
            <a:off x="5100506" y="374002"/>
            <a:ext cx="6979641" cy="2862322"/>
          </a:xfrm>
          <a:prstGeom prst="rect">
            <a:avLst/>
          </a:prstGeom>
        </p:spPr>
        <p:txBody>
          <a:bodyPr wrap="square">
            <a:spAutoFit/>
          </a:bodyPr>
          <a:lstStyle/>
          <a:p>
            <a:r>
              <a:rPr lang="el-GR" b="1" dirty="0"/>
              <a:t>Μουσεία</a:t>
            </a:r>
          </a:p>
          <a:p>
            <a:pPr marL="285750" indent="-285750">
              <a:buFont typeface="Arial" panose="020B0604020202020204" pitchFamily="34" charset="0"/>
              <a:buChar char="•"/>
            </a:pPr>
            <a:r>
              <a:rPr lang="el-GR" dirty="0"/>
              <a:t>Ναυτικό Μουσείο Κρήτης (στο ενετικό λιμάνι)</a:t>
            </a:r>
          </a:p>
          <a:p>
            <a:pPr marL="285750" indent="-285750">
              <a:buFont typeface="Arial" panose="020B0604020202020204" pitchFamily="34" charset="0"/>
              <a:buChar char="•"/>
            </a:pPr>
            <a:r>
              <a:rPr lang="el-GR" dirty="0"/>
              <a:t>Αρχαιολογικό Μουσείο Χανίων (στεγάζεται στο καθολικό της ενετικής μονής του Αγίου Φραγκίσκου)</a:t>
            </a:r>
          </a:p>
          <a:p>
            <a:pPr marL="285750" indent="-285750">
              <a:buFont typeface="Arial" panose="020B0604020202020204" pitchFamily="34" charset="0"/>
              <a:buChar char="•"/>
            </a:pPr>
            <a:r>
              <a:rPr lang="el-GR" dirty="0"/>
              <a:t>Μουσείο Μικρασιατικής Μνήμης (Μουσείο – Κέντρο Έρευνας και Μελέτης του Μικρασιατικού Πολιτισμού)</a:t>
            </a:r>
          </a:p>
          <a:p>
            <a:pPr marL="285750" indent="-285750">
              <a:buFont typeface="Arial" panose="020B0604020202020204" pitchFamily="34" charset="0"/>
              <a:buChar char="•"/>
            </a:pPr>
            <a:r>
              <a:rPr lang="el-GR" dirty="0"/>
              <a:t>Βυζαντινή και Μεταβυζαντινή Συλλογή Χανίων (ναός </a:t>
            </a:r>
            <a:r>
              <a:rPr lang="el-GR" dirty="0" err="1"/>
              <a:t>San</a:t>
            </a:r>
            <a:r>
              <a:rPr lang="el-GR" dirty="0"/>
              <a:t> </a:t>
            </a:r>
            <a:r>
              <a:rPr lang="el-GR" dirty="0" err="1"/>
              <a:t>Salvatore</a:t>
            </a:r>
            <a:r>
              <a:rPr lang="el-GR" dirty="0"/>
              <a:t>)</a:t>
            </a:r>
          </a:p>
          <a:p>
            <a:pPr marL="285750" indent="-285750">
              <a:buFont typeface="Arial" panose="020B0604020202020204" pitchFamily="34" charset="0"/>
              <a:buChar char="•"/>
            </a:pPr>
            <a:r>
              <a:rPr lang="el-GR" dirty="0" err="1"/>
              <a:t>Νεό</a:t>
            </a:r>
            <a:r>
              <a:rPr lang="el-GR" dirty="0"/>
              <a:t> Αρχαιολογικό Μουσείο Χανιών (υπό αποπεράτωση, στην περιοχή </a:t>
            </a:r>
            <a:r>
              <a:rPr lang="el-GR" dirty="0" err="1"/>
              <a:t>Χαλέπας</a:t>
            </a:r>
            <a:r>
              <a:rPr lang="el-GR" dirty="0"/>
              <a:t>)</a:t>
            </a:r>
          </a:p>
          <a:p>
            <a:pPr marL="285750" indent="-285750">
              <a:buFont typeface="Arial" panose="020B0604020202020204" pitchFamily="34" charset="0"/>
              <a:buChar char="•"/>
            </a:pPr>
            <a:r>
              <a:rPr lang="el-GR" dirty="0"/>
              <a:t>Πολεμικό Μουσείο (Χανιά)</a:t>
            </a:r>
          </a:p>
        </p:txBody>
      </p:sp>
      <p:pic>
        <p:nvPicPr>
          <p:cNvPr id="3" name="Εικόνα 2">
            <a:extLst>
              <a:ext uri="{FF2B5EF4-FFF2-40B4-BE49-F238E27FC236}">
                <a16:creationId xmlns:a16="http://schemas.microsoft.com/office/drawing/2014/main" xmlns="" id="{FEBC5C5F-1AB8-4A2B-B630-D13828E74354}"/>
              </a:ext>
            </a:extLst>
          </p:cNvPr>
          <p:cNvPicPr>
            <a:picLocks noChangeAspect="1"/>
          </p:cNvPicPr>
          <p:nvPr/>
        </p:nvPicPr>
        <p:blipFill>
          <a:blip r:embed="rId2"/>
          <a:stretch>
            <a:fillRect/>
          </a:stretch>
        </p:blipFill>
        <p:spPr>
          <a:xfrm>
            <a:off x="223706" y="374002"/>
            <a:ext cx="4876800" cy="1600200"/>
          </a:xfrm>
          <a:prstGeom prst="rect">
            <a:avLst/>
          </a:prstGeom>
        </p:spPr>
      </p:pic>
      <p:sp>
        <p:nvSpPr>
          <p:cNvPr id="4" name="TextBox 3">
            <a:extLst>
              <a:ext uri="{FF2B5EF4-FFF2-40B4-BE49-F238E27FC236}">
                <a16:creationId xmlns:a16="http://schemas.microsoft.com/office/drawing/2014/main" xmlns="" id="{410E9B9E-4AD2-499D-8536-72F988C3EC20}"/>
              </a:ext>
            </a:extLst>
          </p:cNvPr>
          <p:cNvSpPr txBox="1"/>
          <p:nvPr/>
        </p:nvSpPr>
        <p:spPr>
          <a:xfrm>
            <a:off x="1781738" y="1974202"/>
            <a:ext cx="2127314" cy="276999"/>
          </a:xfrm>
          <a:prstGeom prst="rect">
            <a:avLst/>
          </a:prstGeom>
          <a:noFill/>
        </p:spPr>
        <p:txBody>
          <a:bodyPr wrap="none" rtlCol="0">
            <a:spAutoFit/>
          </a:bodyPr>
          <a:lstStyle/>
          <a:p>
            <a:r>
              <a:rPr lang="el-GR" sz="1200" dirty="0"/>
              <a:t>Αρχαιολογικό Μουσείο Χανίων</a:t>
            </a:r>
            <a:endParaRPr lang="en-US" sz="1200" dirty="0"/>
          </a:p>
        </p:txBody>
      </p:sp>
      <p:pic>
        <p:nvPicPr>
          <p:cNvPr id="5" name="Εικόνα 4">
            <a:extLst>
              <a:ext uri="{FF2B5EF4-FFF2-40B4-BE49-F238E27FC236}">
                <a16:creationId xmlns:a16="http://schemas.microsoft.com/office/drawing/2014/main" xmlns="" id="{4DC6E233-F6AF-4F91-8922-E478AB0CEC7C}"/>
              </a:ext>
            </a:extLst>
          </p:cNvPr>
          <p:cNvPicPr>
            <a:picLocks noChangeAspect="1"/>
          </p:cNvPicPr>
          <p:nvPr/>
        </p:nvPicPr>
        <p:blipFill>
          <a:blip r:embed="rId3"/>
          <a:stretch>
            <a:fillRect/>
          </a:stretch>
        </p:blipFill>
        <p:spPr>
          <a:xfrm>
            <a:off x="2717598" y="2589434"/>
            <a:ext cx="2382907" cy="1600200"/>
          </a:xfrm>
          <a:prstGeom prst="rect">
            <a:avLst/>
          </a:prstGeom>
        </p:spPr>
      </p:pic>
      <p:sp>
        <p:nvSpPr>
          <p:cNvPr id="6" name="TextBox 5">
            <a:extLst>
              <a:ext uri="{FF2B5EF4-FFF2-40B4-BE49-F238E27FC236}">
                <a16:creationId xmlns:a16="http://schemas.microsoft.com/office/drawing/2014/main" xmlns="" id="{7B0620FF-BBBD-477A-83A1-094212EEEC6E}"/>
              </a:ext>
            </a:extLst>
          </p:cNvPr>
          <p:cNvSpPr txBox="1"/>
          <p:nvPr/>
        </p:nvSpPr>
        <p:spPr>
          <a:xfrm>
            <a:off x="1774341" y="4214385"/>
            <a:ext cx="1659429" cy="261610"/>
          </a:xfrm>
          <a:prstGeom prst="rect">
            <a:avLst/>
          </a:prstGeom>
          <a:noFill/>
        </p:spPr>
        <p:txBody>
          <a:bodyPr wrap="none" rtlCol="0">
            <a:spAutoFit/>
          </a:bodyPr>
          <a:lstStyle/>
          <a:p>
            <a:r>
              <a:rPr lang="el-GR" sz="1100" dirty="0"/>
              <a:t>Ναυτικό Μουσείο Κρήτης</a:t>
            </a:r>
            <a:endParaRPr lang="en-US" sz="1100" dirty="0"/>
          </a:p>
        </p:txBody>
      </p:sp>
      <p:pic>
        <p:nvPicPr>
          <p:cNvPr id="7" name="Εικόνα 6">
            <a:extLst>
              <a:ext uri="{FF2B5EF4-FFF2-40B4-BE49-F238E27FC236}">
                <a16:creationId xmlns:a16="http://schemas.microsoft.com/office/drawing/2014/main" xmlns="" id="{5019BA29-E7EF-41BF-BE82-DE04269E656A}"/>
              </a:ext>
            </a:extLst>
          </p:cNvPr>
          <p:cNvPicPr>
            <a:picLocks noChangeAspect="1"/>
          </p:cNvPicPr>
          <p:nvPr/>
        </p:nvPicPr>
        <p:blipFill>
          <a:blip r:embed="rId4"/>
          <a:stretch>
            <a:fillRect/>
          </a:stretch>
        </p:blipFill>
        <p:spPr>
          <a:xfrm>
            <a:off x="223706" y="2557621"/>
            <a:ext cx="2136349" cy="1600200"/>
          </a:xfrm>
          <a:prstGeom prst="rect">
            <a:avLst/>
          </a:prstGeom>
        </p:spPr>
      </p:pic>
      <p:pic>
        <p:nvPicPr>
          <p:cNvPr id="9" name="Εικόνα 8">
            <a:extLst>
              <a:ext uri="{FF2B5EF4-FFF2-40B4-BE49-F238E27FC236}">
                <a16:creationId xmlns:a16="http://schemas.microsoft.com/office/drawing/2014/main" xmlns="" id="{4146B012-71E3-4B0C-A931-4B253FB67AD2}"/>
              </a:ext>
            </a:extLst>
          </p:cNvPr>
          <p:cNvPicPr>
            <a:picLocks noChangeAspect="1"/>
          </p:cNvPicPr>
          <p:nvPr/>
        </p:nvPicPr>
        <p:blipFill>
          <a:blip r:embed="rId5"/>
          <a:stretch>
            <a:fillRect/>
          </a:stretch>
        </p:blipFill>
        <p:spPr>
          <a:xfrm>
            <a:off x="8719832" y="4345190"/>
            <a:ext cx="3244426" cy="2022054"/>
          </a:xfrm>
          <a:prstGeom prst="rect">
            <a:avLst/>
          </a:prstGeom>
        </p:spPr>
      </p:pic>
      <p:pic>
        <p:nvPicPr>
          <p:cNvPr id="8" name="Εικόνα 7">
            <a:extLst>
              <a:ext uri="{FF2B5EF4-FFF2-40B4-BE49-F238E27FC236}">
                <a16:creationId xmlns:a16="http://schemas.microsoft.com/office/drawing/2014/main" xmlns="" id="{2B02543C-1E9B-4E0D-BA38-416E56A2615F}"/>
              </a:ext>
            </a:extLst>
          </p:cNvPr>
          <p:cNvPicPr>
            <a:picLocks noChangeAspect="1"/>
          </p:cNvPicPr>
          <p:nvPr/>
        </p:nvPicPr>
        <p:blipFill>
          <a:blip r:embed="rId6"/>
          <a:stretch>
            <a:fillRect/>
          </a:stretch>
        </p:blipFill>
        <p:spPr>
          <a:xfrm>
            <a:off x="5954499" y="3357721"/>
            <a:ext cx="3368441" cy="2099345"/>
          </a:xfrm>
          <a:prstGeom prst="rect">
            <a:avLst/>
          </a:prstGeom>
        </p:spPr>
      </p:pic>
      <p:sp>
        <p:nvSpPr>
          <p:cNvPr id="10" name="Ορθογώνιο 9">
            <a:extLst>
              <a:ext uri="{FF2B5EF4-FFF2-40B4-BE49-F238E27FC236}">
                <a16:creationId xmlns:a16="http://schemas.microsoft.com/office/drawing/2014/main" xmlns="" id="{EAF26A01-63A9-4676-8EB5-1E68AA99BCAA}"/>
              </a:ext>
            </a:extLst>
          </p:cNvPr>
          <p:cNvSpPr/>
          <p:nvPr/>
        </p:nvSpPr>
        <p:spPr>
          <a:xfrm>
            <a:off x="6600614" y="5518057"/>
            <a:ext cx="2076209" cy="246221"/>
          </a:xfrm>
          <a:prstGeom prst="rect">
            <a:avLst/>
          </a:prstGeom>
        </p:spPr>
        <p:txBody>
          <a:bodyPr wrap="none">
            <a:spAutoFit/>
          </a:bodyPr>
          <a:lstStyle/>
          <a:p>
            <a:r>
              <a:rPr lang="el-GR" sz="1000" dirty="0" err="1"/>
              <a:t>Νεό</a:t>
            </a:r>
            <a:r>
              <a:rPr lang="el-GR" sz="1000" dirty="0"/>
              <a:t> Αρχαιολογικό Μουσείο Χανιών </a:t>
            </a:r>
            <a:endParaRPr lang="en-US" sz="1000" dirty="0"/>
          </a:p>
        </p:txBody>
      </p:sp>
      <p:pic>
        <p:nvPicPr>
          <p:cNvPr id="11" name="Εικόνα 10">
            <a:extLst>
              <a:ext uri="{FF2B5EF4-FFF2-40B4-BE49-F238E27FC236}">
                <a16:creationId xmlns:a16="http://schemas.microsoft.com/office/drawing/2014/main" xmlns="" id="{5448DDDC-2266-47F9-885F-E51711476195}"/>
              </a:ext>
            </a:extLst>
          </p:cNvPr>
          <p:cNvPicPr>
            <a:picLocks noChangeAspect="1"/>
          </p:cNvPicPr>
          <p:nvPr/>
        </p:nvPicPr>
        <p:blipFill>
          <a:blip r:embed="rId7"/>
          <a:stretch>
            <a:fillRect/>
          </a:stretch>
        </p:blipFill>
        <p:spPr>
          <a:xfrm>
            <a:off x="307398" y="4573176"/>
            <a:ext cx="1406203" cy="1874938"/>
          </a:xfrm>
          <a:prstGeom prst="rect">
            <a:avLst/>
          </a:prstGeom>
        </p:spPr>
      </p:pic>
      <p:sp>
        <p:nvSpPr>
          <p:cNvPr id="12" name="Ορθογώνιο 11">
            <a:extLst>
              <a:ext uri="{FF2B5EF4-FFF2-40B4-BE49-F238E27FC236}">
                <a16:creationId xmlns:a16="http://schemas.microsoft.com/office/drawing/2014/main" xmlns="" id="{AA2DE437-129F-4702-B99D-6035660FFA53}"/>
              </a:ext>
            </a:extLst>
          </p:cNvPr>
          <p:cNvSpPr/>
          <p:nvPr/>
        </p:nvSpPr>
        <p:spPr>
          <a:xfrm>
            <a:off x="450114" y="6448114"/>
            <a:ext cx="1263487" cy="253916"/>
          </a:xfrm>
          <a:prstGeom prst="rect">
            <a:avLst/>
          </a:prstGeom>
        </p:spPr>
        <p:txBody>
          <a:bodyPr wrap="none">
            <a:spAutoFit/>
          </a:bodyPr>
          <a:lstStyle/>
          <a:p>
            <a:r>
              <a:rPr lang="el-GR" sz="1050" dirty="0"/>
              <a:t>Πολεμικό Μουσείο </a:t>
            </a:r>
            <a:endParaRPr lang="en-US" sz="1050" dirty="0"/>
          </a:p>
        </p:txBody>
      </p:sp>
      <p:pic>
        <p:nvPicPr>
          <p:cNvPr id="13" name="Εικόνα 12">
            <a:extLst>
              <a:ext uri="{FF2B5EF4-FFF2-40B4-BE49-F238E27FC236}">
                <a16:creationId xmlns:a16="http://schemas.microsoft.com/office/drawing/2014/main" xmlns="" id="{E00EAC09-42EB-4A26-A36E-F16610D54BE9}"/>
              </a:ext>
            </a:extLst>
          </p:cNvPr>
          <p:cNvPicPr>
            <a:picLocks noChangeAspect="1"/>
          </p:cNvPicPr>
          <p:nvPr/>
        </p:nvPicPr>
        <p:blipFill>
          <a:blip r:embed="rId8"/>
          <a:stretch>
            <a:fillRect/>
          </a:stretch>
        </p:blipFill>
        <p:spPr>
          <a:xfrm>
            <a:off x="2480301" y="4605853"/>
            <a:ext cx="2857500" cy="1600200"/>
          </a:xfrm>
          <a:prstGeom prst="rect">
            <a:avLst/>
          </a:prstGeom>
        </p:spPr>
      </p:pic>
      <p:sp>
        <p:nvSpPr>
          <p:cNvPr id="14" name="Ορθογώνιο 13">
            <a:extLst>
              <a:ext uri="{FF2B5EF4-FFF2-40B4-BE49-F238E27FC236}">
                <a16:creationId xmlns:a16="http://schemas.microsoft.com/office/drawing/2014/main" xmlns="" id="{CA36B249-5916-4D29-B482-49AECE781D67}"/>
              </a:ext>
            </a:extLst>
          </p:cNvPr>
          <p:cNvSpPr/>
          <p:nvPr/>
        </p:nvSpPr>
        <p:spPr>
          <a:xfrm>
            <a:off x="3149067" y="6206053"/>
            <a:ext cx="1519968" cy="261610"/>
          </a:xfrm>
          <a:prstGeom prst="rect">
            <a:avLst/>
          </a:prstGeom>
        </p:spPr>
        <p:txBody>
          <a:bodyPr wrap="none">
            <a:spAutoFit/>
          </a:bodyPr>
          <a:lstStyle/>
          <a:p>
            <a:r>
              <a:rPr lang="el-GR" sz="1100" dirty="0"/>
              <a:t>Μουσείο Τυπογραφίας</a:t>
            </a:r>
            <a:endParaRPr lang="en-US" sz="1100" dirty="0"/>
          </a:p>
        </p:txBody>
      </p:sp>
    </p:spTree>
    <p:extLst>
      <p:ext uri="{BB962C8B-B14F-4D97-AF65-F5344CB8AC3E}">
        <p14:creationId xmlns:p14="http://schemas.microsoft.com/office/powerpoint/2010/main" val="5573291"/>
      </p:ext>
    </p:extLst>
  </p:cSld>
  <p:clrMapOvr>
    <a:masterClrMapping/>
  </p:clrMapOvr>
  <mc:AlternateContent xmlns:mc="http://schemas.openxmlformats.org/markup-compatibility/2006">
    <mc:Choice xmlns:p14="http://schemas.microsoft.com/office/powerpoint/2010/main" Requires="p14">
      <p:transition spd="slow" p14:dur="3000" advTm="15000"/>
    </mc:Choice>
    <mc:Fallback>
      <p:transition spd="slow" advTm="15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xmlns="" id="{7B59389D-3482-4F6A-86E9-13D9769AE2B4}"/>
              </a:ext>
            </a:extLst>
          </p:cNvPr>
          <p:cNvPicPr>
            <a:picLocks noChangeAspect="1"/>
          </p:cNvPicPr>
          <p:nvPr/>
        </p:nvPicPr>
        <p:blipFill>
          <a:blip r:embed="rId2"/>
          <a:stretch>
            <a:fillRect/>
          </a:stretch>
        </p:blipFill>
        <p:spPr>
          <a:xfrm>
            <a:off x="4773336" y="5276104"/>
            <a:ext cx="1912951" cy="1354111"/>
          </a:xfrm>
          <a:prstGeom prst="rect">
            <a:avLst/>
          </a:prstGeom>
        </p:spPr>
      </p:pic>
      <p:pic>
        <p:nvPicPr>
          <p:cNvPr id="2" name="Εικόνα 1">
            <a:extLst>
              <a:ext uri="{FF2B5EF4-FFF2-40B4-BE49-F238E27FC236}">
                <a16:creationId xmlns:a16="http://schemas.microsoft.com/office/drawing/2014/main" xmlns="" id="{694F4835-6A1F-47E6-9567-D3EC5AA625EB}"/>
              </a:ext>
            </a:extLst>
          </p:cNvPr>
          <p:cNvPicPr>
            <a:picLocks noChangeAspect="1"/>
          </p:cNvPicPr>
          <p:nvPr/>
        </p:nvPicPr>
        <p:blipFill>
          <a:blip r:embed="rId3"/>
          <a:stretch>
            <a:fillRect/>
          </a:stretch>
        </p:blipFill>
        <p:spPr>
          <a:xfrm>
            <a:off x="261457" y="255034"/>
            <a:ext cx="4318932" cy="2624351"/>
          </a:xfrm>
          <a:prstGeom prst="rect">
            <a:avLst/>
          </a:prstGeom>
        </p:spPr>
      </p:pic>
      <p:sp>
        <p:nvSpPr>
          <p:cNvPr id="3" name="Ορθογώνιο 2">
            <a:extLst>
              <a:ext uri="{FF2B5EF4-FFF2-40B4-BE49-F238E27FC236}">
                <a16:creationId xmlns:a16="http://schemas.microsoft.com/office/drawing/2014/main" xmlns="" id="{2DB5B72E-22FC-482A-88B6-9BE37BF1F5A5}"/>
              </a:ext>
            </a:extLst>
          </p:cNvPr>
          <p:cNvSpPr/>
          <p:nvPr/>
        </p:nvSpPr>
        <p:spPr>
          <a:xfrm>
            <a:off x="4773336" y="255034"/>
            <a:ext cx="7157207" cy="3139321"/>
          </a:xfrm>
          <a:prstGeom prst="rect">
            <a:avLst/>
          </a:prstGeom>
        </p:spPr>
        <p:txBody>
          <a:bodyPr wrap="square">
            <a:spAutoFit/>
          </a:bodyPr>
          <a:lstStyle/>
          <a:p>
            <a:r>
              <a:rPr lang="el-GR" dirty="0"/>
              <a:t>Η ονομασία του μάλλον αιφνιδιάζει όποιον έρθει σε επαφή για πρώτη φορά με την τοπική κουζίνα των Χανίων.</a:t>
            </a:r>
          </a:p>
          <a:p>
            <a:endParaRPr lang="el-GR" dirty="0"/>
          </a:p>
          <a:p>
            <a:r>
              <a:rPr lang="el-GR" dirty="0"/>
              <a:t>Η </a:t>
            </a:r>
            <a:r>
              <a:rPr lang="el-GR" dirty="0" err="1"/>
              <a:t>τυρόμαζα</a:t>
            </a:r>
            <a:r>
              <a:rPr lang="el-GR" dirty="0"/>
              <a:t>, που προκύπτει στο πρώτο στάδιο της </a:t>
            </a:r>
            <a:r>
              <a:rPr lang="el-GR" dirty="0" err="1"/>
              <a:t>τυροκόμησης</a:t>
            </a:r>
            <a:r>
              <a:rPr lang="el-GR" dirty="0"/>
              <a:t> της γραβιέρας, ελαστική και ομοιογενής, χρησιμοποιείται αποκλειστικά σε πίτες και, κυρίως, στη χανιώτικη τούρτα. </a:t>
            </a:r>
          </a:p>
          <a:p>
            <a:r>
              <a:rPr lang="el-GR" dirty="0"/>
              <a:t>Ονομάζεται τυρί «μαλάκα» ή αλλιώς «</a:t>
            </a:r>
            <a:r>
              <a:rPr lang="el-GR" dirty="0" err="1"/>
              <a:t>τυρομάλαμα</a:t>
            </a:r>
            <a:r>
              <a:rPr lang="el-GR" dirty="0"/>
              <a:t>» και είναι το τυρί που, όπως λένε οι ντόπιοι, μυρίζει Πάσχα.</a:t>
            </a:r>
          </a:p>
          <a:p>
            <a:endParaRPr lang="el-GR" dirty="0"/>
          </a:p>
          <a:p>
            <a:r>
              <a:rPr lang="el-GR" dirty="0"/>
              <a:t>Αποτελεί ένα από τα πιο παραδοσιακά στοιχεία της κουζίνας στη Δυτική Κρήτη και είναι φτιαγμένο αποκλειστικά από </a:t>
            </a:r>
            <a:r>
              <a:rPr lang="el-GR" dirty="0" err="1"/>
              <a:t>αιγοπρόβειο</a:t>
            </a:r>
            <a:r>
              <a:rPr lang="el-GR" dirty="0"/>
              <a:t> γάλα.</a:t>
            </a:r>
            <a:endParaRPr lang="en-US" dirty="0"/>
          </a:p>
        </p:txBody>
      </p:sp>
      <p:sp>
        <p:nvSpPr>
          <p:cNvPr id="4" name="TextBox 3">
            <a:extLst>
              <a:ext uri="{FF2B5EF4-FFF2-40B4-BE49-F238E27FC236}">
                <a16:creationId xmlns:a16="http://schemas.microsoft.com/office/drawing/2014/main" xmlns="" id="{5DCE116E-82AF-4712-92BE-C64C9D36D120}"/>
              </a:ext>
            </a:extLst>
          </p:cNvPr>
          <p:cNvSpPr txBox="1"/>
          <p:nvPr/>
        </p:nvSpPr>
        <p:spPr>
          <a:xfrm>
            <a:off x="143280" y="2944536"/>
            <a:ext cx="4555286" cy="307777"/>
          </a:xfrm>
          <a:prstGeom prst="rect">
            <a:avLst/>
          </a:prstGeom>
          <a:noFill/>
        </p:spPr>
        <p:txBody>
          <a:bodyPr wrap="none" rtlCol="0">
            <a:spAutoFit/>
          </a:bodyPr>
          <a:lstStyle/>
          <a:p>
            <a:r>
              <a:rPr lang="el-GR" sz="1400" dirty="0"/>
              <a:t>«Εδώ στην Κρήτη Πάσχα χωρίς τυρί «μαλάκα» δεν γίνεται!»</a:t>
            </a:r>
            <a:endParaRPr lang="en-US" sz="1400" dirty="0"/>
          </a:p>
        </p:txBody>
      </p:sp>
      <p:sp>
        <p:nvSpPr>
          <p:cNvPr id="5" name="Ορθογώνιο 4">
            <a:extLst>
              <a:ext uri="{FF2B5EF4-FFF2-40B4-BE49-F238E27FC236}">
                <a16:creationId xmlns:a16="http://schemas.microsoft.com/office/drawing/2014/main" xmlns="" id="{21CA7164-C206-482B-B19F-2F29559153C9}"/>
              </a:ext>
            </a:extLst>
          </p:cNvPr>
          <p:cNvSpPr/>
          <p:nvPr/>
        </p:nvSpPr>
        <p:spPr>
          <a:xfrm>
            <a:off x="276789" y="3605688"/>
            <a:ext cx="4421777" cy="2862322"/>
          </a:xfrm>
          <a:prstGeom prst="rect">
            <a:avLst/>
          </a:prstGeom>
        </p:spPr>
        <p:txBody>
          <a:bodyPr wrap="square">
            <a:spAutoFit/>
          </a:bodyPr>
          <a:lstStyle/>
          <a:p>
            <a:r>
              <a:rPr lang="el-GR" dirty="0"/>
              <a:t>Αρχοντική χανιώτικη κουζίνα : </a:t>
            </a:r>
          </a:p>
          <a:p>
            <a:endParaRPr lang="el-GR" dirty="0"/>
          </a:p>
          <a:p>
            <a:pPr marL="285750" indent="-285750">
              <a:buFont typeface="Arial" panose="020B0604020202020204" pitchFamily="34" charset="0"/>
              <a:buChar char="•"/>
            </a:pPr>
            <a:r>
              <a:rPr lang="el-GR" dirty="0"/>
              <a:t>ευωδιαστά αυγά με </a:t>
            </a:r>
            <a:r>
              <a:rPr lang="el-GR" dirty="0" err="1"/>
              <a:t>στάκα</a:t>
            </a:r>
            <a:r>
              <a:rPr lang="el-GR" dirty="0"/>
              <a:t>, </a:t>
            </a:r>
          </a:p>
          <a:p>
            <a:pPr marL="285750" indent="-285750">
              <a:buFont typeface="Arial" panose="020B0604020202020204" pitchFamily="34" charset="0"/>
              <a:buChar char="•"/>
            </a:pPr>
            <a:r>
              <a:rPr lang="el-GR" dirty="0"/>
              <a:t>ζεστά </a:t>
            </a:r>
            <a:r>
              <a:rPr lang="el-GR" dirty="0" err="1"/>
              <a:t>καλτσουνάκια</a:t>
            </a:r>
            <a:r>
              <a:rPr lang="el-GR" dirty="0"/>
              <a:t> με μυζήθρα και μέλι, </a:t>
            </a:r>
          </a:p>
          <a:p>
            <a:pPr marL="285750" indent="-285750">
              <a:buFont typeface="Arial" panose="020B0604020202020204" pitchFamily="34" charset="0"/>
              <a:buChar char="•"/>
            </a:pPr>
            <a:r>
              <a:rPr lang="el-GR" dirty="0"/>
              <a:t>κατσικάκι με </a:t>
            </a:r>
            <a:r>
              <a:rPr lang="el-GR" dirty="0" err="1"/>
              <a:t>σταμναγκάθι</a:t>
            </a:r>
            <a:r>
              <a:rPr lang="el-GR" dirty="0"/>
              <a:t>, </a:t>
            </a:r>
          </a:p>
          <a:p>
            <a:pPr marL="285750" indent="-285750">
              <a:buFont typeface="Arial" panose="020B0604020202020204" pitchFamily="34" charset="0"/>
              <a:buChar char="•"/>
            </a:pPr>
            <a:r>
              <a:rPr lang="el-GR" dirty="0"/>
              <a:t>καμαρωτός ζουμερός </a:t>
            </a:r>
            <a:r>
              <a:rPr lang="el-GR" dirty="0" err="1"/>
              <a:t>ντάκος</a:t>
            </a:r>
            <a:r>
              <a:rPr lang="el-GR" dirty="0"/>
              <a:t>, </a:t>
            </a:r>
          </a:p>
          <a:p>
            <a:pPr marL="285750" indent="-285750">
              <a:buFont typeface="Arial" panose="020B0604020202020204" pitchFamily="34" charset="0"/>
              <a:buChar char="•"/>
            </a:pPr>
            <a:r>
              <a:rPr lang="el-GR" dirty="0"/>
              <a:t>χοχλιοί </a:t>
            </a:r>
            <a:r>
              <a:rPr lang="el-GR" dirty="0" err="1"/>
              <a:t>μπουρμπουριστοί</a:t>
            </a:r>
            <a:r>
              <a:rPr lang="el-GR" dirty="0"/>
              <a:t>, </a:t>
            </a:r>
          </a:p>
          <a:p>
            <a:pPr marL="285750" indent="-285750">
              <a:buFont typeface="Arial" panose="020B0604020202020204" pitchFamily="34" charset="0"/>
              <a:buChar char="•"/>
            </a:pPr>
            <a:r>
              <a:rPr lang="el-GR" dirty="0"/>
              <a:t>αφράτο χανιώτικο μπουρέκι, </a:t>
            </a:r>
          </a:p>
          <a:p>
            <a:pPr marL="285750" indent="-285750">
              <a:buFont typeface="Arial" panose="020B0604020202020204" pitchFamily="34" charset="0"/>
              <a:buChar char="•"/>
            </a:pPr>
            <a:r>
              <a:rPr lang="el-GR" dirty="0"/>
              <a:t>τραγανιστά ξεροτήγανα ποτισμένα με </a:t>
            </a:r>
            <a:r>
              <a:rPr lang="el-GR" dirty="0" err="1"/>
              <a:t>μελοσίροπο</a:t>
            </a:r>
            <a:endParaRPr lang="en-US" dirty="0"/>
          </a:p>
        </p:txBody>
      </p:sp>
      <p:pic>
        <p:nvPicPr>
          <p:cNvPr id="6" name="Εικόνα 5">
            <a:extLst>
              <a:ext uri="{FF2B5EF4-FFF2-40B4-BE49-F238E27FC236}">
                <a16:creationId xmlns:a16="http://schemas.microsoft.com/office/drawing/2014/main" xmlns="" id="{75667592-7331-43EB-9842-8AAE1E45EB7F}"/>
              </a:ext>
            </a:extLst>
          </p:cNvPr>
          <p:cNvPicPr>
            <a:picLocks noChangeAspect="1"/>
          </p:cNvPicPr>
          <p:nvPr/>
        </p:nvPicPr>
        <p:blipFill>
          <a:blip r:embed="rId4"/>
          <a:stretch>
            <a:fillRect/>
          </a:stretch>
        </p:blipFill>
        <p:spPr>
          <a:xfrm>
            <a:off x="4773336" y="3394355"/>
            <a:ext cx="1912951" cy="1670416"/>
          </a:xfrm>
          <a:prstGeom prst="rect">
            <a:avLst/>
          </a:prstGeom>
        </p:spPr>
      </p:pic>
      <p:pic>
        <p:nvPicPr>
          <p:cNvPr id="7" name="Εικόνα 6">
            <a:extLst>
              <a:ext uri="{FF2B5EF4-FFF2-40B4-BE49-F238E27FC236}">
                <a16:creationId xmlns:a16="http://schemas.microsoft.com/office/drawing/2014/main" xmlns="" id="{E9986C55-3A61-4E5E-A299-BBE3F3CD011F}"/>
              </a:ext>
            </a:extLst>
          </p:cNvPr>
          <p:cNvPicPr>
            <a:picLocks noChangeAspect="1"/>
          </p:cNvPicPr>
          <p:nvPr/>
        </p:nvPicPr>
        <p:blipFill>
          <a:blip r:embed="rId5"/>
          <a:stretch>
            <a:fillRect/>
          </a:stretch>
        </p:blipFill>
        <p:spPr>
          <a:xfrm>
            <a:off x="7007606" y="3429000"/>
            <a:ext cx="2446135" cy="1656255"/>
          </a:xfrm>
          <a:prstGeom prst="rect">
            <a:avLst/>
          </a:prstGeom>
        </p:spPr>
      </p:pic>
      <p:pic>
        <p:nvPicPr>
          <p:cNvPr id="8" name="Εικόνα 7">
            <a:extLst>
              <a:ext uri="{FF2B5EF4-FFF2-40B4-BE49-F238E27FC236}">
                <a16:creationId xmlns:a16="http://schemas.microsoft.com/office/drawing/2014/main" xmlns="" id="{E0A9A1AC-9249-4357-9BE0-AE8203FED27D}"/>
              </a:ext>
            </a:extLst>
          </p:cNvPr>
          <p:cNvPicPr>
            <a:picLocks noChangeAspect="1"/>
          </p:cNvPicPr>
          <p:nvPr/>
        </p:nvPicPr>
        <p:blipFill>
          <a:blip r:embed="rId6"/>
          <a:stretch>
            <a:fillRect/>
          </a:stretch>
        </p:blipFill>
        <p:spPr>
          <a:xfrm>
            <a:off x="9811242" y="3463646"/>
            <a:ext cx="2119301" cy="1601125"/>
          </a:xfrm>
          <a:prstGeom prst="rect">
            <a:avLst/>
          </a:prstGeom>
        </p:spPr>
      </p:pic>
      <p:pic>
        <p:nvPicPr>
          <p:cNvPr id="10" name="Εικόνα 9">
            <a:extLst>
              <a:ext uri="{FF2B5EF4-FFF2-40B4-BE49-F238E27FC236}">
                <a16:creationId xmlns:a16="http://schemas.microsoft.com/office/drawing/2014/main" xmlns="" id="{E72C3002-4A54-4A05-B7E3-282149E11CCD}"/>
              </a:ext>
            </a:extLst>
          </p:cNvPr>
          <p:cNvPicPr>
            <a:picLocks noChangeAspect="1"/>
          </p:cNvPicPr>
          <p:nvPr/>
        </p:nvPicPr>
        <p:blipFill>
          <a:blip r:embed="rId7"/>
          <a:stretch>
            <a:fillRect/>
          </a:stretch>
        </p:blipFill>
        <p:spPr>
          <a:xfrm>
            <a:off x="7420197" y="5297204"/>
            <a:ext cx="2033544" cy="1353231"/>
          </a:xfrm>
          <a:prstGeom prst="rect">
            <a:avLst/>
          </a:prstGeom>
        </p:spPr>
      </p:pic>
      <p:pic>
        <p:nvPicPr>
          <p:cNvPr id="11" name="Εικόνα 10">
            <a:extLst>
              <a:ext uri="{FF2B5EF4-FFF2-40B4-BE49-F238E27FC236}">
                <a16:creationId xmlns:a16="http://schemas.microsoft.com/office/drawing/2014/main" xmlns="" id="{38C8C24B-CBD5-42F7-A368-A6CDEC5C83BB}"/>
              </a:ext>
            </a:extLst>
          </p:cNvPr>
          <p:cNvPicPr>
            <a:picLocks noChangeAspect="1"/>
          </p:cNvPicPr>
          <p:nvPr/>
        </p:nvPicPr>
        <p:blipFill>
          <a:blip r:embed="rId8"/>
          <a:stretch>
            <a:fillRect/>
          </a:stretch>
        </p:blipFill>
        <p:spPr>
          <a:xfrm>
            <a:off x="10122735" y="5296324"/>
            <a:ext cx="1807808" cy="1354111"/>
          </a:xfrm>
          <a:prstGeom prst="rect">
            <a:avLst/>
          </a:prstGeom>
        </p:spPr>
      </p:pic>
    </p:spTree>
    <p:extLst>
      <p:ext uri="{BB962C8B-B14F-4D97-AF65-F5344CB8AC3E}">
        <p14:creationId xmlns:p14="http://schemas.microsoft.com/office/powerpoint/2010/main" val="2503517565"/>
      </p:ext>
    </p:extLst>
  </p:cSld>
  <p:clrMapOvr>
    <a:masterClrMapping/>
  </p:clrMapOvr>
  <mc:AlternateContent xmlns:mc="http://schemas.openxmlformats.org/markup-compatibility/2006">
    <mc:Choice xmlns:p14="http://schemas.microsoft.com/office/powerpoint/2010/main" Requires="p14">
      <p:transition spd="slow" p14:dur="3000" advTm="15000"/>
    </mc:Choice>
    <mc:Fallback>
      <p:transition spd="slow" advTm="15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LEKA\Desktop\σας-ευχαριστούμε-ιατυπώνει-επισυμένος-την-προσοχή-στην-άμμο-της-παρα-9386046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802907"/>
      </p:ext>
    </p:extLst>
  </p:cSld>
  <p:clrMapOvr>
    <a:masterClrMapping/>
  </p:clrMapOvr>
  <mc:AlternateContent xmlns:mc="http://schemas.openxmlformats.org/markup-compatibility/2006">
    <mc:Choice xmlns:p14="http://schemas.microsoft.com/office/powerpoint/2010/main" Requires="p14">
      <p:transition spd="slow" p14:dur="3000" advTm="15000"/>
    </mc:Choice>
    <mc:Fallback>
      <p:transition spd="slow" advTm="15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Εικόνα 10">
            <a:extLst>
              <a:ext uri="{FF2B5EF4-FFF2-40B4-BE49-F238E27FC236}">
                <a16:creationId xmlns:a16="http://schemas.microsoft.com/office/drawing/2014/main" xmlns="" id="{E19188D3-C8D5-4E3C-913E-9BD728CF1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Εικόνα 4">
            <a:extLst>
              <a:ext uri="{FF2B5EF4-FFF2-40B4-BE49-F238E27FC236}">
                <a16:creationId xmlns:a16="http://schemas.microsoft.com/office/drawing/2014/main" xmlns="" id="{BC53FC07-5097-4F83-A514-7B81BB5C38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9271" y="228308"/>
            <a:ext cx="3267075" cy="1400175"/>
          </a:xfrm>
          <a:prstGeom prst="rect">
            <a:avLst/>
          </a:prstGeom>
        </p:spPr>
      </p:pic>
      <p:pic>
        <p:nvPicPr>
          <p:cNvPr id="7" name="Εικόνα 6">
            <a:extLst>
              <a:ext uri="{FF2B5EF4-FFF2-40B4-BE49-F238E27FC236}">
                <a16:creationId xmlns:a16="http://schemas.microsoft.com/office/drawing/2014/main" xmlns="" id="{5FC0AECB-C070-47C7-BA3A-A005D7E4A3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168" y="4655976"/>
            <a:ext cx="3979924" cy="20731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a:extLst>
              <a:ext uri="{FF2B5EF4-FFF2-40B4-BE49-F238E27FC236}">
                <a16:creationId xmlns:a16="http://schemas.microsoft.com/office/drawing/2014/main" xmlns="" id="{A31F9C8C-939B-40E0-AB8C-94D3821BEF33}"/>
              </a:ext>
            </a:extLst>
          </p:cNvPr>
          <p:cNvSpPr txBox="1"/>
          <p:nvPr/>
        </p:nvSpPr>
        <p:spPr>
          <a:xfrm>
            <a:off x="172130" y="228308"/>
            <a:ext cx="7585788" cy="1200329"/>
          </a:xfrm>
          <a:prstGeom prst="rect">
            <a:avLst/>
          </a:prstGeom>
          <a:noFill/>
        </p:spPr>
        <p:txBody>
          <a:bodyPr wrap="square" rtlCol="0">
            <a:spAutoFit/>
          </a:bodyPr>
          <a:lstStyle/>
          <a:p>
            <a:r>
              <a:rPr lang="el-GR" dirty="0"/>
              <a:t>Τα Χανιά είναι παραλιακή πόλη της βορειοδυτικής Κρήτης, ένα από τα σημαντικότερα λιμάνια της και πρωτεύουσα του νομού Χανίων. </a:t>
            </a:r>
          </a:p>
          <a:p>
            <a:r>
              <a:rPr lang="el-GR" dirty="0"/>
              <a:t>Καταλαμβάνει έκταση περίπου δεκατριών τετραγωνικών χιλιομέτρων και αποτελεί τη δεύτερη μεγαλύτερη πόλη του νησιού μετά το Ηράκλειο.</a:t>
            </a:r>
            <a:endParaRPr lang="en-US" dirty="0"/>
          </a:p>
        </p:txBody>
      </p:sp>
      <p:sp>
        <p:nvSpPr>
          <p:cNvPr id="13" name="Ορθογώνιο 12">
            <a:extLst>
              <a:ext uri="{FF2B5EF4-FFF2-40B4-BE49-F238E27FC236}">
                <a16:creationId xmlns:a16="http://schemas.microsoft.com/office/drawing/2014/main" xmlns="" id="{EB3509F7-2185-41F9-B727-D3BCD459AD1E}"/>
              </a:ext>
            </a:extLst>
          </p:cNvPr>
          <p:cNvSpPr/>
          <p:nvPr/>
        </p:nvSpPr>
        <p:spPr>
          <a:xfrm>
            <a:off x="4506686" y="4815385"/>
            <a:ext cx="7685314" cy="1477328"/>
          </a:xfrm>
          <a:prstGeom prst="rect">
            <a:avLst/>
          </a:prstGeom>
        </p:spPr>
        <p:txBody>
          <a:bodyPr wrap="square">
            <a:spAutoFit/>
          </a:bodyPr>
          <a:lstStyle/>
          <a:p>
            <a:r>
              <a:rPr lang="el-GR" dirty="0">
                <a:solidFill>
                  <a:schemeClr val="bg1"/>
                </a:solidFill>
              </a:rPr>
              <a:t>Ο δήμος Χανίων αριθμεί περίπου 110.000 κατοίκους. </a:t>
            </a:r>
          </a:p>
          <a:p>
            <a:r>
              <a:rPr lang="el-GR" dirty="0">
                <a:solidFill>
                  <a:schemeClr val="bg1"/>
                </a:solidFill>
              </a:rPr>
              <a:t>Πέρα από τα Χανιά η ευρύτερη αστική περιοχή περιλαμβάνει τα μεγαλύτερα προάστιά τα οποία έχουν ενωθεί οικιστικά με το δήμο Χανίων, όπως τα: </a:t>
            </a:r>
            <a:r>
              <a:rPr lang="el-GR" dirty="0" err="1">
                <a:solidFill>
                  <a:schemeClr val="bg1"/>
                </a:solidFill>
              </a:rPr>
              <a:t>Κουνουπιδιανά</a:t>
            </a:r>
            <a:r>
              <a:rPr lang="el-GR" dirty="0">
                <a:solidFill>
                  <a:schemeClr val="bg1"/>
                </a:solidFill>
              </a:rPr>
              <a:t>,  </a:t>
            </a:r>
            <a:r>
              <a:rPr lang="el-GR" dirty="0" err="1">
                <a:solidFill>
                  <a:schemeClr val="bg1"/>
                </a:solidFill>
              </a:rPr>
              <a:t>Μουρνιές</a:t>
            </a:r>
            <a:r>
              <a:rPr lang="el-GR" dirty="0">
                <a:solidFill>
                  <a:schemeClr val="bg1"/>
                </a:solidFill>
              </a:rPr>
              <a:t>, Σούδα, </a:t>
            </a:r>
            <a:r>
              <a:rPr lang="el-GR" dirty="0" err="1">
                <a:solidFill>
                  <a:schemeClr val="bg1"/>
                </a:solidFill>
              </a:rPr>
              <a:t>Νεροκούρου</a:t>
            </a:r>
            <a:r>
              <a:rPr lang="el-GR" dirty="0">
                <a:solidFill>
                  <a:schemeClr val="bg1"/>
                </a:solidFill>
              </a:rPr>
              <a:t>, </a:t>
            </a:r>
            <a:r>
              <a:rPr lang="el-GR" dirty="0" err="1">
                <a:solidFill>
                  <a:schemeClr val="bg1"/>
                </a:solidFill>
              </a:rPr>
              <a:t>Δαράτσο</a:t>
            </a:r>
            <a:r>
              <a:rPr lang="el-GR" dirty="0">
                <a:solidFill>
                  <a:schemeClr val="bg1"/>
                </a:solidFill>
              </a:rPr>
              <a:t>, Περιβόλια, Γαλατάς,  </a:t>
            </a:r>
            <a:r>
              <a:rPr lang="el-GR" dirty="0" err="1">
                <a:solidFill>
                  <a:schemeClr val="bg1"/>
                </a:solidFill>
              </a:rPr>
              <a:t>Αρώνι</a:t>
            </a:r>
            <a:r>
              <a:rPr lang="el-GR" dirty="0">
                <a:solidFill>
                  <a:schemeClr val="bg1"/>
                </a:solidFill>
              </a:rPr>
              <a:t> κ.α. </a:t>
            </a:r>
            <a:endParaRPr lang="en-US" dirty="0">
              <a:solidFill>
                <a:schemeClr val="bg1"/>
              </a:solidFill>
            </a:endParaRPr>
          </a:p>
        </p:txBody>
      </p:sp>
    </p:spTree>
    <p:extLst>
      <p:ext uri="{BB962C8B-B14F-4D97-AF65-F5344CB8AC3E}">
        <p14:creationId xmlns:p14="http://schemas.microsoft.com/office/powerpoint/2010/main" val="2678059192"/>
      </p:ext>
    </p:extLst>
  </p:cSld>
  <p:clrMapOvr>
    <a:masterClrMapping/>
  </p:clrMapOvr>
  <mc:AlternateContent xmlns:mc="http://schemas.openxmlformats.org/markup-compatibility/2006">
    <mc:Choice xmlns:p14="http://schemas.microsoft.com/office/powerpoint/2010/main" Requires="p14">
      <p:transition spd="slow" p14:dur="3000" advTm="15000"/>
    </mc:Choice>
    <mc:Fallback>
      <p:transition spd="slow" advTm="15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Εικόνα 10">
            <a:extLst>
              <a:ext uri="{FF2B5EF4-FFF2-40B4-BE49-F238E27FC236}">
                <a16:creationId xmlns:a16="http://schemas.microsoft.com/office/drawing/2014/main" xmlns="" id="{ADE4CD3F-190F-4F53-A3CD-2C444228CF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633"/>
            <a:ext cx="12192000" cy="6913266"/>
          </a:xfrm>
          <a:prstGeom prst="rect">
            <a:avLst/>
          </a:prstGeom>
        </p:spPr>
      </p:pic>
      <p:pic>
        <p:nvPicPr>
          <p:cNvPr id="5" name="Εικόνα 4">
            <a:extLst>
              <a:ext uri="{FF2B5EF4-FFF2-40B4-BE49-F238E27FC236}">
                <a16:creationId xmlns:a16="http://schemas.microsoft.com/office/drawing/2014/main" xmlns="" id="{4D7FB459-582E-42DC-9E55-CD77713B54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695214">
            <a:off x="-1957149" y="3383485"/>
            <a:ext cx="4991428" cy="20401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Εικόνα 16">
            <a:extLst>
              <a:ext uri="{FF2B5EF4-FFF2-40B4-BE49-F238E27FC236}">
                <a16:creationId xmlns:a16="http://schemas.microsoft.com/office/drawing/2014/main" xmlns="" id="{BEC17191-EAA8-49A6-9336-47482D8079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427">
            <a:off x="2019175" y="4037959"/>
            <a:ext cx="2651108" cy="26511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Εικόνα 12">
            <a:extLst>
              <a:ext uri="{FF2B5EF4-FFF2-40B4-BE49-F238E27FC236}">
                <a16:creationId xmlns:a16="http://schemas.microsoft.com/office/drawing/2014/main" xmlns="" id="{2414C2E0-BA35-44BD-9E7D-8E0AEDE6B4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87260">
            <a:off x="-262567" y="687463"/>
            <a:ext cx="3295097" cy="2468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Εικόνα 14">
            <a:extLst>
              <a:ext uri="{FF2B5EF4-FFF2-40B4-BE49-F238E27FC236}">
                <a16:creationId xmlns:a16="http://schemas.microsoft.com/office/drawing/2014/main" xmlns="" id="{5311804C-958D-4A60-BCE8-402FB2FE55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67115">
            <a:off x="-577181" y="4776676"/>
            <a:ext cx="3167378" cy="23043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Εικόνα 2">
            <a:extLst>
              <a:ext uri="{FF2B5EF4-FFF2-40B4-BE49-F238E27FC236}">
                <a16:creationId xmlns:a16="http://schemas.microsoft.com/office/drawing/2014/main" xmlns="" id="{B3DC99FF-156C-488D-92E8-F9EEC4B5A7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27752">
            <a:off x="3871994" y="5540653"/>
            <a:ext cx="3763154" cy="18815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Ορθογώνιο 17">
            <a:extLst>
              <a:ext uri="{FF2B5EF4-FFF2-40B4-BE49-F238E27FC236}">
                <a16:creationId xmlns:a16="http://schemas.microsoft.com/office/drawing/2014/main" xmlns="" id="{3B94CDD9-052E-460A-8EF3-B0906D96BFF5}"/>
              </a:ext>
            </a:extLst>
          </p:cNvPr>
          <p:cNvSpPr/>
          <p:nvPr/>
        </p:nvSpPr>
        <p:spPr>
          <a:xfrm>
            <a:off x="3268824" y="200918"/>
            <a:ext cx="8923176" cy="1477328"/>
          </a:xfrm>
          <a:prstGeom prst="rect">
            <a:avLst/>
          </a:prstGeom>
        </p:spPr>
        <p:txBody>
          <a:bodyPr wrap="square">
            <a:spAutoFit/>
          </a:bodyPr>
          <a:lstStyle/>
          <a:p>
            <a:r>
              <a:rPr lang="el-GR" dirty="0">
                <a:solidFill>
                  <a:schemeClr val="bg1"/>
                </a:solidFill>
              </a:rPr>
              <a:t>Η πόλη έχει το τυπικό μεσογειακό κλίμα</a:t>
            </a:r>
            <a:r>
              <a:rPr lang="en-US" dirty="0">
                <a:solidFill>
                  <a:schemeClr val="bg1"/>
                </a:solidFill>
              </a:rPr>
              <a:t>.</a:t>
            </a:r>
            <a:r>
              <a:rPr lang="el-GR" dirty="0">
                <a:solidFill>
                  <a:schemeClr val="bg1"/>
                </a:solidFill>
              </a:rPr>
              <a:t> </a:t>
            </a:r>
            <a:endParaRPr lang="en-US" dirty="0">
              <a:solidFill>
                <a:schemeClr val="bg1"/>
              </a:solidFill>
            </a:endParaRPr>
          </a:p>
          <a:p>
            <a:r>
              <a:rPr lang="en-US" dirty="0">
                <a:solidFill>
                  <a:schemeClr val="bg1"/>
                </a:solidFill>
              </a:rPr>
              <a:t>Z</a:t>
            </a:r>
            <a:r>
              <a:rPr lang="el-GR" dirty="0" err="1">
                <a:solidFill>
                  <a:schemeClr val="bg1"/>
                </a:solidFill>
              </a:rPr>
              <a:t>εστό</a:t>
            </a:r>
            <a:r>
              <a:rPr lang="el-GR" dirty="0">
                <a:solidFill>
                  <a:schemeClr val="bg1"/>
                </a:solidFill>
              </a:rPr>
              <a:t> και ξηρό τα καλοκαίρια και ήπιο τους χειμώνες. </a:t>
            </a:r>
            <a:endParaRPr lang="en-US" dirty="0">
              <a:solidFill>
                <a:schemeClr val="bg1"/>
              </a:solidFill>
            </a:endParaRPr>
          </a:p>
          <a:p>
            <a:r>
              <a:rPr lang="el-GR" dirty="0">
                <a:solidFill>
                  <a:schemeClr val="bg1"/>
                </a:solidFill>
              </a:rPr>
              <a:t>Μεταξύ Απριλίου και Οκτωβρίου ο ουρανός είναι καθαρός. </a:t>
            </a:r>
            <a:endParaRPr lang="en-US" dirty="0">
              <a:solidFill>
                <a:schemeClr val="bg1"/>
              </a:solidFill>
            </a:endParaRPr>
          </a:p>
          <a:p>
            <a:r>
              <a:rPr lang="el-GR" dirty="0">
                <a:solidFill>
                  <a:schemeClr val="bg1"/>
                </a:solidFill>
              </a:rPr>
              <a:t>Η ατμόσφαιρα είναι σχεδόν πάντα ζεστή</a:t>
            </a:r>
            <a:r>
              <a:rPr lang="en-US" dirty="0">
                <a:solidFill>
                  <a:schemeClr val="bg1"/>
                </a:solidFill>
              </a:rPr>
              <a:t>.</a:t>
            </a:r>
            <a:r>
              <a:rPr lang="el-GR" dirty="0">
                <a:solidFill>
                  <a:schemeClr val="bg1"/>
                </a:solidFill>
              </a:rPr>
              <a:t> </a:t>
            </a:r>
          </a:p>
          <a:p>
            <a:r>
              <a:rPr lang="el-GR" dirty="0">
                <a:solidFill>
                  <a:schemeClr val="bg1"/>
                </a:solidFill>
              </a:rPr>
              <a:t>Θερμοκρασίες πάνω από 38°C δεν είναι πολύ συνηθισμένα, αφού υπάρχουν τα "Μελτέμια". </a:t>
            </a:r>
            <a:endParaRPr lang="en-US" dirty="0">
              <a:solidFill>
                <a:schemeClr val="bg1"/>
              </a:solidFill>
            </a:endParaRPr>
          </a:p>
        </p:txBody>
      </p:sp>
    </p:spTree>
    <p:extLst>
      <p:ext uri="{BB962C8B-B14F-4D97-AF65-F5344CB8AC3E}">
        <p14:creationId xmlns:p14="http://schemas.microsoft.com/office/powerpoint/2010/main" val="109118077"/>
      </p:ext>
    </p:extLst>
  </p:cSld>
  <p:clrMapOvr>
    <a:masterClrMapping/>
  </p:clrMapOvr>
  <mc:AlternateContent xmlns:mc="http://schemas.openxmlformats.org/markup-compatibility/2006">
    <mc:Choice xmlns:p14="http://schemas.microsoft.com/office/powerpoint/2010/main" Requires="p14">
      <p:transition spd="slow" p14:dur="3000" advTm="15000"/>
    </mc:Choice>
    <mc:Fallback>
      <p:transition spd="slow" advTm="15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xmlns="" id="{4DC342CE-1BEC-4BCE-8636-041E7010A9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748" y="569285"/>
            <a:ext cx="3923232" cy="2204358"/>
          </a:xfrm>
          <a:prstGeom prst="rect">
            <a:avLst/>
          </a:prstGeom>
        </p:spPr>
      </p:pic>
      <p:sp>
        <p:nvSpPr>
          <p:cNvPr id="4" name="Ορθογώνιο 3">
            <a:extLst>
              <a:ext uri="{FF2B5EF4-FFF2-40B4-BE49-F238E27FC236}">
                <a16:creationId xmlns:a16="http://schemas.microsoft.com/office/drawing/2014/main" xmlns="" id="{6E46FF29-83DD-40B9-9071-86A82C38A9BC}"/>
              </a:ext>
            </a:extLst>
          </p:cNvPr>
          <p:cNvSpPr/>
          <p:nvPr/>
        </p:nvSpPr>
        <p:spPr>
          <a:xfrm>
            <a:off x="4253255" y="930064"/>
            <a:ext cx="7691534" cy="1200329"/>
          </a:xfrm>
          <a:prstGeom prst="rect">
            <a:avLst/>
          </a:prstGeom>
        </p:spPr>
        <p:txBody>
          <a:bodyPr wrap="square">
            <a:spAutoFit/>
          </a:bodyPr>
          <a:lstStyle/>
          <a:p>
            <a:r>
              <a:rPr lang="el-GR" dirty="0"/>
              <a:t>Τα Χανιά είναι η τοποθεσία σύμφωνα με την οποία οι </a:t>
            </a:r>
            <a:r>
              <a:rPr lang="el-GR" dirty="0" err="1"/>
              <a:t>Μινωίτες</a:t>
            </a:r>
            <a:r>
              <a:rPr lang="el-GR" dirty="0"/>
              <a:t> έκτισαν την "</a:t>
            </a:r>
            <a:r>
              <a:rPr lang="el-GR" dirty="0" err="1"/>
              <a:t>Κυδωνία</a:t>
            </a:r>
            <a:r>
              <a:rPr lang="el-GR" dirty="0"/>
              <a:t>". </a:t>
            </a:r>
          </a:p>
          <a:p>
            <a:r>
              <a:rPr lang="el-GR" dirty="0"/>
              <a:t>Από ανασκαφές που έγιναν σε διάφορες συνοικίες, όπως αυτή στο Καστέλι, έγινε γνωστό πως η περιοχή ήταν κατοικημένη από τη Νεολιθική εποχή.</a:t>
            </a:r>
            <a:endParaRPr lang="en-US" dirty="0"/>
          </a:p>
        </p:txBody>
      </p:sp>
      <p:sp>
        <p:nvSpPr>
          <p:cNvPr id="5" name="Ορθογώνιο 4">
            <a:extLst>
              <a:ext uri="{FF2B5EF4-FFF2-40B4-BE49-F238E27FC236}">
                <a16:creationId xmlns:a16="http://schemas.microsoft.com/office/drawing/2014/main" xmlns="" id="{7BDF5134-AD2D-4AFB-BFAF-1B19506C7497}"/>
              </a:ext>
            </a:extLst>
          </p:cNvPr>
          <p:cNvSpPr/>
          <p:nvPr/>
        </p:nvSpPr>
        <p:spPr>
          <a:xfrm>
            <a:off x="169748" y="2846631"/>
            <a:ext cx="11852503" cy="369332"/>
          </a:xfrm>
          <a:prstGeom prst="rect">
            <a:avLst/>
          </a:prstGeom>
        </p:spPr>
        <p:txBody>
          <a:bodyPr wrap="square">
            <a:spAutoFit/>
          </a:bodyPr>
          <a:lstStyle/>
          <a:p>
            <a:pPr algn="ctr"/>
            <a:r>
              <a:rPr lang="el-GR" dirty="0"/>
              <a:t>Η πρώτη βυζαντινή περίοδος διήρκεσε από το 395 ως το 824 μ.Χ. Γι' αυτήν δεν υπάρχουν αρκετές καταγραφές.</a:t>
            </a:r>
            <a:endParaRPr lang="en-US" dirty="0"/>
          </a:p>
        </p:txBody>
      </p:sp>
      <p:pic>
        <p:nvPicPr>
          <p:cNvPr id="2" name="Εικόνα 1">
            <a:extLst>
              <a:ext uri="{FF2B5EF4-FFF2-40B4-BE49-F238E27FC236}">
                <a16:creationId xmlns:a16="http://schemas.microsoft.com/office/drawing/2014/main" xmlns="" id="{43136991-6543-4424-8012-CB46E6554203}"/>
              </a:ext>
            </a:extLst>
          </p:cNvPr>
          <p:cNvPicPr>
            <a:picLocks noChangeAspect="1"/>
          </p:cNvPicPr>
          <p:nvPr/>
        </p:nvPicPr>
        <p:blipFill>
          <a:blip r:embed="rId3"/>
          <a:stretch>
            <a:fillRect/>
          </a:stretch>
        </p:blipFill>
        <p:spPr>
          <a:xfrm>
            <a:off x="7354242" y="3429000"/>
            <a:ext cx="3810459" cy="2476798"/>
          </a:xfrm>
          <a:prstGeom prst="rect">
            <a:avLst/>
          </a:prstGeom>
        </p:spPr>
      </p:pic>
      <p:sp>
        <p:nvSpPr>
          <p:cNvPr id="6" name="Ορθογώνιο 5">
            <a:extLst>
              <a:ext uri="{FF2B5EF4-FFF2-40B4-BE49-F238E27FC236}">
                <a16:creationId xmlns:a16="http://schemas.microsoft.com/office/drawing/2014/main" xmlns="" id="{E1FA9CB4-39D5-4355-8F15-776B920A1EE2}"/>
              </a:ext>
            </a:extLst>
          </p:cNvPr>
          <p:cNvSpPr/>
          <p:nvPr/>
        </p:nvSpPr>
        <p:spPr>
          <a:xfrm>
            <a:off x="286538" y="3361940"/>
            <a:ext cx="6096000" cy="2862322"/>
          </a:xfrm>
          <a:prstGeom prst="rect">
            <a:avLst/>
          </a:prstGeom>
        </p:spPr>
        <p:txBody>
          <a:bodyPr>
            <a:spAutoFit/>
          </a:bodyPr>
          <a:lstStyle/>
          <a:p>
            <a:r>
              <a:rPr lang="el-GR" dirty="0"/>
              <a:t>Μετά την τέταρτη σταυροφορία (1204 μ.Χ.) και την πτώση της Βυζαντινής κυριαρχίας στην περιοχή, η Κρήτη δόθηκε στον </a:t>
            </a:r>
            <a:r>
              <a:rPr lang="el-GR" dirty="0" err="1"/>
              <a:t>Βονιφάτιο</a:t>
            </a:r>
            <a:r>
              <a:rPr lang="el-GR" dirty="0"/>
              <a:t> τον </a:t>
            </a:r>
            <a:r>
              <a:rPr lang="el-GR" dirty="0" err="1"/>
              <a:t>Μομφερρατικό</a:t>
            </a:r>
            <a:r>
              <a:rPr lang="el-GR" dirty="0"/>
              <a:t>. Αυτός αποφάσισε να την πωλήσει στους Ενετούς για 1000 ασημένια μάρκα.</a:t>
            </a:r>
          </a:p>
          <a:p>
            <a:r>
              <a:rPr lang="el-GR" dirty="0"/>
              <a:t>Η Βενετική Σύγκλητος με το διάταγμα της 29 Απριλίου 1252 (Γρηγοριανό ημερολόγιο) διατάσσουν τον Στρατιωτικό Διοικητή να καταλάβουν τη Δυτική Κρήτη και να ιδρύσουν νέα πόλη ή να ανοικοδομήσουν κάποια παλαιά. Τα Χανιά κατόπιν, όπως και όλη η Κρήτη άνθησαν ως εμπορικό κέντρο και ως αγροτική περιοχή.</a:t>
            </a:r>
            <a:endParaRPr lang="en-US" dirty="0"/>
          </a:p>
        </p:txBody>
      </p:sp>
      <p:sp>
        <p:nvSpPr>
          <p:cNvPr id="7" name="TextBox 6">
            <a:extLst>
              <a:ext uri="{FF2B5EF4-FFF2-40B4-BE49-F238E27FC236}">
                <a16:creationId xmlns:a16="http://schemas.microsoft.com/office/drawing/2014/main" xmlns="" id="{CE95F1C4-97CF-4E62-841A-53F6F724C370}"/>
              </a:ext>
            </a:extLst>
          </p:cNvPr>
          <p:cNvSpPr txBox="1"/>
          <p:nvPr/>
        </p:nvSpPr>
        <p:spPr>
          <a:xfrm>
            <a:off x="5726994" y="260915"/>
            <a:ext cx="4744056" cy="461665"/>
          </a:xfrm>
          <a:prstGeom prst="rect">
            <a:avLst/>
          </a:prstGeom>
          <a:noFill/>
        </p:spPr>
        <p:txBody>
          <a:bodyPr wrap="none" rtlCol="0">
            <a:spAutoFit/>
          </a:bodyPr>
          <a:lstStyle/>
          <a:p>
            <a:r>
              <a:rPr lang="el-GR" sz="2400" b="1" dirty="0"/>
              <a:t>Τα Χανιά στο πέρασμα των αιώνων</a:t>
            </a:r>
            <a:endParaRPr lang="en-US" sz="2400" b="1" dirty="0"/>
          </a:p>
        </p:txBody>
      </p:sp>
    </p:spTree>
    <p:extLst>
      <p:ext uri="{BB962C8B-B14F-4D97-AF65-F5344CB8AC3E}">
        <p14:creationId xmlns:p14="http://schemas.microsoft.com/office/powerpoint/2010/main" val="2323211855"/>
      </p:ext>
    </p:extLst>
  </p:cSld>
  <p:clrMapOvr>
    <a:masterClrMapping/>
  </p:clrMapOvr>
  <mc:AlternateContent xmlns:mc="http://schemas.openxmlformats.org/markup-compatibility/2006">
    <mc:Choice xmlns:p14="http://schemas.microsoft.com/office/powerpoint/2010/main" Requires="p14">
      <p:transition spd="slow" p14:dur="3000" advTm="15000"/>
    </mc:Choice>
    <mc:Fallback>
      <p:transition spd="slow" advTm="15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xmlns="" id="{D28F17D6-20A8-4107-A660-B6857E1DC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4591" y="259315"/>
            <a:ext cx="4118994" cy="3169695"/>
          </a:xfrm>
          <a:prstGeom prst="rect">
            <a:avLst/>
          </a:prstGeom>
        </p:spPr>
      </p:pic>
      <p:sp>
        <p:nvSpPr>
          <p:cNvPr id="4" name="Ορθογώνιο 3">
            <a:extLst>
              <a:ext uri="{FF2B5EF4-FFF2-40B4-BE49-F238E27FC236}">
                <a16:creationId xmlns:a16="http://schemas.microsoft.com/office/drawing/2014/main" xmlns="" id="{2BC387A7-279F-488E-B556-F17D5426BBEF}"/>
              </a:ext>
            </a:extLst>
          </p:cNvPr>
          <p:cNvSpPr/>
          <p:nvPr/>
        </p:nvSpPr>
        <p:spPr>
          <a:xfrm>
            <a:off x="304800" y="259315"/>
            <a:ext cx="6096000" cy="3970318"/>
          </a:xfrm>
          <a:prstGeom prst="rect">
            <a:avLst/>
          </a:prstGeom>
        </p:spPr>
        <p:txBody>
          <a:bodyPr>
            <a:spAutoFit/>
          </a:bodyPr>
          <a:lstStyle/>
          <a:p>
            <a:r>
              <a:rPr lang="el-GR" dirty="0"/>
              <a:t>Στην αρχή οι Ενετοί ήταν σκληροί και καταπιεστικοί, αλλά σιγά σιγά οι σχέσεις τους με τους ντόπιους θερμάνθηκαν.</a:t>
            </a:r>
          </a:p>
          <a:p>
            <a:r>
              <a:rPr lang="el-GR" dirty="0"/>
              <a:t>Η επαφή τους με τη Βενετία βοήθησε στο να αναμειχθούν οι δύο κουλτούρες, χωρίς όμως οι ντόπιοι να χάσουν τις ελληνοχριστιανικές τους παραδόσεις.</a:t>
            </a:r>
          </a:p>
          <a:p>
            <a:r>
              <a:rPr lang="el-GR" dirty="0"/>
              <a:t>Το όνομα της πόλης άλλαξε σε </a:t>
            </a:r>
            <a:r>
              <a:rPr lang="el-GR" dirty="0" err="1"/>
              <a:t>La</a:t>
            </a:r>
            <a:r>
              <a:rPr lang="el-GR" dirty="0"/>
              <a:t> </a:t>
            </a:r>
            <a:r>
              <a:rPr lang="el-GR" dirty="0" err="1"/>
              <a:t>Canea</a:t>
            </a:r>
            <a:r>
              <a:rPr lang="el-GR" dirty="0"/>
              <a:t> και οι βυζαντινές οχυρώσεις ενισχύθηκαν δίνοντας στα Χανιά τη σημερινή τους μορφή.</a:t>
            </a:r>
          </a:p>
          <a:p>
            <a:r>
              <a:rPr lang="el-GR" dirty="0"/>
              <a:t>Επίσης, μετά από την άλωση της Κωνσταντινούπολης από τους Οθωμανούς το 1453, αρκετοί ιερείς, μοναχοί, καλλιτέχνες και άνθρωποι των γραμμάτων βρήκαν καταφύγιο στην Κρήτη βοηθώντας στην πολιτιστική ενίσχυση του νησιού.</a:t>
            </a:r>
          </a:p>
          <a:p>
            <a:r>
              <a:rPr lang="el-GR" dirty="0"/>
              <a:t>Τα Χανιά, κατά την περίοδο αυτή, περιέχουν μείγμα βυζαντινού, ενετικού και κλασικού ελληνικού πολιτισμού.</a:t>
            </a:r>
            <a:endParaRPr lang="en-US" dirty="0"/>
          </a:p>
        </p:txBody>
      </p:sp>
      <p:pic>
        <p:nvPicPr>
          <p:cNvPr id="5" name="Εικόνα 4">
            <a:extLst>
              <a:ext uri="{FF2B5EF4-FFF2-40B4-BE49-F238E27FC236}">
                <a16:creationId xmlns:a16="http://schemas.microsoft.com/office/drawing/2014/main" xmlns="" id="{E4004A4F-9E81-4AE9-8283-A5F71ADC5345}"/>
              </a:ext>
            </a:extLst>
          </p:cNvPr>
          <p:cNvPicPr>
            <a:picLocks noChangeAspect="1"/>
          </p:cNvPicPr>
          <p:nvPr/>
        </p:nvPicPr>
        <p:blipFill>
          <a:blip r:embed="rId3"/>
          <a:stretch>
            <a:fillRect/>
          </a:stretch>
        </p:blipFill>
        <p:spPr>
          <a:xfrm>
            <a:off x="7538257" y="3741490"/>
            <a:ext cx="4430057" cy="2931908"/>
          </a:xfrm>
          <a:prstGeom prst="rect">
            <a:avLst/>
          </a:prstGeom>
        </p:spPr>
      </p:pic>
      <p:sp>
        <p:nvSpPr>
          <p:cNvPr id="6" name="Ορθογώνιο 5">
            <a:extLst>
              <a:ext uri="{FF2B5EF4-FFF2-40B4-BE49-F238E27FC236}">
                <a16:creationId xmlns:a16="http://schemas.microsoft.com/office/drawing/2014/main" xmlns="" id="{ED8673D9-1430-4495-B360-D6B1242D45BB}"/>
              </a:ext>
            </a:extLst>
          </p:cNvPr>
          <p:cNvSpPr/>
          <p:nvPr/>
        </p:nvSpPr>
        <p:spPr>
          <a:xfrm>
            <a:off x="388689" y="4514374"/>
            <a:ext cx="6800676" cy="2308324"/>
          </a:xfrm>
          <a:prstGeom prst="rect">
            <a:avLst/>
          </a:prstGeom>
        </p:spPr>
        <p:txBody>
          <a:bodyPr wrap="square">
            <a:spAutoFit/>
          </a:bodyPr>
          <a:lstStyle/>
          <a:p>
            <a:r>
              <a:rPr lang="el-GR" dirty="0"/>
              <a:t>Οι Οθωμανοί αποφάσισαν να προσεγγίσουν τη πόλη από τα δυτικά και αποβιβάστηκαν κοντά στο μοναστήρι της Γωνιάς στην Κίσσαμο, το οποίο και λεηλάτησαν και έκαψαν. </a:t>
            </a:r>
          </a:p>
          <a:p>
            <a:r>
              <a:rPr lang="el-GR" dirty="0"/>
              <a:t>Πολιόρκησαν τα Χανιά στις 2 Αυγούστου 1645. </a:t>
            </a:r>
          </a:p>
          <a:p>
            <a:r>
              <a:rPr lang="el-GR" dirty="0"/>
              <a:t>Οι απώλειες και από τις δυο πλευρές ήταν τεράστιες (ειδικά των Οθωμανών). </a:t>
            </a:r>
          </a:p>
          <a:p>
            <a:r>
              <a:rPr lang="el-GR" dirty="0"/>
              <a:t>Ο Οθωμανός διοικητής εκτελέστηκε στην επιστροφή του έχοντας χάσει περισσότερους από 40.000 άντρες. </a:t>
            </a:r>
            <a:endParaRPr lang="en-US" dirty="0"/>
          </a:p>
        </p:txBody>
      </p:sp>
    </p:spTree>
    <p:extLst>
      <p:ext uri="{BB962C8B-B14F-4D97-AF65-F5344CB8AC3E}">
        <p14:creationId xmlns:p14="http://schemas.microsoft.com/office/powerpoint/2010/main" val="160159240"/>
      </p:ext>
    </p:extLst>
  </p:cSld>
  <p:clrMapOvr>
    <a:masterClrMapping/>
  </p:clrMapOvr>
  <mc:AlternateContent xmlns:mc="http://schemas.openxmlformats.org/markup-compatibility/2006">
    <mc:Choice xmlns:p14="http://schemas.microsoft.com/office/powerpoint/2010/main" Requires="p14">
      <p:transition spd="slow" p14:dur="3000" advTm="15000"/>
    </mc:Choice>
    <mc:Fallback>
      <p:transition spd="slow" advTm="15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xmlns="" id="{2860D9FD-F438-4BB1-9D25-BF14648C28BF}"/>
              </a:ext>
            </a:extLst>
          </p:cNvPr>
          <p:cNvSpPr/>
          <p:nvPr/>
        </p:nvSpPr>
        <p:spPr>
          <a:xfrm>
            <a:off x="204132" y="182028"/>
            <a:ext cx="11783736" cy="923330"/>
          </a:xfrm>
          <a:prstGeom prst="rect">
            <a:avLst/>
          </a:prstGeom>
        </p:spPr>
        <p:txBody>
          <a:bodyPr wrap="square">
            <a:spAutoFit/>
          </a:bodyPr>
          <a:lstStyle/>
          <a:p>
            <a:r>
              <a:rPr lang="el-GR" dirty="0"/>
              <a:t>Από την εκστρατεία αυτή η οποία για τους Τούρκους </a:t>
            </a:r>
            <a:r>
              <a:rPr lang="el-GR" dirty="0" err="1"/>
              <a:t>παραταύτα</a:t>
            </a:r>
            <a:r>
              <a:rPr lang="el-GR" dirty="0"/>
              <a:t> θεωρήθηκε ως μεγάλο κατόρθωμα έμεινε μέχρι και σήμερα η φράση «Να </a:t>
            </a:r>
            <a:r>
              <a:rPr lang="el-GR" dirty="0" err="1"/>
              <a:t>δείς</a:t>
            </a:r>
            <a:r>
              <a:rPr lang="el-GR" dirty="0"/>
              <a:t> τα Χανιά και τη Γωνιά» ("</a:t>
            </a:r>
            <a:r>
              <a:rPr lang="el-GR" dirty="0" err="1"/>
              <a:t>Hanya’yı</a:t>
            </a:r>
            <a:r>
              <a:rPr lang="el-GR" dirty="0"/>
              <a:t> </a:t>
            </a:r>
            <a:r>
              <a:rPr lang="el-GR" dirty="0" err="1"/>
              <a:t>Konya’yı</a:t>
            </a:r>
            <a:r>
              <a:rPr lang="el-GR" dirty="0"/>
              <a:t> </a:t>
            </a:r>
            <a:r>
              <a:rPr lang="el-GR" dirty="0" err="1"/>
              <a:t>gormek</a:t>
            </a:r>
            <a:r>
              <a:rPr lang="el-GR" dirty="0"/>
              <a:t>") που σημαίνει να καταλάβεις σε βάθος μια δουλειά και να είσαι εύστροφος.</a:t>
            </a:r>
            <a:endParaRPr lang="en-US" dirty="0"/>
          </a:p>
        </p:txBody>
      </p:sp>
      <p:pic>
        <p:nvPicPr>
          <p:cNvPr id="3" name="Εικόνα 2">
            <a:extLst>
              <a:ext uri="{FF2B5EF4-FFF2-40B4-BE49-F238E27FC236}">
                <a16:creationId xmlns:a16="http://schemas.microsoft.com/office/drawing/2014/main" xmlns="" id="{098E488B-C09C-49DA-9C61-6E89CA36343A}"/>
              </a:ext>
            </a:extLst>
          </p:cNvPr>
          <p:cNvPicPr>
            <a:picLocks noChangeAspect="1"/>
          </p:cNvPicPr>
          <p:nvPr/>
        </p:nvPicPr>
        <p:blipFill>
          <a:blip r:embed="rId2"/>
          <a:stretch>
            <a:fillRect/>
          </a:stretch>
        </p:blipFill>
        <p:spPr>
          <a:xfrm>
            <a:off x="2902591" y="1652771"/>
            <a:ext cx="6235467" cy="4053054"/>
          </a:xfrm>
          <a:prstGeom prst="rect">
            <a:avLst/>
          </a:prstGeom>
        </p:spPr>
      </p:pic>
      <p:sp>
        <p:nvSpPr>
          <p:cNvPr id="4" name="TextBox 3">
            <a:extLst>
              <a:ext uri="{FF2B5EF4-FFF2-40B4-BE49-F238E27FC236}">
                <a16:creationId xmlns:a16="http://schemas.microsoft.com/office/drawing/2014/main" xmlns="" id="{4D33D3EF-8330-42A6-866D-FCD4488B4202}"/>
              </a:ext>
            </a:extLst>
          </p:cNvPr>
          <p:cNvSpPr txBox="1"/>
          <p:nvPr/>
        </p:nvSpPr>
        <p:spPr>
          <a:xfrm>
            <a:off x="5020224" y="5742821"/>
            <a:ext cx="2151551" cy="253916"/>
          </a:xfrm>
          <a:prstGeom prst="rect">
            <a:avLst/>
          </a:prstGeom>
          <a:noFill/>
        </p:spPr>
        <p:txBody>
          <a:bodyPr wrap="none" rtlCol="0">
            <a:spAutoFit/>
          </a:bodyPr>
          <a:lstStyle/>
          <a:p>
            <a:r>
              <a:rPr lang="el-GR" sz="1050" dirty="0"/>
              <a:t>Το παλιό λιμάνι στην Τουρκοκρατία</a:t>
            </a:r>
            <a:endParaRPr lang="en-US" sz="1050" dirty="0"/>
          </a:p>
        </p:txBody>
      </p:sp>
    </p:spTree>
    <p:extLst>
      <p:ext uri="{BB962C8B-B14F-4D97-AF65-F5344CB8AC3E}">
        <p14:creationId xmlns:p14="http://schemas.microsoft.com/office/powerpoint/2010/main" val="1322075720"/>
      </p:ext>
    </p:extLst>
  </p:cSld>
  <p:clrMapOvr>
    <a:masterClrMapping/>
  </p:clrMapOvr>
  <mc:AlternateContent xmlns:mc="http://schemas.openxmlformats.org/markup-compatibility/2006">
    <mc:Choice xmlns:p14="http://schemas.microsoft.com/office/powerpoint/2010/main" Requires="p14">
      <p:transition spd="slow" p14:dur="3000" advTm="15000"/>
    </mc:Choice>
    <mc:Fallback>
      <p:transition spd="slow" advTm="15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xmlns="" id="{13EE190D-5B9E-4FF4-865F-5720CE052968}"/>
              </a:ext>
            </a:extLst>
          </p:cNvPr>
          <p:cNvSpPr/>
          <p:nvPr/>
        </p:nvSpPr>
        <p:spPr>
          <a:xfrm>
            <a:off x="125835" y="236151"/>
            <a:ext cx="6096000" cy="2031325"/>
          </a:xfrm>
          <a:prstGeom prst="rect">
            <a:avLst/>
          </a:prstGeom>
        </p:spPr>
        <p:txBody>
          <a:bodyPr>
            <a:spAutoFit/>
          </a:bodyPr>
          <a:lstStyle/>
          <a:p>
            <a:r>
              <a:rPr lang="el-GR" dirty="0"/>
              <a:t>Αργότερα οι περισσότερες εκκλησίες μετατράπηκαν σε τζαμιά και τα πλούτη της πόλης μεταφέρθηκαν στην έδρα της Οθωμανικής αυτοκρατορίας, την Κωνσταντινούπολη.</a:t>
            </a:r>
          </a:p>
          <a:p>
            <a:r>
              <a:rPr lang="el-GR" dirty="0"/>
              <a:t>Οι Τούρκοι εποίκησαν τις ανατολικές συνοικίες της πόλης (Καστέλι και </a:t>
            </a:r>
            <a:r>
              <a:rPr lang="el-GR" dirty="0" err="1"/>
              <a:t>Σπλάτζια</a:t>
            </a:r>
            <a:r>
              <a:rPr lang="el-GR" dirty="0"/>
              <a:t>), όπου και μετέτρεψαν τον Άγιο Νικόλαο των Δομινικανών μοναχών στο Κεντρικό τους τζαμί "</a:t>
            </a:r>
            <a:r>
              <a:rPr lang="el-GR" dirty="0" err="1"/>
              <a:t>Houghiar</a:t>
            </a:r>
            <a:r>
              <a:rPr lang="el-GR" dirty="0"/>
              <a:t> </a:t>
            </a:r>
            <a:r>
              <a:rPr lang="el-GR" dirty="0" err="1"/>
              <a:t>Tzamissi</a:t>
            </a:r>
            <a:r>
              <a:rPr lang="el-GR" dirty="0"/>
              <a:t>" </a:t>
            </a:r>
            <a:r>
              <a:rPr lang="el-GR" dirty="0" err="1"/>
              <a:t>Turkish</a:t>
            </a:r>
            <a:r>
              <a:rPr lang="el-GR" dirty="0"/>
              <a:t>: </a:t>
            </a:r>
            <a:r>
              <a:rPr lang="el-GR" dirty="0" err="1"/>
              <a:t>Hünkar</a:t>
            </a:r>
            <a:r>
              <a:rPr lang="el-GR" dirty="0"/>
              <a:t> </a:t>
            </a:r>
            <a:r>
              <a:rPr lang="el-GR" dirty="0" err="1"/>
              <a:t>Camisi</a:t>
            </a:r>
            <a:r>
              <a:rPr lang="el-GR" dirty="0"/>
              <a:t>. </a:t>
            </a:r>
          </a:p>
        </p:txBody>
      </p:sp>
      <p:sp>
        <p:nvSpPr>
          <p:cNvPr id="3" name="Ορθογώνιο 2">
            <a:extLst>
              <a:ext uri="{FF2B5EF4-FFF2-40B4-BE49-F238E27FC236}">
                <a16:creationId xmlns:a16="http://schemas.microsoft.com/office/drawing/2014/main" xmlns="" id="{093D506E-7C91-462E-A308-62BD61FFEAF8}"/>
              </a:ext>
            </a:extLst>
          </p:cNvPr>
          <p:cNvSpPr/>
          <p:nvPr/>
        </p:nvSpPr>
        <p:spPr>
          <a:xfrm>
            <a:off x="4098785" y="3223910"/>
            <a:ext cx="7877263" cy="369332"/>
          </a:xfrm>
          <a:prstGeom prst="rect">
            <a:avLst/>
          </a:prstGeom>
        </p:spPr>
        <p:txBody>
          <a:bodyPr wrap="square">
            <a:spAutoFit/>
          </a:bodyPr>
          <a:lstStyle/>
          <a:p>
            <a:r>
              <a:rPr lang="el-GR" dirty="0"/>
              <a:t>Έκτισαν επίσης και νέα τζαμιά, όπως αυτό του </a:t>
            </a:r>
            <a:r>
              <a:rPr lang="el-GR" dirty="0" err="1"/>
              <a:t>Kioutsouk</a:t>
            </a:r>
            <a:r>
              <a:rPr lang="el-GR" dirty="0"/>
              <a:t> </a:t>
            </a:r>
            <a:r>
              <a:rPr lang="el-GR" dirty="0" err="1"/>
              <a:t>Hassan</a:t>
            </a:r>
            <a:r>
              <a:rPr lang="el-GR" dirty="0"/>
              <a:t> στο παλιό λιμάνι.</a:t>
            </a:r>
          </a:p>
        </p:txBody>
      </p:sp>
      <p:pic>
        <p:nvPicPr>
          <p:cNvPr id="5" name="Εικόνα 4">
            <a:extLst>
              <a:ext uri="{FF2B5EF4-FFF2-40B4-BE49-F238E27FC236}">
                <a16:creationId xmlns:a16="http://schemas.microsoft.com/office/drawing/2014/main" xmlns="" id="{546770E2-D129-42A8-BC72-79D4C8BA35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3825" y="236151"/>
            <a:ext cx="3031529" cy="2270721"/>
          </a:xfrm>
          <a:prstGeom prst="rect">
            <a:avLst/>
          </a:prstGeom>
        </p:spPr>
      </p:pic>
      <p:pic>
        <p:nvPicPr>
          <p:cNvPr id="6" name="Εικόνα 5">
            <a:extLst>
              <a:ext uri="{FF2B5EF4-FFF2-40B4-BE49-F238E27FC236}">
                <a16:creationId xmlns:a16="http://schemas.microsoft.com/office/drawing/2014/main" xmlns="" id="{7A50B9C0-2A6A-4083-8454-4A5ACB3D46A3}"/>
              </a:ext>
            </a:extLst>
          </p:cNvPr>
          <p:cNvPicPr>
            <a:picLocks noChangeAspect="1"/>
          </p:cNvPicPr>
          <p:nvPr/>
        </p:nvPicPr>
        <p:blipFill>
          <a:blip r:embed="rId3"/>
          <a:stretch>
            <a:fillRect/>
          </a:stretch>
        </p:blipFill>
        <p:spPr>
          <a:xfrm>
            <a:off x="6703130" y="4356011"/>
            <a:ext cx="5272918" cy="2208316"/>
          </a:xfrm>
          <a:prstGeom prst="rect">
            <a:avLst/>
          </a:prstGeom>
        </p:spPr>
      </p:pic>
      <p:pic>
        <p:nvPicPr>
          <p:cNvPr id="7" name="Εικόνα 6">
            <a:extLst>
              <a:ext uri="{FF2B5EF4-FFF2-40B4-BE49-F238E27FC236}">
                <a16:creationId xmlns:a16="http://schemas.microsoft.com/office/drawing/2014/main" xmlns="" id="{DC90C6CD-DD01-4317-B5CE-927BA353E95D}"/>
              </a:ext>
            </a:extLst>
          </p:cNvPr>
          <p:cNvPicPr>
            <a:picLocks noChangeAspect="1"/>
          </p:cNvPicPr>
          <p:nvPr/>
        </p:nvPicPr>
        <p:blipFill>
          <a:blip r:embed="rId4"/>
          <a:stretch>
            <a:fillRect/>
          </a:stretch>
        </p:blipFill>
        <p:spPr>
          <a:xfrm>
            <a:off x="685735" y="2308324"/>
            <a:ext cx="3097699" cy="2126387"/>
          </a:xfrm>
          <a:prstGeom prst="rect">
            <a:avLst/>
          </a:prstGeom>
        </p:spPr>
      </p:pic>
      <p:sp>
        <p:nvSpPr>
          <p:cNvPr id="8" name="Ορθογώνιο 7">
            <a:extLst>
              <a:ext uri="{FF2B5EF4-FFF2-40B4-BE49-F238E27FC236}">
                <a16:creationId xmlns:a16="http://schemas.microsoft.com/office/drawing/2014/main" xmlns="" id="{63EBEC11-4C1F-476A-B35F-AF23C887F2CC}"/>
              </a:ext>
            </a:extLst>
          </p:cNvPr>
          <p:cNvSpPr/>
          <p:nvPr/>
        </p:nvSpPr>
        <p:spPr>
          <a:xfrm>
            <a:off x="125835" y="4549676"/>
            <a:ext cx="6096000" cy="2031325"/>
          </a:xfrm>
          <a:prstGeom prst="rect">
            <a:avLst/>
          </a:prstGeom>
        </p:spPr>
        <p:txBody>
          <a:bodyPr>
            <a:spAutoFit/>
          </a:bodyPr>
          <a:lstStyle/>
          <a:p>
            <a:r>
              <a:rPr lang="el-GR" dirty="0"/>
              <a:t>Το 1821, με την έναρξη της ελληνικής επανάστασης, υπήρξαν διαμάχες μεταξύ των Χριστιανών και Μουσουλμάνων στα Χανιά, που οδήγησαν σε σφαγή του χριστιανικού πληθυσμού στην πόλη των Χανίων. </a:t>
            </a:r>
          </a:p>
          <a:p>
            <a:r>
              <a:rPr lang="el-GR" dirty="0"/>
              <a:t>Ο επίσκοπος </a:t>
            </a:r>
            <a:r>
              <a:rPr lang="el-GR" dirty="0" err="1"/>
              <a:t>Κισσάμου</a:t>
            </a:r>
            <a:r>
              <a:rPr lang="el-GR" dirty="0"/>
              <a:t>, </a:t>
            </a:r>
            <a:r>
              <a:rPr lang="el-GR" dirty="0" err="1"/>
              <a:t>Μελχισεδέκ</a:t>
            </a:r>
            <a:r>
              <a:rPr lang="el-GR" dirty="0"/>
              <a:t> </a:t>
            </a:r>
            <a:r>
              <a:rPr lang="el-GR" dirty="0" err="1"/>
              <a:t>Δεσποτάκης</a:t>
            </a:r>
            <a:r>
              <a:rPr lang="el-GR" dirty="0"/>
              <a:t>, κρεμάστηκε από τους Τούρκους σε έναν πλάτανο στην πλατεία της </a:t>
            </a:r>
            <a:r>
              <a:rPr lang="el-GR" dirty="0" err="1"/>
              <a:t>Σπλάντζιας</a:t>
            </a:r>
            <a:r>
              <a:rPr lang="el-GR" dirty="0"/>
              <a:t>, ο οποίος υπάρχει και σήμερα.</a:t>
            </a:r>
          </a:p>
        </p:txBody>
      </p:sp>
    </p:spTree>
    <p:extLst>
      <p:ext uri="{BB962C8B-B14F-4D97-AF65-F5344CB8AC3E}">
        <p14:creationId xmlns:p14="http://schemas.microsoft.com/office/powerpoint/2010/main" val="2459241589"/>
      </p:ext>
    </p:extLst>
  </p:cSld>
  <p:clrMapOvr>
    <a:masterClrMapping/>
  </p:clrMapOvr>
  <mc:AlternateContent xmlns:mc="http://schemas.openxmlformats.org/markup-compatibility/2006">
    <mc:Choice xmlns:p14="http://schemas.microsoft.com/office/powerpoint/2010/main" Requires="p14">
      <p:transition spd="slow" p14:dur="3000" advTm="15000"/>
    </mc:Choice>
    <mc:Fallback>
      <p:transition spd="slow" advTm="15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xmlns="" id="{C722EFB2-8E1B-465E-8C82-0D7C0680F447}"/>
              </a:ext>
            </a:extLst>
          </p:cNvPr>
          <p:cNvSpPr/>
          <p:nvPr/>
        </p:nvSpPr>
        <p:spPr>
          <a:xfrm>
            <a:off x="167779" y="151002"/>
            <a:ext cx="11526473" cy="2862322"/>
          </a:xfrm>
          <a:prstGeom prst="rect">
            <a:avLst/>
          </a:prstGeom>
        </p:spPr>
        <p:txBody>
          <a:bodyPr wrap="square">
            <a:spAutoFit/>
          </a:bodyPr>
          <a:lstStyle/>
          <a:p>
            <a:r>
              <a:rPr lang="el-GR" dirty="0"/>
              <a:t>Το 1898, κατά τη διάρκεια των τελευταίων κινημάτων για ανεξαρτησία και ένωση με την Ελλάδα και ειδικά των αναταραχών στο Ηράκλειο την 25 Αυγούστου 1898,  οι Μεγάλες Δυνάμεις δημιούργησαν την ημιαυτόνομη Κρητικής Πολιτείας με πρωτεύουσα τα Χανιά, με ύπατο αρμοστή της τον πρίγκιπα Γεώργιο. </a:t>
            </a:r>
          </a:p>
          <a:p>
            <a:r>
              <a:rPr lang="el-GR" dirty="0"/>
              <a:t>Το παλάτι βρίσκεται στη συνοικία </a:t>
            </a:r>
            <a:r>
              <a:rPr lang="el-GR" dirty="0" err="1"/>
              <a:t>Χαλέπα</a:t>
            </a:r>
            <a:r>
              <a:rPr lang="el-GR" dirty="0"/>
              <a:t>, στα ανατολικά της παλιάς πόλης, δίπλα στην οικία του Ελευθερίου Βενιζέλου.</a:t>
            </a:r>
          </a:p>
          <a:p>
            <a:endParaRPr lang="el-GR" dirty="0"/>
          </a:p>
          <a:p>
            <a:r>
              <a:rPr lang="el-GR" dirty="0"/>
              <a:t>Κατά τη διάρκεια αυτών των χρόνων η Κρήτη τύπωσε δικό της νόμισμα και γραμματόσημα. Η πόλη έπαψε να αποτελεί απομακρυσμένο βιλαέτι της Οθωμανικής Αυτοκρατορίας και έγινε κοσμοπολίτικη, ξανακερδίζοντας τον ρόλο της ως σταυροδρόμι των πολιτισμών της Ευρώπης και της Ανατολής. Πολλά σημαντικά κτήρια χτίστηκαν κατά την περίοδο αυτή, κυρίως στην οδό Νεάρχου, καθώς και στο προάστιο της </a:t>
            </a:r>
            <a:r>
              <a:rPr lang="el-GR" dirty="0" err="1"/>
              <a:t>Χαλέπας</a:t>
            </a:r>
            <a:r>
              <a:rPr lang="el-GR" dirty="0"/>
              <a:t>, όπου βρίσκονταν τα προξενεία των προστάτιδων δυνάμεων.</a:t>
            </a:r>
          </a:p>
        </p:txBody>
      </p:sp>
      <p:pic>
        <p:nvPicPr>
          <p:cNvPr id="3" name="Εικόνα 2">
            <a:extLst>
              <a:ext uri="{FF2B5EF4-FFF2-40B4-BE49-F238E27FC236}">
                <a16:creationId xmlns:a16="http://schemas.microsoft.com/office/drawing/2014/main" xmlns="" id="{D6C44DD8-7ADD-41F9-B6ED-B601022F70F2}"/>
              </a:ext>
            </a:extLst>
          </p:cNvPr>
          <p:cNvPicPr>
            <a:picLocks noChangeAspect="1"/>
          </p:cNvPicPr>
          <p:nvPr/>
        </p:nvPicPr>
        <p:blipFill>
          <a:blip r:embed="rId2"/>
          <a:stretch>
            <a:fillRect/>
          </a:stretch>
        </p:blipFill>
        <p:spPr>
          <a:xfrm>
            <a:off x="493465" y="3429000"/>
            <a:ext cx="4813732" cy="3072468"/>
          </a:xfrm>
          <a:prstGeom prst="rect">
            <a:avLst/>
          </a:prstGeom>
        </p:spPr>
      </p:pic>
      <p:pic>
        <p:nvPicPr>
          <p:cNvPr id="4" name="Εικόνα 3">
            <a:extLst>
              <a:ext uri="{FF2B5EF4-FFF2-40B4-BE49-F238E27FC236}">
                <a16:creationId xmlns:a16="http://schemas.microsoft.com/office/drawing/2014/main" xmlns="" id="{511F7398-F6A1-483A-9465-D86F34A0393B}"/>
              </a:ext>
            </a:extLst>
          </p:cNvPr>
          <p:cNvPicPr>
            <a:picLocks noChangeAspect="1"/>
          </p:cNvPicPr>
          <p:nvPr/>
        </p:nvPicPr>
        <p:blipFill>
          <a:blip r:embed="rId3"/>
          <a:stretch>
            <a:fillRect/>
          </a:stretch>
        </p:blipFill>
        <p:spPr>
          <a:xfrm>
            <a:off x="6884805" y="3424178"/>
            <a:ext cx="4813732" cy="3212724"/>
          </a:xfrm>
          <a:prstGeom prst="rect">
            <a:avLst/>
          </a:prstGeom>
        </p:spPr>
      </p:pic>
    </p:spTree>
    <p:extLst>
      <p:ext uri="{BB962C8B-B14F-4D97-AF65-F5344CB8AC3E}">
        <p14:creationId xmlns:p14="http://schemas.microsoft.com/office/powerpoint/2010/main" val="2663631066"/>
      </p:ext>
    </p:extLst>
  </p:cSld>
  <p:clrMapOvr>
    <a:masterClrMapping/>
  </p:clrMapOvr>
  <mc:AlternateContent xmlns:mc="http://schemas.openxmlformats.org/markup-compatibility/2006">
    <mc:Choice xmlns:p14="http://schemas.microsoft.com/office/powerpoint/2010/main" Requires="p14">
      <p:transition spd="slow" p14:dur="3000" advTm="15000"/>
    </mc:Choice>
    <mc:Fallback>
      <p:transition spd="slow" advTm="15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xmlns="" id="{4D2FBD35-4EB9-4547-A083-BF4E1160DE38}"/>
              </a:ext>
            </a:extLst>
          </p:cNvPr>
          <p:cNvSpPr/>
          <p:nvPr/>
        </p:nvSpPr>
        <p:spPr>
          <a:xfrm>
            <a:off x="2955721" y="281423"/>
            <a:ext cx="9040536" cy="4247317"/>
          </a:xfrm>
          <a:prstGeom prst="rect">
            <a:avLst/>
          </a:prstGeom>
        </p:spPr>
        <p:txBody>
          <a:bodyPr wrap="square">
            <a:spAutoFit/>
          </a:bodyPr>
          <a:lstStyle/>
          <a:p>
            <a:r>
              <a:rPr lang="el-GR" dirty="0"/>
              <a:t>Παρόλα αυτά ο κύριος στόχος ήταν η ένωση με την Ελλάδα, ο οποίος πραγματοποιήθηκε έπειτα από τη στάση του Ελευθέριου Βενιζέλου προς τον πρίγκιπα Γεώργιο. </a:t>
            </a:r>
          </a:p>
          <a:p>
            <a:r>
              <a:rPr lang="el-GR" dirty="0"/>
              <a:t>Ύστερα από αρκετές διαμάχες, η επανάσταση του Θερίσου στις 10 Μαρτίου 1905, κατάφερε να διώξει το Γεώργιο και να φέρει στην Κρήτη τον Αλέξανδρο Ζαΐμη. </a:t>
            </a:r>
          </a:p>
          <a:p>
            <a:r>
              <a:rPr lang="el-GR" dirty="0"/>
              <a:t>Τελικά, το 1908, ο Βενιζέλος κατάφερε να εδραιώσει μια επαναστατική κυβέρνηση, η οποία αναγνωρίστηκε από τις Μεγάλες Δυνάμεις. </a:t>
            </a:r>
          </a:p>
          <a:p>
            <a:r>
              <a:rPr lang="el-GR" dirty="0"/>
              <a:t>Η μετέπειτα εκλογή του ως πρωθυπουργού της Ελλάδας το 1910 κατάφερε να ενώσει την Κρήτη με την Ελλάδα στις 1 Δεκεμβρίου 1913. </a:t>
            </a:r>
          </a:p>
          <a:p>
            <a:r>
              <a:rPr lang="el-GR" dirty="0"/>
              <a:t>Η Ελληνική σημαία υψώθηκε στο φρούριο του </a:t>
            </a:r>
            <a:r>
              <a:rPr lang="el-GR" dirty="0" err="1"/>
              <a:t>Φιρκά</a:t>
            </a:r>
            <a:r>
              <a:rPr lang="el-GR" dirty="0"/>
              <a:t> στο παλιό λιμάνι με την παρουσία του Βενιζέλου και του βασιλιά της Ελλάδας Κωνσταντίνου. </a:t>
            </a:r>
          </a:p>
          <a:p>
            <a:r>
              <a:rPr lang="el-GR" dirty="0"/>
              <a:t>Ο Βενιζέλος, ο οποίος κατάγεται από τις </a:t>
            </a:r>
            <a:r>
              <a:rPr lang="el-GR" dirty="0" err="1"/>
              <a:t>Μουρνιές</a:t>
            </a:r>
            <a:r>
              <a:rPr lang="el-GR" dirty="0"/>
              <a:t> Χανίων, υπήρξε αρχηγός της Κρητικής επανάστασης του 1896-97 εναντίον της Οθωμανικής αυτοκρατορίας και πρωθυπουργός της Ελλάδας (1910-1915, 1915, 1917-1920, 1924, 1928-1932, 1932 και 1933). </a:t>
            </a:r>
          </a:p>
          <a:p>
            <a:r>
              <a:rPr lang="el-GR" dirty="0"/>
              <a:t>Απεβίωσε στις 18 Μαρτίου 1936 και ο τάφος του βρίσκεται στον Προφήτη Ηλία πάνω από τα Χανιά.</a:t>
            </a:r>
            <a:endParaRPr lang="en-US" dirty="0"/>
          </a:p>
        </p:txBody>
      </p:sp>
      <p:pic>
        <p:nvPicPr>
          <p:cNvPr id="3" name="Εικόνα 2">
            <a:extLst>
              <a:ext uri="{FF2B5EF4-FFF2-40B4-BE49-F238E27FC236}">
                <a16:creationId xmlns:a16="http://schemas.microsoft.com/office/drawing/2014/main" xmlns="" id="{0D90F7D0-580C-4AFF-BDA1-30393467BACA}"/>
              </a:ext>
            </a:extLst>
          </p:cNvPr>
          <p:cNvPicPr>
            <a:picLocks noChangeAspect="1"/>
          </p:cNvPicPr>
          <p:nvPr/>
        </p:nvPicPr>
        <p:blipFill>
          <a:blip r:embed="rId2"/>
          <a:stretch>
            <a:fillRect/>
          </a:stretch>
        </p:blipFill>
        <p:spPr>
          <a:xfrm>
            <a:off x="195743" y="340146"/>
            <a:ext cx="2689313" cy="3980184"/>
          </a:xfrm>
          <a:prstGeom prst="rect">
            <a:avLst/>
          </a:prstGeom>
        </p:spPr>
      </p:pic>
      <p:sp>
        <p:nvSpPr>
          <p:cNvPr id="4" name="Ορθογώνιο 3">
            <a:extLst>
              <a:ext uri="{FF2B5EF4-FFF2-40B4-BE49-F238E27FC236}">
                <a16:creationId xmlns:a16="http://schemas.microsoft.com/office/drawing/2014/main" xmlns="" id="{298B298C-CC90-4523-A8DA-567FD30E58EE}"/>
              </a:ext>
            </a:extLst>
          </p:cNvPr>
          <p:cNvSpPr/>
          <p:nvPr/>
        </p:nvSpPr>
        <p:spPr>
          <a:xfrm>
            <a:off x="195743" y="5040526"/>
            <a:ext cx="11800514" cy="1477328"/>
          </a:xfrm>
          <a:prstGeom prst="rect">
            <a:avLst/>
          </a:prstGeom>
        </p:spPr>
        <p:txBody>
          <a:bodyPr wrap="square">
            <a:spAutoFit/>
          </a:bodyPr>
          <a:lstStyle/>
          <a:p>
            <a:r>
              <a:rPr lang="el-GR" dirty="0"/>
              <a:t>Κομβικό ιστορικό γεγονός αποτελεί η άφιξη και η εγκατάσταση Ελλήνων Μικρασιατών προσφύγων στα Χανιά, μετά την Μικρασιατική Καταστροφή του 1922 και την ανταλλαγή πληθυσμών. </a:t>
            </a:r>
          </a:p>
          <a:p>
            <a:r>
              <a:rPr lang="el-GR" dirty="0"/>
              <a:t>Ως εκ τούτου εμπλουτίστηκε ο τοπικός πληθυσμός και ο πολιτισμός της πόλης. </a:t>
            </a:r>
          </a:p>
          <a:p>
            <a:r>
              <a:rPr lang="el-GR" dirty="0"/>
              <a:t>Σημειώνεται μάλιστα ότι η συμβίωση και η αλληλεπίδραση μεταξύ γηγενών και προσφύγων ήταν ειρηνικότερη και πιο ομαλή σε σχέση με άλλες περιοχές της Ελλάδας</a:t>
            </a:r>
            <a:endParaRPr lang="en-US" dirty="0"/>
          </a:p>
        </p:txBody>
      </p:sp>
      <p:sp>
        <p:nvSpPr>
          <p:cNvPr id="5" name="TextBox 4">
            <a:extLst>
              <a:ext uri="{FF2B5EF4-FFF2-40B4-BE49-F238E27FC236}">
                <a16:creationId xmlns:a16="http://schemas.microsoft.com/office/drawing/2014/main" xmlns="" id="{0EB5A577-71E6-49FA-A312-DBAEFCD1800E}"/>
              </a:ext>
            </a:extLst>
          </p:cNvPr>
          <p:cNvSpPr txBox="1"/>
          <p:nvPr/>
        </p:nvSpPr>
        <p:spPr>
          <a:xfrm>
            <a:off x="826902" y="4397935"/>
            <a:ext cx="1426994" cy="261610"/>
          </a:xfrm>
          <a:prstGeom prst="rect">
            <a:avLst/>
          </a:prstGeom>
          <a:noFill/>
        </p:spPr>
        <p:txBody>
          <a:bodyPr wrap="none" rtlCol="0">
            <a:spAutoFit/>
          </a:bodyPr>
          <a:lstStyle/>
          <a:p>
            <a:r>
              <a:rPr lang="el-GR" sz="1100" dirty="0"/>
              <a:t>Ελευθέριος Βενιζέλος</a:t>
            </a:r>
          </a:p>
        </p:txBody>
      </p:sp>
    </p:spTree>
    <p:extLst>
      <p:ext uri="{BB962C8B-B14F-4D97-AF65-F5344CB8AC3E}">
        <p14:creationId xmlns:p14="http://schemas.microsoft.com/office/powerpoint/2010/main" val="3905933522"/>
      </p:ext>
    </p:extLst>
  </p:cSld>
  <p:clrMapOvr>
    <a:masterClrMapping/>
  </p:clrMapOvr>
  <mc:AlternateContent xmlns:mc="http://schemas.openxmlformats.org/markup-compatibility/2006">
    <mc:Choice xmlns:p14="http://schemas.microsoft.com/office/powerpoint/2010/main" Requires="p14">
      <p:transition spd="slow" p14:dur="3000" advTm="15000"/>
    </mc:Choice>
    <mc:Fallback>
      <p:transition spd="slow" advTm="15000"/>
    </mc:Fallback>
  </mc:AlternateContent>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552</TotalTime>
  <Words>1514</Words>
  <Application>Microsoft Office PowerPoint</Application>
  <PresentationFormat>Προσαρμογή</PresentationFormat>
  <Paragraphs>99</Paragraphs>
  <Slides>15</Slides>
  <Notes>0</Notes>
  <HiddenSlides>0</HiddenSlides>
  <MMClips>1</MMClips>
  <ScaleCrop>false</ScaleCrop>
  <HeadingPairs>
    <vt:vector size="4" baseType="variant">
      <vt:variant>
        <vt:lpstr>Θέμα</vt:lpstr>
      </vt:variant>
      <vt:variant>
        <vt:i4>1</vt:i4>
      </vt:variant>
      <vt:variant>
        <vt:lpstr>Τίτλοι διαφανειών</vt:lpstr>
      </vt:variant>
      <vt:variant>
        <vt:i4>15</vt:i4>
      </vt:variant>
    </vt:vector>
  </HeadingPairs>
  <TitlesOfParts>
    <vt:vector size="16" baseType="lpstr">
      <vt:lpstr>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Nick</dc:creator>
  <cp:lastModifiedBy>ALEKA</cp:lastModifiedBy>
  <cp:revision>24</cp:revision>
  <dcterms:created xsi:type="dcterms:W3CDTF">2020-11-28T10:53:48Z</dcterms:created>
  <dcterms:modified xsi:type="dcterms:W3CDTF">2020-12-04T15:20:45Z</dcterms:modified>
</cp:coreProperties>
</file>