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7"/>
  </p:notesMasterIdLst>
  <p:handoutMasterIdLst>
    <p:handoutMasterId r:id="rId18"/>
  </p:handoutMasterIdLst>
  <p:sldIdLst>
    <p:sldId id="257" r:id="rId2"/>
    <p:sldId id="269" r:id="rId3"/>
    <p:sldId id="259" r:id="rId4"/>
    <p:sldId id="262" r:id="rId5"/>
    <p:sldId id="263" r:id="rId6"/>
    <p:sldId id="270" r:id="rId7"/>
    <p:sldId id="274" r:id="rId8"/>
    <p:sldId id="264" r:id="rId9"/>
    <p:sldId id="273" r:id="rId10"/>
    <p:sldId id="279" r:id="rId11"/>
    <p:sldId id="265" r:id="rId12"/>
    <p:sldId id="275" r:id="rId13"/>
    <p:sldId id="276" r:id="rId14"/>
    <p:sldId id="278" r:id="rId15"/>
    <p:sldId id="266" r:id="rId16"/>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32" autoAdjust="0"/>
  </p:normalViewPr>
  <p:slideViewPr>
    <p:cSldViewPr snapToGrid="0">
      <p:cViewPr varScale="1">
        <p:scale>
          <a:sx n="82" d="100"/>
          <a:sy n="82" d="100"/>
        </p:scale>
        <p:origin x="720" y="58"/>
      </p:cViewPr>
      <p:guideLst/>
    </p:cSldViewPr>
  </p:slid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E76C692-AEAA-4F7D-A5EF-61769749C2F5}" type="datetime1">
              <a:rPr lang="el-GR" smtClean="0"/>
              <a:t>10/6/2021</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30C0B57-009B-4F76-A35D-AEE685351A34}" type="datetime1">
              <a:rPr lang="el-GR" smtClean="0"/>
              <a:t>10/6/2021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Ορθογώνιο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a:t>Κάντε κλικ για να επεξεργαστείτε τον υπότιτλο του υποδείγματος</a:t>
            </a:r>
            <a:endParaRPr lang="en-US" dirty="0"/>
          </a:p>
        </p:txBody>
      </p:sp>
      <p:sp>
        <p:nvSpPr>
          <p:cNvPr id="8" name="Θέση ημερομηνίας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CDE12C43-C883-4243-8F7D-645286853301}" type="datetime1">
              <a:rPr lang="el-GR" smtClean="0"/>
              <a:t>10/6/2021</a:t>
            </a:fld>
            <a:endParaRPr lang="en-US" dirty="0"/>
          </a:p>
        </p:txBody>
      </p:sp>
      <p:sp>
        <p:nvSpPr>
          <p:cNvPr id="9" name="Θέση υποσέλιδου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9" name="Τίτλος 1"/>
          <p:cNvSpPr>
            <a:spLocks noGrp="1"/>
          </p:cNvSpPr>
          <p:nvPr>
            <p:ph type="title"/>
          </p:nvPr>
        </p:nvSpPr>
        <p:spPr>
          <a:xfrm>
            <a:off x="581192" y="702156"/>
            <a:ext cx="11029616" cy="1013800"/>
          </a:xfrm>
        </p:spPr>
        <p:txBody>
          <a:bodyPr rtlCol="0"/>
          <a:lstStyle/>
          <a:p>
            <a:pPr rtl="0"/>
            <a:r>
              <a:rPr lang="el-GR"/>
              <a:t>Κάντε κλικ για να επεξεργαστείτε τον τίτλο υποδείγματος</a:t>
            </a:r>
            <a:endParaRPr lang="en-US" dirty="0"/>
          </a:p>
        </p:txBody>
      </p:sp>
      <p:sp>
        <p:nvSpPr>
          <p:cNvPr id="3" name="Σύμβολο κράτησης θέσης κατακόρυφου κειμένου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p>
            <a:pPr rtl="0"/>
            <a:fld id="{2C4B83EF-C2FC-4A1F-987F-53A66D1AE207}" type="datetime1">
              <a:rPr lang="el-GR" smtClean="0"/>
              <a:t>10/6/2021</a:t>
            </a:fld>
            <a:endParaRPr lang="en-US" dirty="0"/>
          </a:p>
        </p:txBody>
      </p:sp>
      <p:sp>
        <p:nvSpPr>
          <p:cNvPr id="5" name="Θέση υποσέλιδου 4"/>
          <p:cNvSpPr>
            <a:spLocks noGrp="1"/>
          </p:cNvSpPr>
          <p:nvPr>
            <p:ph type="ftr" sz="quarter" idx="11"/>
          </p:nvPr>
        </p:nvSpPr>
        <p:spPr/>
        <p:txBody>
          <a:bodyPr rtlCol="0"/>
          <a:lstStyle/>
          <a:p>
            <a:pPr rtl="0"/>
            <a:endParaRPr lang="en-US" dirty="0"/>
          </a:p>
        </p:txBody>
      </p:sp>
      <p:sp>
        <p:nvSpPr>
          <p:cNvPr id="6" name="Θέση αριθμού διαφάνειας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Ορθογώνιο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Κατακόρυφος τίτλος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el-GR"/>
              <a:t>Κάντε κλικ για να επεξεργαστείτε τον τίτλο υποδείγματος</a:t>
            </a:r>
            <a:endParaRPr lang="en-US" dirty="0"/>
          </a:p>
        </p:txBody>
      </p:sp>
      <p:sp>
        <p:nvSpPr>
          <p:cNvPr id="3" name="Σύμβολο κράτησης θέσης κατακόρυφου κειμένου 2"/>
          <p:cNvSpPr>
            <a:spLocks noGrp="1"/>
          </p:cNvSpPr>
          <p:nvPr>
            <p:ph type="body" orient="vert" idx="1"/>
          </p:nvPr>
        </p:nvSpPr>
        <p:spPr>
          <a:xfrm>
            <a:off x="774923" y="863600"/>
            <a:ext cx="7161625" cy="4807326"/>
          </a:xfrm>
        </p:spPr>
        <p:txBody>
          <a:bodyPr vert="eaVert" rtlCol="0" anchor="t"/>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8" name="Ορθογώνιο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Ορθογώνιο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Θέση ημερομηνίας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48D6136-12AE-4E19-8925-EF40DAC0AF83}" type="datetime1">
              <a:rPr lang="el-GR" smtClean="0"/>
              <a:t>10/6/2021</a:t>
            </a:fld>
            <a:endParaRPr lang="en-US" dirty="0"/>
          </a:p>
        </p:txBody>
      </p:sp>
      <p:sp>
        <p:nvSpPr>
          <p:cNvPr id="12" name="Θέση υποσέλιδου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Θέση αριθμού διαφάνειας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2" y="702156"/>
            <a:ext cx="11029616" cy="1188720"/>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581192" y="2340864"/>
            <a:ext cx="11029615" cy="3634486"/>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8" name="Θέση ημερομηνίας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E5D4927-68EC-45B9-B469-9E10DCA69DB7}" type="datetime1">
              <a:rPr lang="el-GR" smtClean="0"/>
              <a:t>10/6/2021</a:t>
            </a:fld>
            <a:endParaRPr lang="en-US" dirty="0"/>
          </a:p>
        </p:txBody>
      </p:sp>
      <p:sp>
        <p:nvSpPr>
          <p:cNvPr id="9" name="Θέση υποσέλιδου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Ορθογώνιο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7" name="Θέση ημερομηνίας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04A2E910-AADE-45D9-A640-17196DBD2712}" type="datetime1">
              <a:rPr lang="el-GR" smtClean="0"/>
              <a:t>10/6/2021</a:t>
            </a:fld>
            <a:endParaRPr lang="en-US" dirty="0"/>
          </a:p>
        </p:txBody>
      </p:sp>
      <p:sp>
        <p:nvSpPr>
          <p:cNvPr id="9" name="Θέση υποσέλιδου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Θέση αριθμού διαφάνειας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3"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581193" y="2228003"/>
            <a:ext cx="5194767" cy="3633047"/>
          </a:xfrm>
        </p:spPr>
        <p:txBody>
          <a:bodyPr rtlCol="0">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416039" y="2228003"/>
            <a:ext cx="5194769" cy="3633047"/>
          </a:xfrm>
        </p:spPr>
        <p:txBody>
          <a:bodyPr rtlCol="0">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ημερομηνίας 4"/>
          <p:cNvSpPr>
            <a:spLocks noGrp="1"/>
          </p:cNvSpPr>
          <p:nvPr>
            <p:ph type="dt" sz="half" idx="10"/>
          </p:nvPr>
        </p:nvSpPr>
        <p:spPr/>
        <p:txBody>
          <a:bodyPr rtlCol="0"/>
          <a:lstStyle/>
          <a:p>
            <a:pPr rtl="0"/>
            <a:fld id="{7292BBD4-9697-48AD-BFB2-D2D0A54F2121}" type="datetime1">
              <a:rPr lang="el-GR" smtClean="0"/>
              <a:t>10/6/2021</a:t>
            </a:fld>
            <a:endParaRPr lang="en-US" dirty="0"/>
          </a:p>
        </p:txBody>
      </p:sp>
      <p:sp>
        <p:nvSpPr>
          <p:cNvPr id="6" name="Θέση υποσέλιδου 5"/>
          <p:cNvSpPr>
            <a:spLocks noGrp="1"/>
          </p:cNvSpPr>
          <p:nvPr>
            <p:ph type="ftr" sz="quarter" idx="11"/>
          </p:nvPr>
        </p:nvSpPr>
        <p:spPr/>
        <p:txBody>
          <a:bodyPr rtlCol="0"/>
          <a:lstStyle/>
          <a:p>
            <a:pPr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12" name="Τίτλος 1"/>
          <p:cNvSpPr>
            <a:spLocks noGrp="1"/>
          </p:cNvSpPr>
          <p:nvPr>
            <p:ph type="title"/>
          </p:nvPr>
        </p:nvSpPr>
        <p:spPr>
          <a:xfrm>
            <a:off x="581193"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581191" y="2179122"/>
            <a:ext cx="5194769" cy="629553"/>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581194" y="2926052"/>
            <a:ext cx="5194766" cy="2934999"/>
          </a:xfrm>
        </p:spPr>
        <p:txBody>
          <a:bodyPr rtlCol="0" anchor="t">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κειμένου 4"/>
          <p:cNvSpPr>
            <a:spLocks noGrp="1"/>
          </p:cNvSpPr>
          <p:nvPr>
            <p:ph type="body" sz="quarter" idx="3"/>
          </p:nvPr>
        </p:nvSpPr>
        <p:spPr>
          <a:xfrm>
            <a:off x="6416039" y="2179692"/>
            <a:ext cx="5194770" cy="624574"/>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l-GR"/>
              <a:t>Στυλ κειμένου υποδείγματος</a:t>
            </a:r>
          </a:p>
        </p:txBody>
      </p:sp>
      <p:sp>
        <p:nvSpPr>
          <p:cNvPr id="6" name="Θέση περιεχομένου 5"/>
          <p:cNvSpPr>
            <a:spLocks noGrp="1"/>
          </p:cNvSpPr>
          <p:nvPr>
            <p:ph sz="quarter" idx="4"/>
          </p:nvPr>
        </p:nvSpPr>
        <p:spPr>
          <a:xfrm>
            <a:off x="6416037" y="2926052"/>
            <a:ext cx="5194771" cy="2934999"/>
          </a:xfrm>
        </p:spPr>
        <p:txBody>
          <a:bodyPr rtlCol="0" anchor="t">
            <a:normAutofit/>
          </a:body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7" name="Θέση ημερομηνίας 6"/>
          <p:cNvSpPr>
            <a:spLocks noGrp="1"/>
          </p:cNvSpPr>
          <p:nvPr>
            <p:ph type="dt" sz="half" idx="10"/>
          </p:nvPr>
        </p:nvSpPr>
        <p:spPr/>
        <p:txBody>
          <a:bodyPr rtlCol="0"/>
          <a:lstStyle/>
          <a:p>
            <a:pPr rtl="0"/>
            <a:fld id="{91DEA530-6B28-48D8-957D-031E600D8914}" type="datetime1">
              <a:rPr lang="el-GR" smtClean="0"/>
              <a:t>10/6/2021</a:t>
            </a:fld>
            <a:endParaRPr lang="en-US" dirty="0"/>
          </a:p>
        </p:txBody>
      </p:sp>
      <p:sp>
        <p:nvSpPr>
          <p:cNvPr id="8" name="Θέση υποσέλιδου 7"/>
          <p:cNvSpPr>
            <a:spLocks noGrp="1"/>
          </p:cNvSpPr>
          <p:nvPr>
            <p:ph type="ftr" sz="quarter" idx="11"/>
          </p:nvPr>
        </p:nvSpPr>
        <p:spPr/>
        <p:txBody>
          <a:bodyPr rtlCol="0"/>
          <a:lstStyle/>
          <a:p>
            <a:pPr rtl="0"/>
            <a:endParaRPr lang="en-US" dirty="0"/>
          </a:p>
        </p:txBody>
      </p:sp>
      <p:sp>
        <p:nvSpPr>
          <p:cNvPr id="9" name="Θέση αριθμού διαφάνειας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8" name="Τίτλος 1"/>
          <p:cNvSpPr>
            <a:spLocks noGrp="1"/>
          </p:cNvSpPr>
          <p:nvPr>
            <p:ph type="title"/>
          </p:nvPr>
        </p:nvSpPr>
        <p:spPr>
          <a:xfrm>
            <a:off x="575894" y="729658"/>
            <a:ext cx="11029616" cy="988332"/>
          </a:xfrm>
        </p:spPr>
        <p:txBody>
          <a:bodyPr rtlCol="0"/>
          <a:lstStyle/>
          <a:p>
            <a:pPr rtl="0"/>
            <a:r>
              <a:rPr lang="el-GR"/>
              <a:t>Κάντε κλικ για να επεξεργαστείτε τον τίτλο υποδείγματος</a:t>
            </a:r>
            <a:endParaRPr lang="en-US" dirty="0"/>
          </a:p>
        </p:txBody>
      </p:sp>
      <p:sp>
        <p:nvSpPr>
          <p:cNvPr id="3" name="Θέση ημερομηνίας 2"/>
          <p:cNvSpPr>
            <a:spLocks noGrp="1"/>
          </p:cNvSpPr>
          <p:nvPr>
            <p:ph type="dt" sz="half" idx="10"/>
          </p:nvPr>
        </p:nvSpPr>
        <p:spPr/>
        <p:txBody>
          <a:bodyPr rtlCol="0"/>
          <a:lstStyle/>
          <a:p>
            <a:pPr rtl="0"/>
            <a:fld id="{C561D6DE-9E7C-4ED9-830D-C54B3460963C}" type="datetime1">
              <a:rPr lang="el-GR" smtClean="0"/>
              <a:t>10/6/2021</a:t>
            </a:fld>
            <a:endParaRPr lang="en-US" dirty="0"/>
          </a:p>
        </p:txBody>
      </p:sp>
      <p:sp>
        <p:nvSpPr>
          <p:cNvPr id="4" name="Θέση υποσέλιδου 3"/>
          <p:cNvSpPr>
            <a:spLocks noGrp="1"/>
          </p:cNvSpPr>
          <p:nvPr>
            <p:ph type="ftr" sz="quarter" idx="11"/>
          </p:nvPr>
        </p:nvSpPr>
        <p:spPr/>
        <p:txBody>
          <a:bodyPr rtlCol="0"/>
          <a:lstStyle/>
          <a:p>
            <a:pPr rtl="0"/>
            <a:endParaRPr lang="en-US" dirty="0"/>
          </a:p>
        </p:txBody>
      </p:sp>
      <p:sp>
        <p:nvSpPr>
          <p:cNvPr id="5" name="Θέση αριθμού διαφάνειας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F971BA8B-F464-4626-A060-C6D074348B75}" type="datetime1">
              <a:rPr lang="el-GR" smtClean="0"/>
              <a:t>10/6/2021</a:t>
            </a:fld>
            <a:endParaRPr lang="en-US" dirty="0"/>
          </a:p>
        </p:txBody>
      </p:sp>
      <p:sp>
        <p:nvSpPr>
          <p:cNvPr id="3" name="Θέση υποσέλιδου 2"/>
          <p:cNvSpPr>
            <a:spLocks noGrp="1"/>
          </p:cNvSpPr>
          <p:nvPr>
            <p:ph type="ftr" sz="quarter" idx="11"/>
          </p:nvPr>
        </p:nvSpPr>
        <p:spPr/>
        <p:txBody>
          <a:bodyPr rtlCol="0"/>
          <a:lstStyle/>
          <a:p>
            <a:pPr rtl="0"/>
            <a:endParaRPr lang="en-US" dirty="0"/>
          </a:p>
        </p:txBody>
      </p:sp>
      <p:sp>
        <p:nvSpPr>
          <p:cNvPr id="4" name="Θέση αριθμού διαφάνειας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Ορθογώνιο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8" name="Θέση ημερομηνίας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736F0FCE-C9DC-41B0-9A21-F14EE10328C1}" type="datetime1">
              <a:rPr lang="el-GR" smtClean="0"/>
              <a:t>10/6/2021</a:t>
            </a:fld>
            <a:endParaRPr lang="en-US" dirty="0"/>
          </a:p>
        </p:txBody>
      </p:sp>
      <p:sp>
        <p:nvSpPr>
          <p:cNvPr id="10" name="Θέση υποσέλιδου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Θέση αριθμού διαφάνειας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el-GR"/>
              <a:t>Κάντε κλικ για να επεξεργαστείτε τον τίτλο υποδείγματος</a:t>
            </a:r>
            <a:endParaRPr lang="en-US" dirty="0"/>
          </a:p>
        </p:txBody>
      </p:sp>
      <p:sp>
        <p:nvSpPr>
          <p:cNvPr id="3" name="Θέση εικόνας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a:t>Κάντε κλικ στο εικονίδιο για να προσθέσετε εικόνα</a:t>
            </a:r>
            <a:endParaRPr lang="en-US" dirty="0"/>
          </a:p>
        </p:txBody>
      </p:sp>
      <p:sp>
        <p:nvSpPr>
          <p:cNvPr id="4" name="Θέση κειμένου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p>
            <a:pPr rtl="0"/>
            <a:fld id="{946DC88D-9E16-47E8-8D05-1036C30D995D}" type="datetime1">
              <a:rPr lang="el-GR" smtClean="0"/>
              <a:t>10/6/2021</a:t>
            </a:fld>
            <a:endParaRPr lang="en-US" dirty="0"/>
          </a:p>
        </p:txBody>
      </p:sp>
      <p:sp>
        <p:nvSpPr>
          <p:cNvPr id="6" name="Θέση υποσέλιδου 5"/>
          <p:cNvSpPr>
            <a:spLocks noGrp="1"/>
          </p:cNvSpPr>
          <p:nvPr>
            <p:ph type="ftr" sz="quarter" idx="11"/>
          </p:nvPr>
        </p:nvSpPr>
        <p:spPr/>
        <p:txBody>
          <a:bodyPr rtlCol="0"/>
          <a:lstStyle/>
          <a:p>
            <a:pPr algn="l" rtl="0"/>
            <a:endParaRPr lang="en-US" dirty="0"/>
          </a:p>
        </p:txBody>
      </p:sp>
      <p:sp>
        <p:nvSpPr>
          <p:cNvPr id="7" name="Θέση αριθμού διαφάνειας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l"/>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541A424A-BADA-41AE-BA32-4A2A620E2F50}" type="datetime1">
              <a:rPr lang="el-GR" smtClean="0"/>
              <a:t>10/6/2021</a:t>
            </a:fld>
            <a:endParaRPr lang="en-US" dirty="0"/>
          </a:p>
        </p:txBody>
      </p:sp>
      <p:sp>
        <p:nvSpPr>
          <p:cNvPr id="5" name="Θέση υποσέλιδου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Θέση αριθμού διαφάνειας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Ορθογώνιο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Ορθογώνιο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Ορθογώνιο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H-m42WC0NMk&amp;ab_channel=%CE%95%CE%BB%CE%BB%CE%B7%CE%BD%CE%B9%CE%BA%CF%8C%CE%A4%CF%81%CE%B1%CE%B3%CE%BF%CF%8D%CE%B4%CE%B9"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Ορθογώνιο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Τίτλος 1">
            <a:extLst>
              <a:ext uri="{FF2B5EF4-FFF2-40B4-BE49-F238E27FC236}">
                <a16:creationId xmlns:a16="http://schemas.microsoft.com/office/drawing/2014/main" id="{1C21E816-31F5-48BB-BD02-D15F2F18B48A}"/>
              </a:ext>
            </a:extLst>
          </p:cNvPr>
          <p:cNvSpPr>
            <a:spLocks noGrp="1"/>
          </p:cNvSpPr>
          <p:nvPr>
            <p:ph type="ctrTitle"/>
          </p:nvPr>
        </p:nvSpPr>
        <p:spPr>
          <a:xfrm>
            <a:off x="446535" y="754381"/>
            <a:ext cx="11128205" cy="1371599"/>
          </a:xfrm>
        </p:spPr>
        <p:txBody>
          <a:bodyPr rtlCol="0">
            <a:normAutofit/>
          </a:bodyPr>
          <a:lstStyle/>
          <a:p>
            <a:pPr rtl="0"/>
            <a:r>
              <a:rPr lang="el-GR" dirty="0"/>
              <a:t>ΤΑ ΠΑΘΗ ΤΗΣ </a:t>
            </a:r>
            <a:r>
              <a:rPr lang="el-GR" dirty="0" err="1"/>
              <a:t>ΒρΟΧΗΣ</a:t>
            </a:r>
            <a:r>
              <a:rPr lang="el-GR" dirty="0"/>
              <a:t> </a:t>
            </a:r>
            <a:br>
              <a:rPr lang="el-GR" dirty="0"/>
            </a:br>
            <a:r>
              <a:rPr lang="el-GR" dirty="0"/>
              <a:t>ΚΙΚΗ ΔΗΜΟΥΛΑ</a:t>
            </a:r>
            <a:endParaRPr lang="el" dirty="0"/>
          </a:p>
        </p:txBody>
      </p:sp>
      <p:sp>
        <p:nvSpPr>
          <p:cNvPr id="3" name="Υπότιτλος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el" dirty="0"/>
              <a:t>Απο τη συλλογη «Το ΛΙΓΟ ΤΟΥ ΚΟΣΜΟΥ» (1971)</a:t>
            </a:r>
          </a:p>
        </p:txBody>
      </p:sp>
      <p:sp>
        <p:nvSpPr>
          <p:cNvPr id="20" name="Ορθογώνιο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Ορθογώνιο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Ορθογώνιο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Εικόνα 5" descr="Ένα κοντινό πλάνο σε λογότυπο&#10;&#10;Αυτόματη δημιουργία περιγραφής">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001012-BB3E-452D-A738-5A17D678AC68}"/>
              </a:ext>
            </a:extLst>
          </p:cNvPr>
          <p:cNvSpPr>
            <a:spLocks noGrp="1"/>
          </p:cNvSpPr>
          <p:nvPr>
            <p:ph type="title"/>
          </p:nvPr>
        </p:nvSpPr>
        <p:spPr>
          <a:xfrm>
            <a:off x="736847" y="729658"/>
            <a:ext cx="10873962" cy="815057"/>
          </a:xfrm>
          <a:solidFill>
            <a:schemeClr val="bg1">
              <a:lumMod val="85000"/>
            </a:schemeClr>
          </a:solidFill>
        </p:spPr>
        <p:txBody>
          <a:bodyPr/>
          <a:lstStyle/>
          <a:p>
            <a:r>
              <a:rPr lang="el-GR" cap="none" dirty="0">
                <a:solidFill>
                  <a:schemeClr val="tx1"/>
                </a:solidFill>
              </a:rPr>
              <a:t>«Στο ίδιο σημείο, όπως παλιά»</a:t>
            </a:r>
          </a:p>
        </p:txBody>
      </p:sp>
      <p:sp>
        <p:nvSpPr>
          <p:cNvPr id="4" name="Θέση περιεχομένου 3">
            <a:extLst>
              <a:ext uri="{FF2B5EF4-FFF2-40B4-BE49-F238E27FC236}">
                <a16:creationId xmlns:a16="http://schemas.microsoft.com/office/drawing/2014/main" id="{1942EC31-1020-495D-9D68-D772F065DFB1}"/>
              </a:ext>
            </a:extLst>
          </p:cNvPr>
          <p:cNvSpPr>
            <a:spLocks noGrp="1"/>
          </p:cNvSpPr>
          <p:nvPr>
            <p:ph sz="half" idx="2"/>
          </p:nvPr>
        </p:nvSpPr>
        <p:spPr>
          <a:xfrm>
            <a:off x="6480699" y="2228003"/>
            <a:ext cx="5130109" cy="3633047"/>
          </a:xfrm>
        </p:spPr>
        <p:txBody>
          <a:bodyPr>
            <a:normAutofit lnSpcReduction="10000"/>
          </a:bodyPr>
          <a:lstStyle/>
          <a:p>
            <a:pPr algn="just"/>
            <a:r>
              <a:rPr lang="el-GR" dirty="0"/>
              <a:t>«Ξημέρωσε, οι νυχτερινές σκέψεις την είχαν κουράσει. Έπρεπε να τον βρει και να μιλήσουν… Όμως δεν άντεχε στη σκέψη ότι μπορεί να είχε την ίδια κατάληξη με χτες.  Δε θα το άντεχε και θα κλεινόταν τελείως στον εαυτό της.</a:t>
            </a:r>
          </a:p>
          <a:p>
            <a:pPr algn="just"/>
            <a:r>
              <a:rPr lang="el-GR" dirty="0"/>
              <a:t>Αλλά δεν άφησε αυτή τη σκέψη να την εμποδίσει… Έτσι, του τηλεφώνησε και κανόνισαν να βρεθούν στο πάρκο, στο δικό τους πάρκο. </a:t>
            </a:r>
          </a:p>
          <a:p>
            <a:pPr algn="just"/>
            <a:r>
              <a:rPr lang="el-GR" dirty="0"/>
              <a:t>Όταν έφτασε τον είδε να στέκεται μπροστά από το παγκάκι τους, με ένα τσιγάρο στα χείλη του, εκείνη κατάπιε τα δάκρυά της και τον πλησίασε…»</a:t>
            </a:r>
          </a:p>
          <a:p>
            <a:pPr marL="0" indent="0" algn="just">
              <a:buNone/>
            </a:pPr>
            <a:r>
              <a:rPr lang="el-GR" dirty="0"/>
              <a:t>        Ζωή Κ. (τμήμα Γ1)</a:t>
            </a:r>
          </a:p>
        </p:txBody>
      </p:sp>
      <p:pic>
        <p:nvPicPr>
          <p:cNvPr id="8" name="Θέση περιεχομένου 7">
            <a:extLst>
              <a:ext uri="{FF2B5EF4-FFF2-40B4-BE49-F238E27FC236}">
                <a16:creationId xmlns:a16="http://schemas.microsoft.com/office/drawing/2014/main" id="{33BC1D40-26D8-46DD-BFFF-1D1BA2F181CE}"/>
              </a:ext>
            </a:extLst>
          </p:cNvPr>
          <p:cNvPicPr>
            <a:picLocks noGrp="1" noChangeAspect="1"/>
          </p:cNvPicPr>
          <p:nvPr>
            <p:ph sz="half" idx="1"/>
          </p:nvPr>
        </p:nvPicPr>
        <p:blipFill>
          <a:blip r:embed="rId2"/>
          <a:stretch>
            <a:fillRect/>
          </a:stretch>
        </p:blipFill>
        <p:spPr>
          <a:xfrm>
            <a:off x="581192" y="2659607"/>
            <a:ext cx="5194300" cy="2822364"/>
          </a:xfrm>
        </p:spPr>
      </p:pic>
    </p:spTree>
    <p:extLst>
      <p:ext uri="{BB962C8B-B14F-4D97-AF65-F5344CB8AC3E}">
        <p14:creationId xmlns:p14="http://schemas.microsoft.com/office/powerpoint/2010/main" val="414165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a:extLst>
              <a:ext uri="{FF2B5EF4-FFF2-40B4-BE49-F238E27FC236}">
                <a16:creationId xmlns:a16="http://schemas.microsoft.com/office/drawing/2014/main" id="{76283F26-75FD-430C-83D9-4C5C5415FAFA}"/>
              </a:ext>
            </a:extLst>
          </p:cNvPr>
          <p:cNvSpPr>
            <a:spLocks noGrp="1"/>
          </p:cNvSpPr>
          <p:nvPr>
            <p:ph type="title"/>
          </p:nvPr>
        </p:nvSpPr>
        <p:spPr>
          <a:solidFill>
            <a:schemeClr val="bg1">
              <a:lumMod val="85000"/>
            </a:schemeClr>
          </a:solidFill>
        </p:spPr>
        <p:txBody>
          <a:bodyPr/>
          <a:lstStyle/>
          <a:p>
            <a:r>
              <a:rPr lang="el-GR" cap="none" dirty="0">
                <a:solidFill>
                  <a:schemeClr val="tx1"/>
                </a:solidFill>
              </a:rPr>
              <a:t>Η </a:t>
            </a:r>
            <a:r>
              <a:rPr lang="el-GR" cap="none" dirty="0" err="1">
                <a:solidFill>
                  <a:schemeClr val="tx1"/>
                </a:solidFill>
              </a:rPr>
              <a:t>ηρωίδα</a:t>
            </a:r>
            <a:r>
              <a:rPr lang="el-GR" cap="none" dirty="0">
                <a:solidFill>
                  <a:schemeClr val="tx1"/>
                </a:solidFill>
              </a:rPr>
              <a:t> δε βρίσκει τη δύναμη να πάει να τον συναντήσει…</a:t>
            </a:r>
            <a:br>
              <a:rPr lang="el-GR" cap="none" dirty="0">
                <a:solidFill>
                  <a:schemeClr val="tx1"/>
                </a:solidFill>
              </a:rPr>
            </a:br>
            <a:r>
              <a:rPr lang="el-GR" cap="none" dirty="0">
                <a:solidFill>
                  <a:schemeClr val="tx1"/>
                </a:solidFill>
              </a:rPr>
              <a:t>«Όταν το δύσκολο γίνεται ακατόρθωτο»</a:t>
            </a:r>
          </a:p>
        </p:txBody>
      </p:sp>
      <p:sp>
        <p:nvSpPr>
          <p:cNvPr id="11" name="Θέση περιεχομένου 10">
            <a:extLst>
              <a:ext uri="{FF2B5EF4-FFF2-40B4-BE49-F238E27FC236}">
                <a16:creationId xmlns:a16="http://schemas.microsoft.com/office/drawing/2014/main" id="{5D4B20F9-AED9-4803-9D88-0D7A108DA05A}"/>
              </a:ext>
            </a:extLst>
          </p:cNvPr>
          <p:cNvSpPr>
            <a:spLocks noGrp="1"/>
          </p:cNvSpPr>
          <p:nvPr>
            <p:ph sz="half" idx="2"/>
          </p:nvPr>
        </p:nvSpPr>
        <p:spPr/>
        <p:txBody>
          <a:bodyPr>
            <a:normAutofit lnSpcReduction="10000"/>
          </a:bodyPr>
          <a:lstStyle/>
          <a:p>
            <a:pPr algn="just"/>
            <a:r>
              <a:rPr lang="el-GR" dirty="0"/>
              <a:t>«Ξημέρωσε, οι νυχτερινές σκέψεις την είχαν κουράσει… Έπρεπε να τελειώνει αυτή η κατάσταση, να ξεκαθαρίσει τα πράγματα. Αλλά δεν μπορούσε να τον αντιμετωπίσει από κοντά. Το ήξερε ότι ή θα έχανε την ψυχραιμία της ή θα κατέρρεε μπροστά του. </a:t>
            </a:r>
          </a:p>
          <a:p>
            <a:pPr algn="just"/>
            <a:r>
              <a:rPr lang="el-GR" dirty="0" err="1"/>
              <a:t>Γι</a:t>
            </a:r>
            <a:r>
              <a:rPr lang="el-GR" dirty="0"/>
              <a:t>΄ αυτό και χθες αποφάσισε να του στείλει μήνυμα και να του πει όσα ένιωθε τις τελευταίες δύο εβδομάδες. Ήθελε να ξέρει… Ήθελε να τον κάνει να υποφέρει όπως και εκείνη, παρόλο που τον αγαπούσε ακόμη.»</a:t>
            </a:r>
          </a:p>
          <a:p>
            <a:pPr marL="0" indent="0">
              <a:buNone/>
            </a:pPr>
            <a:r>
              <a:rPr lang="el-GR" dirty="0"/>
              <a:t>        Ανθή Κ. (τμήμα Γ1)</a:t>
            </a:r>
          </a:p>
        </p:txBody>
      </p:sp>
      <p:pic>
        <p:nvPicPr>
          <p:cNvPr id="8" name="Θέση περιεχομένου 6">
            <a:extLst>
              <a:ext uri="{FF2B5EF4-FFF2-40B4-BE49-F238E27FC236}">
                <a16:creationId xmlns:a16="http://schemas.microsoft.com/office/drawing/2014/main" id="{29A646C0-AB37-4D6E-9D34-7787DC73F6F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4660" y="1901825"/>
            <a:ext cx="3167380" cy="3959226"/>
          </a:xfrm>
        </p:spPr>
      </p:pic>
    </p:spTree>
    <p:extLst>
      <p:ext uri="{BB962C8B-B14F-4D97-AF65-F5344CB8AC3E}">
        <p14:creationId xmlns:p14="http://schemas.microsoft.com/office/powerpoint/2010/main" val="2245304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2CA5A3-C27A-455A-AC7D-E394186F502A}"/>
              </a:ext>
            </a:extLst>
          </p:cNvPr>
          <p:cNvSpPr>
            <a:spLocks noGrp="1"/>
          </p:cNvSpPr>
          <p:nvPr>
            <p:ph type="title"/>
          </p:nvPr>
        </p:nvSpPr>
        <p:spPr>
          <a:xfrm>
            <a:off x="619545" y="776697"/>
            <a:ext cx="11010203" cy="887702"/>
          </a:xfrm>
          <a:solidFill>
            <a:schemeClr val="bg1">
              <a:lumMod val="85000"/>
            </a:schemeClr>
          </a:solidFill>
        </p:spPr>
        <p:txBody>
          <a:bodyPr/>
          <a:lstStyle/>
          <a:p>
            <a:r>
              <a:rPr lang="el-GR" cap="none" dirty="0">
                <a:solidFill>
                  <a:schemeClr val="tx1"/>
                </a:solidFill>
              </a:rPr>
              <a:t>Συννεφόλεξα με χρήση του </a:t>
            </a:r>
            <a:r>
              <a:rPr lang="en-US" cap="none" dirty="0">
                <a:solidFill>
                  <a:schemeClr val="tx1"/>
                </a:solidFill>
              </a:rPr>
              <a:t>Word Art</a:t>
            </a:r>
            <a:endParaRPr lang="el-GR" dirty="0">
              <a:solidFill>
                <a:schemeClr val="tx1"/>
              </a:solidFill>
            </a:endParaRPr>
          </a:p>
        </p:txBody>
      </p:sp>
      <p:pic>
        <p:nvPicPr>
          <p:cNvPr id="7" name="Θέση περιεχομένου 6">
            <a:extLst>
              <a:ext uri="{FF2B5EF4-FFF2-40B4-BE49-F238E27FC236}">
                <a16:creationId xmlns:a16="http://schemas.microsoft.com/office/drawing/2014/main" id="{B4CC4B83-E16C-4582-B03C-A0AA5BD33B3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9545" y="2227263"/>
            <a:ext cx="5117260" cy="3633787"/>
          </a:xfrm>
        </p:spPr>
      </p:pic>
      <p:pic>
        <p:nvPicPr>
          <p:cNvPr id="13" name="Θέση περιεχομένου 12">
            <a:extLst>
              <a:ext uri="{FF2B5EF4-FFF2-40B4-BE49-F238E27FC236}">
                <a16:creationId xmlns:a16="http://schemas.microsoft.com/office/drawing/2014/main" id="{2178122F-9812-48B3-8A9F-A4E75E83226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75884" y="2227263"/>
            <a:ext cx="4275882" cy="3633787"/>
          </a:xfrm>
        </p:spPr>
      </p:pic>
    </p:spTree>
    <p:extLst>
      <p:ext uri="{BB962C8B-B14F-4D97-AF65-F5344CB8AC3E}">
        <p14:creationId xmlns:p14="http://schemas.microsoft.com/office/powerpoint/2010/main" val="25830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1C8C41-4827-454F-B4E7-A12E70C7B9B1}"/>
              </a:ext>
            </a:extLst>
          </p:cNvPr>
          <p:cNvSpPr>
            <a:spLocks noGrp="1"/>
          </p:cNvSpPr>
          <p:nvPr>
            <p:ph type="title"/>
          </p:nvPr>
        </p:nvSpPr>
        <p:spPr>
          <a:solidFill>
            <a:schemeClr val="bg1">
              <a:lumMod val="85000"/>
            </a:schemeClr>
          </a:solidFill>
        </p:spPr>
        <p:txBody>
          <a:bodyPr/>
          <a:lstStyle/>
          <a:p>
            <a:r>
              <a:rPr lang="el-GR" dirty="0">
                <a:solidFill>
                  <a:schemeClr val="tx1"/>
                </a:solidFill>
              </a:rPr>
              <a:t>Α</a:t>
            </a:r>
            <a:r>
              <a:rPr lang="el-GR" cap="none" dirty="0">
                <a:solidFill>
                  <a:schemeClr val="tx1"/>
                </a:solidFill>
              </a:rPr>
              <a:t>πόπειρες των μαθητών</a:t>
            </a:r>
            <a:r>
              <a:rPr lang="en-US" cap="none" dirty="0">
                <a:solidFill>
                  <a:schemeClr val="tx1"/>
                </a:solidFill>
              </a:rPr>
              <a:t> </a:t>
            </a:r>
            <a:r>
              <a:rPr lang="el-GR" cap="none" dirty="0">
                <a:solidFill>
                  <a:schemeClr val="tx1"/>
                </a:solidFill>
              </a:rPr>
              <a:t>για καλλιγράμματα</a:t>
            </a:r>
            <a:endParaRPr lang="el-GR" dirty="0">
              <a:solidFill>
                <a:schemeClr val="tx1"/>
              </a:solidFill>
            </a:endParaRPr>
          </a:p>
        </p:txBody>
      </p:sp>
      <p:pic>
        <p:nvPicPr>
          <p:cNvPr id="7" name="Θέση περιεχομένου 6">
            <a:extLst>
              <a:ext uri="{FF2B5EF4-FFF2-40B4-BE49-F238E27FC236}">
                <a16:creationId xmlns:a16="http://schemas.microsoft.com/office/drawing/2014/main" id="{BCD4E33D-E4DD-44DB-863C-6596E7434D9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37951" y="1932191"/>
            <a:ext cx="3147113" cy="4196151"/>
          </a:xfrm>
        </p:spPr>
      </p:pic>
      <p:sp>
        <p:nvSpPr>
          <p:cNvPr id="12" name="Θέση περιεχομένου 11">
            <a:extLst>
              <a:ext uri="{FF2B5EF4-FFF2-40B4-BE49-F238E27FC236}">
                <a16:creationId xmlns:a16="http://schemas.microsoft.com/office/drawing/2014/main" id="{46151FB6-E89E-475E-88DA-8AE9E57E4D2E}"/>
              </a:ext>
            </a:extLst>
          </p:cNvPr>
          <p:cNvSpPr>
            <a:spLocks noGrp="1"/>
          </p:cNvSpPr>
          <p:nvPr>
            <p:ph sz="half" idx="2"/>
          </p:nvPr>
        </p:nvSpPr>
        <p:spPr/>
        <p:txBody>
          <a:bodyPr>
            <a:normAutofit fontScale="62500" lnSpcReduction="20000"/>
          </a:bodyPr>
          <a:lstStyle/>
          <a:p>
            <a:pPr algn="just">
              <a:lnSpc>
                <a:spcPct val="120000"/>
              </a:lnSpc>
            </a:pPr>
            <a:r>
              <a:rPr lang="el-GR" sz="2600" b="1" dirty="0">
                <a:solidFill>
                  <a:schemeClr val="tx1"/>
                </a:solidFill>
              </a:rPr>
              <a:t>Καλλίγραμμα ή σχηματικό ποίημα </a:t>
            </a:r>
            <a:r>
              <a:rPr lang="el-GR" sz="2600" dirty="0"/>
              <a:t>είναι ένα είδος ποιήματος στο οποίο η γραφή είναι τοποθετημένη με τέτοιο τρόπο ώστε να δημιουργεί οπτική εικόνα. </a:t>
            </a:r>
          </a:p>
          <a:p>
            <a:pPr algn="just">
              <a:lnSpc>
                <a:spcPct val="120000"/>
              </a:lnSpc>
            </a:pPr>
            <a:r>
              <a:rPr lang="el-GR" sz="2600" dirty="0"/>
              <a:t>Τα παιδιά είδαν αντίστοιχα καλλιγράμματα του Απολινναίρ και του Σεφέρη και προσπάθησαν  να σχεδιάσουν τα δικά τους.</a:t>
            </a:r>
          </a:p>
          <a:p>
            <a:pPr algn="just">
              <a:lnSpc>
                <a:spcPct val="120000"/>
              </a:lnSpc>
            </a:pPr>
            <a:r>
              <a:rPr lang="el-GR" sz="2600" dirty="0"/>
              <a:t>Δεν ήταν εύκολο… </a:t>
            </a:r>
          </a:p>
          <a:p>
            <a:pPr marL="0" indent="0">
              <a:buNone/>
            </a:pPr>
            <a:endParaRPr lang="el-GR" dirty="0">
              <a:latin typeface="Arial" panose="020B0604020202020204" pitchFamily="34" charset="0"/>
              <a:cs typeface="Arial" panose="020B0604020202020204" pitchFamily="34" charset="0"/>
            </a:endParaRPr>
          </a:p>
          <a:p>
            <a:pPr marL="0" indent="0">
              <a:buNone/>
            </a:pPr>
            <a:endParaRPr lang="el-GR" dirty="0">
              <a:latin typeface="Arial" panose="020B0604020202020204" pitchFamily="34" charset="0"/>
              <a:cs typeface="Arial" panose="020B0604020202020204" pitchFamily="34" charset="0"/>
            </a:endParaRPr>
          </a:p>
          <a:p>
            <a:pPr marL="0" indent="0">
              <a:buNone/>
            </a:pPr>
            <a:endParaRPr lang="el-GR" dirty="0">
              <a:latin typeface="Arial" panose="020B0604020202020204" pitchFamily="34" charset="0"/>
              <a:cs typeface="Arial" panose="020B0604020202020204" pitchFamily="34" charset="0"/>
            </a:endParaRPr>
          </a:p>
          <a:p>
            <a:pPr marL="0" indent="0">
              <a:buNone/>
            </a:pPr>
            <a:endParaRPr lang="el-GR" dirty="0">
              <a:latin typeface="Arial" panose="020B0604020202020204" pitchFamily="34" charset="0"/>
              <a:cs typeface="Arial" panose="020B0604020202020204" pitchFamily="34" charset="0"/>
            </a:endParaRPr>
          </a:p>
          <a:p>
            <a:pPr marL="0" indent="0">
              <a:buNone/>
            </a:pPr>
            <a:r>
              <a:rPr lang="el-GR" dirty="0">
                <a:latin typeface="Arial" panose="020B0604020202020204" pitchFamily="34" charset="0"/>
                <a:cs typeface="Arial" panose="020B0604020202020204" pitchFamily="34" charset="0"/>
              </a:rPr>
              <a:t>     </a:t>
            </a:r>
            <a:r>
              <a:rPr lang="el-GR" sz="2200" dirty="0">
                <a:latin typeface="Arial" panose="020B0604020202020204" pitchFamily="34" charset="0"/>
                <a:cs typeface="Arial" panose="020B0604020202020204" pitchFamily="34" charset="0"/>
              </a:rPr>
              <a:t>Δίπλα ένα έργο της Ανθής  Κ. </a:t>
            </a:r>
          </a:p>
        </p:txBody>
      </p:sp>
    </p:spTree>
    <p:extLst>
      <p:ext uri="{BB962C8B-B14F-4D97-AF65-F5344CB8AC3E}">
        <p14:creationId xmlns:p14="http://schemas.microsoft.com/office/powerpoint/2010/main" val="93921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6AF6C7-21AD-4F20-8014-E0833ACB1DC1}"/>
              </a:ext>
            </a:extLst>
          </p:cNvPr>
          <p:cNvSpPr>
            <a:spLocks noGrp="1"/>
          </p:cNvSpPr>
          <p:nvPr>
            <p:ph type="title"/>
          </p:nvPr>
        </p:nvSpPr>
        <p:spPr>
          <a:solidFill>
            <a:schemeClr val="bg1">
              <a:lumMod val="85000"/>
            </a:schemeClr>
          </a:solidFill>
        </p:spPr>
        <p:txBody>
          <a:bodyPr/>
          <a:lstStyle/>
          <a:p>
            <a:r>
              <a:rPr lang="el-GR" cap="none" dirty="0">
                <a:solidFill>
                  <a:schemeClr val="tx1"/>
                </a:solidFill>
              </a:rPr>
              <a:t>Σχεδιάζοντας ένα καλλίγραμμα…</a:t>
            </a:r>
          </a:p>
        </p:txBody>
      </p:sp>
      <p:sp>
        <p:nvSpPr>
          <p:cNvPr id="14" name="Θέση κειμένου 13">
            <a:extLst>
              <a:ext uri="{FF2B5EF4-FFF2-40B4-BE49-F238E27FC236}">
                <a16:creationId xmlns:a16="http://schemas.microsoft.com/office/drawing/2014/main" id="{E6257C31-297E-49CF-8F3A-3A1E3B2D2193}"/>
              </a:ext>
            </a:extLst>
          </p:cNvPr>
          <p:cNvSpPr>
            <a:spLocks noGrp="1"/>
          </p:cNvSpPr>
          <p:nvPr>
            <p:ph type="body" idx="1"/>
          </p:nvPr>
        </p:nvSpPr>
        <p:spPr>
          <a:xfrm>
            <a:off x="663056" y="2039323"/>
            <a:ext cx="5030236" cy="713546"/>
          </a:xfrm>
        </p:spPr>
        <p:txBody>
          <a:bodyPr/>
          <a:lstStyle/>
          <a:p>
            <a:r>
              <a:rPr lang="el-GR" dirty="0"/>
              <a:t>Είναι πάντα ευκολότερο, όταν αντλούμε έμπνευση από εικόνες και σκίτσα στο διαδίκτυο</a:t>
            </a:r>
          </a:p>
        </p:txBody>
      </p:sp>
      <p:pic>
        <p:nvPicPr>
          <p:cNvPr id="13" name="Θέση περιεχομένου 12">
            <a:extLst>
              <a:ext uri="{FF2B5EF4-FFF2-40B4-BE49-F238E27FC236}">
                <a16:creationId xmlns:a16="http://schemas.microsoft.com/office/drawing/2014/main" id="{AD62DA6C-489E-4816-BB32-64AF05EEA961}"/>
              </a:ext>
            </a:extLst>
          </p:cNvPr>
          <p:cNvPicPr>
            <a:picLocks noGrp="1" noChangeAspect="1"/>
          </p:cNvPicPr>
          <p:nvPr>
            <p:ph sz="half" idx="2"/>
          </p:nvPr>
        </p:nvPicPr>
        <p:blipFill>
          <a:blip r:embed="rId2"/>
          <a:stretch>
            <a:fillRect/>
          </a:stretch>
        </p:blipFill>
        <p:spPr>
          <a:xfrm>
            <a:off x="1841962" y="2925763"/>
            <a:ext cx="2672425" cy="2935287"/>
          </a:xfrm>
        </p:spPr>
      </p:pic>
      <p:sp>
        <p:nvSpPr>
          <p:cNvPr id="15" name="Θέση κειμένου 14">
            <a:extLst>
              <a:ext uri="{FF2B5EF4-FFF2-40B4-BE49-F238E27FC236}">
                <a16:creationId xmlns:a16="http://schemas.microsoft.com/office/drawing/2014/main" id="{17198AFB-6DCA-48EF-9BBB-950CBC411F5D}"/>
              </a:ext>
            </a:extLst>
          </p:cNvPr>
          <p:cNvSpPr>
            <a:spLocks noGrp="1"/>
          </p:cNvSpPr>
          <p:nvPr>
            <p:ph type="body" sz="quarter" idx="3"/>
          </p:nvPr>
        </p:nvSpPr>
        <p:spPr>
          <a:xfrm>
            <a:off x="6416042" y="1855433"/>
            <a:ext cx="5194766" cy="837833"/>
          </a:xfrm>
        </p:spPr>
        <p:txBody>
          <a:bodyPr/>
          <a:lstStyle/>
          <a:p>
            <a:r>
              <a:rPr lang="el-GR" dirty="0"/>
              <a:t>Και στη συνέχεια ακολουθώντας τα περιγράμματα, δημιουργούμε το δικό  μας έργο</a:t>
            </a:r>
          </a:p>
        </p:txBody>
      </p:sp>
      <p:pic>
        <p:nvPicPr>
          <p:cNvPr id="7" name="Θέση περιεχομένου 6">
            <a:extLst>
              <a:ext uri="{FF2B5EF4-FFF2-40B4-BE49-F238E27FC236}">
                <a16:creationId xmlns:a16="http://schemas.microsoft.com/office/drawing/2014/main" id="{18BD0EAC-7040-462F-A1A5-CDCF25FF607D}"/>
              </a:ext>
            </a:extLst>
          </p:cNvPr>
          <p:cNvPicPr>
            <a:picLocks noGrp="1" noChangeAspect="1"/>
          </p:cNvPicPr>
          <p:nvPr>
            <p:ph sz="quarter" idx="4"/>
          </p:nvPr>
        </p:nvPicPr>
        <p:blipFill>
          <a:blip r:embed="rId3"/>
          <a:stretch>
            <a:fillRect/>
          </a:stretch>
        </p:blipFill>
        <p:spPr>
          <a:xfrm>
            <a:off x="7315200" y="2792423"/>
            <a:ext cx="3355759" cy="3448832"/>
          </a:xfrm>
        </p:spPr>
      </p:pic>
    </p:spTree>
    <p:extLst>
      <p:ext uri="{BB962C8B-B14F-4D97-AF65-F5344CB8AC3E}">
        <p14:creationId xmlns:p14="http://schemas.microsoft.com/office/powerpoint/2010/main" val="427691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0FA59AE3-9E4F-4009-B67A-375FA61A620D}"/>
              </a:ext>
            </a:extLst>
          </p:cNvPr>
          <p:cNvSpPr>
            <a:spLocks noGrp="1"/>
          </p:cNvSpPr>
          <p:nvPr>
            <p:ph type="title"/>
          </p:nvPr>
        </p:nvSpPr>
        <p:spPr>
          <a:xfrm>
            <a:off x="449580" y="702156"/>
            <a:ext cx="11551920" cy="1073304"/>
          </a:xfrm>
          <a:solidFill>
            <a:schemeClr val="bg1">
              <a:lumMod val="85000"/>
            </a:schemeClr>
          </a:solidFill>
        </p:spPr>
        <p:txBody>
          <a:bodyPr>
            <a:noAutofit/>
          </a:bodyPr>
          <a:lstStyle/>
          <a:p>
            <a:pPr algn="ctr"/>
            <a:r>
              <a:rPr lang="el-GR" sz="2400" cap="none" dirty="0">
                <a:solidFill>
                  <a:schemeClr val="tx1"/>
                </a:solidFill>
                <a:latin typeface="Arial" panose="020B0604020202020204" pitchFamily="34" charset="0"/>
                <a:cs typeface="Arial" panose="020B0604020202020204" pitchFamily="34" charset="0"/>
              </a:rPr>
              <a:t>Οι μαθητές επέλεξαν τις φωτογραφίες για την εικονογράφηση του ποιήματος </a:t>
            </a:r>
            <a:br>
              <a:rPr lang="el-GR" sz="2400" cap="none" dirty="0">
                <a:solidFill>
                  <a:schemeClr val="tx1"/>
                </a:solidFill>
                <a:latin typeface="Arial" panose="020B0604020202020204" pitchFamily="34" charset="0"/>
                <a:cs typeface="Arial" panose="020B0604020202020204" pitchFamily="34" charset="0"/>
              </a:rPr>
            </a:br>
            <a:r>
              <a:rPr lang="el-GR" sz="2400" cap="none" dirty="0">
                <a:solidFill>
                  <a:schemeClr val="tx1"/>
                </a:solidFill>
                <a:latin typeface="Arial" panose="020B0604020202020204" pitchFamily="34" charset="0"/>
                <a:cs typeface="Arial" panose="020B0604020202020204" pitchFamily="34" charset="0"/>
              </a:rPr>
              <a:t>από τις εξής διαδικτυακές πηγές και εφαρμογές:</a:t>
            </a:r>
            <a:endParaRPr lang="el-GR" sz="2400" dirty="0">
              <a:solidFill>
                <a:schemeClr val="tx1"/>
              </a:solidFill>
              <a:latin typeface="Arial" panose="020B0604020202020204" pitchFamily="34" charset="0"/>
              <a:cs typeface="Arial" panose="020B0604020202020204" pitchFamily="34" charset="0"/>
            </a:endParaRPr>
          </a:p>
        </p:txBody>
      </p:sp>
      <p:sp>
        <p:nvSpPr>
          <p:cNvPr id="9" name="Θέση περιεχομένου 8">
            <a:extLst>
              <a:ext uri="{FF2B5EF4-FFF2-40B4-BE49-F238E27FC236}">
                <a16:creationId xmlns:a16="http://schemas.microsoft.com/office/drawing/2014/main" id="{22989548-8390-4132-AE61-E36EB5917565}"/>
              </a:ext>
            </a:extLst>
          </p:cNvPr>
          <p:cNvSpPr>
            <a:spLocks noGrp="1"/>
          </p:cNvSpPr>
          <p:nvPr>
            <p:ph idx="1"/>
          </p:nvPr>
        </p:nvSpPr>
        <p:spPr/>
        <p:txBody>
          <a:bodyPr/>
          <a:lstStyle/>
          <a:p>
            <a:r>
              <a:rPr lang="en-US" dirty="0"/>
              <a:t>https://www.maxmag.gr/apscychologita/ta-prosopa-tis-vrochis</a:t>
            </a:r>
            <a:endParaRPr lang="el-GR" dirty="0"/>
          </a:p>
          <a:p>
            <a:r>
              <a:rPr lang="en-US" dirty="0"/>
              <a:t>https://www.fumara.gr/na-ta-agapas-ta-thlimmena-matia</a:t>
            </a:r>
            <a:endParaRPr lang="el-GR" dirty="0"/>
          </a:p>
          <a:p>
            <a:r>
              <a:rPr lang="en-US" dirty="0"/>
              <a:t>https://weirdsides.com/arthra-istories/ta-skalopatia</a:t>
            </a:r>
            <a:endParaRPr lang="el-GR" dirty="0"/>
          </a:p>
          <a:p>
            <a:r>
              <a:rPr lang="en-US" dirty="0"/>
              <a:t>https://www.paravan-decor.gr</a:t>
            </a:r>
            <a:endParaRPr lang="el-GR" dirty="0"/>
          </a:p>
          <a:p>
            <a:r>
              <a:rPr lang="en-US" dirty="0"/>
              <a:t>https://anthologiongr.wordpress.com</a:t>
            </a:r>
            <a:endParaRPr lang="el-GR" dirty="0"/>
          </a:p>
          <a:p>
            <a:r>
              <a:rPr lang="en-US" dirty="0"/>
              <a:t>gr.pinterest.com</a:t>
            </a:r>
            <a:endParaRPr lang="el-GR" dirty="0"/>
          </a:p>
          <a:p>
            <a:r>
              <a:rPr lang="en-US" dirty="0"/>
              <a:t>gr.dreamstime.com</a:t>
            </a:r>
            <a:endParaRPr lang="el-GR" dirty="0"/>
          </a:p>
          <a:p>
            <a:r>
              <a:rPr lang="en-US" dirty="0"/>
              <a:t>https://pixabay.com</a:t>
            </a:r>
            <a:endParaRPr lang="el-GR" dirty="0"/>
          </a:p>
          <a:p>
            <a:endParaRPr lang="el-GR" dirty="0"/>
          </a:p>
        </p:txBody>
      </p:sp>
      <p:sp>
        <p:nvSpPr>
          <p:cNvPr id="4" name="Θέση ημερομηνίας 3">
            <a:extLst>
              <a:ext uri="{FF2B5EF4-FFF2-40B4-BE49-F238E27FC236}">
                <a16:creationId xmlns:a16="http://schemas.microsoft.com/office/drawing/2014/main" id="{390A720F-4F45-4A79-9FA9-A4A99CB0F736}"/>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69550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3E0954-1694-4086-81A6-5C59A03AE6D7}"/>
              </a:ext>
            </a:extLst>
          </p:cNvPr>
          <p:cNvSpPr>
            <a:spLocks noGrp="1"/>
          </p:cNvSpPr>
          <p:nvPr>
            <p:ph type="title"/>
          </p:nvPr>
        </p:nvSpPr>
        <p:spPr>
          <a:xfrm>
            <a:off x="581192" y="3879542"/>
            <a:ext cx="10968657" cy="2006353"/>
          </a:xfrm>
          <a:solidFill>
            <a:schemeClr val="bg1">
              <a:lumMod val="85000"/>
            </a:schemeClr>
          </a:solidFill>
        </p:spPr>
        <p:txBody>
          <a:bodyPr>
            <a:normAutofit fontScale="90000"/>
          </a:bodyPr>
          <a:lstStyle/>
          <a:p>
            <a:pPr algn="r"/>
            <a:br>
              <a:rPr lang="el-GR" sz="1800" dirty="0">
                <a:latin typeface="Arial" panose="020B0604020202020204" pitchFamily="34" charset="0"/>
                <a:cs typeface="Arial" panose="020B0604020202020204" pitchFamily="34" charset="0"/>
              </a:rPr>
            </a:br>
            <a:br>
              <a:rPr lang="el-GR" sz="1800" dirty="0">
                <a:latin typeface="Arial" panose="020B0604020202020204" pitchFamily="34" charset="0"/>
                <a:cs typeface="Arial" panose="020B0604020202020204" pitchFamily="34" charset="0"/>
              </a:rPr>
            </a:br>
            <a:br>
              <a:rPr lang="el-GR" sz="1800" dirty="0">
                <a:latin typeface="Arial" panose="020B0604020202020204" pitchFamily="34" charset="0"/>
                <a:cs typeface="Arial" panose="020B0604020202020204" pitchFamily="34" charset="0"/>
              </a:rPr>
            </a:br>
            <a:br>
              <a:rPr lang="el-GR" sz="1800" dirty="0">
                <a:latin typeface="Arial" panose="020B0604020202020204" pitchFamily="34" charset="0"/>
                <a:cs typeface="Arial" panose="020B0604020202020204" pitchFamily="34" charset="0"/>
              </a:rPr>
            </a:br>
            <a:br>
              <a:rPr lang="el-GR" sz="1800" dirty="0">
                <a:latin typeface="Arial" panose="020B0604020202020204" pitchFamily="34" charset="0"/>
                <a:cs typeface="Arial" panose="020B0604020202020204" pitchFamily="34" charset="0"/>
              </a:rPr>
            </a:br>
            <a:br>
              <a:rPr lang="el-GR" sz="1800" dirty="0">
                <a:latin typeface="Arial" panose="020B0604020202020204" pitchFamily="34" charset="0"/>
                <a:cs typeface="Arial" panose="020B0604020202020204" pitchFamily="34" charset="0"/>
              </a:rPr>
            </a:br>
            <a:br>
              <a:rPr lang="el-GR" sz="1800" dirty="0">
                <a:latin typeface="Arial" panose="020B0604020202020204" pitchFamily="34" charset="0"/>
                <a:cs typeface="Arial" panose="020B0604020202020204" pitchFamily="34" charset="0"/>
              </a:rPr>
            </a:br>
            <a:br>
              <a:rPr lang="el-GR" sz="1800" dirty="0">
                <a:latin typeface="Arial" panose="020B0604020202020204" pitchFamily="34" charset="0"/>
                <a:cs typeface="Arial" panose="020B0604020202020204" pitchFamily="34" charset="0"/>
              </a:rPr>
            </a:br>
            <a:br>
              <a:rPr lang="el-GR" sz="1800" dirty="0">
                <a:latin typeface="Arial" panose="020B0604020202020204" pitchFamily="34" charset="0"/>
                <a:cs typeface="Arial" panose="020B0604020202020204" pitchFamily="34" charset="0"/>
              </a:rPr>
            </a:br>
            <a:br>
              <a:rPr lang="el-GR" sz="1800" dirty="0">
                <a:latin typeface="Arial" panose="020B0604020202020204" pitchFamily="34" charset="0"/>
                <a:cs typeface="Arial" panose="020B0604020202020204" pitchFamily="34" charset="0"/>
              </a:rPr>
            </a:br>
            <a:r>
              <a:rPr lang="el-GR" sz="1800" dirty="0">
                <a:latin typeface="Arial" panose="020B0604020202020204" pitchFamily="34" charset="0"/>
                <a:cs typeface="Arial" panose="020B0604020202020204" pitchFamily="34" charset="0"/>
              </a:rPr>
              <a:t>ΚΕΙΜΕΝΑ ΝΕΟΕΛΛΗΝΙΚΗΣ ΛΟΓΟΤΕΧΝΙΑΣ </a:t>
            </a:r>
            <a:br>
              <a:rPr lang="el-GR" sz="1800" dirty="0">
                <a:latin typeface="Arial" panose="020B0604020202020204" pitchFamily="34" charset="0"/>
                <a:cs typeface="Arial" panose="020B0604020202020204" pitchFamily="34" charset="0"/>
              </a:rPr>
            </a:br>
            <a:r>
              <a:rPr lang="el-GR" sz="1800" dirty="0" err="1">
                <a:latin typeface="Arial" panose="020B0604020202020204" pitchFamily="34" charset="0"/>
                <a:cs typeface="Arial" panose="020B0604020202020204" pitchFamily="34" charset="0"/>
              </a:rPr>
              <a:t>ΕρΓΑΣΙΑ</a:t>
            </a:r>
            <a:r>
              <a:rPr lang="el-GR" sz="1800" dirty="0">
                <a:latin typeface="Arial" panose="020B0604020202020204" pitchFamily="34" charset="0"/>
                <a:cs typeface="Arial" panose="020B0604020202020204" pitchFamily="34" charset="0"/>
              </a:rPr>
              <a:t> ΤΩΝ ΜΑΘΗΤΩΝ ΤΗΣ Γ΄ ΓΥΜΝΑΣΙΟΥ </a:t>
            </a:r>
            <a:br>
              <a:rPr lang="el-GR" sz="1800" dirty="0">
                <a:latin typeface="Arial" panose="020B0604020202020204" pitchFamily="34" charset="0"/>
                <a:cs typeface="Arial" panose="020B0604020202020204" pitchFamily="34" charset="0"/>
              </a:rPr>
            </a:br>
            <a:r>
              <a:rPr lang="el-GR" sz="1800" dirty="0">
                <a:latin typeface="Arial" panose="020B0604020202020204" pitchFamily="34" charset="0"/>
                <a:cs typeface="Arial" panose="020B0604020202020204" pitchFamily="34" charset="0"/>
              </a:rPr>
              <a:t>(ΓΥΜΝΑΣΙΟ ΔΟΜΕΝΙΚΟΥ, </a:t>
            </a:r>
            <a:r>
              <a:rPr lang="el-GR" sz="1800" dirty="0" err="1">
                <a:latin typeface="Arial" panose="020B0604020202020204" pitchFamily="34" charset="0"/>
                <a:cs typeface="Arial" panose="020B0604020202020204" pitchFamily="34" charset="0"/>
              </a:rPr>
              <a:t>σχολ</a:t>
            </a:r>
            <a:r>
              <a:rPr lang="el-GR" sz="1800" dirty="0">
                <a:latin typeface="Arial" panose="020B0604020202020204" pitchFamily="34" charset="0"/>
                <a:cs typeface="Arial" panose="020B0604020202020204" pitchFamily="34" charset="0"/>
              </a:rPr>
              <a:t>. </a:t>
            </a:r>
            <a:r>
              <a:rPr lang="el-GR" sz="1800" dirty="0" err="1">
                <a:latin typeface="Arial" panose="020B0604020202020204" pitchFamily="34" charset="0"/>
                <a:cs typeface="Arial" panose="020B0604020202020204" pitchFamily="34" charset="0"/>
              </a:rPr>
              <a:t>ΕτοΣ</a:t>
            </a:r>
            <a:r>
              <a:rPr lang="el-GR" sz="1800" dirty="0">
                <a:latin typeface="Arial" panose="020B0604020202020204" pitchFamily="34" charset="0"/>
                <a:cs typeface="Arial" panose="020B0604020202020204" pitchFamily="34" charset="0"/>
              </a:rPr>
              <a:t> 2020- 2021)</a:t>
            </a:r>
            <a:br>
              <a:rPr lang="el-GR" sz="1800" dirty="0">
                <a:latin typeface="Arial" panose="020B0604020202020204" pitchFamily="34" charset="0"/>
                <a:cs typeface="Arial" panose="020B0604020202020204" pitchFamily="34" charset="0"/>
              </a:rPr>
            </a:br>
            <a:br>
              <a:rPr lang="el-GR" sz="1800" dirty="0">
                <a:latin typeface="Arial" panose="020B0604020202020204" pitchFamily="34" charset="0"/>
                <a:cs typeface="Arial" panose="020B0604020202020204" pitchFamily="34" charset="0"/>
              </a:rPr>
            </a:br>
            <a:br>
              <a:rPr lang="el-GR" dirty="0"/>
            </a:br>
            <a:endParaRPr lang="el-GR" dirty="0"/>
          </a:p>
        </p:txBody>
      </p:sp>
      <p:sp>
        <p:nvSpPr>
          <p:cNvPr id="4" name="Θέση ημερομηνίας 3">
            <a:extLst>
              <a:ext uri="{FF2B5EF4-FFF2-40B4-BE49-F238E27FC236}">
                <a16:creationId xmlns:a16="http://schemas.microsoft.com/office/drawing/2014/main" id="{D6FF43BF-6E48-4941-B0E9-0EDBCD92D3CB}"/>
              </a:ext>
            </a:extLst>
          </p:cNvPr>
          <p:cNvSpPr>
            <a:spLocks noGrp="1"/>
          </p:cNvSpPr>
          <p:nvPr>
            <p:ph type="dt" sz="half" idx="10"/>
          </p:nvPr>
        </p:nvSpPr>
        <p:spPr/>
        <p:txBody>
          <a:bodyPr/>
          <a:lstStyle/>
          <a:p>
            <a:pPr rtl="0"/>
            <a:endParaRPr lang="en-US" dirty="0"/>
          </a:p>
        </p:txBody>
      </p:sp>
      <p:pic>
        <p:nvPicPr>
          <p:cNvPr id="5" name="Θέση περιεχομένου 6">
            <a:extLst>
              <a:ext uri="{FF2B5EF4-FFF2-40B4-BE49-F238E27FC236}">
                <a16:creationId xmlns:a16="http://schemas.microsoft.com/office/drawing/2014/main" id="{82CB4A13-84C9-4B3E-BEDA-8D548CE6ABBC}"/>
              </a:ext>
            </a:extLst>
          </p:cNvPr>
          <p:cNvPicPr>
            <a:picLocks noGrp="1" noChangeAspect="1"/>
          </p:cNvPicPr>
          <p:nvPr>
            <p:ph idx="1"/>
          </p:nvPr>
        </p:nvPicPr>
        <p:blipFill>
          <a:blip r:embed="rId2"/>
          <a:stretch>
            <a:fillRect/>
          </a:stretch>
        </p:blipFill>
        <p:spPr>
          <a:xfrm>
            <a:off x="957966" y="699926"/>
            <a:ext cx="5886717" cy="3631456"/>
          </a:xfrm>
        </p:spPr>
      </p:pic>
    </p:spTree>
    <p:extLst>
      <p:ext uri="{BB962C8B-B14F-4D97-AF65-F5344CB8AC3E}">
        <p14:creationId xmlns:p14="http://schemas.microsoft.com/office/powerpoint/2010/main" val="383036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5BD3CE-5CFB-4A55-AB93-A9B773D9EED4}"/>
              </a:ext>
            </a:extLst>
          </p:cNvPr>
          <p:cNvSpPr>
            <a:spLocks noGrp="1"/>
          </p:cNvSpPr>
          <p:nvPr>
            <p:ph type="title"/>
          </p:nvPr>
        </p:nvSpPr>
        <p:spPr>
          <a:xfrm>
            <a:off x="803563" y="651163"/>
            <a:ext cx="11166763" cy="1576839"/>
          </a:xfrm>
          <a:solidFill>
            <a:schemeClr val="bg1">
              <a:lumMod val="85000"/>
            </a:schemeClr>
          </a:solidFill>
        </p:spPr>
        <p:txBody>
          <a:bodyPr>
            <a:normAutofit/>
          </a:bodyPr>
          <a:lstStyle/>
          <a:p>
            <a:r>
              <a:rPr lang="el-GR" cap="none" dirty="0">
                <a:solidFill>
                  <a:schemeClr val="tx1"/>
                </a:solidFill>
                <a:latin typeface="Arial" panose="020B0604020202020204" pitchFamily="34" charset="0"/>
                <a:cs typeface="Arial" panose="020B0604020202020204" pitchFamily="34" charset="0"/>
              </a:rPr>
              <a:t>«Εν μέσω λογισμών και παραλογισμών</a:t>
            </a:r>
            <a:br>
              <a:rPr lang="el-GR" cap="none" dirty="0">
                <a:solidFill>
                  <a:schemeClr val="tx1"/>
                </a:solidFill>
                <a:latin typeface="Arial" panose="020B0604020202020204" pitchFamily="34" charset="0"/>
                <a:cs typeface="Arial" panose="020B0604020202020204" pitchFamily="34" charset="0"/>
              </a:rPr>
            </a:br>
            <a:endParaRPr lang="el-GR" cap="none" dirty="0">
              <a:solidFill>
                <a:schemeClr val="tx1"/>
              </a:solidFill>
              <a:latin typeface="Arial" panose="020B0604020202020204" pitchFamily="34" charset="0"/>
              <a:cs typeface="Arial" panose="020B0604020202020204" pitchFamily="34" charset="0"/>
            </a:endParaRPr>
          </a:p>
        </p:txBody>
      </p:sp>
      <p:pic>
        <p:nvPicPr>
          <p:cNvPr id="7" name="Θέση περιεχομένου 6">
            <a:extLst>
              <a:ext uri="{FF2B5EF4-FFF2-40B4-BE49-F238E27FC236}">
                <a16:creationId xmlns:a16="http://schemas.microsoft.com/office/drawing/2014/main" id="{861E3307-33C7-4CDB-BF8B-94705923B9A0}"/>
              </a:ext>
            </a:extLst>
          </p:cNvPr>
          <p:cNvPicPr>
            <a:picLocks noGrp="1" noChangeAspect="1"/>
          </p:cNvPicPr>
          <p:nvPr>
            <p:ph sz="half" idx="1"/>
          </p:nvPr>
        </p:nvPicPr>
        <p:blipFill>
          <a:blip r:embed="rId2"/>
          <a:stretch>
            <a:fillRect/>
          </a:stretch>
        </p:blipFill>
        <p:spPr>
          <a:xfrm>
            <a:off x="715627" y="2522768"/>
            <a:ext cx="5556775" cy="2945878"/>
          </a:xfrm>
        </p:spPr>
      </p:pic>
      <p:sp>
        <p:nvSpPr>
          <p:cNvPr id="4" name="Θέση περιεχομένου 3">
            <a:extLst>
              <a:ext uri="{FF2B5EF4-FFF2-40B4-BE49-F238E27FC236}">
                <a16:creationId xmlns:a16="http://schemas.microsoft.com/office/drawing/2014/main" id="{CD2A3158-6064-4595-B636-EE4329318B88}"/>
              </a:ext>
            </a:extLst>
          </p:cNvPr>
          <p:cNvSpPr>
            <a:spLocks noGrp="1"/>
          </p:cNvSpPr>
          <p:nvPr>
            <p:ph sz="half" idx="2"/>
          </p:nvPr>
        </p:nvSpPr>
        <p:spPr>
          <a:xfrm>
            <a:off x="6285391" y="2104008"/>
            <a:ext cx="5325418" cy="4554244"/>
          </a:xfrm>
        </p:spPr>
        <p:txBody>
          <a:bodyPr>
            <a:normAutofit fontScale="70000" lnSpcReduction="20000"/>
          </a:bodyPr>
          <a:lstStyle/>
          <a:p>
            <a:endParaRPr lang="el-GR" cap="none" dirty="0">
              <a:solidFill>
                <a:schemeClr val="tx1"/>
              </a:solidFill>
              <a:latin typeface="Arial" panose="020B0604020202020204" pitchFamily="34" charset="0"/>
              <a:cs typeface="Arial" panose="020B0604020202020204" pitchFamily="34" charset="0"/>
            </a:endParaRPr>
          </a:p>
          <a:p>
            <a:endParaRPr lang="el-GR" sz="2300" cap="none" dirty="0">
              <a:solidFill>
                <a:schemeClr val="tx1"/>
              </a:solidFill>
              <a:latin typeface="Arial" panose="020B0604020202020204" pitchFamily="34" charset="0"/>
              <a:cs typeface="Arial" panose="020B0604020202020204" pitchFamily="34" charset="0"/>
            </a:endParaRPr>
          </a:p>
          <a:p>
            <a:r>
              <a:rPr lang="el-GR" sz="2600" cap="none" dirty="0">
                <a:solidFill>
                  <a:schemeClr val="tx1"/>
                </a:solidFill>
                <a:latin typeface="Arial" panose="020B0604020202020204" pitchFamily="34" charset="0"/>
                <a:cs typeface="Arial" panose="020B0604020202020204" pitchFamily="34" charset="0"/>
              </a:rPr>
              <a:t>άρχισε η βροχή να λιώνει τα μεσάνυχτα</a:t>
            </a:r>
            <a:br>
              <a:rPr lang="el-GR" sz="2600" cap="none" dirty="0">
                <a:solidFill>
                  <a:schemeClr val="tx1"/>
                </a:solidFill>
                <a:latin typeface="Arial" panose="020B0604020202020204" pitchFamily="34" charset="0"/>
                <a:cs typeface="Arial" panose="020B0604020202020204" pitchFamily="34" charset="0"/>
              </a:rPr>
            </a:br>
            <a:r>
              <a:rPr lang="el-GR" sz="2600" cap="none" dirty="0">
                <a:solidFill>
                  <a:schemeClr val="tx1"/>
                </a:solidFill>
                <a:latin typeface="Arial" panose="020B0604020202020204" pitchFamily="34" charset="0"/>
                <a:cs typeface="Arial" panose="020B0604020202020204" pitchFamily="34" charset="0"/>
              </a:rPr>
              <a:t>μ’ αυτόν τον νικημένο πάντα ήχο</a:t>
            </a:r>
            <a:br>
              <a:rPr lang="el-GR" sz="2600" cap="none" dirty="0">
                <a:solidFill>
                  <a:schemeClr val="tx1"/>
                </a:solidFill>
                <a:latin typeface="Arial" panose="020B0604020202020204" pitchFamily="34" charset="0"/>
                <a:cs typeface="Arial" panose="020B0604020202020204" pitchFamily="34" charset="0"/>
              </a:rPr>
            </a:br>
            <a:r>
              <a:rPr lang="el-GR" sz="2600" cap="none" dirty="0" err="1">
                <a:solidFill>
                  <a:schemeClr val="tx1"/>
                </a:solidFill>
                <a:latin typeface="Arial" panose="020B0604020202020204" pitchFamily="34" charset="0"/>
                <a:cs typeface="Arial" panose="020B0604020202020204" pitchFamily="34" charset="0"/>
              </a:rPr>
              <a:t>σι</a:t>
            </a:r>
            <a:r>
              <a:rPr lang="el-GR" sz="2600" cap="none" dirty="0">
                <a:solidFill>
                  <a:schemeClr val="tx1"/>
                </a:solidFill>
                <a:latin typeface="Arial" panose="020B0604020202020204" pitchFamily="34" charset="0"/>
                <a:cs typeface="Arial" panose="020B0604020202020204" pitchFamily="34" charset="0"/>
              </a:rPr>
              <a:t>, </a:t>
            </a:r>
            <a:r>
              <a:rPr lang="el-GR" sz="2600" cap="none" dirty="0" err="1">
                <a:solidFill>
                  <a:schemeClr val="tx1"/>
                </a:solidFill>
                <a:latin typeface="Arial" panose="020B0604020202020204" pitchFamily="34" charset="0"/>
                <a:cs typeface="Arial" panose="020B0604020202020204" pitchFamily="34" charset="0"/>
              </a:rPr>
              <a:t>σι</a:t>
            </a:r>
            <a:r>
              <a:rPr lang="el-GR" sz="2600" cap="none" dirty="0">
                <a:solidFill>
                  <a:schemeClr val="tx1"/>
                </a:solidFill>
                <a:latin typeface="Arial" panose="020B0604020202020204" pitchFamily="34" charset="0"/>
                <a:cs typeface="Arial" panose="020B0604020202020204" pitchFamily="34" charset="0"/>
              </a:rPr>
              <a:t>, </a:t>
            </a:r>
            <a:r>
              <a:rPr lang="el-GR" sz="2600" cap="none" dirty="0" err="1">
                <a:solidFill>
                  <a:schemeClr val="tx1"/>
                </a:solidFill>
                <a:latin typeface="Arial" panose="020B0604020202020204" pitchFamily="34" charset="0"/>
                <a:cs typeface="Arial" panose="020B0604020202020204" pitchFamily="34" charset="0"/>
              </a:rPr>
              <a:t>σι</a:t>
            </a:r>
            <a:r>
              <a:rPr lang="el-GR" sz="2600" cap="none" dirty="0">
                <a:solidFill>
                  <a:schemeClr val="tx1"/>
                </a:solidFill>
                <a:latin typeface="Arial" panose="020B0604020202020204" pitchFamily="34" charset="0"/>
                <a:cs typeface="Arial" panose="020B0604020202020204" pitchFamily="34" charset="0"/>
              </a:rPr>
              <a:t>.</a:t>
            </a:r>
          </a:p>
          <a:p>
            <a:r>
              <a:rPr lang="el-GR" sz="2600" b="0" i="0" cap="none" dirty="0">
                <a:solidFill>
                  <a:schemeClr val="tx1"/>
                </a:solidFill>
                <a:effectLst/>
                <a:latin typeface="Arial" panose="020B0604020202020204" pitchFamily="34" charset="0"/>
                <a:cs typeface="Arial" panose="020B0604020202020204" pitchFamily="34" charset="0"/>
              </a:rPr>
              <a:t>Ήχος συρτός, </a:t>
            </a:r>
            <a:r>
              <a:rPr lang="el-GR" sz="2600" b="0" i="0" cap="none" dirty="0" err="1">
                <a:solidFill>
                  <a:schemeClr val="tx1"/>
                </a:solidFill>
                <a:effectLst/>
                <a:latin typeface="Arial" panose="020B0604020202020204" pitchFamily="34" charset="0"/>
                <a:cs typeface="Arial" panose="020B0604020202020204" pitchFamily="34" charset="0"/>
              </a:rPr>
              <a:t>συλλογιστός</a:t>
            </a:r>
            <a:r>
              <a:rPr lang="el-GR" sz="2600" b="0" i="0" cap="none" dirty="0">
                <a:solidFill>
                  <a:schemeClr val="tx1"/>
                </a:solidFill>
                <a:effectLst/>
                <a:latin typeface="Arial" panose="020B0604020202020204" pitchFamily="34" charset="0"/>
                <a:cs typeface="Arial" panose="020B0604020202020204" pitchFamily="34" charset="0"/>
              </a:rPr>
              <a:t>, </a:t>
            </a:r>
            <a:r>
              <a:rPr lang="el-GR" sz="2600" b="0" i="0" cap="none" dirty="0" err="1">
                <a:solidFill>
                  <a:schemeClr val="tx1"/>
                </a:solidFill>
                <a:effectLst/>
                <a:latin typeface="Arial" panose="020B0604020202020204" pitchFamily="34" charset="0"/>
                <a:cs typeface="Arial" panose="020B0604020202020204" pitchFamily="34" charset="0"/>
              </a:rPr>
              <a:t>συνέρημος</a:t>
            </a:r>
            <a:r>
              <a:rPr lang="el-GR" sz="2600" b="0" i="0" cap="none" dirty="0">
                <a:solidFill>
                  <a:schemeClr val="tx1"/>
                </a:solidFill>
                <a:effectLst/>
                <a:latin typeface="Arial" panose="020B0604020202020204" pitchFamily="34" charset="0"/>
                <a:cs typeface="Arial" panose="020B0604020202020204" pitchFamily="34" charset="0"/>
              </a:rPr>
              <a:t>,</a:t>
            </a:r>
            <a:br>
              <a:rPr lang="el-GR" sz="2600" cap="none" dirty="0">
                <a:solidFill>
                  <a:schemeClr val="tx1"/>
                </a:solidFill>
                <a:latin typeface="Arial" panose="020B0604020202020204" pitchFamily="34" charset="0"/>
                <a:cs typeface="Arial" panose="020B0604020202020204" pitchFamily="34" charset="0"/>
              </a:rPr>
            </a:br>
            <a:r>
              <a:rPr lang="el-GR" sz="2600" b="0" i="0" cap="none" dirty="0">
                <a:solidFill>
                  <a:schemeClr val="tx1"/>
                </a:solidFill>
                <a:effectLst/>
                <a:latin typeface="Arial" panose="020B0604020202020204" pitchFamily="34" charset="0"/>
                <a:cs typeface="Arial" panose="020B0604020202020204" pitchFamily="34" charset="0"/>
              </a:rPr>
              <a:t>ήχος κανονικός κανονικής βροχής.</a:t>
            </a:r>
            <a:endParaRPr lang="el-GR" sz="2600" dirty="0">
              <a:solidFill>
                <a:schemeClr val="tx1"/>
              </a:solidFill>
              <a:latin typeface="Arial" panose="020B0604020202020204" pitchFamily="34" charset="0"/>
              <a:cs typeface="Arial" panose="020B0604020202020204" pitchFamily="34" charset="0"/>
            </a:endParaRPr>
          </a:p>
          <a:p>
            <a:r>
              <a:rPr lang="el-GR" sz="2600" b="0" i="0" dirty="0">
                <a:solidFill>
                  <a:srgbClr val="000000"/>
                </a:solidFill>
                <a:effectLst/>
                <a:latin typeface="Arial" panose="020B0604020202020204" pitchFamily="34" charset="0"/>
                <a:cs typeface="Arial" panose="020B0604020202020204" pitchFamily="34" charset="0"/>
              </a:rPr>
              <a:t>Όμως ο παραλογισμός</a:t>
            </a:r>
            <a:br>
              <a:rPr lang="el-GR" sz="2600" dirty="0">
                <a:latin typeface="Arial" panose="020B0604020202020204" pitchFamily="34" charset="0"/>
                <a:cs typeface="Arial" panose="020B0604020202020204" pitchFamily="34" charset="0"/>
              </a:rPr>
            </a:br>
            <a:r>
              <a:rPr lang="el-GR" sz="2600" b="0" i="0" dirty="0">
                <a:solidFill>
                  <a:srgbClr val="000000"/>
                </a:solidFill>
                <a:effectLst/>
                <a:latin typeface="Arial" panose="020B0604020202020204" pitchFamily="34" charset="0"/>
                <a:cs typeface="Arial" panose="020B0604020202020204" pitchFamily="34" charset="0"/>
              </a:rPr>
              <a:t>άλλη γραφή κι άλλην ανάγνωση</a:t>
            </a:r>
            <a:br>
              <a:rPr lang="el-GR" sz="2600" dirty="0">
                <a:latin typeface="Arial" panose="020B0604020202020204" pitchFamily="34" charset="0"/>
                <a:cs typeface="Arial" panose="020B0604020202020204" pitchFamily="34" charset="0"/>
              </a:rPr>
            </a:br>
            <a:r>
              <a:rPr lang="el-GR" sz="2600" b="0" i="0" dirty="0">
                <a:solidFill>
                  <a:srgbClr val="000000"/>
                </a:solidFill>
                <a:effectLst/>
                <a:latin typeface="Arial" panose="020B0604020202020204" pitchFamily="34" charset="0"/>
                <a:cs typeface="Arial" panose="020B0604020202020204" pitchFamily="34" charset="0"/>
              </a:rPr>
              <a:t>μου '</a:t>
            </a:r>
            <a:r>
              <a:rPr lang="el-GR" sz="2600" b="0" i="0" dirty="0" err="1">
                <a:solidFill>
                  <a:srgbClr val="000000"/>
                </a:solidFill>
                <a:effectLst/>
                <a:latin typeface="Arial" panose="020B0604020202020204" pitchFamily="34" charset="0"/>
                <a:cs typeface="Arial" panose="020B0604020202020204" pitchFamily="34" charset="0"/>
              </a:rPr>
              <a:t>μαθε</a:t>
            </a:r>
            <a:r>
              <a:rPr lang="el-GR" sz="2600" b="0" i="0" dirty="0">
                <a:solidFill>
                  <a:srgbClr val="000000"/>
                </a:solidFill>
                <a:effectLst/>
                <a:latin typeface="Arial" panose="020B0604020202020204" pitchFamily="34" charset="0"/>
                <a:cs typeface="Arial" panose="020B0604020202020204" pitchFamily="34" charset="0"/>
              </a:rPr>
              <a:t> για τους ήχους.</a:t>
            </a:r>
            <a:endParaRPr lang="el-GR" sz="2600" dirty="0">
              <a:latin typeface="Arial" panose="020B0604020202020204" pitchFamily="34" charset="0"/>
              <a:cs typeface="Arial" panose="020B0604020202020204" pitchFamily="34" charset="0"/>
            </a:endParaRPr>
          </a:p>
          <a:p>
            <a:r>
              <a:rPr lang="el-GR" sz="2600" b="0" i="0" dirty="0">
                <a:solidFill>
                  <a:srgbClr val="000000"/>
                </a:solidFill>
                <a:effectLst/>
                <a:latin typeface="Arial" panose="020B0604020202020204" pitchFamily="34" charset="0"/>
                <a:cs typeface="Arial" panose="020B0604020202020204" pitchFamily="34" charset="0"/>
              </a:rPr>
              <a:t>Κι όλη τη νύχτα ακούω και διαβάζω τη βροχή,</a:t>
            </a:r>
            <a:br>
              <a:rPr lang="el-GR" sz="2600" dirty="0">
                <a:latin typeface="Arial" panose="020B0604020202020204" pitchFamily="34" charset="0"/>
                <a:cs typeface="Arial" panose="020B0604020202020204" pitchFamily="34" charset="0"/>
              </a:rPr>
            </a:br>
            <a:r>
              <a:rPr lang="el-GR" sz="2600" b="0" i="0" dirty="0">
                <a:solidFill>
                  <a:srgbClr val="000000"/>
                </a:solidFill>
                <a:effectLst/>
                <a:latin typeface="Arial" panose="020B0604020202020204" pitchFamily="34" charset="0"/>
                <a:cs typeface="Arial" panose="020B0604020202020204" pitchFamily="34" charset="0"/>
              </a:rPr>
              <a:t>σίγμα πλάι σε γιώτα, γιώτα κοντά στο σίγμα,</a:t>
            </a:r>
            <a:br>
              <a:rPr lang="el-GR" sz="2600" dirty="0">
                <a:latin typeface="Arial" panose="020B0604020202020204" pitchFamily="34" charset="0"/>
                <a:cs typeface="Arial" panose="020B0604020202020204" pitchFamily="34" charset="0"/>
              </a:rPr>
            </a:br>
            <a:r>
              <a:rPr lang="el-GR" sz="2600" b="0" i="0" dirty="0">
                <a:solidFill>
                  <a:srgbClr val="000000"/>
                </a:solidFill>
                <a:effectLst/>
                <a:latin typeface="Arial" panose="020B0604020202020204" pitchFamily="34" charset="0"/>
                <a:cs typeface="Arial" panose="020B0604020202020204" pitchFamily="34" charset="0"/>
              </a:rPr>
              <a:t>κρυστάλλινα ψηφία που τσουγκρίζουν</a:t>
            </a:r>
            <a:br>
              <a:rPr lang="el-GR" sz="2600" dirty="0">
                <a:latin typeface="Arial" panose="020B0604020202020204" pitchFamily="34" charset="0"/>
                <a:cs typeface="Arial" panose="020B0604020202020204" pitchFamily="34" charset="0"/>
              </a:rPr>
            </a:br>
            <a:r>
              <a:rPr lang="el-GR" sz="2600" b="0" i="0" dirty="0">
                <a:solidFill>
                  <a:srgbClr val="000000"/>
                </a:solidFill>
                <a:effectLst/>
                <a:latin typeface="Arial" panose="020B0604020202020204" pitchFamily="34" charset="0"/>
                <a:cs typeface="Arial" panose="020B0604020202020204" pitchFamily="34" charset="0"/>
              </a:rPr>
              <a:t>και μουρμουρίζουν ένα εσύ, εσύ, εσύ.</a:t>
            </a:r>
          </a:p>
          <a:p>
            <a:endParaRPr lang="el-GR" sz="2300" dirty="0">
              <a:solidFill>
                <a:schemeClr val="tx1"/>
              </a:solidFill>
            </a:endParaRPr>
          </a:p>
          <a:p>
            <a:endParaRPr lang="el-GR" dirty="0">
              <a:solidFill>
                <a:schemeClr val="tx1"/>
              </a:solidFill>
            </a:endParaRPr>
          </a:p>
          <a:p>
            <a:pPr marL="0" indent="0">
              <a:buNone/>
            </a:pPr>
            <a:endParaRPr lang="el-GR" dirty="0">
              <a:solidFill>
                <a:schemeClr val="tx1"/>
              </a:solidFill>
            </a:endParaRPr>
          </a:p>
        </p:txBody>
      </p:sp>
      <p:sp>
        <p:nvSpPr>
          <p:cNvPr id="5" name="Θέση ημερομηνίας 4">
            <a:extLst>
              <a:ext uri="{FF2B5EF4-FFF2-40B4-BE49-F238E27FC236}">
                <a16:creationId xmlns:a16="http://schemas.microsoft.com/office/drawing/2014/main" id="{B02E57E8-A48D-410F-BEAD-865606180B9B}"/>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328503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82516-F13F-48D2-89BF-F570A86A765F}"/>
              </a:ext>
            </a:extLst>
          </p:cNvPr>
          <p:cNvSpPr>
            <a:spLocks noGrp="1"/>
          </p:cNvSpPr>
          <p:nvPr>
            <p:ph type="title"/>
          </p:nvPr>
        </p:nvSpPr>
        <p:spPr>
          <a:xfrm>
            <a:off x="581025" y="729657"/>
            <a:ext cx="11029784" cy="988333"/>
          </a:xfrm>
          <a:solidFill>
            <a:schemeClr val="bg1">
              <a:lumMod val="85000"/>
            </a:schemeClr>
          </a:solidFill>
        </p:spPr>
        <p:txBody>
          <a:bodyPr/>
          <a:lstStyle/>
          <a:p>
            <a:r>
              <a:rPr lang="el-GR" b="0" i="0" cap="none" dirty="0">
                <a:solidFill>
                  <a:srgbClr val="000000"/>
                </a:solidFill>
                <a:effectLst/>
                <a:latin typeface="Arial" panose="020B0604020202020204" pitchFamily="34" charset="0"/>
                <a:cs typeface="Arial" panose="020B0604020202020204" pitchFamily="34" charset="0"/>
              </a:rPr>
              <a:t>και λέει μόνο εσύ, εσύ,</a:t>
            </a:r>
            <a:endParaRPr lang="el-GR" cap="none" dirty="0">
              <a:latin typeface="Arial" panose="020B0604020202020204" pitchFamily="34" charset="0"/>
              <a:cs typeface="Arial" panose="020B0604020202020204" pitchFamily="34" charset="0"/>
            </a:endParaRPr>
          </a:p>
        </p:txBody>
      </p:sp>
      <p:pic>
        <p:nvPicPr>
          <p:cNvPr id="7" name="Θέση περιεχομένου 6">
            <a:extLst>
              <a:ext uri="{FF2B5EF4-FFF2-40B4-BE49-F238E27FC236}">
                <a16:creationId xmlns:a16="http://schemas.microsoft.com/office/drawing/2014/main" id="{F9A1B44F-0BD2-415F-9937-5BECAEC172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1023" y="2392081"/>
            <a:ext cx="5463385" cy="3475319"/>
          </a:xfrm>
        </p:spPr>
      </p:pic>
      <p:sp>
        <p:nvSpPr>
          <p:cNvPr id="4" name="Θέση περιεχομένου 3">
            <a:extLst>
              <a:ext uri="{FF2B5EF4-FFF2-40B4-BE49-F238E27FC236}">
                <a16:creationId xmlns:a16="http://schemas.microsoft.com/office/drawing/2014/main" id="{209F35CC-E6FB-4522-9534-7EE87C3B4CA6}"/>
              </a:ext>
            </a:extLst>
          </p:cNvPr>
          <p:cNvSpPr>
            <a:spLocks noGrp="1"/>
          </p:cNvSpPr>
          <p:nvPr>
            <p:ph sz="half" idx="2"/>
          </p:nvPr>
        </p:nvSpPr>
        <p:spPr>
          <a:xfrm>
            <a:off x="6416677" y="1717991"/>
            <a:ext cx="5381746" cy="4780464"/>
          </a:xfrm>
        </p:spPr>
        <p:txBody>
          <a:bodyPr>
            <a:normAutofit/>
          </a:bodyPr>
          <a:lstStyle/>
          <a:p>
            <a:r>
              <a:rPr lang="el-GR" sz="1800" b="0" i="0" dirty="0">
                <a:solidFill>
                  <a:srgbClr val="000000"/>
                </a:solidFill>
                <a:effectLst/>
                <a:latin typeface="Arial" panose="020B0604020202020204" pitchFamily="34" charset="0"/>
                <a:cs typeface="Arial" panose="020B0604020202020204" pitchFamily="34" charset="0"/>
              </a:rPr>
              <a:t>νοσταλγία δισύλλαβη,</a:t>
            </a:r>
            <a:br>
              <a:rPr lang="el-GR" sz="1800" dirty="0">
                <a:latin typeface="Arial" panose="020B0604020202020204" pitchFamily="34" charset="0"/>
                <a:cs typeface="Arial" panose="020B0604020202020204" pitchFamily="34" charset="0"/>
              </a:rPr>
            </a:br>
            <a:r>
              <a:rPr lang="el-GR" sz="1800" b="0" i="0" dirty="0">
                <a:solidFill>
                  <a:srgbClr val="000000"/>
                </a:solidFill>
                <a:effectLst/>
                <a:latin typeface="Arial" panose="020B0604020202020204" pitchFamily="34" charset="0"/>
                <a:cs typeface="Arial" panose="020B0604020202020204" pitchFamily="34" charset="0"/>
              </a:rPr>
              <a:t>ένταση μονολεκτική,</a:t>
            </a:r>
            <a:br>
              <a:rPr lang="el-GR" sz="1800" dirty="0">
                <a:latin typeface="Arial" panose="020B0604020202020204" pitchFamily="34" charset="0"/>
                <a:cs typeface="Arial" panose="020B0604020202020204" pitchFamily="34" charset="0"/>
              </a:rPr>
            </a:br>
            <a:r>
              <a:rPr lang="el-GR" sz="1800" b="0" i="0" dirty="0">
                <a:solidFill>
                  <a:srgbClr val="000000"/>
                </a:solidFill>
                <a:effectLst/>
                <a:latin typeface="Arial" panose="020B0604020202020204" pitchFamily="34" charset="0"/>
                <a:cs typeface="Arial" panose="020B0604020202020204" pitchFamily="34" charset="0"/>
              </a:rPr>
              <a:t>το ένα εσύ σαν μνήμη,</a:t>
            </a:r>
            <a:br>
              <a:rPr lang="el-GR" sz="1800" dirty="0">
                <a:latin typeface="Arial" panose="020B0604020202020204" pitchFamily="34" charset="0"/>
                <a:cs typeface="Arial" panose="020B0604020202020204" pitchFamily="34" charset="0"/>
              </a:rPr>
            </a:br>
            <a:r>
              <a:rPr lang="el-GR" sz="1800" b="0" i="0" dirty="0">
                <a:solidFill>
                  <a:srgbClr val="000000"/>
                </a:solidFill>
                <a:effectLst/>
                <a:latin typeface="Arial" panose="020B0604020202020204" pitchFamily="34" charset="0"/>
                <a:cs typeface="Arial" panose="020B0604020202020204" pitchFamily="34" charset="0"/>
              </a:rPr>
              <a:t>το άλλο σαν μομφή</a:t>
            </a:r>
            <a:br>
              <a:rPr lang="el-GR" sz="1800" dirty="0">
                <a:latin typeface="Arial" panose="020B0604020202020204" pitchFamily="34" charset="0"/>
                <a:cs typeface="Arial" panose="020B0604020202020204" pitchFamily="34" charset="0"/>
              </a:rPr>
            </a:br>
            <a:r>
              <a:rPr lang="el-GR" sz="1800" b="0" i="0" dirty="0">
                <a:solidFill>
                  <a:srgbClr val="000000"/>
                </a:solidFill>
                <a:effectLst/>
                <a:latin typeface="Arial" panose="020B0604020202020204" pitchFamily="34" charset="0"/>
                <a:cs typeface="Arial" panose="020B0604020202020204" pitchFamily="34" charset="0"/>
              </a:rPr>
              <a:t>και σαν μοιρολατρία,</a:t>
            </a:r>
          </a:p>
          <a:p>
            <a:r>
              <a:rPr lang="el-GR" sz="1800" b="0" i="0" cap="none" dirty="0">
                <a:solidFill>
                  <a:schemeClr val="tx1"/>
                </a:solidFill>
                <a:effectLst/>
                <a:latin typeface="Arial" panose="020B0604020202020204" pitchFamily="34" charset="0"/>
                <a:cs typeface="Arial" panose="020B0604020202020204" pitchFamily="34" charset="0"/>
              </a:rPr>
              <a:t>Κάθε σταγόνα κι ένα εσύ,</a:t>
            </a:r>
            <a:br>
              <a:rPr lang="el-GR" sz="1800" cap="none" dirty="0">
                <a:solidFill>
                  <a:schemeClr val="tx1"/>
                </a:solidFill>
                <a:latin typeface="Arial" panose="020B0604020202020204" pitchFamily="34" charset="0"/>
                <a:cs typeface="Arial" panose="020B0604020202020204" pitchFamily="34" charset="0"/>
              </a:rPr>
            </a:br>
            <a:r>
              <a:rPr lang="el-GR" sz="1800" b="0" i="0" cap="none" dirty="0">
                <a:solidFill>
                  <a:schemeClr val="tx1"/>
                </a:solidFill>
                <a:effectLst/>
                <a:latin typeface="Arial" panose="020B0604020202020204" pitchFamily="34" charset="0"/>
                <a:cs typeface="Arial" panose="020B0604020202020204" pitchFamily="34" charset="0"/>
              </a:rPr>
              <a:t>όλη τη νύχτα</a:t>
            </a:r>
          </a:p>
          <a:p>
            <a:r>
              <a:rPr lang="el-GR" sz="1800" b="0" i="0" dirty="0">
                <a:solidFill>
                  <a:schemeClr val="tx1"/>
                </a:solidFill>
                <a:effectLst/>
                <a:latin typeface="Arial" panose="020B0604020202020204" pitchFamily="34" charset="0"/>
                <a:cs typeface="Arial" panose="020B0604020202020204" pitchFamily="34" charset="0"/>
              </a:rPr>
              <a:t>ο ίδιος παρεξηγημένος ήχος,</a:t>
            </a:r>
            <a:br>
              <a:rPr lang="el-GR" sz="1800" dirty="0">
                <a:solidFill>
                  <a:schemeClr val="tx1"/>
                </a:solidFill>
                <a:latin typeface="Arial" panose="020B0604020202020204" pitchFamily="34" charset="0"/>
                <a:cs typeface="Arial" panose="020B0604020202020204" pitchFamily="34" charset="0"/>
              </a:rPr>
            </a:br>
            <a:r>
              <a:rPr lang="el-GR" sz="1800" b="0" i="0" dirty="0">
                <a:solidFill>
                  <a:schemeClr val="tx1"/>
                </a:solidFill>
                <a:effectLst/>
                <a:latin typeface="Arial" panose="020B0604020202020204" pitchFamily="34" charset="0"/>
                <a:cs typeface="Arial" panose="020B0604020202020204" pitchFamily="34" charset="0"/>
              </a:rPr>
              <a:t>αξημέρωτος ήχος,</a:t>
            </a:r>
            <a:br>
              <a:rPr lang="el-GR" sz="1800" dirty="0">
                <a:solidFill>
                  <a:schemeClr val="tx1"/>
                </a:solidFill>
                <a:latin typeface="Arial" panose="020B0604020202020204" pitchFamily="34" charset="0"/>
                <a:cs typeface="Arial" panose="020B0604020202020204" pitchFamily="34" charset="0"/>
              </a:rPr>
            </a:br>
            <a:r>
              <a:rPr lang="el-GR" sz="1800" b="0" i="0" dirty="0">
                <a:solidFill>
                  <a:schemeClr val="tx1"/>
                </a:solidFill>
                <a:effectLst/>
                <a:latin typeface="Arial" panose="020B0604020202020204" pitchFamily="34" charset="0"/>
                <a:cs typeface="Arial" panose="020B0604020202020204" pitchFamily="34" charset="0"/>
              </a:rPr>
              <a:t>αξημέρωτη ανάγκη εσύ,</a:t>
            </a:r>
            <a:br>
              <a:rPr lang="el-GR" sz="1800" dirty="0">
                <a:solidFill>
                  <a:schemeClr val="tx1"/>
                </a:solidFill>
                <a:latin typeface="Arial" panose="020B0604020202020204" pitchFamily="34" charset="0"/>
                <a:cs typeface="Arial" panose="020B0604020202020204" pitchFamily="34" charset="0"/>
              </a:rPr>
            </a:br>
            <a:r>
              <a:rPr lang="el-GR" sz="1800" b="0" i="0" dirty="0">
                <a:solidFill>
                  <a:schemeClr val="tx1"/>
                </a:solidFill>
                <a:effectLst/>
                <a:latin typeface="Arial" panose="020B0604020202020204" pitchFamily="34" charset="0"/>
                <a:cs typeface="Arial" panose="020B0604020202020204" pitchFamily="34" charset="0"/>
              </a:rPr>
              <a:t>βραδύγλωσση βροχή,</a:t>
            </a:r>
            <a:br>
              <a:rPr lang="el-GR" sz="1800" dirty="0">
                <a:solidFill>
                  <a:schemeClr val="tx1"/>
                </a:solidFill>
                <a:latin typeface="Arial" panose="020B0604020202020204" pitchFamily="34" charset="0"/>
                <a:cs typeface="Arial" panose="020B0604020202020204" pitchFamily="34" charset="0"/>
              </a:rPr>
            </a:br>
            <a:r>
              <a:rPr lang="el-GR" sz="1800" b="0" i="0" dirty="0">
                <a:solidFill>
                  <a:schemeClr val="tx1"/>
                </a:solidFill>
                <a:effectLst/>
                <a:latin typeface="Arial" panose="020B0604020202020204" pitchFamily="34" charset="0"/>
                <a:cs typeface="Arial" panose="020B0604020202020204" pitchFamily="34" charset="0"/>
              </a:rPr>
              <a:t>σαν πρόθεση ναυαγισμένη</a:t>
            </a:r>
            <a:br>
              <a:rPr lang="el-GR" sz="1800" dirty="0">
                <a:solidFill>
                  <a:schemeClr val="tx1"/>
                </a:solidFill>
                <a:latin typeface="Arial" panose="020B0604020202020204" pitchFamily="34" charset="0"/>
                <a:cs typeface="Arial" panose="020B0604020202020204" pitchFamily="34" charset="0"/>
              </a:rPr>
            </a:br>
            <a:r>
              <a:rPr lang="el-GR" sz="1800" b="0" i="0" dirty="0">
                <a:solidFill>
                  <a:schemeClr val="tx1"/>
                </a:solidFill>
                <a:effectLst/>
                <a:latin typeface="Arial" panose="020B0604020202020204" pitchFamily="34" charset="0"/>
                <a:cs typeface="Arial" panose="020B0604020202020204" pitchFamily="34" charset="0"/>
              </a:rPr>
              <a:t>κάτι μακρύ να διηγηθεί</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06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2CAD81-0781-43A8-9993-CA73379A67D5}"/>
              </a:ext>
            </a:extLst>
          </p:cNvPr>
          <p:cNvSpPr>
            <a:spLocks noGrp="1"/>
          </p:cNvSpPr>
          <p:nvPr>
            <p:ph type="title"/>
          </p:nvPr>
        </p:nvSpPr>
        <p:spPr>
          <a:solidFill>
            <a:schemeClr val="bg1">
              <a:lumMod val="85000"/>
            </a:schemeClr>
          </a:solidFill>
        </p:spPr>
        <p:txBody>
          <a:bodyPr/>
          <a:lstStyle/>
          <a:p>
            <a:r>
              <a:rPr lang="el-GR" cap="none" dirty="0">
                <a:solidFill>
                  <a:srgbClr val="000000"/>
                </a:solidFill>
                <a:latin typeface="Arial" panose="020B0604020202020204" pitchFamily="34" charset="0"/>
                <a:cs typeface="Arial" panose="020B0604020202020204" pitchFamily="34" charset="0"/>
              </a:rPr>
              <a:t>Τ</a:t>
            </a:r>
            <a:r>
              <a:rPr lang="el-GR" b="0" i="0" cap="none" dirty="0">
                <a:solidFill>
                  <a:srgbClr val="000000"/>
                </a:solidFill>
                <a:effectLst/>
                <a:latin typeface="Arial" panose="020B0604020202020204" pitchFamily="34" charset="0"/>
                <a:cs typeface="Arial" panose="020B0604020202020204" pitchFamily="34" charset="0"/>
              </a:rPr>
              <a:t>όση βροχή για μια απουσία,</a:t>
            </a:r>
            <a:br>
              <a:rPr lang="el-GR" b="0" i="0" cap="none" dirty="0">
                <a:solidFill>
                  <a:srgbClr val="000000"/>
                </a:solidFill>
                <a:effectLst/>
                <a:latin typeface="Arial" panose="020B0604020202020204" pitchFamily="34" charset="0"/>
                <a:cs typeface="Arial" panose="020B0604020202020204" pitchFamily="34" charset="0"/>
              </a:rPr>
            </a:br>
            <a:r>
              <a:rPr lang="el-GR" b="0" i="0" cap="none" dirty="0">
                <a:solidFill>
                  <a:srgbClr val="000000"/>
                </a:solidFill>
                <a:effectLst/>
                <a:latin typeface="Arial" panose="020B0604020202020204" pitchFamily="34" charset="0"/>
                <a:cs typeface="Arial" panose="020B0604020202020204" pitchFamily="34" charset="0"/>
              </a:rPr>
              <a:t>τόση αγρύπνια για μια λέξη</a:t>
            </a:r>
            <a:endParaRPr lang="el-GR" cap="none" dirty="0">
              <a:latin typeface="Arial" panose="020B0604020202020204" pitchFamily="34" charset="0"/>
              <a:cs typeface="Arial" panose="020B0604020202020204" pitchFamily="34" charset="0"/>
            </a:endParaRPr>
          </a:p>
        </p:txBody>
      </p:sp>
      <p:sp>
        <p:nvSpPr>
          <p:cNvPr id="4" name="Θέση περιεχομένου 3">
            <a:extLst>
              <a:ext uri="{FF2B5EF4-FFF2-40B4-BE49-F238E27FC236}">
                <a16:creationId xmlns:a16="http://schemas.microsoft.com/office/drawing/2014/main" id="{BCBC17C1-07BD-40EA-A475-21C818897B4C}"/>
              </a:ext>
            </a:extLst>
          </p:cNvPr>
          <p:cNvSpPr>
            <a:spLocks noGrp="1"/>
          </p:cNvSpPr>
          <p:nvPr>
            <p:ph sz="half" idx="2"/>
          </p:nvPr>
        </p:nvSpPr>
        <p:spPr>
          <a:xfrm>
            <a:off x="7208668" y="2228297"/>
            <a:ext cx="4175612" cy="3616243"/>
          </a:xfrm>
        </p:spPr>
        <p:txBody>
          <a:bodyPr/>
          <a:lstStyle/>
          <a:p>
            <a:pPr marL="0" indent="0">
              <a:buNone/>
            </a:pPr>
            <a:br>
              <a:rPr lang="el-GR" b="0" i="0" dirty="0">
                <a:solidFill>
                  <a:srgbClr val="000000"/>
                </a:solidFill>
                <a:effectLst/>
                <a:latin typeface="Verdana" panose="020B0604030504040204" pitchFamily="34" charset="0"/>
              </a:rPr>
            </a:br>
            <a:r>
              <a:rPr lang="el-GR" sz="2000" b="0" i="0" dirty="0">
                <a:solidFill>
                  <a:srgbClr val="000000"/>
                </a:solidFill>
                <a:effectLst/>
                <a:latin typeface="Arial" panose="020B0604020202020204" pitchFamily="34" charset="0"/>
                <a:cs typeface="Arial" panose="020B0604020202020204" pitchFamily="34" charset="0"/>
              </a:rPr>
              <a:t>πολύ με ζάλισε απόψε η βροχή</a:t>
            </a:r>
            <a:br>
              <a:rPr lang="el-GR" sz="2000" b="0" i="0" dirty="0">
                <a:solidFill>
                  <a:srgbClr val="000000"/>
                </a:solidFill>
                <a:effectLst/>
                <a:latin typeface="Arial" panose="020B0604020202020204" pitchFamily="34" charset="0"/>
                <a:cs typeface="Arial" panose="020B0604020202020204" pitchFamily="34" charset="0"/>
              </a:rPr>
            </a:br>
            <a:r>
              <a:rPr lang="el-GR" sz="2000" b="0" i="0" dirty="0">
                <a:solidFill>
                  <a:srgbClr val="000000"/>
                </a:solidFill>
                <a:effectLst/>
                <a:latin typeface="Arial" panose="020B0604020202020204" pitchFamily="34" charset="0"/>
                <a:cs typeface="Arial" panose="020B0604020202020204" pitchFamily="34" charset="0"/>
              </a:rPr>
              <a:t>μ' αυτή της τη μεροληψία</a:t>
            </a:r>
            <a:br>
              <a:rPr lang="el-GR" sz="2000" b="0" i="0" dirty="0">
                <a:solidFill>
                  <a:srgbClr val="000000"/>
                </a:solidFill>
                <a:effectLst/>
                <a:latin typeface="Arial" panose="020B0604020202020204" pitchFamily="34" charset="0"/>
                <a:cs typeface="Arial" panose="020B0604020202020204" pitchFamily="34" charset="0"/>
              </a:rPr>
            </a:br>
            <a:r>
              <a:rPr lang="el-GR" sz="2000" b="0" i="0" dirty="0">
                <a:solidFill>
                  <a:srgbClr val="000000"/>
                </a:solidFill>
                <a:effectLst/>
                <a:latin typeface="Arial" panose="020B0604020202020204" pitchFamily="34" charset="0"/>
                <a:cs typeface="Arial" panose="020B0604020202020204" pitchFamily="34" charset="0"/>
              </a:rPr>
              <a:t>όλο εσύ, εσύ, εσύ,</a:t>
            </a:r>
            <a:br>
              <a:rPr lang="el-GR" sz="2000" b="0" i="0" dirty="0">
                <a:solidFill>
                  <a:srgbClr val="000000"/>
                </a:solidFill>
                <a:effectLst/>
                <a:latin typeface="Arial" panose="020B0604020202020204" pitchFamily="34" charset="0"/>
                <a:cs typeface="Arial" panose="020B0604020202020204" pitchFamily="34" charset="0"/>
              </a:rPr>
            </a:br>
            <a:r>
              <a:rPr lang="el-GR" sz="2000" b="0" i="0" dirty="0">
                <a:solidFill>
                  <a:srgbClr val="000000"/>
                </a:solidFill>
                <a:effectLst/>
                <a:latin typeface="Arial" panose="020B0604020202020204" pitchFamily="34" charset="0"/>
                <a:cs typeface="Arial" panose="020B0604020202020204" pitchFamily="34" charset="0"/>
              </a:rPr>
              <a:t>σαν όλα τ' άλλα να ‘ναι αμελητέα</a:t>
            </a:r>
            <a:br>
              <a:rPr lang="el-GR" sz="2000" b="0" i="0" dirty="0">
                <a:solidFill>
                  <a:srgbClr val="000000"/>
                </a:solidFill>
                <a:effectLst/>
                <a:latin typeface="Arial" panose="020B0604020202020204" pitchFamily="34" charset="0"/>
                <a:cs typeface="Arial" panose="020B0604020202020204" pitchFamily="34" charset="0"/>
              </a:rPr>
            </a:br>
            <a:r>
              <a:rPr lang="el-GR" sz="2000" b="0" i="0" dirty="0">
                <a:solidFill>
                  <a:srgbClr val="000000"/>
                </a:solidFill>
                <a:effectLst/>
                <a:latin typeface="Arial" panose="020B0604020202020204" pitchFamily="34" charset="0"/>
                <a:cs typeface="Arial" panose="020B0604020202020204" pitchFamily="34" charset="0"/>
              </a:rPr>
              <a:t>και μόνο εσύ, εσύ, εσύ».</a:t>
            </a:r>
          </a:p>
          <a:p>
            <a:pPr marL="0" indent="0">
              <a:buNone/>
            </a:pPr>
            <a:br>
              <a:rPr lang="el-GR" sz="1800" dirty="0">
                <a:latin typeface="Arial" panose="020B0604020202020204" pitchFamily="34" charset="0"/>
                <a:cs typeface="Arial" panose="020B0604020202020204" pitchFamily="34" charset="0"/>
              </a:rPr>
            </a:br>
            <a:r>
              <a:rPr lang="el-GR" sz="1800" dirty="0">
                <a:solidFill>
                  <a:schemeClr val="tx1"/>
                </a:solidFill>
                <a:latin typeface="Arial" panose="020B0604020202020204" pitchFamily="34" charset="0"/>
                <a:cs typeface="Arial" panose="020B0604020202020204" pitchFamily="34" charset="0"/>
              </a:rPr>
              <a:t>                                 Κ. </a:t>
            </a:r>
            <a:r>
              <a:rPr lang="el-GR" sz="1800" dirty="0" err="1">
                <a:solidFill>
                  <a:schemeClr val="tx1"/>
                </a:solidFill>
                <a:latin typeface="Arial" panose="020B0604020202020204" pitchFamily="34" charset="0"/>
                <a:cs typeface="Arial" panose="020B0604020202020204" pitchFamily="34" charset="0"/>
              </a:rPr>
              <a:t>Δημουλά</a:t>
            </a:r>
            <a:endParaRPr lang="el-GR" sz="1800" dirty="0">
              <a:solidFill>
                <a:schemeClr val="tx1"/>
              </a:solidFill>
              <a:latin typeface="Arial" panose="020B0604020202020204" pitchFamily="34" charset="0"/>
              <a:cs typeface="Arial" panose="020B0604020202020204" pitchFamily="34" charset="0"/>
            </a:endParaRPr>
          </a:p>
        </p:txBody>
      </p:sp>
      <p:sp>
        <p:nvSpPr>
          <p:cNvPr id="5" name="Θέση ημερομηνίας 4">
            <a:extLst>
              <a:ext uri="{FF2B5EF4-FFF2-40B4-BE49-F238E27FC236}">
                <a16:creationId xmlns:a16="http://schemas.microsoft.com/office/drawing/2014/main" id="{8062ECFA-4ADC-42CE-8994-44EC81B746B8}"/>
              </a:ext>
            </a:extLst>
          </p:cNvPr>
          <p:cNvSpPr>
            <a:spLocks noGrp="1"/>
          </p:cNvSpPr>
          <p:nvPr>
            <p:ph type="dt" sz="half" idx="10"/>
          </p:nvPr>
        </p:nvSpPr>
        <p:spPr/>
        <p:txBody>
          <a:bodyPr/>
          <a:lstStyle/>
          <a:p>
            <a:pPr rtl="0"/>
            <a:endParaRPr lang="en-US" dirty="0"/>
          </a:p>
        </p:txBody>
      </p:sp>
      <p:pic>
        <p:nvPicPr>
          <p:cNvPr id="1026" name="Picture 2">
            <a:extLst>
              <a:ext uri="{FF2B5EF4-FFF2-40B4-BE49-F238E27FC236}">
                <a16:creationId xmlns:a16="http://schemas.microsoft.com/office/drawing/2014/main" id="{0428862F-DFA1-41C7-B7D8-0C3962DEEBC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81024" y="2228296"/>
            <a:ext cx="5975917" cy="321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90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231A86-C51D-40DA-A3D5-C22D7502D34D}"/>
              </a:ext>
            </a:extLst>
          </p:cNvPr>
          <p:cNvSpPr>
            <a:spLocks noGrp="1"/>
          </p:cNvSpPr>
          <p:nvPr>
            <p:ph type="title"/>
          </p:nvPr>
        </p:nvSpPr>
        <p:spPr>
          <a:xfrm>
            <a:off x="581192" y="947921"/>
            <a:ext cx="11161228" cy="795970"/>
          </a:xfrm>
          <a:solidFill>
            <a:schemeClr val="bg1">
              <a:lumMod val="85000"/>
            </a:schemeClr>
          </a:solidFill>
        </p:spPr>
        <p:txBody>
          <a:bodyPr/>
          <a:lstStyle/>
          <a:p>
            <a:r>
              <a:rPr lang="el-GR" cap="none" dirty="0">
                <a:solidFill>
                  <a:schemeClr val="tx1"/>
                </a:solidFill>
                <a:latin typeface="Arial" panose="020B0604020202020204" pitchFamily="34" charset="0"/>
                <a:cs typeface="Arial" panose="020B0604020202020204" pitchFamily="34" charset="0"/>
              </a:rPr>
              <a:t>Ακούστε και ένα τραγούδι για τη βροχή και τη μοναξιά…</a:t>
            </a:r>
          </a:p>
        </p:txBody>
      </p:sp>
      <p:sp>
        <p:nvSpPr>
          <p:cNvPr id="3" name="Θέση περιεχομένου 2">
            <a:extLst>
              <a:ext uri="{FF2B5EF4-FFF2-40B4-BE49-F238E27FC236}">
                <a16:creationId xmlns:a16="http://schemas.microsoft.com/office/drawing/2014/main" id="{6B36CA5E-93F3-439B-AD81-4E8A33186B8D}"/>
              </a:ext>
            </a:extLst>
          </p:cNvPr>
          <p:cNvSpPr>
            <a:spLocks noGrp="1"/>
          </p:cNvSpPr>
          <p:nvPr>
            <p:ph sz="half" idx="1"/>
          </p:nvPr>
        </p:nvSpPr>
        <p:spPr>
          <a:xfrm>
            <a:off x="581191" y="2148839"/>
            <a:ext cx="5194769" cy="3712211"/>
          </a:xfrm>
        </p:spPr>
        <p:txBody>
          <a:bodyPr>
            <a:normAutofit lnSpcReduction="10000"/>
          </a:bodyPr>
          <a:lstStyle/>
          <a:p>
            <a:pPr marL="0" indent="0">
              <a:buNone/>
            </a:pPr>
            <a:r>
              <a:rPr lang="el-GR" sz="2100" b="0" dirty="0" err="1">
                <a:solidFill>
                  <a:srgbClr val="000000"/>
                </a:solidFill>
                <a:effectLst/>
                <a:latin typeface="Arial" panose="020B0604020202020204" pitchFamily="34" charset="0"/>
                <a:cs typeface="Arial" panose="020B0604020202020204" pitchFamily="34" charset="0"/>
              </a:rPr>
              <a:t>Αρλέτα</a:t>
            </a:r>
            <a:r>
              <a:rPr lang="el-GR" sz="2100" b="0" dirty="0">
                <a:solidFill>
                  <a:srgbClr val="000000"/>
                </a:solidFill>
                <a:effectLst/>
                <a:latin typeface="Arial" panose="020B0604020202020204" pitchFamily="34" charset="0"/>
                <a:cs typeface="Arial" panose="020B0604020202020204" pitchFamily="34" charset="0"/>
              </a:rPr>
              <a:t>- </a:t>
            </a:r>
            <a:r>
              <a:rPr lang="el-GR" sz="2100" b="0" dirty="0">
                <a:solidFill>
                  <a:srgbClr val="000000"/>
                </a:solidFill>
                <a:effectLst/>
                <a:latin typeface="Arial" panose="020B0604020202020204" pitchFamily="34" charset="0"/>
                <a:cs typeface="Arial" panose="020B0604020202020204" pitchFamily="34" charset="0"/>
                <a:hlinkClick r:id="rId2"/>
              </a:rPr>
              <a:t>Μια φορά θυμάμαι</a:t>
            </a:r>
            <a:endParaRPr lang="el-GR" sz="2100" b="0" dirty="0">
              <a:solidFill>
                <a:srgbClr val="000000"/>
              </a:solidFill>
              <a:effectLst/>
              <a:latin typeface="Arial" panose="020B0604020202020204" pitchFamily="34" charset="0"/>
              <a:cs typeface="Arial" panose="020B0604020202020204" pitchFamily="34" charset="0"/>
            </a:endParaRPr>
          </a:p>
          <a:p>
            <a:pPr algn="l"/>
            <a:r>
              <a:rPr lang="el-GR" b="0" i="0" dirty="0">
                <a:solidFill>
                  <a:srgbClr val="202124"/>
                </a:solidFill>
                <a:effectLst/>
                <a:latin typeface="Google Sans"/>
              </a:rPr>
              <a:t>Νύχτα βροχερή άδειο το χέρι</a:t>
            </a:r>
            <a:br>
              <a:rPr lang="el-GR" b="0" i="0" dirty="0">
                <a:solidFill>
                  <a:srgbClr val="202124"/>
                </a:solidFill>
                <a:effectLst/>
                <a:latin typeface="Google Sans"/>
              </a:rPr>
            </a:br>
            <a:r>
              <a:rPr lang="el-GR" b="0" i="0" dirty="0">
                <a:solidFill>
                  <a:srgbClr val="202124"/>
                </a:solidFill>
                <a:effectLst/>
                <a:latin typeface="Google Sans"/>
              </a:rPr>
              <a:t>ψάχνει να σε βρει μα δεν το ξέρει</a:t>
            </a:r>
            <a:br>
              <a:rPr lang="el-GR" b="0" i="0" dirty="0">
                <a:solidFill>
                  <a:srgbClr val="202124"/>
                </a:solidFill>
                <a:effectLst/>
                <a:latin typeface="Google Sans"/>
              </a:rPr>
            </a:br>
            <a:r>
              <a:rPr lang="el-GR" b="0" i="0" dirty="0">
                <a:solidFill>
                  <a:srgbClr val="202124"/>
                </a:solidFill>
                <a:effectLst/>
                <a:latin typeface="Google Sans"/>
              </a:rPr>
              <a:t>πού θα σε βρει</a:t>
            </a:r>
          </a:p>
          <a:p>
            <a:pPr algn="l"/>
            <a:r>
              <a:rPr lang="el-GR" b="0" i="0" dirty="0">
                <a:solidFill>
                  <a:srgbClr val="202124"/>
                </a:solidFill>
                <a:effectLst/>
                <a:latin typeface="Google Sans"/>
              </a:rPr>
              <a:t>Μια φορά θυμάμαι μ' αγαπούσες τώρα βροχή</a:t>
            </a:r>
            <a:br>
              <a:rPr lang="el-GR" b="0" i="0" dirty="0">
                <a:solidFill>
                  <a:srgbClr val="202124"/>
                </a:solidFill>
                <a:effectLst/>
                <a:latin typeface="Google Sans"/>
              </a:rPr>
            </a:br>
            <a:r>
              <a:rPr lang="el-GR" b="0" i="0" dirty="0">
                <a:solidFill>
                  <a:srgbClr val="202124"/>
                </a:solidFill>
                <a:effectLst/>
                <a:latin typeface="Google Sans"/>
              </a:rPr>
              <a:t>μια φορά θυμάμαι μου μιλούσες τώρα σιωπή</a:t>
            </a:r>
          </a:p>
          <a:p>
            <a:pPr algn="l"/>
            <a:r>
              <a:rPr lang="el-GR" b="0" i="0" dirty="0" err="1">
                <a:solidFill>
                  <a:srgbClr val="202124"/>
                </a:solidFill>
                <a:effectLst/>
                <a:latin typeface="Google Sans"/>
              </a:rPr>
              <a:t>Πέτρωσ</a:t>
            </a:r>
            <a:r>
              <a:rPr lang="el-GR" b="0" i="0" dirty="0">
                <a:solidFill>
                  <a:srgbClr val="202124"/>
                </a:solidFill>
                <a:effectLst/>
                <a:latin typeface="Google Sans"/>
              </a:rPr>
              <a:t>' η φωνή και πώς να κλάψει</a:t>
            </a:r>
            <a:br>
              <a:rPr lang="el-GR" b="0" i="0" dirty="0">
                <a:solidFill>
                  <a:srgbClr val="202124"/>
                </a:solidFill>
                <a:effectLst/>
                <a:latin typeface="Google Sans"/>
              </a:rPr>
            </a:br>
            <a:r>
              <a:rPr lang="el-GR" b="0" i="0" dirty="0">
                <a:solidFill>
                  <a:srgbClr val="202124"/>
                </a:solidFill>
                <a:effectLst/>
                <a:latin typeface="Google Sans"/>
              </a:rPr>
              <a:t>που '</a:t>
            </a:r>
            <a:r>
              <a:rPr lang="el-GR" b="0" i="0" dirty="0" err="1">
                <a:solidFill>
                  <a:srgbClr val="202124"/>
                </a:solidFill>
                <a:effectLst/>
                <a:latin typeface="Google Sans"/>
              </a:rPr>
              <a:t>φυγες</a:t>
            </a:r>
            <a:r>
              <a:rPr lang="el-GR" b="0" i="0" dirty="0">
                <a:solidFill>
                  <a:srgbClr val="202124"/>
                </a:solidFill>
                <a:effectLst/>
                <a:latin typeface="Google Sans"/>
              </a:rPr>
              <a:t> εσύ έχουν ανάψει</a:t>
            </a:r>
            <a:br>
              <a:rPr lang="el-GR" b="0" i="0" dirty="0">
                <a:solidFill>
                  <a:srgbClr val="202124"/>
                </a:solidFill>
                <a:effectLst/>
                <a:latin typeface="Google Sans"/>
              </a:rPr>
            </a:br>
            <a:r>
              <a:rPr lang="el-GR" b="0" i="0" dirty="0">
                <a:solidFill>
                  <a:srgbClr val="202124"/>
                </a:solidFill>
                <a:effectLst/>
                <a:latin typeface="Google Sans"/>
              </a:rPr>
              <a:t>χίλιοι καημοί</a:t>
            </a:r>
          </a:p>
          <a:p>
            <a:pPr algn="l"/>
            <a:r>
              <a:rPr lang="el-GR" b="0" i="0" dirty="0">
                <a:solidFill>
                  <a:srgbClr val="202124"/>
                </a:solidFill>
                <a:effectLst/>
                <a:latin typeface="Google Sans"/>
              </a:rPr>
              <a:t>Μια φορά θυμάμαι μ' αγαπούσες τώρα βροχή</a:t>
            </a:r>
            <a:br>
              <a:rPr lang="el-GR" b="0" i="0" dirty="0">
                <a:solidFill>
                  <a:srgbClr val="202124"/>
                </a:solidFill>
                <a:effectLst/>
                <a:latin typeface="Google Sans"/>
              </a:rPr>
            </a:br>
            <a:r>
              <a:rPr lang="el-GR" b="0" i="0" dirty="0">
                <a:solidFill>
                  <a:srgbClr val="202124"/>
                </a:solidFill>
                <a:effectLst/>
                <a:latin typeface="Google Sans"/>
              </a:rPr>
              <a:t>μια φορά θυμάμαι μου μιλούσες τώρα σιωπή</a:t>
            </a:r>
          </a:p>
          <a:p>
            <a:pPr marL="0" indent="0" algn="l">
              <a:buNone/>
            </a:pPr>
            <a:endParaRPr lang="el-GR" b="0" i="0" dirty="0">
              <a:solidFill>
                <a:srgbClr val="202124"/>
              </a:solidFill>
              <a:effectLst/>
              <a:latin typeface="Google Sans"/>
            </a:endParaRPr>
          </a:p>
          <a:p>
            <a:pPr marL="0" indent="0">
              <a:buNone/>
            </a:pPr>
            <a:endParaRPr lang="el-GR" dirty="0"/>
          </a:p>
        </p:txBody>
      </p:sp>
      <p:sp>
        <p:nvSpPr>
          <p:cNvPr id="5" name="Θέση περιεχομένου 4">
            <a:extLst>
              <a:ext uri="{FF2B5EF4-FFF2-40B4-BE49-F238E27FC236}">
                <a16:creationId xmlns:a16="http://schemas.microsoft.com/office/drawing/2014/main" id="{00AAA922-32D0-4A56-8441-40B8677A05D5}"/>
              </a:ext>
            </a:extLst>
          </p:cNvPr>
          <p:cNvSpPr>
            <a:spLocks noGrp="1"/>
          </p:cNvSpPr>
          <p:nvPr>
            <p:ph sz="half" idx="2"/>
          </p:nvPr>
        </p:nvSpPr>
        <p:spPr/>
        <p:txBody>
          <a:bodyPr>
            <a:normAutofit lnSpcReduction="10000"/>
          </a:bodyPr>
          <a:lstStyle/>
          <a:p>
            <a:pPr marL="0" indent="0">
              <a:buNone/>
            </a:pPr>
            <a:endParaRPr lang="el-GR" dirty="0"/>
          </a:p>
          <a:p>
            <a:endParaRPr lang="el-GR" dirty="0"/>
          </a:p>
          <a:p>
            <a:pPr marL="0" indent="0">
              <a:buNone/>
            </a:pPr>
            <a:endParaRPr lang="el-GR" b="0" i="0" dirty="0">
              <a:effectLst/>
              <a:latin typeface="Roboto"/>
            </a:endParaRPr>
          </a:p>
          <a:p>
            <a:endParaRPr lang="el-GR" dirty="0">
              <a:solidFill>
                <a:schemeClr val="tx1"/>
              </a:solidFill>
            </a:endParaRPr>
          </a:p>
          <a:p>
            <a:endParaRPr lang="el-GR" dirty="0"/>
          </a:p>
          <a:p>
            <a:endParaRPr lang="el-GR" dirty="0"/>
          </a:p>
          <a:p>
            <a:endParaRPr lang="el-GR" dirty="0"/>
          </a:p>
          <a:p>
            <a:endParaRPr lang="el-GR" dirty="0"/>
          </a:p>
        </p:txBody>
      </p:sp>
      <p:pic>
        <p:nvPicPr>
          <p:cNvPr id="9" name="Εικόνα 8">
            <a:extLst>
              <a:ext uri="{FF2B5EF4-FFF2-40B4-BE49-F238E27FC236}">
                <a16:creationId xmlns:a16="http://schemas.microsoft.com/office/drawing/2014/main" id="{7408678E-41FB-49F3-9BE3-ECB1E2667B92}"/>
              </a:ext>
            </a:extLst>
          </p:cNvPr>
          <p:cNvPicPr>
            <a:picLocks noChangeAspect="1"/>
          </p:cNvPicPr>
          <p:nvPr/>
        </p:nvPicPr>
        <p:blipFill>
          <a:blip r:embed="rId3"/>
          <a:stretch>
            <a:fillRect/>
          </a:stretch>
        </p:blipFill>
        <p:spPr>
          <a:xfrm>
            <a:off x="6287108" y="1851591"/>
            <a:ext cx="4980799" cy="4306706"/>
          </a:xfrm>
          <a:prstGeom prst="rect">
            <a:avLst/>
          </a:prstGeom>
        </p:spPr>
      </p:pic>
    </p:spTree>
    <p:extLst>
      <p:ext uri="{BB962C8B-B14F-4D97-AF65-F5344CB8AC3E}">
        <p14:creationId xmlns:p14="http://schemas.microsoft.com/office/powerpoint/2010/main" val="269772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5AADC9-EDAC-4637-87C3-242930C11C16}"/>
              </a:ext>
            </a:extLst>
          </p:cNvPr>
          <p:cNvSpPr>
            <a:spLocks noGrp="1"/>
          </p:cNvSpPr>
          <p:nvPr>
            <p:ph type="title"/>
          </p:nvPr>
        </p:nvSpPr>
        <p:spPr>
          <a:solidFill>
            <a:schemeClr val="bg1">
              <a:lumMod val="85000"/>
            </a:schemeClr>
          </a:solidFill>
        </p:spPr>
        <p:txBody>
          <a:bodyPr>
            <a:noAutofit/>
          </a:bodyPr>
          <a:lstStyle/>
          <a:p>
            <a:br>
              <a:rPr lang="el-GR" dirty="0">
                <a:solidFill>
                  <a:schemeClr val="tx1"/>
                </a:solidFill>
                <a:latin typeface="Arial" panose="020B0604020202020204" pitchFamily="34" charset="0"/>
                <a:cs typeface="Arial" panose="020B0604020202020204" pitchFamily="34" charset="0"/>
              </a:rPr>
            </a:br>
            <a:br>
              <a:rPr lang="el-GR" dirty="0">
                <a:solidFill>
                  <a:schemeClr val="tx1"/>
                </a:solidFill>
                <a:latin typeface="Arial" panose="020B0604020202020204" pitchFamily="34" charset="0"/>
                <a:cs typeface="Arial" panose="020B0604020202020204" pitchFamily="34" charset="0"/>
              </a:rPr>
            </a:br>
            <a:br>
              <a:rPr lang="el-GR" dirty="0">
                <a:solidFill>
                  <a:schemeClr val="tx1"/>
                </a:solidFill>
                <a:latin typeface="Arial" panose="020B0604020202020204" pitchFamily="34" charset="0"/>
                <a:cs typeface="Arial" panose="020B0604020202020204" pitchFamily="34" charset="0"/>
              </a:rPr>
            </a:br>
            <a:br>
              <a:rPr lang="el-GR" cap="none" dirty="0">
                <a:solidFill>
                  <a:schemeClr val="tx1"/>
                </a:solidFill>
                <a:latin typeface="Arial" panose="020B0604020202020204" pitchFamily="34" charset="0"/>
                <a:cs typeface="Arial" panose="020B0604020202020204" pitchFamily="34" charset="0"/>
              </a:rPr>
            </a:br>
            <a:r>
              <a:rPr lang="el-GR" dirty="0">
                <a:solidFill>
                  <a:schemeClr val="tx1"/>
                </a:solidFill>
                <a:latin typeface="Arial" panose="020B0604020202020204" pitchFamily="34" charset="0"/>
                <a:cs typeface="Arial" panose="020B0604020202020204" pitchFamily="34" charset="0"/>
              </a:rPr>
              <a:t>Π</a:t>
            </a:r>
            <a:r>
              <a:rPr lang="el-GR" cap="none" dirty="0">
                <a:solidFill>
                  <a:schemeClr val="tx1"/>
                </a:solidFill>
                <a:latin typeface="Arial" panose="020B0604020202020204" pitchFamily="34" charset="0"/>
                <a:cs typeface="Arial" panose="020B0604020202020204" pitchFamily="34" charset="0"/>
              </a:rPr>
              <a:t>ώς ξημερώνει η επόμενη μέρα για τη γυναίκα του ποιήματος;</a:t>
            </a:r>
            <a:endParaRPr lang="el-GR" dirty="0">
              <a:latin typeface="Arial" panose="020B0604020202020204" pitchFamily="34" charset="0"/>
              <a:cs typeface="Arial" panose="020B0604020202020204" pitchFamily="34" charset="0"/>
            </a:endParaRPr>
          </a:p>
        </p:txBody>
      </p:sp>
      <p:pic>
        <p:nvPicPr>
          <p:cNvPr id="6" name="Θέση περιεχομένου 5">
            <a:extLst>
              <a:ext uri="{FF2B5EF4-FFF2-40B4-BE49-F238E27FC236}">
                <a16:creationId xmlns:a16="http://schemas.microsoft.com/office/drawing/2014/main" id="{93901353-03AC-4BE3-925C-4F9815C79D7F}"/>
              </a:ext>
            </a:extLst>
          </p:cNvPr>
          <p:cNvPicPr>
            <a:picLocks noGrp="1" noChangeAspect="1"/>
          </p:cNvPicPr>
          <p:nvPr>
            <p:ph sz="half" idx="1"/>
          </p:nvPr>
        </p:nvPicPr>
        <p:blipFill>
          <a:blip r:embed="rId2"/>
          <a:stretch>
            <a:fillRect/>
          </a:stretch>
        </p:blipFill>
        <p:spPr>
          <a:xfrm>
            <a:off x="581025" y="2543976"/>
            <a:ext cx="5194300" cy="3000360"/>
          </a:xfrm>
        </p:spPr>
      </p:pic>
      <p:sp>
        <p:nvSpPr>
          <p:cNvPr id="9" name="Θέση περιεχομένου 8">
            <a:extLst>
              <a:ext uri="{FF2B5EF4-FFF2-40B4-BE49-F238E27FC236}">
                <a16:creationId xmlns:a16="http://schemas.microsoft.com/office/drawing/2014/main" id="{AC59D366-5B82-474E-AD5C-AF9061B11B4C}"/>
              </a:ext>
            </a:extLst>
          </p:cNvPr>
          <p:cNvSpPr>
            <a:spLocks noGrp="1"/>
          </p:cNvSpPr>
          <p:nvPr>
            <p:ph sz="half" idx="2"/>
          </p:nvPr>
        </p:nvSpPr>
        <p:spPr>
          <a:xfrm>
            <a:off x="6430965" y="2254428"/>
            <a:ext cx="5194769" cy="3633047"/>
          </a:xfrm>
        </p:spPr>
        <p:txBody>
          <a:bodyPr>
            <a:normAutofit/>
          </a:bodyPr>
          <a:lstStyle/>
          <a:p>
            <a:pPr marL="0" indent="0">
              <a:buNone/>
            </a:pPr>
            <a:r>
              <a:rPr lang="el-GR" sz="2000" cap="none" dirty="0">
                <a:solidFill>
                  <a:schemeClr val="tx1"/>
                </a:solidFill>
                <a:latin typeface="Arial" panose="020B0604020202020204" pitchFamily="34" charset="0"/>
                <a:cs typeface="Arial" panose="020B0604020202020204" pitchFamily="34" charset="0"/>
              </a:rPr>
              <a:t>Βρίσκει τη δύναμη να πάει να  βρει το πρόσωπο που τόσο την απασχολεί;</a:t>
            </a:r>
          </a:p>
          <a:p>
            <a:pPr marL="0" indent="0">
              <a:buNone/>
            </a:pPr>
            <a:r>
              <a:rPr lang="el-GR" sz="2000" dirty="0">
                <a:solidFill>
                  <a:schemeClr val="tx1"/>
                </a:solidFill>
                <a:latin typeface="Arial" panose="020B0604020202020204" pitchFamily="34" charset="0"/>
                <a:cs typeface="Arial" panose="020B0604020202020204" pitchFamily="34" charset="0"/>
              </a:rPr>
              <a:t>Η ιστορία μας ξεκινά με τη φράση:</a:t>
            </a:r>
          </a:p>
          <a:p>
            <a:pPr marL="0" indent="0">
              <a:buNone/>
            </a:pPr>
            <a:r>
              <a:rPr lang="el-GR" sz="2000" dirty="0">
                <a:solidFill>
                  <a:schemeClr val="tx1"/>
                </a:solidFill>
                <a:latin typeface="Arial" panose="020B0604020202020204" pitchFamily="34" charset="0"/>
                <a:cs typeface="Arial" panose="020B0604020202020204" pitchFamily="34" charset="0"/>
              </a:rPr>
              <a:t>«</a:t>
            </a:r>
            <a:r>
              <a:rPr lang="el-GR" sz="2000" b="1" dirty="0">
                <a:solidFill>
                  <a:schemeClr val="tx1"/>
                </a:solidFill>
                <a:latin typeface="Arial" panose="020B0604020202020204" pitchFamily="34" charset="0"/>
                <a:cs typeface="Arial" panose="020B0604020202020204" pitchFamily="34" charset="0"/>
              </a:rPr>
              <a:t>Ξημέρωσε, οι νυχτερινές σκέψεις την είχαν κουράσει…»</a:t>
            </a:r>
          </a:p>
          <a:p>
            <a:pPr marL="0" indent="0">
              <a:buNone/>
            </a:pPr>
            <a:endParaRPr lang="el-GR" sz="2000" dirty="0">
              <a:solidFill>
                <a:schemeClr val="tx1"/>
              </a:solidFill>
              <a:latin typeface="Arial" panose="020B0604020202020204" pitchFamily="34" charset="0"/>
              <a:cs typeface="Arial" panose="020B0604020202020204" pitchFamily="34" charset="0"/>
            </a:endParaRPr>
          </a:p>
          <a:p>
            <a:pPr marL="0" indent="0">
              <a:buNone/>
            </a:pPr>
            <a:r>
              <a:rPr lang="el-GR" sz="2000" dirty="0">
                <a:solidFill>
                  <a:schemeClr val="tx1"/>
                </a:solidFill>
                <a:latin typeface="Arial" panose="020B0604020202020204" pitchFamily="34" charset="0"/>
                <a:cs typeface="Arial" panose="020B0604020202020204" pitchFamily="34" charset="0"/>
              </a:rPr>
              <a:t>Ποια απόφαση θα πάρει στο φως της ημέρας;</a:t>
            </a:r>
            <a:endParaRPr lang="el-GR" sz="2000" dirty="0"/>
          </a:p>
        </p:txBody>
      </p:sp>
      <p:sp>
        <p:nvSpPr>
          <p:cNvPr id="3" name="Θέση ημερομηνίας 2">
            <a:extLst>
              <a:ext uri="{FF2B5EF4-FFF2-40B4-BE49-F238E27FC236}">
                <a16:creationId xmlns:a16="http://schemas.microsoft.com/office/drawing/2014/main" id="{5E9DE0B1-68C9-427E-B265-688DA319FAFD}"/>
              </a:ext>
            </a:extLst>
          </p:cNvPr>
          <p:cNvSpPr>
            <a:spLocks noGrp="1"/>
          </p:cNvSpPr>
          <p:nvPr>
            <p:ph type="dt" sz="half" idx="10"/>
          </p:nvPr>
        </p:nvSpPr>
        <p:spPr/>
        <p:txBody>
          <a:bodyPr/>
          <a:lstStyle/>
          <a:p>
            <a:pPr rtl="0"/>
            <a:endParaRPr lang="en-US" dirty="0"/>
          </a:p>
        </p:txBody>
      </p:sp>
    </p:spTree>
    <p:extLst>
      <p:ext uri="{BB962C8B-B14F-4D97-AF65-F5344CB8AC3E}">
        <p14:creationId xmlns:p14="http://schemas.microsoft.com/office/powerpoint/2010/main" val="374471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0A3FA3F-8C67-42DF-B6A9-AC569A46214C}"/>
              </a:ext>
            </a:extLst>
          </p:cNvPr>
          <p:cNvSpPr>
            <a:spLocks noGrp="1"/>
          </p:cNvSpPr>
          <p:nvPr>
            <p:ph type="title"/>
          </p:nvPr>
        </p:nvSpPr>
        <p:spPr>
          <a:xfrm>
            <a:off x="581193" y="548641"/>
            <a:ext cx="11101822" cy="1033916"/>
          </a:xfrm>
          <a:solidFill>
            <a:schemeClr val="bg1">
              <a:lumMod val="85000"/>
            </a:schemeClr>
          </a:solidFill>
        </p:spPr>
        <p:txBody>
          <a:bodyPr>
            <a:normAutofit/>
          </a:bodyPr>
          <a:lstStyle/>
          <a:p>
            <a:pPr algn="ctr"/>
            <a:r>
              <a:rPr lang="el-GR" cap="none" dirty="0">
                <a:solidFill>
                  <a:schemeClr val="tx1"/>
                </a:solidFill>
                <a:cs typeface="Arial" panose="020B0604020202020204" pitchFamily="34" charset="0"/>
              </a:rPr>
              <a:t>Κείμενα των μαθητών για την επόμενη μέρα της </a:t>
            </a:r>
            <a:r>
              <a:rPr lang="el-GR" cap="none" dirty="0" err="1">
                <a:solidFill>
                  <a:schemeClr val="tx1"/>
                </a:solidFill>
                <a:cs typeface="Arial" panose="020B0604020202020204" pitchFamily="34" charset="0"/>
              </a:rPr>
              <a:t>ηρωίδας</a:t>
            </a:r>
            <a:r>
              <a:rPr lang="el-GR" cap="none" dirty="0">
                <a:solidFill>
                  <a:schemeClr val="tx1"/>
                </a:solidFill>
                <a:cs typeface="Arial" panose="020B0604020202020204" pitchFamily="34" charset="0"/>
              </a:rPr>
              <a:t> </a:t>
            </a:r>
            <a:br>
              <a:rPr lang="el-GR" cap="none" dirty="0">
                <a:solidFill>
                  <a:schemeClr val="tx1"/>
                </a:solidFill>
                <a:cs typeface="Arial" panose="020B0604020202020204" pitchFamily="34" charset="0"/>
              </a:rPr>
            </a:br>
            <a:r>
              <a:rPr lang="el-GR" cap="none" dirty="0">
                <a:solidFill>
                  <a:schemeClr val="tx1"/>
                </a:solidFill>
                <a:cs typeface="Arial" panose="020B0604020202020204" pitchFamily="34" charset="0"/>
              </a:rPr>
              <a:t>«Η συγγνώμη που άργησε…»</a:t>
            </a:r>
          </a:p>
        </p:txBody>
      </p:sp>
      <p:sp>
        <p:nvSpPr>
          <p:cNvPr id="7" name="Θέση περιεχομένου 6">
            <a:extLst>
              <a:ext uri="{FF2B5EF4-FFF2-40B4-BE49-F238E27FC236}">
                <a16:creationId xmlns:a16="http://schemas.microsoft.com/office/drawing/2014/main" id="{4DD2D067-A820-49BC-BE3F-DFCEE2A222F0}"/>
              </a:ext>
            </a:extLst>
          </p:cNvPr>
          <p:cNvSpPr>
            <a:spLocks noGrp="1"/>
          </p:cNvSpPr>
          <p:nvPr>
            <p:ph sz="half" idx="2"/>
          </p:nvPr>
        </p:nvSpPr>
        <p:spPr>
          <a:xfrm>
            <a:off x="5791200" y="1970796"/>
            <a:ext cx="5819609" cy="4064879"/>
          </a:xfrm>
        </p:spPr>
        <p:txBody>
          <a:bodyPr>
            <a:normAutofit lnSpcReduction="10000"/>
          </a:bodyPr>
          <a:lstStyle/>
          <a:p>
            <a:pPr algn="just"/>
            <a:r>
              <a:rPr lang="el-GR" dirty="0"/>
              <a:t>«Ξημέρωσε, όλα έδειχναν διαφορετικά στο φως της μέρας. Οι νυχτερινές σκέψεις την είχαν κουράσει, όλα φαίνονταν διαφορετικά χωρίς εκείνον δίπλα της. Σηκώθηκε, πήγε να πάρει πρωινό, αλλά δεν κατέβαινε τίποτε από τη στεναχώρια της. </a:t>
            </a:r>
          </a:p>
          <a:p>
            <a:pPr algn="just"/>
            <a:r>
              <a:rPr lang="el-GR" dirty="0"/>
              <a:t>Πήγε να ετοιμαστεί να πάει να τον βρει, ήδη της έλειπε…. Καθώς κοιτάχτηκε στον καθρέφτη σκέφτηκε πως δε θα ήταν καθόλου εύκολο να ξεκαθαρίσει μαζί του. </a:t>
            </a:r>
          </a:p>
          <a:p>
            <a:pPr algn="just"/>
            <a:r>
              <a:rPr lang="el-GR" dirty="0"/>
              <a:t>Όπως έβγαινε έξω και έκλεισε την πόρτα, της ήρθε μία ακόμη ανάμνηση. Θυμήθηκε την πρώτη φορά που πήγαν μαζί στο σπίτι, επειδή έβρεχε, όπως εκείνη τη στιγμή, αλλά τώρα περπατούσε χωρίς εκείνον δίπλα της στους δρόμους, περνούσε από στενά και όλα της θύμιζαν εκείνον.</a:t>
            </a:r>
          </a:p>
          <a:p>
            <a:endParaRPr lang="el-GR" dirty="0"/>
          </a:p>
        </p:txBody>
      </p:sp>
      <p:pic>
        <p:nvPicPr>
          <p:cNvPr id="11" name="Θέση περιεχομένου 8">
            <a:extLst>
              <a:ext uri="{FF2B5EF4-FFF2-40B4-BE49-F238E27FC236}">
                <a16:creationId xmlns:a16="http://schemas.microsoft.com/office/drawing/2014/main" id="{47AFD95B-311B-4305-8553-2F34462DCCD1}"/>
              </a:ext>
            </a:extLst>
          </p:cNvPr>
          <p:cNvPicPr>
            <a:picLocks noGrp="1" noChangeAspect="1"/>
          </p:cNvPicPr>
          <p:nvPr>
            <p:ph sz="half" idx="1"/>
          </p:nvPr>
        </p:nvPicPr>
        <p:blipFill>
          <a:blip r:embed="rId2"/>
          <a:stretch>
            <a:fillRect/>
          </a:stretch>
        </p:blipFill>
        <p:spPr>
          <a:xfrm>
            <a:off x="1546860" y="1970796"/>
            <a:ext cx="2643471" cy="4064880"/>
          </a:xfrm>
          <a:prstGeom prst="rect">
            <a:avLst/>
          </a:prstGeom>
        </p:spPr>
      </p:pic>
    </p:spTree>
    <p:extLst>
      <p:ext uri="{BB962C8B-B14F-4D97-AF65-F5344CB8AC3E}">
        <p14:creationId xmlns:p14="http://schemas.microsoft.com/office/powerpoint/2010/main" val="352110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B838EB67-5D55-4E51-AD81-B8CB77410E2B}"/>
              </a:ext>
            </a:extLst>
          </p:cNvPr>
          <p:cNvSpPr>
            <a:spLocks noGrp="1"/>
          </p:cNvSpPr>
          <p:nvPr>
            <p:ph type="title"/>
          </p:nvPr>
        </p:nvSpPr>
        <p:spPr>
          <a:xfrm>
            <a:off x="710466" y="738535"/>
            <a:ext cx="10848809" cy="748622"/>
          </a:xfrm>
          <a:solidFill>
            <a:schemeClr val="bg1">
              <a:lumMod val="85000"/>
            </a:schemeClr>
          </a:solidFill>
        </p:spPr>
        <p:txBody>
          <a:bodyPr>
            <a:normAutofit/>
          </a:bodyPr>
          <a:lstStyle/>
          <a:p>
            <a:r>
              <a:rPr lang="el-GR" cap="none" dirty="0">
                <a:solidFill>
                  <a:schemeClr val="tx1"/>
                </a:solidFill>
                <a:latin typeface="Arial" panose="020B0604020202020204" pitchFamily="34" charset="0"/>
                <a:cs typeface="Arial" panose="020B0604020202020204" pitchFamily="34" charset="0"/>
              </a:rPr>
              <a:t>«Η συγγνώμη που άργησε» </a:t>
            </a:r>
            <a:r>
              <a:rPr lang="en-US" cap="none" dirty="0">
                <a:solidFill>
                  <a:schemeClr val="tx1"/>
                </a:solidFill>
                <a:latin typeface="Arial" panose="020B0604020202020204" pitchFamily="34" charset="0"/>
                <a:cs typeface="Arial" panose="020B0604020202020204" pitchFamily="34" charset="0"/>
              </a:rPr>
              <a:t>(</a:t>
            </a:r>
            <a:r>
              <a:rPr lang="el-GR" cap="none" dirty="0">
                <a:solidFill>
                  <a:schemeClr val="tx1"/>
                </a:solidFill>
                <a:latin typeface="Arial" panose="020B0604020202020204" pitchFamily="34" charset="0"/>
                <a:cs typeface="Arial" panose="020B0604020202020204" pitchFamily="34" charset="0"/>
              </a:rPr>
              <a:t>συνέχεια)</a:t>
            </a:r>
          </a:p>
        </p:txBody>
      </p:sp>
      <p:sp>
        <p:nvSpPr>
          <p:cNvPr id="8" name="Θέση περιεχομένου 7">
            <a:extLst>
              <a:ext uri="{FF2B5EF4-FFF2-40B4-BE49-F238E27FC236}">
                <a16:creationId xmlns:a16="http://schemas.microsoft.com/office/drawing/2014/main" id="{D8EAA53C-9842-4680-85CE-A515A1C88D04}"/>
              </a:ext>
            </a:extLst>
          </p:cNvPr>
          <p:cNvSpPr>
            <a:spLocks noGrp="1"/>
          </p:cNvSpPr>
          <p:nvPr>
            <p:ph sz="half" idx="2"/>
          </p:nvPr>
        </p:nvSpPr>
        <p:spPr/>
        <p:txBody>
          <a:bodyPr/>
          <a:lstStyle/>
          <a:p>
            <a:pPr algn="just"/>
            <a:r>
              <a:rPr lang="el-GR" dirty="0"/>
              <a:t>Έφτασε στην εξώπορτα του σπιτιού του, χτύπησε την πόρτα. Κανείς δεν άνοιξε…</a:t>
            </a:r>
          </a:p>
          <a:p>
            <a:pPr algn="just"/>
            <a:r>
              <a:rPr lang="el-GR" dirty="0"/>
              <a:t>Πήγε να φύγει και τότε η πόρτα άνοιξε. Αμέσως έτρεξε στην αγκαλιά του, κανείς τους δε μιλούσε, μέχρι που αποφάσισε να μιλήσει εκείνη και να τον ρωτήσει απλά ένα «γιατί;». </a:t>
            </a:r>
          </a:p>
          <a:p>
            <a:pPr algn="just"/>
            <a:r>
              <a:rPr lang="el-GR" dirty="0"/>
              <a:t>Εκείνος την αγκάλιασε, έμειναν για ώρα σιωπηλοί και της ζήτησε χαμηλόφωνα συγγνώμη…»</a:t>
            </a:r>
          </a:p>
          <a:p>
            <a:endParaRPr lang="el-GR" dirty="0"/>
          </a:p>
          <a:p>
            <a:pPr marL="0" indent="0">
              <a:buNone/>
            </a:pPr>
            <a:r>
              <a:rPr lang="el-GR" dirty="0"/>
              <a:t>        </a:t>
            </a:r>
            <a:r>
              <a:rPr lang="el-GR" dirty="0" err="1"/>
              <a:t>Χρυσοβαλάντω</a:t>
            </a:r>
            <a:r>
              <a:rPr lang="el-GR" dirty="0"/>
              <a:t>  Ζ. (τμήμα Γ1)</a:t>
            </a:r>
          </a:p>
        </p:txBody>
      </p:sp>
      <p:pic>
        <p:nvPicPr>
          <p:cNvPr id="13" name="Θέση περιεχομένου 12">
            <a:extLst>
              <a:ext uri="{FF2B5EF4-FFF2-40B4-BE49-F238E27FC236}">
                <a16:creationId xmlns:a16="http://schemas.microsoft.com/office/drawing/2014/main" id="{9DB05980-30BB-444B-806D-A03D34065123}"/>
              </a:ext>
            </a:extLst>
          </p:cNvPr>
          <p:cNvPicPr>
            <a:picLocks noGrp="1" noChangeAspect="1"/>
          </p:cNvPicPr>
          <p:nvPr>
            <p:ph sz="half" idx="1"/>
          </p:nvPr>
        </p:nvPicPr>
        <p:blipFill>
          <a:blip r:embed="rId2"/>
          <a:stretch>
            <a:fillRect/>
          </a:stretch>
        </p:blipFill>
        <p:spPr>
          <a:xfrm>
            <a:off x="853439" y="2228003"/>
            <a:ext cx="5373244" cy="3350833"/>
          </a:xfrm>
        </p:spPr>
      </p:pic>
    </p:spTree>
    <p:extLst>
      <p:ext uri="{BB962C8B-B14F-4D97-AF65-F5344CB8AC3E}">
        <p14:creationId xmlns:p14="http://schemas.microsoft.com/office/powerpoint/2010/main" val="338686942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803_TF33552983" id="{71E33055-78ED-409A-99D6-72186EF4661B}" vid="{DD3F9B86-7D97-4C59-B572-1430573913D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{D933C16B-0F63-4110-85F7-A9CA574E0427}tf33552983_win32</Template>
  <TotalTime>441</TotalTime>
  <Words>1032</Words>
  <Application>Microsoft Office PowerPoint</Application>
  <PresentationFormat>Ευρεία οθόνη</PresentationFormat>
  <Paragraphs>77</Paragraphs>
  <Slides>15</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15</vt:i4>
      </vt:variant>
    </vt:vector>
  </HeadingPairs>
  <TitlesOfParts>
    <vt:vector size="25" baseType="lpstr">
      <vt:lpstr>Arial</vt:lpstr>
      <vt:lpstr>Calibri</vt:lpstr>
      <vt:lpstr>Corbel</vt:lpstr>
      <vt:lpstr>Franklin Gothic Book</vt:lpstr>
      <vt:lpstr>Franklin Gothic Demi</vt:lpstr>
      <vt:lpstr>Google Sans</vt:lpstr>
      <vt:lpstr>Roboto</vt:lpstr>
      <vt:lpstr>Verdana</vt:lpstr>
      <vt:lpstr>Wingdings 2</vt:lpstr>
      <vt:lpstr>DividendVTI</vt:lpstr>
      <vt:lpstr>ΤΑ ΠΑΘΗ ΤΗΣ ΒρΟΧΗΣ  ΚΙΚΗ ΔΗΜΟΥΛΑ</vt:lpstr>
      <vt:lpstr>          ΚΕΙΜΕΝΑ ΝΕΟΕΛΛΗΝΙΚΗΣ ΛΟΓΟΤΕΧΝΙΑΣ  ΕρΓΑΣΙΑ ΤΩΝ ΜΑΘΗΤΩΝ ΤΗΣ Γ΄ ΓΥΜΝΑΣΙΟΥ  (ΓΥΜΝΑΣΙΟ ΔΟΜΕΝΙΚΟΥ, σχολ. ΕτοΣ 2020- 2021)   </vt:lpstr>
      <vt:lpstr>«Εν μέσω λογισμών και παραλογισμών </vt:lpstr>
      <vt:lpstr>και λέει μόνο εσύ, εσύ,</vt:lpstr>
      <vt:lpstr>Τόση βροχή για μια απουσία, τόση αγρύπνια για μια λέξη</vt:lpstr>
      <vt:lpstr>Ακούστε και ένα τραγούδι για τη βροχή και τη μοναξιά…</vt:lpstr>
      <vt:lpstr>    Πώς ξημερώνει η επόμενη μέρα για τη γυναίκα του ποιήματος;</vt:lpstr>
      <vt:lpstr>Κείμενα των μαθητών για την επόμενη μέρα της ηρωίδας  «Η συγγνώμη που άργησε…»</vt:lpstr>
      <vt:lpstr>«Η συγγνώμη που άργησε» (συνέχεια)</vt:lpstr>
      <vt:lpstr>«Στο ίδιο σημείο, όπως παλιά»</vt:lpstr>
      <vt:lpstr>Η ηρωίδα δε βρίσκει τη δύναμη να πάει να τον συναντήσει… «Όταν το δύσκολο γίνεται ακατόρθωτο»</vt:lpstr>
      <vt:lpstr>Συννεφόλεξα με χρήση του Word Art</vt:lpstr>
      <vt:lpstr>Απόπειρες των μαθητών για καλλιγράμματα</vt:lpstr>
      <vt:lpstr>Σχεδιάζοντας ένα καλλίγραμμα…</vt:lpstr>
      <vt:lpstr>Οι μαθητές επέλεξαν τις φωτογραφίες για την εικονογράφηση του ποιήματος  από τις εξής διαδικτυακές πηγές και εφαρμογές: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ΠΑΘΗ ΤΗΣ ΒρΟΧΗΣ  ΚΙΚΗ ΔΗΜΟΥΛΑ</dc:title>
  <dc:creator>Αναστασία Ντανίκα</dc:creator>
  <cp:lastModifiedBy>Αναστασία Ντανίκα</cp:lastModifiedBy>
  <cp:revision>37</cp:revision>
  <dcterms:created xsi:type="dcterms:W3CDTF">2021-04-09T06:47:50Z</dcterms:created>
  <dcterms:modified xsi:type="dcterms:W3CDTF">2021-06-10T08:46:39Z</dcterms:modified>
</cp:coreProperties>
</file>