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0" r:id="rId3"/>
    <p:sldId id="261" r:id="rId4"/>
    <p:sldId id="257" r:id="rId5"/>
    <p:sldId id="269" r:id="rId6"/>
    <p:sldId id="270" r:id="rId7"/>
    <p:sldId id="271" r:id="rId8"/>
    <p:sldId id="272" r:id="rId9"/>
    <p:sldId id="273" r:id="rId10"/>
    <p:sldId id="275" r:id="rId11"/>
    <p:sldId id="276" r:id="rId12"/>
    <p:sldId id="277" r:id="rId13"/>
    <p:sldId id="282" r:id="rId14"/>
    <p:sldId id="280" r:id="rId15"/>
    <p:sldId id="281" r:id="rId16"/>
    <p:sldId id="283" r:id="rId17"/>
    <p:sldId id="284" r:id="rId18"/>
    <p:sldId id="285" r:id="rId19"/>
    <p:sldId id="289" r:id="rId20"/>
    <p:sldId id="287" r:id="rId21"/>
    <p:sldId id="288" r:id="rId22"/>
    <p:sldId id="290" r:id="rId23"/>
    <p:sldId id="291" r:id="rId24"/>
    <p:sldId id="268" r:id="rId25"/>
    <p:sldId id="274" r:id="rId26"/>
    <p:sldId id="264" r:id="rId27"/>
    <p:sldId id="265" r:id="rId28"/>
    <p:sldId id="266" r:id="rId29"/>
    <p:sldId id="267" r:id="rId30"/>
    <p:sldId id="263" r:id="rId31"/>
    <p:sldId id="278" r:id="rId32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3" d="100"/>
          <a:sy n="53" d="100"/>
        </p:scale>
        <p:origin x="-1782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AC2FF-F7FB-4D26-8447-3BE8BD7210E3}" type="datetimeFigureOut">
              <a:rPr lang="el-GR" smtClean="0"/>
              <a:pPr/>
              <a:t>3/4/2021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C490B-85B0-493C-89BD-4ACC5FF138A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AC2FF-F7FB-4D26-8447-3BE8BD7210E3}" type="datetimeFigureOut">
              <a:rPr lang="el-GR" smtClean="0"/>
              <a:pPr/>
              <a:t>3/4/2021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C490B-85B0-493C-89BD-4ACC5FF138A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4972049" y="366713"/>
            <a:ext cx="1543051" cy="780097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342901" y="366713"/>
            <a:ext cx="4476751" cy="780097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AC2FF-F7FB-4D26-8447-3BE8BD7210E3}" type="datetimeFigureOut">
              <a:rPr lang="el-GR" smtClean="0"/>
              <a:pPr/>
              <a:t>3/4/2021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C490B-85B0-493C-89BD-4ACC5FF138A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AC2FF-F7FB-4D26-8447-3BE8BD7210E3}" type="datetimeFigureOut">
              <a:rPr lang="el-GR" smtClean="0"/>
              <a:pPr/>
              <a:t>3/4/2021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C490B-85B0-493C-89BD-4ACC5FF138A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AC2FF-F7FB-4D26-8447-3BE8BD7210E3}" type="datetimeFigureOut">
              <a:rPr lang="el-GR" smtClean="0"/>
              <a:pPr/>
              <a:t>3/4/2021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C490B-85B0-493C-89BD-4ACC5FF138A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342901" y="2133601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3505201" y="2133601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AC2FF-F7FB-4D26-8447-3BE8BD7210E3}" type="datetimeFigureOut">
              <a:rPr lang="el-GR" smtClean="0"/>
              <a:pPr/>
              <a:t>3/4/2021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C490B-85B0-493C-89BD-4ACC5FF138A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AC2FF-F7FB-4D26-8447-3BE8BD7210E3}" type="datetimeFigureOut">
              <a:rPr lang="el-GR" smtClean="0"/>
              <a:pPr/>
              <a:t>3/4/2021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C490B-85B0-493C-89BD-4ACC5FF138A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AC2FF-F7FB-4D26-8447-3BE8BD7210E3}" type="datetimeFigureOut">
              <a:rPr lang="el-GR" smtClean="0"/>
              <a:pPr/>
              <a:t>3/4/2021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C490B-85B0-493C-89BD-4ACC5FF138A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AC2FF-F7FB-4D26-8447-3BE8BD7210E3}" type="datetimeFigureOut">
              <a:rPr lang="el-GR" smtClean="0"/>
              <a:pPr/>
              <a:t>3/4/2021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C490B-85B0-493C-89BD-4ACC5FF138A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AC2FF-F7FB-4D26-8447-3BE8BD7210E3}" type="datetimeFigureOut">
              <a:rPr lang="el-GR" smtClean="0"/>
              <a:pPr/>
              <a:t>3/4/2021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C490B-85B0-493C-89BD-4ACC5FF138A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AC2FF-F7FB-4D26-8447-3BE8BD7210E3}" type="datetimeFigureOut">
              <a:rPr lang="el-GR" smtClean="0"/>
              <a:pPr/>
              <a:t>3/4/2021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C490B-85B0-493C-89BD-4ACC5FF138A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DAC2FF-F7FB-4D26-8447-3BE8BD7210E3}" type="datetimeFigureOut">
              <a:rPr lang="el-GR" smtClean="0"/>
              <a:pPr/>
              <a:t>3/4/2021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2C490B-85B0-493C-89BD-4ACC5FF138A7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youtu.be/O6BuTVqnuBM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hyperlink" Target="http://users.sch.gr/pkotsis/4/a-taxi/glossa/games/grammatakia-parea-a%20(CD)/index.html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youtu.be/d60yvZ0FU5s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>
                <a:solidFill>
                  <a:srgbClr val="FF0000"/>
                </a:solidFill>
              </a:rPr>
              <a:t>Α </a:t>
            </a:r>
            <a:r>
              <a:rPr lang="el-GR" b="1" dirty="0" err="1" smtClean="0">
                <a:solidFill>
                  <a:srgbClr val="FF0000"/>
                </a:solidFill>
              </a:rPr>
              <a:t>ααα</a:t>
            </a:r>
            <a:r>
              <a:rPr lang="el-GR" b="1" dirty="0" smtClean="0">
                <a:solidFill>
                  <a:srgbClr val="663300"/>
                </a:solidFill>
              </a:rPr>
              <a:t>… όπως αγάπη, αγκαλιά!</a:t>
            </a:r>
            <a:endParaRPr lang="el-GR" b="1" dirty="0">
              <a:solidFill>
                <a:srgbClr val="663300"/>
              </a:solidFill>
            </a:endParaRPr>
          </a:p>
        </p:txBody>
      </p:sp>
      <p:sp>
        <p:nvSpPr>
          <p:cNvPr id="4" name="3 - Ορθογώνιο"/>
          <p:cNvSpPr/>
          <p:nvPr/>
        </p:nvSpPr>
        <p:spPr>
          <a:xfrm>
            <a:off x="1043608" y="1772816"/>
            <a:ext cx="6984776" cy="44012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28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  </a:t>
            </a:r>
            <a:r>
              <a:rPr lang="el-GR" sz="28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</a:t>
            </a:r>
            <a:endParaRPr lang="el-GR" sz="28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4 - TextBox"/>
          <p:cNvSpPr txBox="1"/>
          <p:nvPr/>
        </p:nvSpPr>
        <p:spPr>
          <a:xfrm>
            <a:off x="1475656" y="5805264"/>
            <a:ext cx="7416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b="1" dirty="0" smtClean="0"/>
              <a:t>Επιμέλεια: </a:t>
            </a:r>
            <a:r>
              <a:rPr lang="el-GR" b="1" dirty="0" err="1" smtClean="0"/>
              <a:t>Βαφειαδάκη</a:t>
            </a:r>
            <a:r>
              <a:rPr lang="el-GR" b="1" dirty="0" smtClean="0"/>
              <a:t> Αναστασία</a:t>
            </a:r>
          </a:p>
          <a:p>
            <a:pPr algn="r"/>
            <a:r>
              <a:rPr lang="el-GR" b="1" dirty="0" smtClean="0">
                <a:solidFill>
                  <a:srgbClr val="FF0000"/>
                </a:solidFill>
              </a:rPr>
              <a:t>132</a:t>
            </a:r>
            <a:r>
              <a:rPr lang="el-GR" b="1" baseline="30000" dirty="0" smtClean="0">
                <a:solidFill>
                  <a:srgbClr val="FF0000"/>
                </a:solidFill>
              </a:rPr>
              <a:t>ο</a:t>
            </a:r>
            <a:r>
              <a:rPr lang="el-GR" b="1" dirty="0" smtClean="0">
                <a:solidFill>
                  <a:srgbClr val="FF0000"/>
                </a:solidFill>
              </a:rPr>
              <a:t> Νηπιαγωγείο Αθηνών</a:t>
            </a:r>
            <a:endParaRPr lang="el-GR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FF0000"/>
                </a:solidFill>
              </a:rPr>
              <a:t>Μπράβο, απάντησες σωστά!!!</a:t>
            </a: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6" name="5 - TextBox"/>
          <p:cNvSpPr txBox="1"/>
          <p:nvPr/>
        </p:nvSpPr>
        <p:spPr>
          <a:xfrm>
            <a:off x="1187624" y="1484784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Β.</a:t>
            </a:r>
            <a:endParaRPr lang="el-GR" dirty="0"/>
          </a:p>
        </p:txBody>
      </p:sp>
      <p:sp>
        <p:nvSpPr>
          <p:cNvPr id="5" name="4 - TextBox"/>
          <p:cNvSpPr txBox="1"/>
          <p:nvPr/>
        </p:nvSpPr>
        <p:spPr>
          <a:xfrm>
            <a:off x="3491880" y="6093296"/>
            <a:ext cx="2304256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3200" dirty="0" smtClean="0"/>
              <a:t>αρκούδα</a:t>
            </a:r>
            <a:endParaRPr lang="el-GR" sz="3200" dirty="0"/>
          </a:p>
        </p:txBody>
      </p:sp>
      <p:pic>
        <p:nvPicPr>
          <p:cNvPr id="8" name="Picture 2" descr="Αποτέλεσμα εικόνας για αρκούδα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340768"/>
            <a:ext cx="6034617" cy="4525963"/>
          </a:xfrm>
          <a:prstGeom prst="rect">
            <a:avLst/>
          </a:prstGeom>
          <a:noFill/>
          <a:ln>
            <a:solidFill>
              <a:srgbClr val="0070C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el-GR" b="1" dirty="0" smtClean="0">
                <a:solidFill>
                  <a:srgbClr val="663300"/>
                </a:solidFill>
              </a:rPr>
              <a:t>ΩΡΑ ΓΙΑ ΑΙΝΙΓΜΑΤΑ</a:t>
            </a:r>
            <a:br>
              <a:rPr lang="el-GR" b="1" dirty="0" smtClean="0">
                <a:solidFill>
                  <a:srgbClr val="663300"/>
                </a:solidFill>
              </a:rPr>
            </a:br>
            <a:r>
              <a:rPr lang="el-GR" sz="2000" b="1" dirty="0" smtClean="0">
                <a:solidFill>
                  <a:srgbClr val="663300"/>
                </a:solidFill>
              </a:rPr>
              <a:t>Η σωστή απάντηση ξεκινάει πάντα από </a:t>
            </a:r>
            <a:r>
              <a:rPr lang="el-GR" sz="2000" b="1" dirty="0" smtClean="0">
                <a:solidFill>
                  <a:srgbClr val="FF0000"/>
                </a:solidFill>
              </a:rPr>
              <a:t>α</a:t>
            </a:r>
            <a:r>
              <a:rPr lang="el-GR" sz="2000" b="1" dirty="0" smtClean="0">
                <a:solidFill>
                  <a:srgbClr val="663300"/>
                </a:solidFill>
              </a:rPr>
              <a:t>…</a:t>
            </a:r>
            <a:endParaRPr lang="el-GR" sz="2000" b="1" dirty="0">
              <a:solidFill>
                <a:srgbClr val="6633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036711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l-GR" dirty="0" smtClean="0"/>
              <a:t>4. Στον ουρανό ψηλά πετά και μοιάζει με μπαλόνι. Αν θες να πας και εσύ μαζί μπορεί και σε σηκώνει.</a:t>
            </a:r>
            <a:endParaRPr lang="el-GR" dirty="0"/>
          </a:p>
        </p:txBody>
      </p:sp>
      <p:sp>
        <p:nvSpPr>
          <p:cNvPr id="25602" name="AutoShape 2" descr="Αποτέλεσμα εικόνας για egg clipart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25604" name="AutoShape 4" descr="Αποτέλεσμα εικόνας για egg clipart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7" name="6 - TextBox"/>
          <p:cNvSpPr txBox="1"/>
          <p:nvPr/>
        </p:nvSpPr>
        <p:spPr>
          <a:xfrm>
            <a:off x="179512" y="3068960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Α.</a:t>
            </a:r>
            <a:endParaRPr lang="el-GR" dirty="0"/>
          </a:p>
        </p:txBody>
      </p:sp>
      <p:sp>
        <p:nvSpPr>
          <p:cNvPr id="8" name="7 - TextBox"/>
          <p:cNvSpPr txBox="1"/>
          <p:nvPr/>
        </p:nvSpPr>
        <p:spPr>
          <a:xfrm>
            <a:off x="683568" y="5508521"/>
            <a:ext cx="2304256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3200" dirty="0" smtClean="0"/>
              <a:t>αερόστατο</a:t>
            </a:r>
            <a:endParaRPr lang="el-GR" sz="3200" dirty="0"/>
          </a:p>
        </p:txBody>
      </p:sp>
      <p:sp>
        <p:nvSpPr>
          <p:cNvPr id="10" name="9 - TextBox"/>
          <p:cNvSpPr txBox="1"/>
          <p:nvPr/>
        </p:nvSpPr>
        <p:spPr>
          <a:xfrm>
            <a:off x="3563888" y="5517232"/>
            <a:ext cx="2304256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3200" dirty="0" smtClean="0"/>
              <a:t>μπαλόνι</a:t>
            </a:r>
            <a:endParaRPr lang="el-GR" sz="3200" dirty="0"/>
          </a:p>
        </p:txBody>
      </p:sp>
      <p:sp>
        <p:nvSpPr>
          <p:cNvPr id="11" name="10 - TextBox"/>
          <p:cNvSpPr txBox="1"/>
          <p:nvPr/>
        </p:nvSpPr>
        <p:spPr>
          <a:xfrm>
            <a:off x="3131840" y="2996952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Β.</a:t>
            </a:r>
            <a:endParaRPr lang="el-GR" dirty="0"/>
          </a:p>
        </p:txBody>
      </p:sp>
      <p:sp>
        <p:nvSpPr>
          <p:cNvPr id="26628" name="AutoShape 4" descr="Αποτέλεσμα εικόνας για watermelon green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30722" name="Picture 2" descr="Αποτέλεσμα εικόνας για αερόστατο"/>
          <p:cNvPicPr>
            <a:picLocks noChangeAspect="1" noChangeArrowheads="1"/>
          </p:cNvPicPr>
          <p:nvPr/>
        </p:nvPicPr>
        <p:blipFill>
          <a:blip r:embed="rId2" cstate="print"/>
          <a:srcRect t="12473" b="10611"/>
          <a:stretch>
            <a:fillRect/>
          </a:stretch>
        </p:blipFill>
        <p:spPr bwMode="auto">
          <a:xfrm>
            <a:off x="669019" y="2852936"/>
            <a:ext cx="2318805" cy="245684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pic>
        <p:nvPicPr>
          <p:cNvPr id="30724" name="Picture 4" descr="Αποτέλεσμα εικόνας για hold a balloon"/>
          <p:cNvPicPr>
            <a:picLocks noChangeAspect="1" noChangeArrowheads="1"/>
          </p:cNvPicPr>
          <p:nvPr/>
        </p:nvPicPr>
        <p:blipFill>
          <a:blip r:embed="rId3" cstate="print"/>
          <a:srcRect l="12600" r="33851" b="18101"/>
          <a:stretch>
            <a:fillRect/>
          </a:stretch>
        </p:blipFill>
        <p:spPr bwMode="auto">
          <a:xfrm>
            <a:off x="3491880" y="2852936"/>
            <a:ext cx="2401190" cy="244827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sp>
        <p:nvSpPr>
          <p:cNvPr id="30726" name="AutoShape 6" descr="Αποτέλεσμα εικόνας για helicopter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30728" name="Picture 8" descr="Αποτέλεσμα εικόνας για helicopter"/>
          <p:cNvPicPr>
            <a:picLocks noChangeAspect="1" noChangeArrowheads="1"/>
          </p:cNvPicPr>
          <p:nvPr/>
        </p:nvPicPr>
        <p:blipFill>
          <a:blip r:embed="rId4" cstate="print"/>
          <a:srcRect l="25287" r="8046"/>
          <a:stretch>
            <a:fillRect/>
          </a:stretch>
        </p:blipFill>
        <p:spPr bwMode="auto">
          <a:xfrm>
            <a:off x="6444208" y="2852936"/>
            <a:ext cx="2448272" cy="244827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sp>
        <p:nvSpPr>
          <p:cNvPr id="17" name="16 - TextBox"/>
          <p:cNvSpPr txBox="1"/>
          <p:nvPr/>
        </p:nvSpPr>
        <p:spPr>
          <a:xfrm>
            <a:off x="6084168" y="2996952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Γ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18" name="17 - TextBox"/>
          <p:cNvSpPr txBox="1"/>
          <p:nvPr/>
        </p:nvSpPr>
        <p:spPr>
          <a:xfrm>
            <a:off x="6516216" y="5508521"/>
            <a:ext cx="2304256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3200" dirty="0" smtClean="0"/>
              <a:t>ελικόπτερο</a:t>
            </a:r>
            <a:endParaRPr lang="el-GR" sz="3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FF0000"/>
                </a:solidFill>
              </a:rPr>
              <a:t>Συγχαρητήρια, το βρήκες!!!</a:t>
            </a: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6" name="5 - TextBox"/>
          <p:cNvSpPr txBox="1"/>
          <p:nvPr/>
        </p:nvSpPr>
        <p:spPr>
          <a:xfrm>
            <a:off x="1835696" y="141277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Α.</a:t>
            </a:r>
            <a:endParaRPr lang="el-GR" dirty="0"/>
          </a:p>
        </p:txBody>
      </p:sp>
      <p:sp>
        <p:nvSpPr>
          <p:cNvPr id="5" name="4 - TextBox"/>
          <p:cNvSpPr txBox="1"/>
          <p:nvPr/>
        </p:nvSpPr>
        <p:spPr>
          <a:xfrm>
            <a:off x="3491880" y="6093296"/>
            <a:ext cx="2304256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3200" dirty="0" smtClean="0"/>
              <a:t>αερόστατο</a:t>
            </a:r>
            <a:endParaRPr lang="el-GR" sz="3200" dirty="0"/>
          </a:p>
        </p:txBody>
      </p:sp>
      <p:pic>
        <p:nvPicPr>
          <p:cNvPr id="9" name="Picture 2" descr="Αποτέλεσμα εικόνας για αερόστατο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12473" b="10611"/>
          <a:stretch>
            <a:fillRect/>
          </a:stretch>
        </p:blipFill>
        <p:spPr bwMode="auto">
          <a:xfrm>
            <a:off x="2339752" y="1340768"/>
            <a:ext cx="4392488" cy="4653145"/>
          </a:xfrm>
          <a:prstGeom prst="rect">
            <a:avLst/>
          </a:prstGeom>
          <a:noFill/>
          <a:ln>
            <a:solidFill>
              <a:srgbClr val="0070C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260648"/>
            <a:ext cx="8435280" cy="940966"/>
          </a:xfrm>
        </p:spPr>
        <p:txBody>
          <a:bodyPr>
            <a:noAutofit/>
          </a:bodyPr>
          <a:lstStyle/>
          <a:p>
            <a:r>
              <a:rPr lang="el-GR" sz="2800" b="1" dirty="0" smtClean="0">
                <a:solidFill>
                  <a:srgbClr val="663300"/>
                </a:solidFill>
              </a:rPr>
              <a:t>Διαβάστε το παρακάτω ποίημα… </a:t>
            </a:r>
            <a:r>
              <a:rPr lang="en-US" sz="2800" b="1" dirty="0" smtClean="0">
                <a:solidFill>
                  <a:srgbClr val="663300"/>
                </a:solidFill>
              </a:rPr>
              <a:t/>
            </a:r>
            <a:br>
              <a:rPr lang="en-US" sz="2800" b="1" dirty="0" smtClean="0">
                <a:solidFill>
                  <a:srgbClr val="663300"/>
                </a:solidFill>
              </a:rPr>
            </a:br>
            <a:r>
              <a:rPr lang="el-GR" sz="2800" b="1" dirty="0" smtClean="0">
                <a:solidFill>
                  <a:srgbClr val="663300"/>
                </a:solidFill>
              </a:rPr>
              <a:t>ποιες </a:t>
            </a:r>
            <a:r>
              <a:rPr lang="el-GR" sz="2800" b="1" dirty="0" smtClean="0">
                <a:solidFill>
                  <a:srgbClr val="663300"/>
                </a:solidFill>
              </a:rPr>
              <a:t>λέξεις ακούτε που αρχίζουν από </a:t>
            </a:r>
            <a:r>
              <a:rPr lang="el-GR" sz="2800" b="1" dirty="0" err="1" smtClean="0">
                <a:solidFill>
                  <a:srgbClr val="FF0000"/>
                </a:solidFill>
              </a:rPr>
              <a:t>ααα</a:t>
            </a:r>
            <a:r>
              <a:rPr lang="el-GR" sz="2800" b="1" dirty="0" smtClean="0">
                <a:solidFill>
                  <a:srgbClr val="663300"/>
                </a:solidFill>
              </a:rPr>
              <a:t>;</a:t>
            </a:r>
            <a:endParaRPr lang="el-GR" sz="2800" dirty="0">
              <a:solidFill>
                <a:srgbClr val="663300"/>
              </a:solidFill>
            </a:endParaRPr>
          </a:p>
        </p:txBody>
      </p:sp>
      <p:pic>
        <p:nvPicPr>
          <p:cNvPr id="4" name="3 - Θέση περιεχομένου" descr="Εικόνα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79712" y="1268760"/>
            <a:ext cx="5400600" cy="5400600"/>
          </a:xfrm>
        </p:spPr>
      </p:pic>
      <p:sp>
        <p:nvSpPr>
          <p:cNvPr id="5" name="4 - TextBox"/>
          <p:cNvSpPr txBox="1"/>
          <p:nvPr/>
        </p:nvSpPr>
        <p:spPr>
          <a:xfrm>
            <a:off x="251520" y="5229200"/>
            <a:ext cx="1656184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l-GR" sz="1400" b="1" dirty="0" smtClean="0">
                <a:solidFill>
                  <a:schemeClr val="accent4">
                    <a:lumMod val="50000"/>
                  </a:schemeClr>
                </a:solidFill>
              </a:rPr>
              <a:t>Πηγή: </a:t>
            </a:r>
            <a:r>
              <a:rPr lang="el-GR" sz="1400" dirty="0" err="1" smtClean="0">
                <a:solidFill>
                  <a:schemeClr val="accent4">
                    <a:lumMod val="50000"/>
                  </a:schemeClr>
                </a:solidFill>
              </a:rPr>
              <a:t>Παμπούδη</a:t>
            </a:r>
            <a:r>
              <a:rPr lang="el-GR" sz="1400" dirty="0" smtClean="0">
                <a:solidFill>
                  <a:schemeClr val="accent4">
                    <a:lumMod val="50000"/>
                  </a:schemeClr>
                </a:solidFill>
              </a:rPr>
              <a:t> Παυλίνα «Με το Άλφα με το Βήτα» από το ανθολόγιο του Νηπιαγωγείου Ο.Ε.Δ.Β.</a:t>
            </a:r>
            <a:endParaRPr lang="en-US" sz="1400" dirty="0" smtClean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el-GR" b="1" dirty="0" smtClean="0">
                <a:solidFill>
                  <a:srgbClr val="663300"/>
                </a:solidFill>
              </a:rPr>
              <a:t>Τι προτιμάει το αρκουδάκι;</a:t>
            </a:r>
            <a:br>
              <a:rPr lang="el-GR" b="1" dirty="0" smtClean="0">
                <a:solidFill>
                  <a:srgbClr val="663300"/>
                </a:solidFill>
              </a:rPr>
            </a:br>
            <a:r>
              <a:rPr lang="el-GR" sz="2000" b="1" dirty="0" smtClean="0">
                <a:solidFill>
                  <a:srgbClr val="663300"/>
                </a:solidFill>
              </a:rPr>
              <a:t>Η σωστή απάντηση ξεκινάει πάντα από </a:t>
            </a:r>
            <a:r>
              <a:rPr lang="el-GR" sz="2000" b="1" dirty="0" smtClean="0">
                <a:solidFill>
                  <a:srgbClr val="FF0000"/>
                </a:solidFill>
              </a:rPr>
              <a:t>α</a:t>
            </a:r>
            <a:r>
              <a:rPr lang="el-GR" sz="2000" b="1" dirty="0" smtClean="0">
                <a:solidFill>
                  <a:srgbClr val="663300"/>
                </a:solidFill>
              </a:rPr>
              <a:t>…</a:t>
            </a:r>
            <a:endParaRPr lang="el-GR" sz="2000" b="1" dirty="0">
              <a:solidFill>
                <a:srgbClr val="6633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601216" y="1556792"/>
            <a:ext cx="5410944" cy="53265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el-GR" sz="2400" dirty="0" smtClean="0"/>
              <a:t>1. Ποιο είναι το αγαπημένο του χρώμα;</a:t>
            </a:r>
            <a:endParaRPr lang="el-GR" sz="2400" dirty="0"/>
          </a:p>
        </p:txBody>
      </p:sp>
      <p:sp>
        <p:nvSpPr>
          <p:cNvPr id="25602" name="AutoShape 2" descr="Αποτέλεσμα εικόνας για egg clipart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25604" name="AutoShape 4" descr="Αποτέλεσμα εικόνας για egg clipart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7" name="6 - TextBox"/>
          <p:cNvSpPr txBox="1"/>
          <p:nvPr/>
        </p:nvSpPr>
        <p:spPr>
          <a:xfrm>
            <a:off x="395536" y="2708920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Α.</a:t>
            </a:r>
            <a:endParaRPr lang="el-GR" dirty="0"/>
          </a:p>
        </p:txBody>
      </p:sp>
      <p:sp>
        <p:nvSpPr>
          <p:cNvPr id="8" name="7 - TextBox"/>
          <p:cNvSpPr txBox="1"/>
          <p:nvPr/>
        </p:nvSpPr>
        <p:spPr>
          <a:xfrm>
            <a:off x="683568" y="5220489"/>
            <a:ext cx="2304256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3200" dirty="0" smtClean="0"/>
              <a:t>άσπρο</a:t>
            </a:r>
            <a:endParaRPr lang="el-GR" sz="3200" dirty="0"/>
          </a:p>
        </p:txBody>
      </p:sp>
      <p:sp>
        <p:nvSpPr>
          <p:cNvPr id="10" name="9 - TextBox"/>
          <p:cNvSpPr txBox="1"/>
          <p:nvPr/>
        </p:nvSpPr>
        <p:spPr>
          <a:xfrm>
            <a:off x="3635896" y="5229200"/>
            <a:ext cx="2304256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3200" dirty="0" smtClean="0"/>
              <a:t>μπλε</a:t>
            </a:r>
            <a:endParaRPr lang="el-GR" sz="3200" dirty="0"/>
          </a:p>
        </p:txBody>
      </p:sp>
      <p:sp>
        <p:nvSpPr>
          <p:cNvPr id="11" name="10 - TextBox"/>
          <p:cNvSpPr txBox="1"/>
          <p:nvPr/>
        </p:nvSpPr>
        <p:spPr>
          <a:xfrm>
            <a:off x="3347864" y="2708920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Β.</a:t>
            </a:r>
            <a:endParaRPr lang="el-GR" dirty="0"/>
          </a:p>
        </p:txBody>
      </p:sp>
      <p:sp>
        <p:nvSpPr>
          <p:cNvPr id="26628" name="AutoShape 4" descr="Αποτέλεσμα εικόνας για watermelon green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30726" name="AutoShape 6" descr="Αποτέλεσμα εικόνας για helicopter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35842" name="Picture 2" descr="Αποτέλεσμα εικόνας για bear white"/>
          <p:cNvPicPr>
            <a:picLocks noChangeAspect="1" noChangeArrowheads="1"/>
          </p:cNvPicPr>
          <p:nvPr/>
        </p:nvPicPr>
        <p:blipFill>
          <a:blip r:embed="rId2" cstate="print"/>
          <a:srcRect l="60636" t="27183" r="6289"/>
          <a:stretch>
            <a:fillRect/>
          </a:stretch>
        </p:blipFill>
        <p:spPr bwMode="auto">
          <a:xfrm>
            <a:off x="6372200" y="1584647"/>
            <a:ext cx="2435306" cy="35725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9" name="18 - Στρογγυλεμένο ορθογώνιο"/>
          <p:cNvSpPr/>
          <p:nvPr/>
        </p:nvSpPr>
        <p:spPr>
          <a:xfrm>
            <a:off x="827584" y="2636912"/>
            <a:ext cx="2016224" cy="237626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0" name="19 - Στρογγυλεμένο ορθογώνιο"/>
          <p:cNvSpPr/>
          <p:nvPr/>
        </p:nvSpPr>
        <p:spPr>
          <a:xfrm>
            <a:off x="3707904" y="2636912"/>
            <a:ext cx="2016224" cy="237626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rgbClr val="663300"/>
                </a:solidFill>
              </a:rPr>
              <a:t>Το βρήκες είναι το</a:t>
            </a:r>
            <a:r>
              <a:rPr lang="el-GR" b="1" dirty="0" smtClean="0">
                <a:solidFill>
                  <a:schemeClr val="bg1"/>
                </a:solidFill>
              </a:rPr>
              <a:t> άσπρο </a:t>
            </a:r>
            <a:r>
              <a:rPr lang="el-GR" b="1" dirty="0" smtClean="0">
                <a:solidFill>
                  <a:srgbClr val="663300"/>
                </a:solidFill>
              </a:rPr>
              <a:t>χρώμα!!!</a:t>
            </a:r>
            <a:endParaRPr lang="el-GR" b="1" dirty="0">
              <a:solidFill>
                <a:srgbClr val="663300"/>
              </a:solidFill>
            </a:endParaRPr>
          </a:p>
        </p:txBody>
      </p:sp>
      <p:sp>
        <p:nvSpPr>
          <p:cNvPr id="5" name="4 - TextBox"/>
          <p:cNvSpPr txBox="1"/>
          <p:nvPr/>
        </p:nvSpPr>
        <p:spPr>
          <a:xfrm>
            <a:off x="3491880" y="6093296"/>
            <a:ext cx="2304256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3200" dirty="0" smtClean="0"/>
              <a:t>άσπρο</a:t>
            </a:r>
            <a:endParaRPr lang="el-GR" sz="3200" dirty="0"/>
          </a:p>
        </p:txBody>
      </p:sp>
      <p:pic>
        <p:nvPicPr>
          <p:cNvPr id="37890" name="Picture 2" descr="Αποτέλεσμα εικόνας για bear whit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340768"/>
            <a:ext cx="6779783" cy="45259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el-GR" b="1" dirty="0" smtClean="0">
                <a:solidFill>
                  <a:srgbClr val="663300"/>
                </a:solidFill>
              </a:rPr>
              <a:t>Τι προτιμάει το αρκουδάκι;</a:t>
            </a:r>
            <a:br>
              <a:rPr lang="el-GR" b="1" dirty="0" smtClean="0">
                <a:solidFill>
                  <a:srgbClr val="663300"/>
                </a:solidFill>
              </a:rPr>
            </a:br>
            <a:r>
              <a:rPr lang="el-GR" sz="2000" b="1" dirty="0" smtClean="0">
                <a:solidFill>
                  <a:srgbClr val="663300"/>
                </a:solidFill>
              </a:rPr>
              <a:t>Η σωστή απάντηση ξεκινάει πάντα από </a:t>
            </a:r>
            <a:r>
              <a:rPr lang="el-GR" sz="2000" b="1" dirty="0" smtClean="0">
                <a:solidFill>
                  <a:srgbClr val="FF0000"/>
                </a:solidFill>
              </a:rPr>
              <a:t>α</a:t>
            </a:r>
            <a:r>
              <a:rPr lang="el-GR" sz="2000" b="1" dirty="0" smtClean="0">
                <a:solidFill>
                  <a:srgbClr val="663300"/>
                </a:solidFill>
              </a:rPr>
              <a:t>…</a:t>
            </a:r>
            <a:endParaRPr lang="el-GR" sz="2000" b="1" dirty="0">
              <a:solidFill>
                <a:srgbClr val="6633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601216" y="1556792"/>
            <a:ext cx="5410944" cy="53265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el-GR" sz="2400" dirty="0" smtClean="0"/>
              <a:t>2. Με ποιον του αρέσει να παίζει κρυφτό;</a:t>
            </a:r>
            <a:endParaRPr lang="el-GR" sz="2400" dirty="0"/>
          </a:p>
        </p:txBody>
      </p:sp>
      <p:sp>
        <p:nvSpPr>
          <p:cNvPr id="25602" name="AutoShape 2" descr="Αποτέλεσμα εικόνας για egg clipart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25604" name="AutoShape 4" descr="Αποτέλεσμα εικόνας για egg clipart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7" name="6 - TextBox"/>
          <p:cNvSpPr txBox="1"/>
          <p:nvPr/>
        </p:nvSpPr>
        <p:spPr>
          <a:xfrm>
            <a:off x="395536" y="2708920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Α.</a:t>
            </a:r>
            <a:endParaRPr lang="el-GR" dirty="0"/>
          </a:p>
        </p:txBody>
      </p:sp>
      <p:sp>
        <p:nvSpPr>
          <p:cNvPr id="8" name="7 - TextBox"/>
          <p:cNvSpPr txBox="1"/>
          <p:nvPr/>
        </p:nvSpPr>
        <p:spPr>
          <a:xfrm>
            <a:off x="683568" y="5220489"/>
            <a:ext cx="2304256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3200" dirty="0" smtClean="0"/>
              <a:t>μαμά</a:t>
            </a:r>
            <a:endParaRPr lang="el-GR" sz="3200" dirty="0"/>
          </a:p>
        </p:txBody>
      </p:sp>
      <p:sp>
        <p:nvSpPr>
          <p:cNvPr id="10" name="9 - TextBox"/>
          <p:cNvSpPr txBox="1"/>
          <p:nvPr/>
        </p:nvSpPr>
        <p:spPr>
          <a:xfrm>
            <a:off x="3635896" y="5229200"/>
            <a:ext cx="2304256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3200" dirty="0" smtClean="0"/>
              <a:t>αδελφή</a:t>
            </a:r>
            <a:endParaRPr lang="el-GR" sz="3200" dirty="0"/>
          </a:p>
        </p:txBody>
      </p:sp>
      <p:sp>
        <p:nvSpPr>
          <p:cNvPr id="11" name="10 - TextBox"/>
          <p:cNvSpPr txBox="1"/>
          <p:nvPr/>
        </p:nvSpPr>
        <p:spPr>
          <a:xfrm>
            <a:off x="3347864" y="2708920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Β.</a:t>
            </a:r>
            <a:endParaRPr lang="el-GR" dirty="0"/>
          </a:p>
        </p:txBody>
      </p:sp>
      <p:sp>
        <p:nvSpPr>
          <p:cNvPr id="26628" name="AutoShape 4" descr="Αποτέλεσμα εικόνας για watermelon green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30726" name="AutoShape 6" descr="Αποτέλεσμα εικόνας για helicopter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35842" name="Picture 2" descr="Αποτέλεσμα εικόνας για bear white"/>
          <p:cNvPicPr>
            <a:picLocks noChangeAspect="1" noChangeArrowheads="1"/>
          </p:cNvPicPr>
          <p:nvPr/>
        </p:nvPicPr>
        <p:blipFill>
          <a:blip r:embed="rId2" cstate="print"/>
          <a:srcRect l="60636" t="27183" r="6289"/>
          <a:stretch>
            <a:fillRect/>
          </a:stretch>
        </p:blipFill>
        <p:spPr bwMode="auto">
          <a:xfrm>
            <a:off x="6372200" y="1584647"/>
            <a:ext cx="2435306" cy="35725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8914" name="Picture 2" descr="Αποτέλεσμα εικόνας για bear white clipart mother"/>
          <p:cNvPicPr>
            <a:picLocks noChangeAspect="1" noChangeArrowheads="1"/>
          </p:cNvPicPr>
          <p:nvPr/>
        </p:nvPicPr>
        <p:blipFill>
          <a:blip r:embed="rId3" cstate="print"/>
          <a:srcRect b="31992"/>
          <a:stretch>
            <a:fillRect/>
          </a:stretch>
        </p:blipFill>
        <p:spPr bwMode="auto">
          <a:xfrm>
            <a:off x="251520" y="3068960"/>
            <a:ext cx="3024336" cy="205677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pic>
        <p:nvPicPr>
          <p:cNvPr id="16" name="Picture 2" descr="Αποτέλεσμα εικόνας για bear white clipart mother"/>
          <p:cNvPicPr>
            <a:picLocks noChangeAspect="1" noChangeArrowheads="1"/>
          </p:cNvPicPr>
          <p:nvPr/>
        </p:nvPicPr>
        <p:blipFill>
          <a:blip r:embed="rId3" cstate="print"/>
          <a:srcRect l="23809" t="64286" r="11905" b="-2382"/>
          <a:stretch>
            <a:fillRect/>
          </a:stretch>
        </p:blipFill>
        <p:spPr bwMode="auto">
          <a:xfrm>
            <a:off x="3779912" y="3933056"/>
            <a:ext cx="1944216" cy="115212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b="1" dirty="0" smtClean="0">
                <a:solidFill>
                  <a:srgbClr val="663300"/>
                </a:solidFill>
              </a:rPr>
              <a:t>Προτιμά να παίζει με την </a:t>
            </a:r>
            <a:r>
              <a:rPr lang="el-GR" sz="3600" b="1" dirty="0" smtClean="0">
                <a:solidFill>
                  <a:schemeClr val="bg1"/>
                </a:solidFill>
              </a:rPr>
              <a:t>αδελφή</a:t>
            </a:r>
            <a:r>
              <a:rPr lang="el-GR" sz="3600" b="1" dirty="0" smtClean="0">
                <a:solidFill>
                  <a:srgbClr val="663300"/>
                </a:solidFill>
              </a:rPr>
              <a:t> του!!!</a:t>
            </a:r>
            <a:endParaRPr lang="el-GR" sz="3600" b="1" dirty="0">
              <a:solidFill>
                <a:srgbClr val="663300"/>
              </a:solidFill>
            </a:endParaRPr>
          </a:p>
        </p:txBody>
      </p:sp>
      <p:sp>
        <p:nvSpPr>
          <p:cNvPr id="5" name="4 - TextBox"/>
          <p:cNvSpPr txBox="1"/>
          <p:nvPr/>
        </p:nvSpPr>
        <p:spPr>
          <a:xfrm>
            <a:off x="3491880" y="6093296"/>
            <a:ext cx="2304256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3200" dirty="0" smtClean="0"/>
              <a:t>αδελφή</a:t>
            </a:r>
            <a:endParaRPr lang="el-GR" sz="3200" dirty="0"/>
          </a:p>
        </p:txBody>
      </p:sp>
      <p:pic>
        <p:nvPicPr>
          <p:cNvPr id="40962" name="Picture 2" descr="Αποτέλεσμα εικόνας για bear whi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268760"/>
            <a:ext cx="7199784" cy="47248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el-GR" b="1" dirty="0" smtClean="0">
                <a:solidFill>
                  <a:srgbClr val="663300"/>
                </a:solidFill>
              </a:rPr>
              <a:t>Τι προτιμάει το αρκουδάκι;</a:t>
            </a:r>
            <a:br>
              <a:rPr lang="el-GR" b="1" dirty="0" smtClean="0">
                <a:solidFill>
                  <a:srgbClr val="663300"/>
                </a:solidFill>
              </a:rPr>
            </a:br>
            <a:r>
              <a:rPr lang="el-GR" sz="2000" b="1" dirty="0" smtClean="0">
                <a:solidFill>
                  <a:srgbClr val="663300"/>
                </a:solidFill>
              </a:rPr>
              <a:t>Η σωστή απάντηση ξεκινάει πάντα από </a:t>
            </a:r>
            <a:r>
              <a:rPr lang="el-GR" sz="2000" b="1" dirty="0" smtClean="0">
                <a:solidFill>
                  <a:srgbClr val="FF0000"/>
                </a:solidFill>
              </a:rPr>
              <a:t>α</a:t>
            </a:r>
            <a:r>
              <a:rPr lang="el-GR" sz="2000" b="1" dirty="0" smtClean="0">
                <a:solidFill>
                  <a:srgbClr val="663300"/>
                </a:solidFill>
              </a:rPr>
              <a:t>…</a:t>
            </a:r>
            <a:endParaRPr lang="el-GR" sz="2000" b="1" dirty="0">
              <a:solidFill>
                <a:srgbClr val="6633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601216" y="1556792"/>
            <a:ext cx="5410944" cy="53265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el-GR" sz="2400" dirty="0" smtClean="0"/>
              <a:t>3. Τι του αρέσει πιο πολύ;</a:t>
            </a:r>
            <a:endParaRPr lang="el-GR" sz="2400" dirty="0"/>
          </a:p>
        </p:txBody>
      </p:sp>
      <p:sp>
        <p:nvSpPr>
          <p:cNvPr id="25602" name="AutoShape 2" descr="Αποτέλεσμα εικόνας για egg clipart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25604" name="AutoShape 4" descr="Αποτέλεσμα εικόνας για egg clipart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7" name="6 - TextBox"/>
          <p:cNvSpPr txBox="1"/>
          <p:nvPr/>
        </p:nvSpPr>
        <p:spPr>
          <a:xfrm>
            <a:off x="395536" y="2420888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Α.</a:t>
            </a:r>
            <a:endParaRPr lang="el-GR" dirty="0"/>
          </a:p>
        </p:txBody>
      </p:sp>
      <p:sp>
        <p:nvSpPr>
          <p:cNvPr id="8" name="7 - TextBox"/>
          <p:cNvSpPr txBox="1"/>
          <p:nvPr/>
        </p:nvSpPr>
        <p:spPr>
          <a:xfrm>
            <a:off x="755576" y="5220489"/>
            <a:ext cx="2304256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3200" dirty="0" smtClean="0"/>
              <a:t>αγκαλίτσα</a:t>
            </a:r>
            <a:endParaRPr lang="el-GR" sz="3200" dirty="0"/>
          </a:p>
        </p:txBody>
      </p:sp>
      <p:sp>
        <p:nvSpPr>
          <p:cNvPr id="10" name="9 - TextBox"/>
          <p:cNvSpPr txBox="1"/>
          <p:nvPr/>
        </p:nvSpPr>
        <p:spPr>
          <a:xfrm>
            <a:off x="3635896" y="5229200"/>
            <a:ext cx="2304256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3200" dirty="0" smtClean="0"/>
              <a:t>βόλτα</a:t>
            </a:r>
            <a:endParaRPr lang="el-GR" sz="3200" dirty="0"/>
          </a:p>
        </p:txBody>
      </p:sp>
      <p:sp>
        <p:nvSpPr>
          <p:cNvPr id="11" name="10 - TextBox"/>
          <p:cNvSpPr txBox="1"/>
          <p:nvPr/>
        </p:nvSpPr>
        <p:spPr>
          <a:xfrm>
            <a:off x="3347864" y="2420888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Β.</a:t>
            </a:r>
            <a:endParaRPr lang="el-GR" dirty="0"/>
          </a:p>
        </p:txBody>
      </p:sp>
      <p:sp>
        <p:nvSpPr>
          <p:cNvPr id="26628" name="AutoShape 4" descr="Αποτέλεσμα εικόνας για watermelon green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30726" name="AutoShape 6" descr="Αποτέλεσμα εικόνας για helicopter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35842" name="Picture 2" descr="Αποτέλεσμα εικόνας για bear white"/>
          <p:cNvPicPr>
            <a:picLocks noChangeAspect="1" noChangeArrowheads="1"/>
          </p:cNvPicPr>
          <p:nvPr/>
        </p:nvPicPr>
        <p:blipFill>
          <a:blip r:embed="rId2" cstate="print"/>
          <a:srcRect l="60636" t="27183" r="6289"/>
          <a:stretch>
            <a:fillRect/>
          </a:stretch>
        </p:blipFill>
        <p:spPr bwMode="auto">
          <a:xfrm>
            <a:off x="6372200" y="1584647"/>
            <a:ext cx="2435306" cy="35725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3010" name="AutoShape 2" descr="Αποτέλεσμα εικόνας για bear white clipart mother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43012" name="AutoShape 4" descr="Αποτέλεσμα εικόνας για bear white clipart mother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43014" name="Picture 6" descr="Αποτέλεσμα εικόνας για bear white clipart mother"/>
          <p:cNvPicPr>
            <a:picLocks noChangeAspect="1" noChangeArrowheads="1"/>
          </p:cNvPicPr>
          <p:nvPr/>
        </p:nvPicPr>
        <p:blipFill>
          <a:blip r:embed="rId3" cstate="print"/>
          <a:srcRect b="8751"/>
          <a:stretch>
            <a:fillRect/>
          </a:stretch>
        </p:blipFill>
        <p:spPr bwMode="auto">
          <a:xfrm>
            <a:off x="3491880" y="2780928"/>
            <a:ext cx="2686050" cy="223224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pic>
        <p:nvPicPr>
          <p:cNvPr id="43016" name="Picture 8" descr="Αποτέλεσμα εικόνας για bear white clipart mother hu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2564904"/>
            <a:ext cx="2448272" cy="2448273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3600" b="1" dirty="0" smtClean="0">
                <a:solidFill>
                  <a:srgbClr val="663300"/>
                </a:solidFill>
              </a:rPr>
              <a:t>Του αρέσει πιο πολύ η </a:t>
            </a:r>
            <a:r>
              <a:rPr lang="el-GR" sz="3600" b="1" dirty="0" smtClean="0">
                <a:solidFill>
                  <a:schemeClr val="bg1"/>
                </a:solidFill>
              </a:rPr>
              <a:t>αγκαλίτσα </a:t>
            </a:r>
            <a:r>
              <a:rPr lang="el-GR" sz="3600" b="1" dirty="0" smtClean="0">
                <a:solidFill>
                  <a:srgbClr val="663300"/>
                </a:solidFill>
              </a:rPr>
              <a:t>της μαμάς!!!</a:t>
            </a:r>
            <a:endParaRPr lang="el-GR" sz="3600" b="1" dirty="0">
              <a:solidFill>
                <a:srgbClr val="663300"/>
              </a:solidFill>
            </a:endParaRPr>
          </a:p>
        </p:txBody>
      </p:sp>
      <p:sp>
        <p:nvSpPr>
          <p:cNvPr id="5" name="4 - TextBox"/>
          <p:cNvSpPr txBox="1"/>
          <p:nvPr/>
        </p:nvSpPr>
        <p:spPr>
          <a:xfrm>
            <a:off x="3491880" y="6021288"/>
            <a:ext cx="2304256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3200" dirty="0" smtClean="0"/>
              <a:t>αγκαλίτσα</a:t>
            </a:r>
            <a:endParaRPr lang="el-GR" sz="3200" dirty="0"/>
          </a:p>
        </p:txBody>
      </p:sp>
      <p:pic>
        <p:nvPicPr>
          <p:cNvPr id="6" name="Picture 2" descr="Αποτέλεσμα εικόνας για bear whi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268760"/>
            <a:ext cx="6858000" cy="45942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el-GR" sz="2400" b="1" dirty="0" smtClean="0">
                <a:solidFill>
                  <a:srgbClr val="663300"/>
                </a:solidFill>
              </a:rPr>
              <a:t>Ελάτε να μάθουμε σήμερα το </a:t>
            </a:r>
            <a:r>
              <a:rPr lang="el-GR" sz="2400" b="1" dirty="0" smtClean="0">
                <a:solidFill>
                  <a:srgbClr val="FF0000"/>
                </a:solidFill>
              </a:rPr>
              <a:t>Α α</a:t>
            </a:r>
            <a:r>
              <a:rPr lang="el-GR" sz="2400" b="1" dirty="0" smtClean="0">
                <a:solidFill>
                  <a:srgbClr val="663300"/>
                </a:solidFill>
              </a:rPr>
              <a:t>…. </a:t>
            </a:r>
            <a:br>
              <a:rPr lang="el-GR" sz="2400" b="1" dirty="0" smtClean="0">
                <a:solidFill>
                  <a:srgbClr val="663300"/>
                </a:solidFill>
              </a:rPr>
            </a:br>
            <a:r>
              <a:rPr lang="el-GR" sz="2400" b="1" dirty="0" smtClean="0">
                <a:solidFill>
                  <a:srgbClr val="663300"/>
                </a:solidFill>
              </a:rPr>
              <a:t>Δείτε το βίντεο και ακούστε πως ακούγεται το </a:t>
            </a:r>
            <a:r>
              <a:rPr lang="el-GR" sz="2400" b="1" dirty="0" err="1" smtClean="0">
                <a:solidFill>
                  <a:srgbClr val="FF0000"/>
                </a:solidFill>
              </a:rPr>
              <a:t>Ααα</a:t>
            </a:r>
            <a:r>
              <a:rPr lang="el-GR" sz="2400" b="1" dirty="0" smtClean="0">
                <a:solidFill>
                  <a:srgbClr val="663300"/>
                </a:solidFill>
              </a:rPr>
              <a:t>…</a:t>
            </a:r>
            <a:endParaRPr lang="el-GR" sz="2400" b="1" dirty="0">
              <a:solidFill>
                <a:srgbClr val="663300"/>
              </a:solidFill>
            </a:endParaRPr>
          </a:p>
        </p:txBody>
      </p:sp>
      <p:pic>
        <p:nvPicPr>
          <p:cNvPr id="4" name="3 - Θέση περιεχομένου" descr="Α_φωνούλαΑ.PNG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62485" y="1268760"/>
            <a:ext cx="8019030" cy="4525963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4 - TextBox"/>
          <p:cNvSpPr txBox="1"/>
          <p:nvPr/>
        </p:nvSpPr>
        <p:spPr>
          <a:xfrm>
            <a:off x="683568" y="5877272"/>
            <a:ext cx="7128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youtu.be/O6BuTVqnuBM</a:t>
            </a:r>
            <a:endParaRPr lang="en-US" dirty="0" smtClean="0"/>
          </a:p>
          <a:p>
            <a:endParaRPr lang="el-GR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el-GR" b="1" dirty="0" smtClean="0">
                <a:solidFill>
                  <a:srgbClr val="663300"/>
                </a:solidFill>
              </a:rPr>
              <a:t>Τι προτιμάει το αρκουδάκι;</a:t>
            </a:r>
            <a:br>
              <a:rPr lang="el-GR" b="1" dirty="0" smtClean="0">
                <a:solidFill>
                  <a:srgbClr val="663300"/>
                </a:solidFill>
              </a:rPr>
            </a:br>
            <a:r>
              <a:rPr lang="el-GR" sz="2000" b="1" dirty="0" smtClean="0">
                <a:solidFill>
                  <a:srgbClr val="663300"/>
                </a:solidFill>
              </a:rPr>
              <a:t>Η σωστή απάντηση ξεκινάει πάντα από </a:t>
            </a:r>
            <a:r>
              <a:rPr lang="el-GR" sz="2000" b="1" dirty="0" smtClean="0">
                <a:solidFill>
                  <a:srgbClr val="FF0000"/>
                </a:solidFill>
              </a:rPr>
              <a:t>α</a:t>
            </a:r>
            <a:r>
              <a:rPr lang="el-GR" sz="2000" b="1" dirty="0" smtClean="0">
                <a:solidFill>
                  <a:srgbClr val="663300"/>
                </a:solidFill>
              </a:rPr>
              <a:t>…</a:t>
            </a:r>
            <a:endParaRPr lang="el-GR" sz="2000" b="1" dirty="0">
              <a:solidFill>
                <a:srgbClr val="6633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601216" y="1556792"/>
            <a:ext cx="5410944" cy="64807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l-GR" sz="2400" dirty="0" smtClean="0"/>
              <a:t>4. Τι νιώθει το αρκουδάκι στην αγκαλιά της μαμάς του;</a:t>
            </a:r>
            <a:endParaRPr lang="el-GR" sz="2400" dirty="0"/>
          </a:p>
        </p:txBody>
      </p:sp>
      <p:sp>
        <p:nvSpPr>
          <p:cNvPr id="25602" name="AutoShape 2" descr="Αποτέλεσμα εικόνας για egg clipart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25604" name="AutoShape 4" descr="Αποτέλεσμα εικόνας για egg clipart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7" name="6 - TextBox"/>
          <p:cNvSpPr txBox="1"/>
          <p:nvPr/>
        </p:nvSpPr>
        <p:spPr>
          <a:xfrm>
            <a:off x="395536" y="2420888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Α.</a:t>
            </a:r>
            <a:endParaRPr lang="el-GR" dirty="0"/>
          </a:p>
        </p:txBody>
      </p:sp>
      <p:sp>
        <p:nvSpPr>
          <p:cNvPr id="8" name="7 - TextBox"/>
          <p:cNvSpPr txBox="1"/>
          <p:nvPr/>
        </p:nvSpPr>
        <p:spPr>
          <a:xfrm>
            <a:off x="683568" y="5220489"/>
            <a:ext cx="2304256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3200" dirty="0"/>
              <a:t>α</a:t>
            </a:r>
            <a:r>
              <a:rPr lang="el-GR" sz="3200" dirty="0" smtClean="0"/>
              <a:t>γάπη</a:t>
            </a:r>
            <a:endParaRPr lang="el-GR" sz="3200" dirty="0"/>
          </a:p>
        </p:txBody>
      </p:sp>
      <p:sp>
        <p:nvSpPr>
          <p:cNvPr id="10" name="9 - TextBox"/>
          <p:cNvSpPr txBox="1"/>
          <p:nvPr/>
        </p:nvSpPr>
        <p:spPr>
          <a:xfrm>
            <a:off x="3635896" y="5229200"/>
            <a:ext cx="2304256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3200" dirty="0" smtClean="0"/>
              <a:t>θυμό</a:t>
            </a:r>
            <a:endParaRPr lang="el-GR" sz="3200" dirty="0"/>
          </a:p>
        </p:txBody>
      </p:sp>
      <p:sp>
        <p:nvSpPr>
          <p:cNvPr id="11" name="10 - TextBox"/>
          <p:cNvSpPr txBox="1"/>
          <p:nvPr/>
        </p:nvSpPr>
        <p:spPr>
          <a:xfrm>
            <a:off x="3347864" y="2420888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Β.</a:t>
            </a:r>
            <a:endParaRPr lang="el-GR" dirty="0"/>
          </a:p>
        </p:txBody>
      </p:sp>
      <p:sp>
        <p:nvSpPr>
          <p:cNvPr id="26628" name="AutoShape 4" descr="Αποτέλεσμα εικόνας για watermelon green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30726" name="AutoShape 6" descr="Αποτέλεσμα εικόνας για helicopter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35842" name="Picture 2" descr="Αποτέλεσμα εικόνας για bear white"/>
          <p:cNvPicPr>
            <a:picLocks noChangeAspect="1" noChangeArrowheads="1"/>
          </p:cNvPicPr>
          <p:nvPr/>
        </p:nvPicPr>
        <p:blipFill>
          <a:blip r:embed="rId2" cstate="print"/>
          <a:srcRect l="60636" t="27183" r="6289"/>
          <a:stretch>
            <a:fillRect/>
          </a:stretch>
        </p:blipFill>
        <p:spPr bwMode="auto">
          <a:xfrm>
            <a:off x="6372200" y="1584647"/>
            <a:ext cx="2435306" cy="35725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3010" name="AutoShape 2" descr="Αποτέλεσμα εικόνας για bear white clipart mother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43012" name="AutoShape 4" descr="Αποτέλεσμα εικόνας για bear white clipart mother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45058" name="Picture 2" descr="Αποτέλεσμα εικόνας για love clipart fac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2780928"/>
            <a:ext cx="2160240" cy="216024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pic>
        <p:nvPicPr>
          <p:cNvPr id="45060" name="Picture 4" descr="Αποτέλεσμα εικόνας για ungry clipart fac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2780928"/>
            <a:ext cx="2304256" cy="211232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sz="3600" b="1" dirty="0" smtClean="0">
                <a:solidFill>
                  <a:srgbClr val="663300"/>
                </a:solidFill>
              </a:rPr>
              <a:t>Νιώθει </a:t>
            </a:r>
            <a:r>
              <a:rPr lang="el-GR" sz="3600" b="1" dirty="0" smtClean="0">
                <a:solidFill>
                  <a:schemeClr val="bg1"/>
                </a:solidFill>
              </a:rPr>
              <a:t>αγάπη</a:t>
            </a:r>
            <a:r>
              <a:rPr lang="el-GR" sz="3600" b="1" dirty="0" smtClean="0">
                <a:solidFill>
                  <a:srgbClr val="663300"/>
                </a:solidFill>
              </a:rPr>
              <a:t>, όταν είναι στην αγκαλιά της μαμάς του!</a:t>
            </a:r>
            <a:endParaRPr lang="el-GR" sz="3600" b="1" dirty="0">
              <a:solidFill>
                <a:srgbClr val="663300"/>
              </a:solidFill>
            </a:endParaRPr>
          </a:p>
        </p:txBody>
      </p:sp>
      <p:sp>
        <p:nvSpPr>
          <p:cNvPr id="5" name="4 - TextBox"/>
          <p:cNvSpPr txBox="1"/>
          <p:nvPr/>
        </p:nvSpPr>
        <p:spPr>
          <a:xfrm>
            <a:off x="3491880" y="6021288"/>
            <a:ext cx="2304256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3200" dirty="0" smtClean="0"/>
              <a:t>αγάπη</a:t>
            </a:r>
            <a:endParaRPr lang="el-GR" sz="3200" dirty="0"/>
          </a:p>
        </p:txBody>
      </p:sp>
      <p:pic>
        <p:nvPicPr>
          <p:cNvPr id="6" name="Picture 2" descr="Αποτέλεσμα εικόνας για bear whi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340768"/>
            <a:ext cx="7258406" cy="45365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el-GR" b="1" dirty="0" smtClean="0">
                <a:solidFill>
                  <a:srgbClr val="663300"/>
                </a:solidFill>
              </a:rPr>
              <a:t>Τι προτιμάει το αρκουδάκι;</a:t>
            </a:r>
            <a:br>
              <a:rPr lang="el-GR" b="1" dirty="0" smtClean="0">
                <a:solidFill>
                  <a:srgbClr val="663300"/>
                </a:solidFill>
              </a:rPr>
            </a:br>
            <a:r>
              <a:rPr lang="el-GR" sz="2000" b="1" dirty="0" smtClean="0">
                <a:solidFill>
                  <a:srgbClr val="663300"/>
                </a:solidFill>
              </a:rPr>
              <a:t>Η σωστή απάντηση ξεκινάει πάντα από </a:t>
            </a:r>
            <a:r>
              <a:rPr lang="el-GR" sz="2000" b="1" dirty="0" smtClean="0">
                <a:solidFill>
                  <a:srgbClr val="FF0000"/>
                </a:solidFill>
              </a:rPr>
              <a:t>α</a:t>
            </a:r>
            <a:r>
              <a:rPr lang="el-GR" sz="2000" b="1" dirty="0" smtClean="0">
                <a:solidFill>
                  <a:srgbClr val="663300"/>
                </a:solidFill>
              </a:rPr>
              <a:t>…</a:t>
            </a:r>
            <a:endParaRPr lang="el-GR" sz="2000" b="1" dirty="0">
              <a:solidFill>
                <a:srgbClr val="6633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601216" y="1556792"/>
            <a:ext cx="5410944" cy="64807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>
              <a:buNone/>
            </a:pPr>
            <a:r>
              <a:rPr lang="en-US" sz="2400" dirty="0" smtClean="0"/>
              <a:t>5</a:t>
            </a:r>
            <a:r>
              <a:rPr lang="el-GR" sz="2400" dirty="0" smtClean="0"/>
              <a:t>. Όταν είναι με την οικογένεια του τι νιώθει;</a:t>
            </a:r>
            <a:endParaRPr lang="el-GR" sz="2400" dirty="0"/>
          </a:p>
        </p:txBody>
      </p:sp>
      <p:sp>
        <p:nvSpPr>
          <p:cNvPr id="25602" name="AutoShape 2" descr="Αποτέλεσμα εικόνας για egg clipart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25604" name="AutoShape 4" descr="Αποτέλεσμα εικόνας για egg clipart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7" name="6 - TextBox"/>
          <p:cNvSpPr txBox="1"/>
          <p:nvPr/>
        </p:nvSpPr>
        <p:spPr>
          <a:xfrm>
            <a:off x="395536" y="2420888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Α.</a:t>
            </a:r>
            <a:endParaRPr lang="el-GR" dirty="0"/>
          </a:p>
        </p:txBody>
      </p:sp>
      <p:sp>
        <p:nvSpPr>
          <p:cNvPr id="8" name="7 - TextBox"/>
          <p:cNvSpPr txBox="1"/>
          <p:nvPr/>
        </p:nvSpPr>
        <p:spPr>
          <a:xfrm>
            <a:off x="683568" y="5220489"/>
            <a:ext cx="2304256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3200" dirty="0"/>
              <a:t>μ</a:t>
            </a:r>
            <a:r>
              <a:rPr lang="el-GR" sz="3200" dirty="0" smtClean="0"/>
              <a:t>οναξιά</a:t>
            </a:r>
            <a:endParaRPr lang="el-GR" sz="3200" dirty="0"/>
          </a:p>
        </p:txBody>
      </p:sp>
      <p:sp>
        <p:nvSpPr>
          <p:cNvPr id="10" name="9 - TextBox"/>
          <p:cNvSpPr txBox="1"/>
          <p:nvPr/>
        </p:nvSpPr>
        <p:spPr>
          <a:xfrm>
            <a:off x="3635896" y="5229200"/>
            <a:ext cx="2304256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3200" dirty="0" smtClean="0"/>
              <a:t>ασφάλεια</a:t>
            </a:r>
            <a:endParaRPr lang="el-GR" sz="3200" dirty="0"/>
          </a:p>
        </p:txBody>
      </p:sp>
      <p:sp>
        <p:nvSpPr>
          <p:cNvPr id="11" name="10 - TextBox"/>
          <p:cNvSpPr txBox="1"/>
          <p:nvPr/>
        </p:nvSpPr>
        <p:spPr>
          <a:xfrm>
            <a:off x="3347864" y="2420888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Β.</a:t>
            </a:r>
            <a:endParaRPr lang="el-GR" dirty="0"/>
          </a:p>
        </p:txBody>
      </p:sp>
      <p:sp>
        <p:nvSpPr>
          <p:cNvPr id="26628" name="AutoShape 4" descr="Αποτέλεσμα εικόνας για watermelon green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30726" name="AutoShape 6" descr="Αποτέλεσμα εικόνας για helicopter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35842" name="Picture 2" descr="Αποτέλεσμα εικόνας για bear white"/>
          <p:cNvPicPr>
            <a:picLocks noChangeAspect="1" noChangeArrowheads="1"/>
          </p:cNvPicPr>
          <p:nvPr/>
        </p:nvPicPr>
        <p:blipFill>
          <a:blip r:embed="rId2" cstate="print"/>
          <a:srcRect l="60636" t="27183" r="6289"/>
          <a:stretch>
            <a:fillRect/>
          </a:stretch>
        </p:blipFill>
        <p:spPr bwMode="auto">
          <a:xfrm>
            <a:off x="6372200" y="1584647"/>
            <a:ext cx="2435306" cy="35725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3010" name="AutoShape 2" descr="Αποτέλεσμα εικόνας για bear white clipart mother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43012" name="AutoShape 4" descr="Αποτέλεσμα εικόνας για bear white clipart mother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48130" name="AutoShape 2" descr="Αποτέλεσμα εικόνας για white bear clipart sad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48134" name="Picture 6" descr="Αποτέλεσμα εικόνας για white bear clipart sad"/>
          <p:cNvPicPr>
            <a:picLocks noChangeAspect="1" noChangeArrowheads="1"/>
          </p:cNvPicPr>
          <p:nvPr/>
        </p:nvPicPr>
        <p:blipFill>
          <a:blip r:embed="rId3" cstate="print"/>
          <a:srcRect l="21586" t="23718" r="30447" b="15936"/>
          <a:stretch>
            <a:fillRect/>
          </a:stretch>
        </p:blipFill>
        <p:spPr bwMode="auto">
          <a:xfrm>
            <a:off x="683568" y="2492896"/>
            <a:ext cx="2304256" cy="253468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pic>
        <p:nvPicPr>
          <p:cNvPr id="48136" name="Picture 8" descr="Αποτέλεσμα εικόνας για white bear clipart famil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2780928"/>
            <a:ext cx="2376264" cy="1834309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el-GR" sz="3600" b="1" dirty="0" smtClean="0">
                <a:solidFill>
                  <a:srgbClr val="663300"/>
                </a:solidFill>
              </a:rPr>
              <a:t>Νιώθει </a:t>
            </a:r>
            <a:r>
              <a:rPr lang="el-GR" sz="3600" b="1" dirty="0" smtClean="0">
                <a:solidFill>
                  <a:schemeClr val="bg1"/>
                </a:solidFill>
              </a:rPr>
              <a:t>ασφάλεια</a:t>
            </a:r>
            <a:r>
              <a:rPr lang="el-GR" sz="3600" b="1" dirty="0" smtClean="0">
                <a:solidFill>
                  <a:srgbClr val="663300"/>
                </a:solidFill>
              </a:rPr>
              <a:t>, όταν είναι όλοι μαζί!</a:t>
            </a:r>
            <a:endParaRPr lang="el-GR" sz="3600" b="1" dirty="0">
              <a:solidFill>
                <a:srgbClr val="663300"/>
              </a:solidFill>
            </a:endParaRPr>
          </a:p>
        </p:txBody>
      </p:sp>
      <p:sp>
        <p:nvSpPr>
          <p:cNvPr id="5" name="4 - TextBox"/>
          <p:cNvSpPr txBox="1"/>
          <p:nvPr/>
        </p:nvSpPr>
        <p:spPr>
          <a:xfrm>
            <a:off x="3491880" y="6021288"/>
            <a:ext cx="2304256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3200" dirty="0" smtClean="0"/>
              <a:t>ασφάλεια</a:t>
            </a:r>
            <a:endParaRPr lang="el-GR" sz="3200" dirty="0"/>
          </a:p>
        </p:txBody>
      </p:sp>
      <p:pic>
        <p:nvPicPr>
          <p:cNvPr id="47106" name="Picture 2" descr="Αποτέλεσμα εικόνας για bear whi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412776"/>
            <a:ext cx="6858000" cy="44926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el-GR" sz="2800" b="1" dirty="0" smtClean="0">
                <a:solidFill>
                  <a:srgbClr val="663300"/>
                </a:solidFill>
              </a:rPr>
              <a:t>Ώρα για εκπαιδευτικό παιχνίδι με το γράμμα </a:t>
            </a:r>
            <a:r>
              <a:rPr lang="el-GR" sz="2800" b="1" dirty="0" smtClean="0">
                <a:solidFill>
                  <a:srgbClr val="FF0000"/>
                </a:solidFill>
              </a:rPr>
              <a:t>Α α</a:t>
            </a:r>
            <a:r>
              <a:rPr lang="el-GR" sz="2800" b="1" dirty="0" smtClean="0">
                <a:solidFill>
                  <a:srgbClr val="663300"/>
                </a:solidFill>
              </a:rPr>
              <a:t>… </a:t>
            </a:r>
            <a:endParaRPr lang="el-GR" sz="2800" b="1" dirty="0">
              <a:solidFill>
                <a:srgbClr val="663300"/>
              </a:solidFill>
            </a:endParaRPr>
          </a:p>
        </p:txBody>
      </p:sp>
      <p:pic>
        <p:nvPicPr>
          <p:cNvPr id="1026" name="Picture 2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18693" t="10178" r="17797" b="5499"/>
          <a:stretch>
            <a:fillRect/>
          </a:stretch>
        </p:blipFill>
        <p:spPr bwMode="auto">
          <a:xfrm>
            <a:off x="1619672" y="1124744"/>
            <a:ext cx="6410069" cy="47849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4 - TextBox"/>
          <p:cNvSpPr txBox="1"/>
          <p:nvPr/>
        </p:nvSpPr>
        <p:spPr>
          <a:xfrm>
            <a:off x="395536" y="6093296"/>
            <a:ext cx="8496944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hlinkClick r:id="rId2"/>
              </a:rPr>
              <a:t>http://users.sch.gr/pkotsis/4/a-taxi/glossa/games/grammatakia-parea-a%20(CD)/index.html</a:t>
            </a:r>
            <a:endParaRPr lang="el-GR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b="1" dirty="0" smtClean="0">
                <a:solidFill>
                  <a:srgbClr val="FF0000"/>
                </a:solidFill>
              </a:rPr>
              <a:t>Αποστολή</a:t>
            </a:r>
            <a:endParaRPr lang="el-GR" b="1" dirty="0">
              <a:solidFill>
                <a:srgbClr val="FF00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b="1" dirty="0" smtClean="0">
                <a:solidFill>
                  <a:srgbClr val="663300"/>
                </a:solidFill>
              </a:rPr>
              <a:t>Ψάξε τώρα και εσύ και βρες κάτι που αρχίζει από </a:t>
            </a:r>
            <a:r>
              <a:rPr lang="el-GR" b="1" dirty="0" smtClean="0">
                <a:solidFill>
                  <a:srgbClr val="FF0000"/>
                </a:solidFill>
              </a:rPr>
              <a:t>α</a:t>
            </a:r>
            <a:r>
              <a:rPr lang="el-GR" b="1" dirty="0" smtClean="0">
                <a:solidFill>
                  <a:srgbClr val="663300"/>
                </a:solidFill>
              </a:rPr>
              <a:t>…</a:t>
            </a:r>
            <a:endParaRPr lang="el-GR" b="1" dirty="0">
              <a:solidFill>
                <a:srgbClr val="663300"/>
              </a:solidFill>
            </a:endParaRPr>
          </a:p>
        </p:txBody>
      </p:sp>
      <p:sp>
        <p:nvSpPr>
          <p:cNvPr id="4" name="3 - Ορθογώνιο"/>
          <p:cNvSpPr/>
          <p:nvPr/>
        </p:nvSpPr>
        <p:spPr>
          <a:xfrm>
            <a:off x="1043608" y="1772816"/>
            <a:ext cx="6984776" cy="44012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28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  </a:t>
            </a:r>
            <a:r>
              <a:rPr lang="el-GR" sz="28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</a:t>
            </a:r>
            <a:endParaRPr lang="el-GR" sz="28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562670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el-GR" sz="2200" b="1" dirty="0">
                <a:solidFill>
                  <a:srgbClr val="663300"/>
                </a:solidFill>
              </a:rPr>
              <a:t>Ήρθε η ώρα να το φτιάξετε και εσείς το </a:t>
            </a:r>
            <a:r>
              <a:rPr lang="el-GR" sz="2200" b="1" dirty="0">
                <a:solidFill>
                  <a:srgbClr val="FF0000"/>
                </a:solidFill>
              </a:rPr>
              <a:t>Α α</a:t>
            </a:r>
            <a:r>
              <a:rPr lang="el-GR" sz="2200" b="1" dirty="0">
                <a:solidFill>
                  <a:srgbClr val="663300"/>
                </a:solidFill>
              </a:rPr>
              <a:t>…</a:t>
            </a:r>
            <a:r>
              <a:rPr lang="el-GR" sz="2200" dirty="0" smtClean="0">
                <a:solidFill>
                  <a:srgbClr val="663300"/>
                </a:solidFill>
              </a:rPr>
              <a:t/>
            </a:r>
            <a:br>
              <a:rPr lang="el-GR" sz="2200" dirty="0" smtClean="0">
                <a:solidFill>
                  <a:srgbClr val="663300"/>
                </a:solidFill>
              </a:rPr>
            </a:br>
            <a:r>
              <a:rPr lang="el-GR" sz="2200" b="1" dirty="0">
                <a:solidFill>
                  <a:srgbClr val="663300"/>
                </a:solidFill>
              </a:rPr>
              <a:t>Μπορείτε να πάρετε μαρκαδόρους, </a:t>
            </a:r>
            <a:r>
              <a:rPr lang="el-GR" sz="2200" b="1" dirty="0" smtClean="0">
                <a:solidFill>
                  <a:srgbClr val="663300"/>
                </a:solidFill>
              </a:rPr>
              <a:t>μακαρόνια, </a:t>
            </a:r>
            <a:r>
              <a:rPr lang="el-GR" sz="2200" b="1" dirty="0" err="1">
                <a:solidFill>
                  <a:srgbClr val="663300"/>
                </a:solidFill>
              </a:rPr>
              <a:t>lego</a:t>
            </a:r>
            <a:r>
              <a:rPr lang="el-GR" sz="2200" b="1" dirty="0">
                <a:solidFill>
                  <a:srgbClr val="663300"/>
                </a:solidFill>
              </a:rPr>
              <a:t>, πλαστελίνες ή  </a:t>
            </a:r>
            <a:r>
              <a:rPr lang="el-GR" sz="2200" b="1" dirty="0" err="1">
                <a:solidFill>
                  <a:srgbClr val="663300"/>
                </a:solidFill>
              </a:rPr>
              <a:t>ό,τι</a:t>
            </a:r>
            <a:r>
              <a:rPr lang="el-GR" sz="2200" b="1" dirty="0">
                <a:solidFill>
                  <a:srgbClr val="663300"/>
                </a:solidFill>
              </a:rPr>
              <a:t>  άλλο  θα σας βοηθήσει να σχηματίσετε το κεφαλαίο</a:t>
            </a:r>
            <a:r>
              <a:rPr lang="el-GR" sz="2200" b="1" dirty="0">
                <a:solidFill>
                  <a:srgbClr val="FF0000"/>
                </a:solidFill>
              </a:rPr>
              <a:t> Α </a:t>
            </a:r>
            <a:r>
              <a:rPr lang="el-GR" sz="2200" b="1" dirty="0">
                <a:solidFill>
                  <a:srgbClr val="663300"/>
                </a:solidFill>
              </a:rPr>
              <a:t>ή το </a:t>
            </a:r>
            <a:r>
              <a:rPr lang="el-GR" sz="2200" b="1" dirty="0">
                <a:solidFill>
                  <a:srgbClr val="FF0000"/>
                </a:solidFill>
              </a:rPr>
              <a:t>α</a:t>
            </a:r>
            <a:r>
              <a:rPr lang="el-GR" sz="2200" b="1" dirty="0" smtClean="0">
                <a:solidFill>
                  <a:srgbClr val="663300"/>
                </a:solidFill>
              </a:rPr>
              <a:t>.</a:t>
            </a:r>
            <a:br>
              <a:rPr lang="el-GR" sz="2200" b="1" dirty="0" smtClean="0">
                <a:solidFill>
                  <a:srgbClr val="663300"/>
                </a:solidFill>
              </a:rPr>
            </a:br>
            <a:r>
              <a:rPr lang="el-GR" sz="2200" b="1" dirty="0" smtClean="0">
                <a:solidFill>
                  <a:srgbClr val="663300"/>
                </a:solidFill>
              </a:rPr>
              <a:t>Δείτε κάποιες ιδέες:</a:t>
            </a:r>
            <a:r>
              <a:rPr lang="el-GR" sz="2200" dirty="0" smtClean="0">
                <a:solidFill>
                  <a:srgbClr val="663300"/>
                </a:solidFill>
              </a:rPr>
              <a:t/>
            </a:r>
            <a:br>
              <a:rPr lang="el-GR" sz="2200" dirty="0" smtClean="0">
                <a:solidFill>
                  <a:srgbClr val="663300"/>
                </a:solidFill>
              </a:rPr>
            </a:b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67544" y="1528193"/>
            <a:ext cx="3826768" cy="168478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l-GR" sz="1800" b="1" dirty="0">
                <a:solidFill>
                  <a:srgbClr val="FF0000"/>
                </a:solidFill>
              </a:rPr>
              <a:t>Αποτυπώματα στο ζυμάρι ή στην </a:t>
            </a:r>
            <a:r>
              <a:rPr lang="el-GR" sz="1800" b="1" dirty="0" smtClean="0">
                <a:solidFill>
                  <a:srgbClr val="FF0000"/>
                </a:solidFill>
              </a:rPr>
              <a:t>πλαστελίνη</a:t>
            </a:r>
            <a:r>
              <a:rPr lang="el-GR" sz="1800" dirty="0">
                <a:solidFill>
                  <a:srgbClr val="FF0000"/>
                </a:solidFill>
              </a:rPr>
              <a:t> </a:t>
            </a:r>
            <a:r>
              <a:rPr lang="el-GR" sz="1800" dirty="0" smtClean="0">
                <a:solidFill>
                  <a:srgbClr val="FF0000"/>
                </a:solidFill>
              </a:rPr>
              <a:t> </a:t>
            </a:r>
            <a:r>
              <a:rPr lang="el-GR" sz="1800" b="1" dirty="0" smtClean="0">
                <a:solidFill>
                  <a:srgbClr val="FF0000"/>
                </a:solidFill>
              </a:rPr>
              <a:t>με </a:t>
            </a:r>
            <a:r>
              <a:rPr lang="el-GR" sz="1800" b="1" dirty="0" err="1">
                <a:solidFill>
                  <a:srgbClr val="FF0000"/>
                </a:solidFill>
              </a:rPr>
              <a:t>Lego</a:t>
            </a:r>
            <a:r>
              <a:rPr lang="el-GR" sz="1800" b="1" dirty="0">
                <a:solidFill>
                  <a:srgbClr val="FF0000"/>
                </a:solidFill>
              </a:rPr>
              <a:t>, μακαρόνια, όσπρια, χάντρες</a:t>
            </a:r>
            <a:r>
              <a:rPr lang="el-GR" sz="1800" b="1" dirty="0" smtClean="0">
                <a:solidFill>
                  <a:srgbClr val="FF0000"/>
                </a:solidFill>
              </a:rPr>
              <a:t>.</a:t>
            </a:r>
            <a:endParaRPr lang="el-GR" sz="1800" dirty="0" smtClean="0">
              <a:solidFill>
                <a:srgbClr val="FF000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 l="36164" t="20469" r="37824" b="19485"/>
          <a:stretch>
            <a:fillRect/>
          </a:stretch>
        </p:blipFill>
        <p:spPr bwMode="auto">
          <a:xfrm>
            <a:off x="4572000" y="1556792"/>
            <a:ext cx="3312368" cy="4299031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6" name="5 - Ορθογώνιο"/>
          <p:cNvSpPr/>
          <p:nvPr/>
        </p:nvSpPr>
        <p:spPr>
          <a:xfrm>
            <a:off x="3707904" y="6021288"/>
            <a:ext cx="4968552" cy="36004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2">
                    <a:lumMod val="75000"/>
                  </a:schemeClr>
                </a:solidFill>
              </a:rPr>
              <a:t>https://fromabcstoacts.com/fun-educational-ideas-using-duplo-mega-bloks/</a:t>
            </a:r>
            <a:endParaRPr lang="el-GR" sz="12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67544" y="1528193"/>
            <a:ext cx="3826768" cy="168478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l-GR" sz="1800" b="1" dirty="0">
                <a:solidFill>
                  <a:srgbClr val="FF0000"/>
                </a:solidFill>
              </a:rPr>
              <a:t>Γραφή στην πλαστελίνη, σε ζυμάρι με καλαμάκι, οδοντογλυφίδα ή κουταλάκι.</a:t>
            </a:r>
            <a:endParaRPr lang="el-GR" sz="1800" dirty="0" smtClean="0">
              <a:solidFill>
                <a:srgbClr val="FF0000"/>
              </a:solidFill>
            </a:endParaRPr>
          </a:p>
        </p:txBody>
      </p:sp>
      <p:sp>
        <p:nvSpPr>
          <p:cNvPr id="6" name="5 - Ορθογώνιο"/>
          <p:cNvSpPr/>
          <p:nvPr/>
        </p:nvSpPr>
        <p:spPr>
          <a:xfrm>
            <a:off x="4499992" y="6093296"/>
            <a:ext cx="4248472" cy="43204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www.fantasticfunandlearning.com/play-dough-writing-tray.htm</a:t>
            </a:r>
            <a:endParaRPr lang="el-GR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37906" t="20297" r="39403" b="17688"/>
          <a:stretch>
            <a:fillRect/>
          </a:stretch>
        </p:blipFill>
        <p:spPr bwMode="auto">
          <a:xfrm>
            <a:off x="5148064" y="1484784"/>
            <a:ext cx="2952328" cy="4536504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67544" y="1528193"/>
            <a:ext cx="3826768" cy="168478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l-GR" sz="1800" b="1" dirty="0">
                <a:solidFill>
                  <a:srgbClr val="FF0000"/>
                </a:solidFill>
              </a:rPr>
              <a:t>Γραφή </a:t>
            </a:r>
            <a:r>
              <a:rPr lang="el-GR" sz="1800" b="1" dirty="0" smtClean="0">
                <a:solidFill>
                  <a:srgbClr val="FF0000"/>
                </a:solidFill>
              </a:rPr>
              <a:t>στο αλάτι.</a:t>
            </a:r>
            <a:endParaRPr lang="el-GR" sz="1800" dirty="0" smtClean="0">
              <a:solidFill>
                <a:srgbClr val="FF0000"/>
              </a:solidFill>
            </a:endParaRPr>
          </a:p>
        </p:txBody>
      </p:sp>
      <p:sp>
        <p:nvSpPr>
          <p:cNvPr id="6" name="5 - Ορθογώνιο"/>
          <p:cNvSpPr/>
          <p:nvPr/>
        </p:nvSpPr>
        <p:spPr>
          <a:xfrm>
            <a:off x="3203848" y="5805264"/>
            <a:ext cx="5544616" cy="36004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https://www.homespun-threads.com/craft-fair/25-nature-inspired-letter-e-activities</a:t>
            </a:r>
            <a:endParaRPr lang="el-GR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8" name="6 - Θέση περιεχομένου" descr="ΖωγραφικήΣτοΑλάτι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5856" y="1700808"/>
            <a:ext cx="5256584" cy="3938496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rmAutofit/>
          </a:bodyPr>
          <a:lstStyle/>
          <a:p>
            <a:r>
              <a:rPr lang="el-GR" sz="3200" b="1" dirty="0">
                <a:solidFill>
                  <a:srgbClr val="663300"/>
                </a:solidFill>
              </a:rPr>
              <a:t>Τώρα </a:t>
            </a:r>
            <a:r>
              <a:rPr lang="el-GR" sz="3200" b="1" dirty="0" smtClean="0">
                <a:solidFill>
                  <a:srgbClr val="663300"/>
                </a:solidFill>
              </a:rPr>
              <a:t>μπορείς να το γράψεις και εσύ...</a:t>
            </a:r>
            <a:endParaRPr lang="el-GR" sz="3200" dirty="0">
              <a:solidFill>
                <a:srgbClr val="663300"/>
              </a:solidFill>
            </a:endParaRPr>
          </a:p>
        </p:txBody>
      </p:sp>
      <p:sp>
        <p:nvSpPr>
          <p:cNvPr id="4" name="3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000" b="1" dirty="0" smtClean="0"/>
              <a:t>Γράψε σε ένα χαρτί το γράμμα </a:t>
            </a:r>
            <a:r>
              <a:rPr lang="el-GR" sz="2000" b="1" dirty="0" smtClean="0">
                <a:solidFill>
                  <a:srgbClr val="FF0000"/>
                </a:solidFill>
              </a:rPr>
              <a:t>Α</a:t>
            </a:r>
            <a:r>
              <a:rPr lang="el-GR" sz="2000" b="1" dirty="0" smtClean="0"/>
              <a:t> και </a:t>
            </a:r>
            <a:r>
              <a:rPr lang="el-GR" sz="2000" b="1" dirty="0" smtClean="0">
                <a:solidFill>
                  <a:srgbClr val="FF0000"/>
                </a:solidFill>
              </a:rPr>
              <a:t>α</a:t>
            </a:r>
            <a:r>
              <a:rPr lang="el-GR" sz="2000" b="1" dirty="0" smtClean="0"/>
              <a:t> και ζωγράφισε κάτι που αρχίζει από </a:t>
            </a:r>
            <a:r>
              <a:rPr lang="el-GR" sz="2000" b="1" dirty="0" smtClean="0">
                <a:solidFill>
                  <a:srgbClr val="FF0000"/>
                </a:solidFill>
              </a:rPr>
              <a:t>α</a:t>
            </a:r>
            <a:r>
              <a:rPr lang="el-GR" sz="2000" b="1" dirty="0" smtClean="0"/>
              <a:t>… </a:t>
            </a:r>
            <a:endParaRPr lang="el-GR" sz="2000" b="1" dirty="0"/>
          </a:p>
        </p:txBody>
      </p:sp>
      <p:sp>
        <p:nvSpPr>
          <p:cNvPr id="6" name="5 - Ορθογώνιο"/>
          <p:cNvSpPr/>
          <p:nvPr/>
        </p:nvSpPr>
        <p:spPr>
          <a:xfrm>
            <a:off x="899592" y="2492896"/>
            <a:ext cx="7488832" cy="37444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6 - Ορθογώνιο"/>
          <p:cNvSpPr/>
          <p:nvPr/>
        </p:nvSpPr>
        <p:spPr>
          <a:xfrm>
            <a:off x="648072" y="1844824"/>
            <a:ext cx="7884368" cy="44012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28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  </a:t>
            </a:r>
            <a:r>
              <a:rPr lang="el-GR" sz="28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</a:t>
            </a:r>
            <a:endParaRPr lang="el-GR" sz="28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200" b="1" dirty="0" smtClean="0">
                <a:solidFill>
                  <a:srgbClr val="663300"/>
                </a:solidFill>
              </a:rPr>
              <a:t>Ας δούμε και ένα εκπαιδευτικό βίντεο  «</a:t>
            </a:r>
            <a:r>
              <a:rPr lang="el-GR" sz="2200" b="1" dirty="0" smtClean="0">
                <a:solidFill>
                  <a:srgbClr val="FF0000"/>
                </a:solidFill>
              </a:rPr>
              <a:t>Η </a:t>
            </a:r>
            <a:r>
              <a:rPr lang="el-GR" sz="2200" b="1" dirty="0">
                <a:solidFill>
                  <a:srgbClr val="FF0000"/>
                </a:solidFill>
              </a:rPr>
              <a:t>αχτένιστη αγελάδα</a:t>
            </a:r>
            <a:r>
              <a:rPr lang="el-GR" sz="2200" b="1" dirty="0">
                <a:solidFill>
                  <a:srgbClr val="663300"/>
                </a:solidFill>
              </a:rPr>
              <a:t>». </a:t>
            </a:r>
            <a:r>
              <a:rPr lang="el-GR" sz="2200" dirty="0" smtClean="0">
                <a:solidFill>
                  <a:srgbClr val="663300"/>
                </a:solidFill>
              </a:rPr>
              <a:t/>
            </a:r>
            <a:br>
              <a:rPr lang="el-GR" sz="2200" dirty="0" smtClean="0">
                <a:solidFill>
                  <a:srgbClr val="663300"/>
                </a:solidFill>
              </a:rPr>
            </a:br>
            <a:r>
              <a:rPr lang="el-GR" sz="2200" b="1" dirty="0" smtClean="0">
                <a:solidFill>
                  <a:srgbClr val="663300"/>
                </a:solidFill>
              </a:rPr>
              <a:t>Ακούστε με προσοχή και πείτε και εσείς τις καινούριες λέξεις </a:t>
            </a:r>
            <a:r>
              <a:rPr lang="en-US" sz="2200" b="1" dirty="0" smtClean="0">
                <a:solidFill>
                  <a:srgbClr val="663300"/>
                </a:solidFill>
              </a:rPr>
              <a:t/>
            </a:r>
            <a:br>
              <a:rPr lang="en-US" sz="2200" b="1" dirty="0" smtClean="0">
                <a:solidFill>
                  <a:srgbClr val="663300"/>
                </a:solidFill>
              </a:rPr>
            </a:br>
            <a:r>
              <a:rPr lang="el-GR" sz="2200" b="1" dirty="0" smtClean="0">
                <a:solidFill>
                  <a:srgbClr val="663300"/>
                </a:solidFill>
              </a:rPr>
              <a:t>που μάθατε ότι </a:t>
            </a:r>
            <a:r>
              <a:rPr lang="el-GR" sz="2200" b="1" dirty="0" smtClean="0">
                <a:solidFill>
                  <a:srgbClr val="663300"/>
                </a:solidFill>
              </a:rPr>
              <a:t>αρχίζουν από </a:t>
            </a:r>
            <a:r>
              <a:rPr lang="el-GR" sz="2200" b="1" dirty="0" smtClean="0">
                <a:solidFill>
                  <a:srgbClr val="FF0000"/>
                </a:solidFill>
              </a:rPr>
              <a:t>α</a:t>
            </a:r>
            <a:r>
              <a:rPr lang="el-GR" sz="2200" b="1" dirty="0" smtClean="0">
                <a:solidFill>
                  <a:srgbClr val="663300"/>
                </a:solidFill>
              </a:rPr>
              <a:t>.</a:t>
            </a:r>
            <a:endParaRPr lang="el-GR" dirty="0">
              <a:solidFill>
                <a:srgbClr val="663300"/>
              </a:solidFill>
            </a:endParaRPr>
          </a:p>
        </p:txBody>
      </p:sp>
      <p:pic>
        <p:nvPicPr>
          <p:cNvPr id="4" name="3 - Θέση περιεχομένου" descr="Α_αχτενιστηΑγελάδα.PNG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712500" y="1600200"/>
            <a:ext cx="5718999" cy="4525963"/>
          </a:xfrm>
          <a:prstGeom prst="roundRect">
            <a:avLst>
              <a:gd name="adj" fmla="val 16667"/>
            </a:avLst>
          </a:prstGeom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WordArt 2"/>
          <p:cNvSpPr>
            <a:spLocks noChangeArrowheads="1" noChangeShapeType="1" noTextEdit="1"/>
          </p:cNvSpPr>
          <p:nvPr/>
        </p:nvSpPr>
        <p:spPr bwMode="auto">
          <a:xfrm>
            <a:off x="1082675" y="1460500"/>
            <a:ext cx="3705349" cy="434476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l-GR" sz="3600" b="1" kern="10" spc="0" dirty="0" smtClean="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/>
                <a:latin typeface="Calibri"/>
                <a:cs typeface="Calibri"/>
              </a:rPr>
              <a:t>Α</a:t>
            </a:r>
            <a:endParaRPr lang="el-GR" sz="3600" b="1" kern="10" spc="0" dirty="0">
              <a:ln w="2857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/>
              <a:latin typeface="Calibri"/>
              <a:cs typeface="Calibri"/>
            </a:endParaRPr>
          </a:p>
        </p:txBody>
      </p:sp>
      <p:sp>
        <p:nvSpPr>
          <p:cNvPr id="7171" name="WordArt 3"/>
          <p:cNvSpPr>
            <a:spLocks noChangeArrowheads="1" noChangeShapeType="1" noTextEdit="1"/>
          </p:cNvSpPr>
          <p:nvPr/>
        </p:nvSpPr>
        <p:spPr bwMode="auto">
          <a:xfrm>
            <a:off x="5580113" y="3645024"/>
            <a:ext cx="2592288" cy="208823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l-GR" sz="3600" b="1" kern="10" spc="0" dirty="0" smtClean="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/>
                <a:latin typeface="Calibri"/>
                <a:cs typeface="Calibri"/>
              </a:rPr>
              <a:t>α</a:t>
            </a:r>
            <a:endParaRPr lang="el-GR" sz="3600" b="1" kern="10" spc="0" dirty="0">
              <a:ln w="2857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/>
              <a:latin typeface="Calibri"/>
              <a:cs typeface="Calibri"/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251520" y="188640"/>
            <a:ext cx="8640960" cy="8794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Γέμισε το</a:t>
            </a:r>
            <a:r>
              <a:rPr kumimoji="0" lang="el-G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 </a:t>
            </a:r>
            <a:r>
              <a:rPr kumimoji="0" 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κεφαλαίο</a:t>
            </a:r>
            <a:r>
              <a:rPr kumimoji="0" lang="el-G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el-G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Α </a:t>
            </a:r>
            <a:r>
              <a:rPr kumimoji="0" 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και το πεζό </a:t>
            </a:r>
            <a:r>
              <a:rPr kumimoji="0" lang="el-G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α</a:t>
            </a:r>
            <a:r>
              <a:rPr kumimoji="0" lang="el-G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με μικρά </a:t>
            </a:r>
            <a:r>
              <a:rPr kumimoji="0" lang="el-G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αυτοκόλλητα</a:t>
            </a:r>
            <a:r>
              <a:rPr kumimoji="0" lang="el-G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 </a:t>
            </a:r>
            <a:r>
              <a:rPr kumimoji="0" 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ή ό, τι άλλο έχεις. Μπορείς να ζωγραφίσεις στο υπόλοιπο χαρτί εικόνες που ξεκινούν από </a:t>
            </a:r>
            <a:r>
              <a:rPr kumimoji="0" lang="el-G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α</a:t>
            </a:r>
            <a:r>
              <a:rPr kumimoji="0" 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.</a:t>
            </a: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179512" y="6237312"/>
            <a:ext cx="5544616" cy="33855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l-G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Όνομα:                                                         Ημερομηνία:       -        -</a:t>
            </a: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74" name="WordArt 6"/>
          <p:cNvSpPr>
            <a:spLocks noChangeArrowheads="1" noChangeShapeType="1" noTextEdit="1"/>
          </p:cNvSpPr>
          <p:nvPr/>
        </p:nvSpPr>
        <p:spPr bwMode="auto">
          <a:xfrm>
            <a:off x="6012160" y="6309320"/>
            <a:ext cx="2874962" cy="2111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l-GR" sz="1800" kern="10" spc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/>
                <a:latin typeface="Arial Black"/>
              </a:rPr>
              <a:t>132ο Νηπιαγωγείο Αθηνών</a:t>
            </a:r>
            <a:endParaRPr lang="el-GR" sz="1800" kern="10" spc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/>
              <a:latin typeface="Arial Black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Autofit/>
          </a:bodyPr>
          <a:lstStyle/>
          <a:p>
            <a:r>
              <a:rPr lang="el-GR" sz="3200" dirty="0" smtClean="0"/>
              <a:t>Α α… όπως αγάπη</a:t>
            </a:r>
            <a:endParaRPr lang="el-GR" sz="3200" dirty="0"/>
          </a:p>
        </p:txBody>
      </p:sp>
      <p:sp>
        <p:nvSpPr>
          <p:cNvPr id="5" name="4 - Θέση κειμένου"/>
          <p:cNvSpPr>
            <a:spLocks noGrp="1"/>
          </p:cNvSpPr>
          <p:nvPr>
            <p:ph idx="1"/>
          </p:nvPr>
        </p:nvSpPr>
        <p:spPr>
          <a:xfrm>
            <a:off x="446856" y="764704"/>
            <a:ext cx="8229600" cy="43204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sz="1800" dirty="0" smtClean="0"/>
              <a:t>Χρωμάτισε τις εικόνες που αρχίζουν από </a:t>
            </a:r>
            <a:r>
              <a:rPr lang="el-GR" sz="1800" b="1" dirty="0" smtClean="0"/>
              <a:t>α</a:t>
            </a:r>
            <a:r>
              <a:rPr lang="el-GR" sz="1800" dirty="0" smtClean="0"/>
              <a:t>.. Και κύκλωσε το γράμμα  </a:t>
            </a:r>
            <a:r>
              <a:rPr lang="el-GR" sz="1800" b="1" dirty="0" smtClean="0"/>
              <a:t>Α α.</a:t>
            </a:r>
            <a:endParaRPr lang="el-GR" sz="1800" b="1" dirty="0"/>
          </a:p>
        </p:txBody>
      </p:sp>
      <p:pic>
        <p:nvPicPr>
          <p:cNvPr id="33794" name="Picture 2" descr="Αποτέλεσμα εικόνας για horse clipart black and whi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4818" y="1268760"/>
            <a:ext cx="2024974" cy="2016224"/>
          </a:xfrm>
          <a:prstGeom prst="rect">
            <a:avLst/>
          </a:prstGeom>
          <a:noFill/>
        </p:spPr>
      </p:pic>
      <p:sp>
        <p:nvSpPr>
          <p:cNvPr id="33796" name="AutoShape 4" descr="Αποτέλεσμα εικόνας για star clipart black and white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33798" name="Picture 6" descr="Αποτέλεσμα εικόνας για star clipart black and whit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3340" y="1268760"/>
            <a:ext cx="1911108" cy="1817782"/>
          </a:xfrm>
          <a:prstGeom prst="rect">
            <a:avLst/>
          </a:prstGeom>
          <a:noFill/>
        </p:spPr>
      </p:pic>
      <p:pic>
        <p:nvPicPr>
          <p:cNvPr id="33800" name="Picture 8" descr="Αποτέλεσμα εικόνας για cow clipart black and whit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3861048"/>
            <a:ext cx="2208612" cy="1808301"/>
          </a:xfrm>
          <a:prstGeom prst="rect">
            <a:avLst/>
          </a:prstGeom>
          <a:noFill/>
        </p:spPr>
      </p:pic>
      <p:sp>
        <p:nvSpPr>
          <p:cNvPr id="15" name="14 - TextBox"/>
          <p:cNvSpPr txBox="1"/>
          <p:nvPr/>
        </p:nvSpPr>
        <p:spPr>
          <a:xfrm>
            <a:off x="827584" y="3212976"/>
            <a:ext cx="129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dirty="0" smtClean="0"/>
              <a:t>άλο</a:t>
            </a:r>
            <a:r>
              <a:rPr lang="el-GR" sz="2800" dirty="0" smtClean="0">
                <a:latin typeface="Segoe Script" pitchFamily="66" charset="0"/>
              </a:rPr>
              <a:t>γ</a:t>
            </a:r>
            <a:r>
              <a:rPr lang="el-GR" sz="2800" dirty="0" smtClean="0"/>
              <a:t>ο</a:t>
            </a:r>
            <a:endParaRPr lang="el-GR" sz="2800" dirty="0"/>
          </a:p>
        </p:txBody>
      </p:sp>
      <p:sp>
        <p:nvSpPr>
          <p:cNvPr id="16" name="15 - TextBox"/>
          <p:cNvSpPr txBox="1"/>
          <p:nvPr/>
        </p:nvSpPr>
        <p:spPr>
          <a:xfrm>
            <a:off x="7020272" y="2996952"/>
            <a:ext cx="129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dirty="0" smtClean="0"/>
              <a:t>αστέρι</a:t>
            </a:r>
            <a:endParaRPr lang="el-GR" sz="2800" dirty="0"/>
          </a:p>
        </p:txBody>
      </p:sp>
      <p:sp>
        <p:nvSpPr>
          <p:cNvPr id="17" name="16 - TextBox"/>
          <p:cNvSpPr txBox="1"/>
          <p:nvPr/>
        </p:nvSpPr>
        <p:spPr>
          <a:xfrm>
            <a:off x="683568" y="5589240"/>
            <a:ext cx="1512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dirty="0" smtClean="0"/>
              <a:t>αγελάδα</a:t>
            </a:r>
            <a:endParaRPr lang="el-GR" sz="2800" dirty="0"/>
          </a:p>
        </p:txBody>
      </p:sp>
      <p:pic>
        <p:nvPicPr>
          <p:cNvPr id="33802" name="Picture 10" descr="Αποτέλεσμα εικόνας για ελέφαντας clipart black and white"/>
          <p:cNvPicPr>
            <a:picLocks noChangeAspect="1" noChangeArrowheads="1"/>
          </p:cNvPicPr>
          <p:nvPr/>
        </p:nvPicPr>
        <p:blipFill>
          <a:blip r:embed="rId5" cstate="print"/>
          <a:srcRect t="30558" b="7087"/>
          <a:stretch>
            <a:fillRect/>
          </a:stretch>
        </p:blipFill>
        <p:spPr bwMode="auto">
          <a:xfrm>
            <a:off x="3563888" y="1196752"/>
            <a:ext cx="2448272" cy="2160392"/>
          </a:xfrm>
          <a:prstGeom prst="rect">
            <a:avLst/>
          </a:prstGeom>
          <a:noFill/>
        </p:spPr>
      </p:pic>
      <p:sp>
        <p:nvSpPr>
          <p:cNvPr id="19" name="18 - TextBox"/>
          <p:cNvSpPr txBox="1"/>
          <p:nvPr/>
        </p:nvSpPr>
        <p:spPr>
          <a:xfrm>
            <a:off x="3779912" y="3193812"/>
            <a:ext cx="1944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dirty="0" smtClean="0"/>
              <a:t>ελέφαντας</a:t>
            </a:r>
            <a:endParaRPr lang="el-GR" sz="2800" dirty="0"/>
          </a:p>
        </p:txBody>
      </p:sp>
      <p:pic>
        <p:nvPicPr>
          <p:cNvPr id="33804" name="Picture 12" descr="Αποτέλεσμα εικόνας για αεροπλάνο clipart black and whit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59223" y="3717032"/>
            <a:ext cx="2508921" cy="2009081"/>
          </a:xfrm>
          <a:prstGeom prst="rect">
            <a:avLst/>
          </a:prstGeom>
          <a:noFill/>
        </p:spPr>
      </p:pic>
      <p:sp>
        <p:nvSpPr>
          <p:cNvPr id="21" name="20 - TextBox"/>
          <p:cNvSpPr txBox="1"/>
          <p:nvPr/>
        </p:nvSpPr>
        <p:spPr>
          <a:xfrm>
            <a:off x="3635896" y="5589240"/>
            <a:ext cx="1944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dirty="0" smtClean="0"/>
              <a:t>αεροπλάνο</a:t>
            </a:r>
            <a:endParaRPr lang="el-GR" sz="2800" dirty="0"/>
          </a:p>
        </p:txBody>
      </p:sp>
      <p:pic>
        <p:nvPicPr>
          <p:cNvPr id="33806" name="Picture 14" descr="Αποτέλεσμα εικόνας για ήλιος clipart black and white"/>
          <p:cNvPicPr>
            <a:picLocks noChangeAspect="1" noChangeArrowheads="1"/>
          </p:cNvPicPr>
          <p:nvPr/>
        </p:nvPicPr>
        <p:blipFill>
          <a:blip r:embed="rId7" cstate="print"/>
          <a:srcRect l="9004" t="14001" r="6987" b="5989"/>
          <a:stretch>
            <a:fillRect/>
          </a:stretch>
        </p:blipFill>
        <p:spPr bwMode="auto">
          <a:xfrm>
            <a:off x="6516216" y="3789040"/>
            <a:ext cx="2232248" cy="2125951"/>
          </a:xfrm>
          <a:prstGeom prst="rect">
            <a:avLst/>
          </a:prstGeom>
          <a:noFill/>
        </p:spPr>
      </p:pic>
      <p:sp>
        <p:nvSpPr>
          <p:cNvPr id="23" name="22 - TextBox"/>
          <p:cNvSpPr txBox="1"/>
          <p:nvPr/>
        </p:nvSpPr>
        <p:spPr>
          <a:xfrm>
            <a:off x="6588224" y="5642084"/>
            <a:ext cx="1944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dirty="0"/>
              <a:t>ή</a:t>
            </a:r>
            <a:r>
              <a:rPr lang="el-GR" sz="2800" dirty="0" smtClean="0"/>
              <a:t>λιος</a:t>
            </a:r>
            <a:endParaRPr lang="el-GR" sz="2800" dirty="0"/>
          </a:p>
        </p:txBody>
      </p:sp>
      <p:sp>
        <p:nvSpPr>
          <p:cNvPr id="24" name="WordArt 6"/>
          <p:cNvSpPr>
            <a:spLocks noChangeArrowheads="1" noChangeShapeType="1" noTextEdit="1"/>
          </p:cNvSpPr>
          <p:nvPr/>
        </p:nvSpPr>
        <p:spPr bwMode="auto">
          <a:xfrm>
            <a:off x="6012160" y="6309320"/>
            <a:ext cx="2874962" cy="2111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l-GR" sz="18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/>
                <a:latin typeface="Arial Black"/>
              </a:rPr>
              <a:t>132ο Νηπιαγωγείο Αθηνών</a:t>
            </a:r>
            <a:endParaRPr lang="el-GR" sz="18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/>
              <a:latin typeface="Arial Black"/>
            </a:endParaRPr>
          </a:p>
        </p:txBody>
      </p:sp>
      <p:sp>
        <p:nvSpPr>
          <p:cNvPr id="25" name="Text Box 5"/>
          <p:cNvSpPr txBox="1">
            <a:spLocks noChangeArrowheads="1"/>
          </p:cNvSpPr>
          <p:nvPr/>
        </p:nvSpPr>
        <p:spPr bwMode="auto">
          <a:xfrm>
            <a:off x="179512" y="6237312"/>
            <a:ext cx="5544616" cy="33855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l-G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Όνομα:                                                         Ημερομηνία:       -        -</a:t>
            </a: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02630"/>
            <a:ext cx="8229600" cy="922114"/>
          </a:xfrm>
        </p:spPr>
        <p:txBody>
          <a:bodyPr>
            <a:normAutofit/>
          </a:bodyPr>
          <a:lstStyle/>
          <a:p>
            <a:r>
              <a:rPr lang="el-GR" sz="2200" b="1" dirty="0" smtClean="0">
                <a:solidFill>
                  <a:srgbClr val="663300"/>
                </a:solidFill>
              </a:rPr>
              <a:t>Τώρα ας σκεφτούμε λέξεις που ξέρουμε και ξεκινούν από</a:t>
            </a:r>
            <a:r>
              <a:rPr lang="el-GR" sz="2200" b="1" dirty="0" smtClean="0">
                <a:solidFill>
                  <a:srgbClr val="FF0000"/>
                </a:solidFill>
              </a:rPr>
              <a:t> </a:t>
            </a:r>
            <a:r>
              <a:rPr lang="el-GR" sz="2200" b="1" dirty="0">
                <a:solidFill>
                  <a:srgbClr val="FF0000"/>
                </a:solidFill>
              </a:rPr>
              <a:t>α</a:t>
            </a:r>
            <a:r>
              <a:rPr lang="el-GR" sz="2200" b="1" dirty="0">
                <a:solidFill>
                  <a:srgbClr val="663300"/>
                </a:solidFill>
              </a:rPr>
              <a:t>…</a:t>
            </a:r>
            <a:r>
              <a:rPr lang="el-GR" sz="2200" dirty="0" smtClean="0">
                <a:solidFill>
                  <a:srgbClr val="663300"/>
                </a:solidFill>
              </a:rPr>
              <a:t/>
            </a:r>
            <a:br>
              <a:rPr lang="el-GR" sz="2200" dirty="0" smtClean="0">
                <a:solidFill>
                  <a:srgbClr val="663300"/>
                </a:solidFill>
              </a:rPr>
            </a:br>
            <a:r>
              <a:rPr lang="el-GR" sz="2200" b="1" dirty="0" smtClean="0">
                <a:solidFill>
                  <a:srgbClr val="663300"/>
                </a:solidFill>
              </a:rPr>
              <a:t>Θέλετε λίγη βοήθεια….</a:t>
            </a:r>
            <a:endParaRPr lang="el-GR" dirty="0">
              <a:solidFill>
                <a:srgbClr val="663300"/>
              </a:solidFill>
            </a:endParaRPr>
          </a:p>
        </p:txBody>
      </p:sp>
      <p:pic>
        <p:nvPicPr>
          <p:cNvPr id="28674" name="Picture 2" descr="Αράχνη, Έντομο, Ταραντούλα, Funn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0"/>
            <a:ext cx="2390775" cy="3238501"/>
          </a:xfrm>
          <a:prstGeom prst="rect">
            <a:avLst/>
          </a:prstGeom>
          <a:noFill/>
        </p:spPr>
      </p:pic>
      <p:sp>
        <p:nvSpPr>
          <p:cNvPr id="8" name="7 - TextBox"/>
          <p:cNvSpPr txBox="1"/>
          <p:nvPr/>
        </p:nvSpPr>
        <p:spPr>
          <a:xfrm>
            <a:off x="323528" y="2996952"/>
            <a:ext cx="2448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b="1" dirty="0" smtClean="0"/>
              <a:t>αράχνη</a:t>
            </a:r>
            <a:endParaRPr lang="el-GR" sz="3200" b="1" dirty="0"/>
          </a:p>
        </p:txBody>
      </p:sp>
      <p:pic>
        <p:nvPicPr>
          <p:cNvPr id="28676" name="Picture 4" descr="Cow, Ζώων, Κέρδισα, Αγρόκτημα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908720"/>
            <a:ext cx="2710672" cy="2158381"/>
          </a:xfrm>
          <a:prstGeom prst="rect">
            <a:avLst/>
          </a:prstGeom>
          <a:noFill/>
        </p:spPr>
      </p:pic>
      <p:sp>
        <p:nvSpPr>
          <p:cNvPr id="10" name="9 - TextBox"/>
          <p:cNvSpPr txBox="1"/>
          <p:nvPr/>
        </p:nvSpPr>
        <p:spPr>
          <a:xfrm>
            <a:off x="6084168" y="3068960"/>
            <a:ext cx="2736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b="1" dirty="0" smtClean="0">
                <a:latin typeface="Arial" pitchFamily="34" charset="0"/>
                <a:cs typeface="Arial" pitchFamily="34" charset="0"/>
              </a:rPr>
              <a:t>α</a:t>
            </a:r>
            <a:r>
              <a:rPr lang="el-GR" sz="2800" b="1" dirty="0" smtClean="0">
                <a:latin typeface="Segoe Script" pitchFamily="66" charset="0"/>
                <a:cs typeface="Arial" pitchFamily="34" charset="0"/>
              </a:rPr>
              <a:t>γ</a:t>
            </a:r>
            <a:r>
              <a:rPr lang="el-GR" sz="2800" b="1" dirty="0" smtClean="0">
                <a:latin typeface="Arial" pitchFamily="34" charset="0"/>
                <a:cs typeface="Arial" pitchFamily="34" charset="0"/>
              </a:rPr>
              <a:t>ελάδα</a:t>
            </a:r>
            <a:endParaRPr lang="el-GR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8678" name="Picture 6" descr="Αεροπλάνο, Funny, Επιβατών, Je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1484784"/>
            <a:ext cx="2376264" cy="1450503"/>
          </a:xfrm>
          <a:prstGeom prst="rect">
            <a:avLst/>
          </a:prstGeom>
          <a:noFill/>
        </p:spPr>
      </p:pic>
      <p:sp>
        <p:nvSpPr>
          <p:cNvPr id="12" name="11 - TextBox"/>
          <p:cNvSpPr txBox="1"/>
          <p:nvPr/>
        </p:nvSpPr>
        <p:spPr>
          <a:xfrm>
            <a:off x="3059832" y="2996952"/>
            <a:ext cx="2736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b="1" dirty="0" smtClean="0">
                <a:latin typeface="Arial" pitchFamily="34" charset="0"/>
                <a:cs typeface="Arial" pitchFamily="34" charset="0"/>
              </a:rPr>
              <a:t>αεροπλάνο</a:t>
            </a:r>
            <a:endParaRPr lang="el-GR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8680" name="Picture 8" descr="Πεφταστέρι, Meteoroid, Αστέρι, Μετεωρίτη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2120" y="3717032"/>
            <a:ext cx="2866809" cy="2132856"/>
          </a:xfrm>
          <a:prstGeom prst="rect">
            <a:avLst/>
          </a:prstGeom>
          <a:noFill/>
        </p:spPr>
      </p:pic>
      <p:sp>
        <p:nvSpPr>
          <p:cNvPr id="14" name="13 - TextBox"/>
          <p:cNvSpPr txBox="1"/>
          <p:nvPr/>
        </p:nvSpPr>
        <p:spPr>
          <a:xfrm>
            <a:off x="6228184" y="5805264"/>
            <a:ext cx="2736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b="1" dirty="0" smtClean="0">
                <a:latin typeface="Arial" pitchFamily="34" charset="0"/>
                <a:cs typeface="Arial" pitchFamily="34" charset="0"/>
              </a:rPr>
              <a:t>αστέρι</a:t>
            </a:r>
            <a:endParaRPr lang="el-GR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8682" name="Picture 10" descr="Σκαθάρι, Επιβατικών Αυτοκινήτων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3789040"/>
            <a:ext cx="2495938" cy="1844824"/>
          </a:xfrm>
          <a:prstGeom prst="rect">
            <a:avLst/>
          </a:prstGeom>
          <a:noFill/>
        </p:spPr>
      </p:pic>
      <p:sp>
        <p:nvSpPr>
          <p:cNvPr id="16" name="15 - TextBox"/>
          <p:cNvSpPr txBox="1"/>
          <p:nvPr/>
        </p:nvSpPr>
        <p:spPr>
          <a:xfrm>
            <a:off x="3131840" y="6021288"/>
            <a:ext cx="2448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b="1" dirty="0" smtClean="0"/>
              <a:t>α</a:t>
            </a:r>
            <a:r>
              <a:rPr lang="el-GR" sz="3200" b="1" dirty="0" smtClean="0">
                <a:latin typeface="Segoe Script" pitchFamily="66" charset="0"/>
              </a:rPr>
              <a:t>γ</a:t>
            </a:r>
            <a:r>
              <a:rPr lang="el-GR" sz="3200" b="1" dirty="0" smtClean="0"/>
              <a:t>όρι</a:t>
            </a:r>
            <a:endParaRPr lang="el-GR" sz="3200" b="1" dirty="0"/>
          </a:p>
        </p:txBody>
      </p:sp>
      <p:sp>
        <p:nvSpPr>
          <p:cNvPr id="17" name="16 - TextBox"/>
          <p:cNvSpPr txBox="1"/>
          <p:nvPr/>
        </p:nvSpPr>
        <p:spPr>
          <a:xfrm>
            <a:off x="323528" y="5733256"/>
            <a:ext cx="2448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b="1" dirty="0" smtClean="0"/>
              <a:t>αυτοκίνητο</a:t>
            </a:r>
            <a:endParaRPr lang="el-GR" sz="3200" b="1" dirty="0"/>
          </a:p>
        </p:txBody>
      </p:sp>
      <p:pic>
        <p:nvPicPr>
          <p:cNvPr id="28684" name="Picture 12" descr="Αγόρι, Cartoon, Κόμικ Χαρακτήρες"/>
          <p:cNvPicPr>
            <a:picLocks noChangeAspect="1" noChangeArrowheads="1"/>
          </p:cNvPicPr>
          <p:nvPr/>
        </p:nvPicPr>
        <p:blipFill>
          <a:blip r:embed="rId7" cstate="print"/>
          <a:srcRect l="49457"/>
          <a:stretch>
            <a:fillRect/>
          </a:stretch>
        </p:blipFill>
        <p:spPr bwMode="auto">
          <a:xfrm>
            <a:off x="3635896" y="3717032"/>
            <a:ext cx="1440160" cy="22635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el-GR" b="1" dirty="0" smtClean="0">
                <a:solidFill>
                  <a:srgbClr val="663300"/>
                </a:solidFill>
              </a:rPr>
              <a:t>ΩΡΑ ΓΙΑ ΑΙΝΙΓΜΑΤΑ</a:t>
            </a:r>
            <a:br>
              <a:rPr lang="el-GR" b="1" dirty="0" smtClean="0">
                <a:solidFill>
                  <a:srgbClr val="663300"/>
                </a:solidFill>
              </a:rPr>
            </a:br>
            <a:r>
              <a:rPr lang="el-GR" sz="2000" b="1" dirty="0" smtClean="0">
                <a:solidFill>
                  <a:srgbClr val="663300"/>
                </a:solidFill>
              </a:rPr>
              <a:t>Η σωστή απάντηση ξεκινάει πάντα από </a:t>
            </a:r>
            <a:r>
              <a:rPr lang="el-GR" sz="2000" b="1" dirty="0" smtClean="0">
                <a:solidFill>
                  <a:srgbClr val="FF0000"/>
                </a:solidFill>
              </a:rPr>
              <a:t>α</a:t>
            </a:r>
            <a:r>
              <a:rPr lang="el-GR" sz="2000" b="1" dirty="0" smtClean="0">
                <a:solidFill>
                  <a:srgbClr val="663300"/>
                </a:solidFill>
              </a:rPr>
              <a:t>…</a:t>
            </a:r>
            <a:endParaRPr lang="el-GR" sz="2000" b="1" dirty="0">
              <a:solidFill>
                <a:srgbClr val="6633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036711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buNone/>
            </a:pPr>
            <a:r>
              <a:rPr lang="el-GR" dirty="0" smtClean="0"/>
              <a:t>1. Άσπρο είναι εύκολα σπάει, κι αν κάποιος πεινάει μπορεί να το φάει.</a:t>
            </a:r>
            <a:endParaRPr lang="el-GR" dirty="0"/>
          </a:p>
        </p:txBody>
      </p:sp>
      <p:sp>
        <p:nvSpPr>
          <p:cNvPr id="25602" name="AutoShape 2" descr="Αποτέλεσμα εικόνας για egg clipart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25604" name="AutoShape 4" descr="Αποτέλεσμα εικόνας για egg clipart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25606" name="Picture 6" descr="Αποτέλεσμα εικόνας για egg clip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3068960"/>
            <a:ext cx="2304256" cy="230425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sp>
        <p:nvSpPr>
          <p:cNvPr id="7" name="6 - TextBox"/>
          <p:cNvSpPr txBox="1"/>
          <p:nvPr/>
        </p:nvSpPr>
        <p:spPr>
          <a:xfrm>
            <a:off x="467544" y="3068960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Α.</a:t>
            </a:r>
            <a:endParaRPr lang="el-GR" dirty="0"/>
          </a:p>
        </p:txBody>
      </p:sp>
      <p:sp>
        <p:nvSpPr>
          <p:cNvPr id="8" name="7 - TextBox"/>
          <p:cNvSpPr txBox="1"/>
          <p:nvPr/>
        </p:nvSpPr>
        <p:spPr>
          <a:xfrm>
            <a:off x="899592" y="5445224"/>
            <a:ext cx="2304256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3200" dirty="0" smtClean="0"/>
              <a:t>αυ</a:t>
            </a:r>
            <a:r>
              <a:rPr lang="el-GR" sz="3200" dirty="0" smtClean="0">
                <a:latin typeface="Segoe Script" pitchFamily="66" charset="0"/>
              </a:rPr>
              <a:t>γ</a:t>
            </a:r>
            <a:r>
              <a:rPr lang="el-GR" sz="3200" dirty="0" smtClean="0"/>
              <a:t>ό</a:t>
            </a:r>
            <a:endParaRPr lang="el-GR" sz="3200" dirty="0"/>
          </a:p>
        </p:txBody>
      </p:sp>
      <p:pic>
        <p:nvPicPr>
          <p:cNvPr id="25608" name="Picture 8" descr="Αποτέλεσμα εικόνας για brocken va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068960"/>
            <a:ext cx="3420436" cy="227910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sp>
        <p:nvSpPr>
          <p:cNvPr id="10" name="9 - TextBox"/>
          <p:cNvSpPr txBox="1"/>
          <p:nvPr/>
        </p:nvSpPr>
        <p:spPr>
          <a:xfrm>
            <a:off x="5148064" y="5445224"/>
            <a:ext cx="2304256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3200" dirty="0" smtClean="0"/>
              <a:t>βάζο</a:t>
            </a:r>
            <a:endParaRPr lang="el-GR" sz="3200" dirty="0"/>
          </a:p>
        </p:txBody>
      </p:sp>
      <p:sp>
        <p:nvSpPr>
          <p:cNvPr id="11" name="10 - TextBox"/>
          <p:cNvSpPr txBox="1"/>
          <p:nvPr/>
        </p:nvSpPr>
        <p:spPr>
          <a:xfrm>
            <a:off x="4211960" y="2996952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Β.</a:t>
            </a:r>
            <a:endParaRPr lang="el-G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>
                <a:solidFill>
                  <a:srgbClr val="FF0000"/>
                </a:solidFill>
              </a:rPr>
              <a:t>Σωστά το βρήκες!!!</a:t>
            </a:r>
            <a:endParaRPr lang="el-GR" b="1" dirty="0">
              <a:solidFill>
                <a:srgbClr val="FF0000"/>
              </a:solidFill>
            </a:endParaRPr>
          </a:p>
        </p:txBody>
      </p:sp>
      <p:pic>
        <p:nvPicPr>
          <p:cNvPr id="4" name="Picture 6" descr="Αποτέλεσμα εικόνας για egg clipart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09018" y="1340768"/>
            <a:ext cx="4525963" cy="4525963"/>
          </a:xfrm>
          <a:prstGeom prst="rect">
            <a:avLst/>
          </a:prstGeom>
          <a:noFill/>
          <a:ln>
            <a:solidFill>
              <a:srgbClr val="0070C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5" name="4 - TextBox"/>
          <p:cNvSpPr txBox="1"/>
          <p:nvPr/>
        </p:nvSpPr>
        <p:spPr>
          <a:xfrm>
            <a:off x="3491880" y="6093296"/>
            <a:ext cx="2304256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3200" dirty="0" smtClean="0"/>
              <a:t>αυ</a:t>
            </a:r>
            <a:r>
              <a:rPr lang="el-GR" sz="3200" dirty="0" smtClean="0">
                <a:latin typeface="Segoe Script" pitchFamily="66" charset="0"/>
              </a:rPr>
              <a:t>γ</a:t>
            </a:r>
            <a:r>
              <a:rPr lang="el-GR" sz="3200" dirty="0" smtClean="0"/>
              <a:t>ό</a:t>
            </a:r>
            <a:endParaRPr lang="el-GR" sz="3200" dirty="0"/>
          </a:p>
        </p:txBody>
      </p:sp>
      <p:sp>
        <p:nvSpPr>
          <p:cNvPr id="7" name="6 - TextBox"/>
          <p:cNvSpPr txBox="1"/>
          <p:nvPr/>
        </p:nvSpPr>
        <p:spPr>
          <a:xfrm>
            <a:off x="1907704" y="1340768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r>
              <a:rPr lang="el-GR" dirty="0" smtClean="0"/>
              <a:t>.</a:t>
            </a:r>
            <a:endParaRPr lang="el-G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el-GR" b="1" dirty="0" smtClean="0">
                <a:solidFill>
                  <a:srgbClr val="663300"/>
                </a:solidFill>
              </a:rPr>
              <a:t>ΩΡΑ ΓΙΑ ΑΙΝΙΓΜΑΤΑ</a:t>
            </a:r>
            <a:br>
              <a:rPr lang="el-GR" b="1" dirty="0" smtClean="0">
                <a:solidFill>
                  <a:srgbClr val="663300"/>
                </a:solidFill>
              </a:rPr>
            </a:br>
            <a:r>
              <a:rPr lang="el-GR" sz="2000" b="1" dirty="0" smtClean="0">
                <a:solidFill>
                  <a:srgbClr val="663300"/>
                </a:solidFill>
              </a:rPr>
              <a:t>Η σωστή απάντηση ξεκινάει πάντα από </a:t>
            </a:r>
            <a:r>
              <a:rPr lang="el-GR" sz="2000" b="1" dirty="0" smtClean="0">
                <a:solidFill>
                  <a:srgbClr val="FF0000"/>
                </a:solidFill>
              </a:rPr>
              <a:t>α</a:t>
            </a:r>
            <a:r>
              <a:rPr lang="el-GR" sz="2000" b="1" dirty="0" smtClean="0">
                <a:solidFill>
                  <a:srgbClr val="663300"/>
                </a:solidFill>
              </a:rPr>
              <a:t>…</a:t>
            </a:r>
            <a:endParaRPr lang="el-GR" sz="2000" b="1" dirty="0">
              <a:solidFill>
                <a:srgbClr val="6633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036711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buNone/>
            </a:pPr>
            <a:r>
              <a:rPr lang="el-GR" dirty="0"/>
              <a:t>2</a:t>
            </a:r>
            <a:r>
              <a:rPr lang="el-GR" dirty="0" smtClean="0"/>
              <a:t>. Πράσινο και ζουμερό, φρούτο είναι δροσερό. Φθινοπωρινός καρπός, νόστιμος λαχταριστός.</a:t>
            </a:r>
            <a:endParaRPr lang="el-GR" dirty="0"/>
          </a:p>
        </p:txBody>
      </p:sp>
      <p:sp>
        <p:nvSpPr>
          <p:cNvPr id="25602" name="AutoShape 2" descr="Αποτέλεσμα εικόνας για egg clipart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25604" name="AutoShape 4" descr="Αποτέλεσμα εικόνας για egg clipart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7" name="6 - TextBox"/>
          <p:cNvSpPr txBox="1"/>
          <p:nvPr/>
        </p:nvSpPr>
        <p:spPr>
          <a:xfrm>
            <a:off x="179512" y="3068960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Α.</a:t>
            </a:r>
            <a:endParaRPr lang="el-GR" dirty="0"/>
          </a:p>
        </p:txBody>
      </p:sp>
      <p:sp>
        <p:nvSpPr>
          <p:cNvPr id="8" name="7 - TextBox"/>
          <p:cNvSpPr txBox="1"/>
          <p:nvPr/>
        </p:nvSpPr>
        <p:spPr>
          <a:xfrm>
            <a:off x="539552" y="5445224"/>
            <a:ext cx="2304256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3200" dirty="0" smtClean="0"/>
              <a:t>μήλο</a:t>
            </a:r>
            <a:endParaRPr lang="el-GR" sz="3200" dirty="0"/>
          </a:p>
        </p:txBody>
      </p:sp>
      <p:sp>
        <p:nvSpPr>
          <p:cNvPr id="10" name="9 - TextBox"/>
          <p:cNvSpPr txBox="1"/>
          <p:nvPr/>
        </p:nvSpPr>
        <p:spPr>
          <a:xfrm>
            <a:off x="3635896" y="5445224"/>
            <a:ext cx="2304256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3200" dirty="0" smtClean="0"/>
              <a:t>καρπούζι</a:t>
            </a:r>
            <a:endParaRPr lang="el-GR" sz="3200" dirty="0"/>
          </a:p>
        </p:txBody>
      </p:sp>
      <p:sp>
        <p:nvSpPr>
          <p:cNvPr id="11" name="10 - TextBox"/>
          <p:cNvSpPr txBox="1"/>
          <p:nvPr/>
        </p:nvSpPr>
        <p:spPr>
          <a:xfrm>
            <a:off x="3203848" y="3068960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Β.</a:t>
            </a:r>
            <a:endParaRPr lang="el-GR" dirty="0"/>
          </a:p>
        </p:txBody>
      </p:sp>
      <p:pic>
        <p:nvPicPr>
          <p:cNvPr id="26626" name="Picture 2" descr="Αποτέλεσμα εικόνας για apple gre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068960"/>
            <a:ext cx="2304256" cy="230425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sp>
        <p:nvSpPr>
          <p:cNvPr id="26628" name="AutoShape 4" descr="Αποτέλεσμα εικόνας για watermelon green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26630" name="Picture 6" descr="Αποτέλεσμα εικόνας για watermelon green"/>
          <p:cNvPicPr>
            <a:picLocks noChangeAspect="1" noChangeArrowheads="1"/>
          </p:cNvPicPr>
          <p:nvPr/>
        </p:nvPicPr>
        <p:blipFill>
          <a:blip r:embed="rId3" cstate="print"/>
          <a:srcRect l="7500" r="10000"/>
          <a:stretch>
            <a:fillRect/>
          </a:stretch>
        </p:blipFill>
        <p:spPr bwMode="auto">
          <a:xfrm>
            <a:off x="3563888" y="3068960"/>
            <a:ext cx="2376264" cy="230425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pic>
        <p:nvPicPr>
          <p:cNvPr id="26632" name="Picture 8" descr="Αποτέλεσμα εικόνας για αχλάδι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3068960"/>
            <a:ext cx="2304256" cy="230425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sp>
        <p:nvSpPr>
          <p:cNvPr id="16" name="15 - TextBox"/>
          <p:cNvSpPr txBox="1"/>
          <p:nvPr/>
        </p:nvSpPr>
        <p:spPr>
          <a:xfrm>
            <a:off x="6228184" y="3068960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Γ.</a:t>
            </a:r>
            <a:endParaRPr lang="el-GR" dirty="0"/>
          </a:p>
        </p:txBody>
      </p:sp>
      <p:sp>
        <p:nvSpPr>
          <p:cNvPr id="17" name="16 - TextBox"/>
          <p:cNvSpPr txBox="1"/>
          <p:nvPr/>
        </p:nvSpPr>
        <p:spPr>
          <a:xfrm>
            <a:off x="6588224" y="5445224"/>
            <a:ext cx="2304256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3200" dirty="0" smtClean="0"/>
              <a:t>αχλάδι</a:t>
            </a:r>
            <a:endParaRPr lang="el-GR" sz="3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FF0000"/>
                </a:solidFill>
              </a:rPr>
              <a:t>Μπράβο το βρήκες!!!</a:t>
            </a:r>
            <a:endParaRPr lang="el-GR" dirty="0">
              <a:solidFill>
                <a:srgbClr val="FF0000"/>
              </a:solidFill>
            </a:endParaRPr>
          </a:p>
        </p:txBody>
      </p:sp>
      <p:pic>
        <p:nvPicPr>
          <p:cNvPr id="9" name="Picture 8" descr="Αποτέλεσμα εικόνας για αχλάδι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09018" y="1340768"/>
            <a:ext cx="4525963" cy="4525963"/>
          </a:xfrm>
          <a:prstGeom prst="rect">
            <a:avLst/>
          </a:prstGeom>
          <a:noFill/>
          <a:ln>
            <a:solidFill>
              <a:srgbClr val="0070C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6" name="5 - TextBox"/>
          <p:cNvSpPr txBox="1"/>
          <p:nvPr/>
        </p:nvSpPr>
        <p:spPr>
          <a:xfrm>
            <a:off x="1907704" y="1340768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Γ.</a:t>
            </a:r>
            <a:endParaRPr lang="el-GR" dirty="0"/>
          </a:p>
        </p:txBody>
      </p:sp>
      <p:sp>
        <p:nvSpPr>
          <p:cNvPr id="5" name="4 - TextBox"/>
          <p:cNvSpPr txBox="1"/>
          <p:nvPr/>
        </p:nvSpPr>
        <p:spPr>
          <a:xfrm>
            <a:off x="3491880" y="6093296"/>
            <a:ext cx="2304256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3200" dirty="0" smtClean="0"/>
              <a:t>αχλάδι</a:t>
            </a:r>
            <a:endParaRPr lang="el-GR" sz="3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el-GR" b="1" dirty="0" smtClean="0">
                <a:solidFill>
                  <a:srgbClr val="663300"/>
                </a:solidFill>
              </a:rPr>
              <a:t>ΩΡΑ ΓΙΑ ΑΙΝΙΓΜΑΤΑ</a:t>
            </a:r>
            <a:br>
              <a:rPr lang="el-GR" b="1" dirty="0" smtClean="0">
                <a:solidFill>
                  <a:srgbClr val="663300"/>
                </a:solidFill>
              </a:rPr>
            </a:br>
            <a:r>
              <a:rPr lang="el-GR" sz="2000" b="1" dirty="0" smtClean="0">
                <a:solidFill>
                  <a:srgbClr val="663300"/>
                </a:solidFill>
              </a:rPr>
              <a:t>Η σωστή απάντηση ξεκινάει πάντα από </a:t>
            </a:r>
            <a:r>
              <a:rPr lang="el-GR" sz="2000" b="1" dirty="0" smtClean="0">
                <a:solidFill>
                  <a:srgbClr val="FF0000"/>
                </a:solidFill>
              </a:rPr>
              <a:t>α</a:t>
            </a:r>
            <a:r>
              <a:rPr lang="el-GR" sz="2000" b="1" dirty="0" smtClean="0">
                <a:solidFill>
                  <a:srgbClr val="663300"/>
                </a:solidFill>
              </a:rPr>
              <a:t>…</a:t>
            </a:r>
            <a:endParaRPr lang="el-GR" sz="2000" b="1" dirty="0">
              <a:solidFill>
                <a:srgbClr val="6633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036711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l-GR" dirty="0" smtClean="0"/>
              <a:t>3. Μπορεί να είναι καφετιά, μπορεί και πολική.</a:t>
            </a:r>
          </a:p>
          <a:p>
            <a:pPr>
              <a:buNone/>
            </a:pPr>
            <a:r>
              <a:rPr lang="el-GR" dirty="0" smtClean="0"/>
              <a:t>Μέλι τρώει για λιχουδιά και κοιμάται ύπνο βαθύ.</a:t>
            </a:r>
            <a:endParaRPr lang="el-GR" dirty="0"/>
          </a:p>
        </p:txBody>
      </p:sp>
      <p:sp>
        <p:nvSpPr>
          <p:cNvPr id="25602" name="AutoShape 2" descr="Αποτέλεσμα εικόνας για egg clipart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25604" name="AutoShape 4" descr="Αποτέλεσμα εικόνας για egg clipart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7" name="6 - TextBox"/>
          <p:cNvSpPr txBox="1"/>
          <p:nvPr/>
        </p:nvSpPr>
        <p:spPr>
          <a:xfrm>
            <a:off x="179512" y="3068960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Α.</a:t>
            </a:r>
            <a:endParaRPr lang="el-GR" dirty="0"/>
          </a:p>
        </p:txBody>
      </p:sp>
      <p:sp>
        <p:nvSpPr>
          <p:cNvPr id="8" name="7 - TextBox"/>
          <p:cNvSpPr txBox="1"/>
          <p:nvPr/>
        </p:nvSpPr>
        <p:spPr>
          <a:xfrm>
            <a:off x="1043608" y="5445224"/>
            <a:ext cx="2304256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3200" dirty="0" smtClean="0"/>
              <a:t>κότα</a:t>
            </a:r>
            <a:endParaRPr lang="el-GR" sz="3200" dirty="0"/>
          </a:p>
        </p:txBody>
      </p:sp>
      <p:sp>
        <p:nvSpPr>
          <p:cNvPr id="10" name="9 - TextBox"/>
          <p:cNvSpPr txBox="1"/>
          <p:nvPr/>
        </p:nvSpPr>
        <p:spPr>
          <a:xfrm>
            <a:off x="5580112" y="5445224"/>
            <a:ext cx="2304256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3200" dirty="0" smtClean="0"/>
              <a:t>αρκούδα</a:t>
            </a:r>
            <a:endParaRPr lang="el-GR" sz="3200" dirty="0"/>
          </a:p>
        </p:txBody>
      </p:sp>
      <p:sp>
        <p:nvSpPr>
          <p:cNvPr id="11" name="10 - TextBox"/>
          <p:cNvSpPr txBox="1"/>
          <p:nvPr/>
        </p:nvSpPr>
        <p:spPr>
          <a:xfrm>
            <a:off x="4788024" y="3068960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Β.</a:t>
            </a:r>
            <a:endParaRPr lang="el-GR" dirty="0"/>
          </a:p>
        </p:txBody>
      </p:sp>
      <p:sp>
        <p:nvSpPr>
          <p:cNvPr id="26628" name="AutoShape 4" descr="Αποτέλεσμα εικόνας για watermelon green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28674" name="Picture 2" descr="Αποτέλεσμα εικόνας για αρκούδ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2924944"/>
            <a:ext cx="3096344" cy="232222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pic>
        <p:nvPicPr>
          <p:cNvPr id="28676" name="Picture 4" descr="Αποτέλεσμα εικόνας για κότα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996952"/>
            <a:ext cx="3009752" cy="216024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368</TotalTime>
  <Words>565</Words>
  <Application>Microsoft Office PowerPoint</Application>
  <PresentationFormat>Προβολή στην οθόνη (4:3)</PresentationFormat>
  <Paragraphs>127</Paragraphs>
  <Slides>31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31</vt:i4>
      </vt:variant>
    </vt:vector>
  </HeadingPairs>
  <TitlesOfParts>
    <vt:vector size="32" baseType="lpstr">
      <vt:lpstr>Θέμα του Office</vt:lpstr>
      <vt:lpstr>Α ααα… όπως αγάπη, αγκαλιά!</vt:lpstr>
      <vt:lpstr>Ελάτε να μάθουμε σήμερα το Α α….  Δείτε το βίντεο και ακούστε πως ακούγεται το Ααα…</vt:lpstr>
      <vt:lpstr>Ας δούμε και ένα εκπαιδευτικό βίντεο  «Η αχτένιστη αγελάδα».  Ακούστε με προσοχή και πείτε και εσείς τις καινούριες λέξεις  που μάθατε ότι αρχίζουν από α.</vt:lpstr>
      <vt:lpstr>Τώρα ας σκεφτούμε λέξεις που ξέρουμε και ξεκινούν από α… Θέλετε λίγη βοήθεια….</vt:lpstr>
      <vt:lpstr>ΩΡΑ ΓΙΑ ΑΙΝΙΓΜΑΤΑ Η σωστή απάντηση ξεκινάει πάντα από α…</vt:lpstr>
      <vt:lpstr>Σωστά το βρήκες!!!</vt:lpstr>
      <vt:lpstr>ΩΡΑ ΓΙΑ ΑΙΝΙΓΜΑΤΑ Η σωστή απάντηση ξεκινάει πάντα από α…</vt:lpstr>
      <vt:lpstr>Μπράβο το βρήκες!!!</vt:lpstr>
      <vt:lpstr>ΩΡΑ ΓΙΑ ΑΙΝΙΓΜΑΤΑ Η σωστή απάντηση ξεκινάει πάντα από α…</vt:lpstr>
      <vt:lpstr>Μπράβο, απάντησες σωστά!!!</vt:lpstr>
      <vt:lpstr>ΩΡΑ ΓΙΑ ΑΙΝΙΓΜΑΤΑ Η σωστή απάντηση ξεκινάει πάντα από α…</vt:lpstr>
      <vt:lpstr>Συγχαρητήρια, το βρήκες!!!</vt:lpstr>
      <vt:lpstr>Διαβάστε το παρακάτω ποίημα…  ποιες λέξεις ακούτε που αρχίζουν από ααα;</vt:lpstr>
      <vt:lpstr>Τι προτιμάει το αρκουδάκι; Η σωστή απάντηση ξεκινάει πάντα από α…</vt:lpstr>
      <vt:lpstr>Το βρήκες είναι το άσπρο χρώμα!!!</vt:lpstr>
      <vt:lpstr>Τι προτιμάει το αρκουδάκι; Η σωστή απάντηση ξεκινάει πάντα από α…</vt:lpstr>
      <vt:lpstr>Προτιμά να παίζει με την αδελφή του!!!</vt:lpstr>
      <vt:lpstr>Τι προτιμάει το αρκουδάκι; Η σωστή απάντηση ξεκινάει πάντα από α…</vt:lpstr>
      <vt:lpstr>Του αρέσει πιο πολύ η αγκαλίτσα της μαμάς!!!</vt:lpstr>
      <vt:lpstr>Τι προτιμάει το αρκουδάκι; Η σωστή απάντηση ξεκινάει πάντα από α…</vt:lpstr>
      <vt:lpstr>Νιώθει αγάπη, όταν είναι στην αγκαλιά της μαμάς του!</vt:lpstr>
      <vt:lpstr>Τι προτιμάει το αρκουδάκι; Η σωστή απάντηση ξεκινάει πάντα από α…</vt:lpstr>
      <vt:lpstr>Νιώθει ασφάλεια, όταν είναι όλοι μαζί!</vt:lpstr>
      <vt:lpstr>Ώρα για εκπαιδευτικό παιχνίδι με το γράμμα Α α… </vt:lpstr>
      <vt:lpstr>Αποστολή</vt:lpstr>
      <vt:lpstr>Ήρθε η ώρα να το φτιάξετε και εσείς το Α α… Μπορείτε να πάρετε μαρκαδόρους, μακαρόνια, lego, πλαστελίνες ή  ό,τι  άλλο  θα σας βοηθήσει να σχηματίσετε το κεφαλαίο Α ή το α. Δείτε κάποιες ιδέες: </vt:lpstr>
      <vt:lpstr>Διαφάνεια 27</vt:lpstr>
      <vt:lpstr>Διαφάνεια 28</vt:lpstr>
      <vt:lpstr>Τώρα μπορείς να το γράψεις και εσύ...</vt:lpstr>
      <vt:lpstr>Διαφάνεια 30</vt:lpstr>
      <vt:lpstr>Α α… όπως αγάπη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 ααα… όπως αγάπη, αγκαλιά!</dc:title>
  <dc:creator>AV1</dc:creator>
  <cp:lastModifiedBy>AV1</cp:lastModifiedBy>
  <cp:revision>6</cp:revision>
  <dcterms:created xsi:type="dcterms:W3CDTF">2021-02-14T18:06:19Z</dcterms:created>
  <dcterms:modified xsi:type="dcterms:W3CDTF">2021-04-03T15:47:28Z</dcterms:modified>
</cp:coreProperties>
</file>