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57" r:id="rId4"/>
    <p:sldId id="258" r:id="rId5"/>
    <p:sldId id="263" r:id="rId6"/>
    <p:sldId id="259" r:id="rId7"/>
    <p:sldId id="265" r:id="rId8"/>
    <p:sldId id="260" r:id="rId9"/>
    <p:sldId id="262" r:id="rId10"/>
    <p:sldId id="261" r:id="rId11"/>
    <p:sldId id="264" r:id="rId12"/>
    <p:sldId id="267" r:id="rId13"/>
    <p:sldId id="270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4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14/10/2021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υθεία γραμμή σύνδεσης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Έλλειψη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Έλλειψη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14/10/2021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14/10/2021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υθεία γραμμή σύνδεσης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Ορθογώνιο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Έλλειψη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Έλλειψη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Έλλειψη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Έλλειψη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Ευθεία γραμμή σύνδεσης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14/10/2021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14/10/2021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14/10/2021</a:t>
            </a:fld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14/10/2021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14/10/2021</a:t>
            </a:fld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υθεία γραμμή σύνδεσης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υθεία γραμμή σύνδεσης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42CEA3-3058-4D43-AE35-B3DA76CB4003}" type="datetimeFigureOut">
              <a:rPr lang="el-GR" smtClean="0"/>
              <a:pPr/>
              <a:t>14/10/2021</a:t>
            </a:fld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Ευθεία γραμμή σύνδεσης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14/10/2021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Εργαστηρια</a:t>
            </a:r>
            <a:r>
              <a:rPr lang="el-GR" dirty="0" smtClean="0"/>
              <a:t> </a:t>
            </a:r>
            <a:r>
              <a:rPr lang="el-GR" dirty="0" err="1" smtClean="0"/>
              <a:t>δεξιοτητων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Ας γνωρίσουμε τα εργαστήρια δεξιοτήτων…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Δημιουργώ και Καινοτομώ – Δημιουργική Σκέψη και Πρωτοβουλία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5">
              <a:buNone/>
            </a:pPr>
            <a:endParaRPr lang="el-GR" dirty="0" smtClean="0"/>
          </a:p>
          <a:p>
            <a:r>
              <a:rPr lang="el-GR" dirty="0" smtClean="0"/>
              <a:t>Επιχειρηματικότητα- Αγωγή Σταδιοδρομίας- Γνωριμία με </a:t>
            </a:r>
            <a:r>
              <a:rPr lang="el-GR" dirty="0" smtClean="0"/>
              <a:t>επαγγέλματα</a:t>
            </a:r>
          </a:p>
          <a:p>
            <a:endParaRPr lang="el-GR" dirty="0" smtClean="0"/>
          </a:p>
          <a:p>
            <a:pPr algn="ctr">
              <a:buNone/>
            </a:pPr>
            <a:r>
              <a:rPr lang="el-GR" dirty="0" smtClean="0">
                <a:solidFill>
                  <a:srgbClr val="FF0000"/>
                </a:solidFill>
              </a:rPr>
              <a:t>Διερευνώ τις εκπαιδευτικές και επαγγελματικές μου επιλογές</a:t>
            </a:r>
            <a:endParaRPr lang="el-GR" dirty="0" smtClean="0">
              <a:solidFill>
                <a:srgbClr val="FF0000"/>
              </a:solidFill>
            </a:endParaRPr>
          </a:p>
          <a:p>
            <a:endParaRPr lang="el-GR" dirty="0"/>
          </a:p>
        </p:txBody>
      </p:sp>
      <p:pic>
        <p:nvPicPr>
          <p:cNvPr id="18434" name="Picture 2" descr="Γνωριμία με επαγγέλματ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7" y="5429264"/>
            <a:ext cx="1601935" cy="704853"/>
          </a:xfrm>
          <a:prstGeom prst="rect">
            <a:avLst/>
          </a:prstGeom>
          <a:noFill/>
        </p:spPr>
      </p:pic>
      <p:pic>
        <p:nvPicPr>
          <p:cNvPr id="18436" name="Picture 4" descr="Δημιουργώ και Καινοτομώ – Δημιουργική Σκέψη και Πρωτοβουλί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28604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ΣΚΟΠΟΣ ΠΡΟΓΡΑΜΜΑΤΟΣ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Στο πλαίσιο του προγράμματος οι μαθητές/</a:t>
            </a:r>
            <a:r>
              <a:rPr lang="el-GR" dirty="0" err="1" smtClean="0"/>
              <a:t>τριες</a:t>
            </a:r>
            <a:r>
              <a:rPr lang="el-GR" dirty="0" smtClean="0"/>
              <a:t> μέσα από σχετικές δραστηριότητες: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α</a:t>
            </a:r>
            <a:r>
              <a:rPr lang="el-GR" dirty="0" smtClean="0"/>
              <a:t>) θα αναγνωρίσουν κάποια από τα πολλά θετικά τους στοιχεία καθώς και τα διαφορετικά χαρακτηριστικά που συνθέτουν την προσωπικότητα τους,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β</a:t>
            </a:r>
            <a:r>
              <a:rPr lang="el-GR" dirty="0" smtClean="0"/>
              <a:t>) θα διερευνήσουν τις δεξιότητες που επιθυμούν να αναπτύξουν τα επόμενα χρόνια ή έχουν ήδη αναπτύξει</a:t>
            </a:r>
            <a:r>
              <a:rPr lang="el-GR" dirty="0" smtClean="0"/>
              <a:t>,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γ) θα ασκηθούν σε πρακτικές αναφορικά με το να θέσουν στόχους και να λάβουν αποφάσεις και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δ</a:t>
            </a:r>
            <a:r>
              <a:rPr lang="el-GR" dirty="0" smtClean="0"/>
              <a:t>) θα </a:t>
            </a:r>
            <a:r>
              <a:rPr lang="el-GR" dirty="0" err="1" smtClean="0"/>
              <a:t>αναστοχαστούν</a:t>
            </a:r>
            <a:r>
              <a:rPr lang="el-GR" dirty="0" smtClean="0"/>
              <a:t> σε σχέση με τις εκπαιδευτικές και επαγγελματικές τους επιλογές για τα επόμενα χρόνια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r>
              <a:rPr lang="el-GR" dirty="0" err="1" smtClean="0"/>
              <a:t>Αξιολογηση</a:t>
            </a:r>
            <a:r>
              <a:rPr lang="el-GR" dirty="0" smtClean="0"/>
              <a:t> </a:t>
            </a:r>
            <a:r>
              <a:rPr lang="el-GR" dirty="0" err="1" smtClean="0"/>
              <a:t>μαθητων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715304" cy="500066"/>
          </a:xfrm>
        </p:spPr>
        <p:txBody>
          <a:bodyPr/>
          <a:lstStyle/>
          <a:p>
            <a:r>
              <a:rPr lang="el-GR" dirty="0" smtClean="0"/>
              <a:t>Περιγραφική αξιολόγηση</a:t>
            </a:r>
            <a:endParaRPr lang="el-GR" dirty="0"/>
          </a:p>
        </p:txBody>
      </p:sp>
      <p:pic>
        <p:nvPicPr>
          <p:cNvPr id="5" name="4 - Εικόνα" descr="Στιγμιότυπο οθόνης (147).png"/>
          <p:cNvPicPr>
            <a:picLocks noChangeAspect="1"/>
          </p:cNvPicPr>
          <p:nvPr/>
        </p:nvPicPr>
        <p:blipFill>
          <a:blip r:embed="rId2"/>
          <a:srcRect l="17307" t="3075" r="32503"/>
          <a:stretch>
            <a:fillRect/>
          </a:stretch>
        </p:blipFill>
        <p:spPr>
          <a:xfrm>
            <a:off x="1428728" y="1857364"/>
            <a:ext cx="4429156" cy="4813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Στιγμιότυπο οθόνης (145).png"/>
          <p:cNvPicPr>
            <a:picLocks noChangeAspect="1"/>
          </p:cNvPicPr>
          <p:nvPr/>
        </p:nvPicPr>
        <p:blipFill>
          <a:blip r:embed="rId2"/>
          <a:srcRect l="24219" t="12500" r="25000" b="5555"/>
          <a:stretch>
            <a:fillRect/>
          </a:stretch>
        </p:blipFill>
        <p:spPr>
          <a:xfrm>
            <a:off x="1000101" y="214290"/>
            <a:ext cx="7274566" cy="6603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Στιγμιότυπο οθόνης (148).png"/>
          <p:cNvPicPr>
            <a:picLocks noChangeAspect="1"/>
          </p:cNvPicPr>
          <p:nvPr/>
        </p:nvPicPr>
        <p:blipFill>
          <a:blip r:embed="rId2"/>
          <a:srcRect t="10606" r="-693" b="28788"/>
          <a:stretch>
            <a:fillRect/>
          </a:stretch>
        </p:blipFill>
        <p:spPr>
          <a:xfrm>
            <a:off x="209628" y="1357298"/>
            <a:ext cx="8434338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PORTOFOLIO </a:t>
            </a:r>
            <a:r>
              <a:rPr lang="el-GR" dirty="0" smtClean="0"/>
              <a:t>ΜΑΘΗΤΗ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Στο </a:t>
            </a:r>
            <a:r>
              <a:rPr lang="el-GR" dirty="0" err="1" smtClean="0"/>
              <a:t>portfolio</a:t>
            </a:r>
            <a:r>
              <a:rPr lang="el-GR" dirty="0" smtClean="0"/>
              <a:t> του μαθητή θα περιλαμβάνεται</a:t>
            </a:r>
            <a:r>
              <a:rPr lang="el-GR" dirty="0" smtClean="0"/>
              <a:t>: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α) το σύνολο των Φύλλων Εργασίας του Προγράμματος, </a:t>
            </a: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 smtClean="0"/>
              <a:t> β)η </a:t>
            </a:r>
            <a:r>
              <a:rPr lang="el-GR" dirty="0" err="1" smtClean="0"/>
              <a:t>Διαθεματική</a:t>
            </a:r>
            <a:r>
              <a:rPr lang="el-GR" dirty="0" smtClean="0"/>
              <a:t> εργασία που έχει </a:t>
            </a:r>
            <a:r>
              <a:rPr lang="el-GR" dirty="0" smtClean="0"/>
              <a:t>πραγματοποιήσει,</a:t>
            </a:r>
          </a:p>
          <a:p>
            <a:pPr>
              <a:buNone/>
            </a:pPr>
            <a:r>
              <a:rPr lang="el-GR" dirty="0" smtClean="0"/>
              <a:t>γ</a:t>
            </a:r>
            <a:r>
              <a:rPr lang="el-GR" dirty="0" smtClean="0"/>
              <a:t>) κάθε άλλο σχετικό υλικό.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Τελοσ</a:t>
            </a:r>
            <a:r>
              <a:rPr lang="el-GR" dirty="0" smtClean="0"/>
              <a:t> και </a:t>
            </a:r>
            <a:r>
              <a:rPr lang="el-GR" dirty="0" err="1" smtClean="0"/>
              <a:t>καλη</a:t>
            </a:r>
            <a:r>
              <a:rPr lang="el-GR" dirty="0" smtClean="0"/>
              <a:t> </a:t>
            </a:r>
            <a:r>
              <a:rPr lang="el-GR" dirty="0" err="1" smtClean="0"/>
              <a:t>μασ</a:t>
            </a:r>
            <a:r>
              <a:rPr lang="el-GR" dirty="0" smtClean="0"/>
              <a:t> </a:t>
            </a:r>
            <a:r>
              <a:rPr lang="el-GR" dirty="0" err="1" smtClean="0"/>
              <a:t>αρχη</a:t>
            </a:r>
            <a:r>
              <a:rPr lang="el-GR" dirty="0" smtClean="0"/>
              <a:t>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Στιγμιότυπο οθόνης (14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8127993" cy="4571996"/>
          </a:xfrm>
          <a:prstGeom prst="rect">
            <a:avLst/>
          </a:prstGeom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Οι </a:t>
            </a:r>
            <a:r>
              <a:rPr lang="el-GR" dirty="0" err="1" smtClean="0"/>
              <a:t>θεματικοι</a:t>
            </a:r>
            <a:r>
              <a:rPr lang="el-GR" dirty="0" smtClean="0"/>
              <a:t> </a:t>
            </a:r>
            <a:r>
              <a:rPr lang="el-GR" dirty="0" err="1" smtClean="0"/>
              <a:t>κυκλοι</a:t>
            </a:r>
            <a:r>
              <a:rPr lang="el-GR" dirty="0" smtClean="0"/>
              <a:t> </a:t>
            </a:r>
            <a:r>
              <a:rPr lang="el-GR" dirty="0" smtClean="0"/>
              <a:t>των </a:t>
            </a:r>
            <a:r>
              <a:rPr lang="el-GR" dirty="0" err="1" smtClean="0"/>
              <a:t>Εργαστηριων</a:t>
            </a:r>
            <a:r>
              <a:rPr lang="el-GR" dirty="0" smtClean="0"/>
              <a:t> </a:t>
            </a:r>
            <a:r>
              <a:rPr lang="el-GR" dirty="0" err="1" smtClean="0"/>
              <a:t>Δεξιοτητων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Βέλος προς τα κάτω"/>
          <p:cNvSpPr/>
          <p:nvPr/>
        </p:nvSpPr>
        <p:spPr>
          <a:xfrm>
            <a:off x="7643834" y="571480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3 - Εικόνα" descr="ergastiria_dexiotiton3a_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7715304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Ζω </a:t>
            </a:r>
            <a:r>
              <a:rPr lang="el-GR" b="1" dirty="0" err="1" smtClean="0"/>
              <a:t>καλυτερα</a:t>
            </a:r>
            <a:r>
              <a:rPr lang="el-GR" b="1" dirty="0" smtClean="0"/>
              <a:t> – Ευ Ζην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Ψυχική και Συναισθηματική Υγεία - Πρόληψη</a:t>
            </a:r>
          </a:p>
          <a:p>
            <a:endParaRPr lang="el-GR" b="1" dirty="0" smtClean="0"/>
          </a:p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«Πώς να γίνω ο καλύτερός μου φίλος»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pPr algn="ctr">
              <a:buNone/>
            </a:pPr>
            <a:r>
              <a:rPr lang="el-GR" dirty="0" smtClean="0"/>
              <a:t>    Ένα ταξίδι αυτογνωσίας και </a:t>
            </a:r>
            <a:r>
              <a:rPr lang="el-GR" dirty="0" err="1" smtClean="0"/>
              <a:t>αυτοαποδοχής</a:t>
            </a:r>
            <a:r>
              <a:rPr lang="el-GR" dirty="0" smtClean="0"/>
              <a:t> στην εφηβεία, ώστε να αυξήσουμε τις πιθανότητες να θέσουμε τις βάσεις για μια υγιή και δημιουργική ζωή ατομικά και ως σύνολο.</a:t>
            </a:r>
            <a:endParaRPr lang="el-GR" dirty="0"/>
          </a:p>
        </p:txBody>
      </p:sp>
      <p:pic>
        <p:nvPicPr>
          <p:cNvPr id="2050" name="Picture 2" descr="Ζω καλύτερα – Ευ Ζη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85728"/>
            <a:ext cx="952500" cy="952500"/>
          </a:xfrm>
          <a:prstGeom prst="rect">
            <a:avLst/>
          </a:prstGeom>
          <a:noFill/>
        </p:spPr>
      </p:pic>
      <p:pic>
        <p:nvPicPr>
          <p:cNvPr id="2052" name="Picture 4" descr="Ψυχική Υγεί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929330"/>
            <a:ext cx="95250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ΣΚΟΠΟΣ ΠΡΟΓΡΑΜΜΑΤΟΣ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να μάθει κανείς να αγαπά τον εαυτό του είναι μια από τις μεγαλύτερες προκλήσεις που θα κληθεί να αντιμετωπίσει στη ζωή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 smtClean="0"/>
              <a:t>Όσο αυξάνει η αγάπη που δίνουμε στον εαυτό μας, τόσο αυξάνει και η εμπιστοσύνη μας στη ζωή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 smtClean="0"/>
              <a:t>Όσο αυξάνει η αυτοεκτίμηση και </a:t>
            </a:r>
            <a:r>
              <a:rPr lang="el-GR" dirty="0" err="1" smtClean="0"/>
              <a:t>αυτο</a:t>
            </a:r>
            <a:r>
              <a:rPr lang="el-GR" dirty="0" smtClean="0"/>
              <a:t>-αποδοχή μας, τόσο μειώνεται το ποσοστό της επικύρωσης που χρειαζόμαστε από τους άλλους, τόσο μειώνονται οι πιθανότητες να προστρέξουμε σε μηχανισμούς άμυνας, </a:t>
            </a:r>
            <a:r>
              <a:rPr lang="el-GR" dirty="0" err="1" smtClean="0"/>
              <a:t>χειριστικότητα</a:t>
            </a:r>
            <a:r>
              <a:rPr lang="el-GR" dirty="0" smtClean="0"/>
              <a:t> και τοξικές σχέσεις.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57224" y="428604"/>
            <a:ext cx="4900618" cy="868346"/>
          </a:xfrm>
        </p:spPr>
        <p:txBody>
          <a:bodyPr>
            <a:normAutofit fontScale="90000"/>
          </a:bodyPr>
          <a:lstStyle/>
          <a:p>
            <a:r>
              <a:rPr lang="el-GR" b="1" dirty="0" err="1" smtClean="0"/>
              <a:t>Φροντιζω</a:t>
            </a:r>
            <a:r>
              <a:rPr lang="el-GR" b="1" dirty="0" smtClean="0"/>
              <a:t> το </a:t>
            </a:r>
            <a:r>
              <a:rPr lang="el-GR" b="1" dirty="0" err="1" smtClean="0"/>
              <a:t>Περιβαλλον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Παγκόσμια και τοπική Πολιτιστική κληρονομιά</a:t>
            </a:r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Μελεκούνι</a:t>
            </a:r>
            <a:r>
              <a:rPr lang="en-US" b="1" dirty="0" smtClean="0">
                <a:solidFill>
                  <a:srgbClr val="FF0000"/>
                </a:solidFill>
              </a:rPr>
              <a:t> :</a:t>
            </a:r>
            <a:r>
              <a:rPr lang="en-US" b="1" dirty="0" err="1" smtClean="0">
                <a:solidFill>
                  <a:srgbClr val="FF0000"/>
                </a:solidFill>
              </a:rPr>
              <a:t>Όταν</a:t>
            </a:r>
            <a:r>
              <a:rPr lang="en-US" b="1" dirty="0" smtClean="0">
                <a:solidFill>
                  <a:srgbClr val="FF0000"/>
                </a:solidFill>
              </a:rPr>
              <a:t> η </a:t>
            </a:r>
            <a:r>
              <a:rPr lang="en-US" b="1" dirty="0" err="1" smtClean="0">
                <a:solidFill>
                  <a:srgbClr val="FF0000"/>
                </a:solidFill>
              </a:rPr>
              <a:t>παράδοση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της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Ρόδου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συναντά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μια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σύγχρονη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και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αγνή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διατροφή</a:t>
            </a:r>
            <a:r>
              <a:rPr lang="el-GR" b="1" dirty="0" smtClean="0">
                <a:solidFill>
                  <a:srgbClr val="FF0000"/>
                </a:solidFill>
              </a:rPr>
              <a:t>.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Φροντίζω το Περιβάλλο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85728"/>
            <a:ext cx="952500" cy="952500"/>
          </a:xfrm>
          <a:prstGeom prst="rect">
            <a:avLst/>
          </a:prstGeom>
          <a:noFill/>
        </p:spPr>
      </p:pic>
      <p:pic>
        <p:nvPicPr>
          <p:cNvPr id="1028" name="Picture 4" descr="Πολιτιστική κληρονομι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429264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ΣΚΟΠΟΣ ΠΡΟΓΡΑΜΜΑΤΟΣ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Να αναγνωρίσουν τη σημασία ενός τοπικού προϊόντος και τη συμβολή του στην οικονομική ενίσχυση ενός τόπου.</a:t>
            </a:r>
          </a:p>
          <a:p>
            <a:r>
              <a:rPr lang="el-GR" dirty="0" smtClean="0"/>
              <a:t>Να ανακαλύψουν την παράδοση και πως αυτή διατηρείται στο πέρασμα των χρόνων, μέσα από ένα παραδοσιακό γλύκισμα που πλέον τείνει να είναι ένα θρεπτικό σνακ.</a:t>
            </a:r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500042"/>
            <a:ext cx="5857916" cy="1214446"/>
          </a:xfrm>
        </p:spPr>
        <p:txBody>
          <a:bodyPr>
            <a:normAutofit/>
          </a:bodyPr>
          <a:lstStyle/>
          <a:p>
            <a:r>
              <a:rPr lang="el-GR" sz="2400" b="1" dirty="0" err="1" smtClean="0"/>
              <a:t>ΕνδιαΦΕρομαι</a:t>
            </a:r>
            <a:r>
              <a:rPr lang="el-GR" sz="2400" b="1" dirty="0" smtClean="0"/>
              <a:t> </a:t>
            </a:r>
            <a:r>
              <a:rPr lang="el-GR" sz="2400" b="1" dirty="0" smtClean="0"/>
              <a:t>και </a:t>
            </a:r>
            <a:r>
              <a:rPr lang="el-GR" sz="2400" b="1" dirty="0" err="1" smtClean="0"/>
              <a:t>ΕνεργΩ</a:t>
            </a:r>
            <a:r>
              <a:rPr lang="el-GR" sz="2400" b="1" dirty="0" smtClean="0"/>
              <a:t> </a:t>
            </a:r>
            <a:r>
              <a:rPr lang="el-GR" sz="2400" b="1" dirty="0" smtClean="0"/>
              <a:t>- </a:t>
            </a:r>
            <a:r>
              <a:rPr lang="el-GR" sz="2400" b="1" dirty="0" err="1" smtClean="0"/>
              <a:t>ΚοινωνικΗ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ΣυναΙσθηση</a:t>
            </a:r>
            <a:r>
              <a:rPr lang="el-GR" sz="2400" b="1" dirty="0" smtClean="0"/>
              <a:t> </a:t>
            </a:r>
            <a:r>
              <a:rPr lang="el-GR" sz="2400" b="1" dirty="0" smtClean="0"/>
              <a:t>και </a:t>
            </a:r>
            <a:r>
              <a:rPr lang="el-GR" sz="2400" b="1" dirty="0" err="1" smtClean="0"/>
              <a:t>ΕυΘΥνη</a:t>
            </a:r>
            <a:r>
              <a:rPr lang="el-GR" sz="2400" b="1" dirty="0" smtClean="0"/>
              <a:t/>
            </a:r>
            <a:br>
              <a:rPr lang="el-GR" sz="2400" b="1" dirty="0" smtClean="0"/>
            </a:b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Συμπερίληψη: Αλληλοσεβασμός, διαφορετικότητα, </a:t>
            </a:r>
            <a:r>
              <a:rPr lang="el-GR" dirty="0" err="1" smtClean="0"/>
              <a:t>έμφυλα</a:t>
            </a:r>
            <a:r>
              <a:rPr lang="el-GR" dirty="0" smtClean="0"/>
              <a:t> στερεότυπα</a:t>
            </a:r>
          </a:p>
          <a:p>
            <a:endParaRPr lang="el-GR" dirty="0" smtClean="0"/>
          </a:p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Φύλο και επάγγελμα: μια σχέση εξάρτησης και αδιόρατων στερεοτύπων</a:t>
            </a:r>
          </a:p>
          <a:p>
            <a:pPr algn="ctr">
              <a:buNone/>
            </a:pP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Ενδιαφέρομαι και Ενεργώ - Κοινωνική Συναίσθηση και Ευθύν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14290"/>
            <a:ext cx="952500" cy="952500"/>
          </a:xfrm>
          <a:prstGeom prst="rect">
            <a:avLst/>
          </a:prstGeom>
          <a:noFill/>
        </p:spPr>
      </p:pic>
      <p:pic>
        <p:nvPicPr>
          <p:cNvPr id="17412" name="Picture 4" descr="Ανθρώπινα δικαιώματα και συμπερίληψ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572140"/>
            <a:ext cx="952500" cy="97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ΣΚΟΠΟΣ ΠΡΟΓΡΑΜΜΑΤΟΣ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Η ευαισθητοποίηση των μαθητών-τριών πάνω στη σχέση των </a:t>
            </a:r>
            <a:r>
              <a:rPr lang="el-GR" dirty="0" err="1" smtClean="0"/>
              <a:t>έμφυλων</a:t>
            </a:r>
            <a:r>
              <a:rPr lang="el-GR" dirty="0" smtClean="0"/>
              <a:t> στερεοτύπων με τις κοινωνικές παραδοχές και προσδοκίες οι οποίες επηρεάζουν την </a:t>
            </a:r>
            <a:r>
              <a:rPr lang="el-GR" dirty="0" err="1" smtClean="0"/>
              <a:t>αυτο</a:t>
            </a:r>
            <a:r>
              <a:rPr lang="el-GR" dirty="0" smtClean="0"/>
              <a:t>-αντίληψη και την επιλογή επαγγέλματος. </a:t>
            </a:r>
          </a:p>
          <a:p>
            <a:pPr>
              <a:buNone/>
            </a:pPr>
            <a:r>
              <a:rPr lang="el-GR" dirty="0" smtClean="0"/>
              <a:t>Η αναγνώριση του σεξισμού στον επαγγελματικό χώρο και στην γλώσσα των επαγγελμάτων. </a:t>
            </a:r>
          </a:p>
          <a:p>
            <a:pPr>
              <a:buNone/>
            </a:pPr>
            <a:r>
              <a:rPr lang="el-GR" dirty="0" smtClean="0"/>
              <a:t>Η ενημέρωση για την ισχύουσα κατάσταση στα ελληνικά και διεθνή δεδομένα μέσα από την κριτική προσέγγιση στατιστικών του χώρου της εργασίας με κριτήριο το φύλο. </a:t>
            </a:r>
          </a:p>
          <a:p>
            <a:pPr>
              <a:buNone/>
            </a:pPr>
            <a:r>
              <a:rPr lang="el-GR" dirty="0" smtClean="0"/>
              <a:t>Η ενίσχυση μη στερεοτυπικών συμπεριφορών, η καλλιέργεια θετικής αυτοαντίληψης με σκοπό την αυτοδιάθεση.</a:t>
            </a:r>
          </a:p>
          <a:p>
            <a:pPr>
              <a:buNone/>
            </a:pPr>
            <a:r>
              <a:rPr lang="el-GR" dirty="0" smtClean="0"/>
              <a:t> Η ανάληψη δράσης ενάντια στην </a:t>
            </a:r>
            <a:r>
              <a:rPr lang="el-GR" dirty="0" err="1" smtClean="0"/>
              <a:t>έμφυλη</a:t>
            </a:r>
            <a:r>
              <a:rPr lang="el-GR" dirty="0" smtClean="0"/>
              <a:t> επαγγελματική ανισότητα.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εξοχή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Προεξοχή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Προεξοχή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</TotalTime>
  <Words>486</Words>
  <PresentationFormat>Προβολή στην οθόνη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Προεξοχή</vt:lpstr>
      <vt:lpstr>Εργαστηρια δεξιοτητων</vt:lpstr>
      <vt:lpstr>Οι θεματικοι κυκλοι των Εργαστηριων Δεξιοτητων</vt:lpstr>
      <vt:lpstr>Διαφάνεια 3</vt:lpstr>
      <vt:lpstr>Ζω καλυτερα – Ευ Ζην </vt:lpstr>
      <vt:lpstr>ΣΚΟΠΟΣ ΠΡΟΓΡΑΜΜΑΤΟΣ</vt:lpstr>
      <vt:lpstr>Φροντιζω το Περιβαλλον </vt:lpstr>
      <vt:lpstr>ΣΚΟΠΟΣ ΠΡΟΓΡΑΜΜΑΤΟΣ</vt:lpstr>
      <vt:lpstr>ΕνδιαΦΕρομαι και ΕνεργΩ - ΚοινωνικΗ ΣυναΙσθηση και ΕυΘΥνη </vt:lpstr>
      <vt:lpstr>ΣΚΟΠΟΣ ΠΡΟΓΡΑΜΜΑΤΟΣ</vt:lpstr>
      <vt:lpstr>Δημιουργώ και Καινοτομώ – Δημιουργική Σκέψη και Πρωτοβουλία </vt:lpstr>
      <vt:lpstr>ΣΚΟΠΟΣ ΠΡΟΓΡΑΜΜΑΤΟΣ</vt:lpstr>
      <vt:lpstr>Αξιολογηση μαθητων</vt:lpstr>
      <vt:lpstr>Διαφάνεια 13</vt:lpstr>
      <vt:lpstr>Διαφάνεια 14</vt:lpstr>
      <vt:lpstr>PORTOFOLIO ΜΑΘΗΤΗ</vt:lpstr>
      <vt:lpstr>Τελοσ και καλη μασ αρχη…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Εργαστηρια δεξιοτητων</dc:title>
  <dc:creator>Admin</dc:creator>
  <cp:lastModifiedBy>Admin</cp:lastModifiedBy>
  <cp:revision>12</cp:revision>
  <dcterms:created xsi:type="dcterms:W3CDTF">2021-10-14T13:31:30Z</dcterms:created>
  <dcterms:modified xsi:type="dcterms:W3CDTF">2021-10-14T20:07:21Z</dcterms:modified>
</cp:coreProperties>
</file>