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1" r:id="rId3"/>
    <p:sldId id="272" r:id="rId4"/>
    <p:sldId id="273" r:id="rId5"/>
    <p:sldId id="274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954" y="-47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1A5D6-EC3A-451E-8442-D076E7DA4279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BE6EC-FD8A-40A6-977F-0B4800655DF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0170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D60D-9F48-4500-B69F-43AF2A5D36B9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15EC-9FAE-487B-9A78-F43E72E644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D60D-9F48-4500-B69F-43AF2A5D36B9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15EC-9FAE-487B-9A78-F43E72E644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D60D-9F48-4500-B69F-43AF2A5D36B9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15EC-9FAE-487B-9A78-F43E72E644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D60D-9F48-4500-B69F-43AF2A5D36B9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15EC-9FAE-487B-9A78-F43E72E644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D60D-9F48-4500-B69F-43AF2A5D36B9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15EC-9FAE-487B-9A78-F43E72E644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D60D-9F48-4500-B69F-43AF2A5D36B9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15EC-9FAE-487B-9A78-F43E72E644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D60D-9F48-4500-B69F-43AF2A5D36B9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15EC-9FAE-487B-9A78-F43E72E644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D60D-9F48-4500-B69F-43AF2A5D36B9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15EC-9FAE-487B-9A78-F43E72E644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D60D-9F48-4500-B69F-43AF2A5D36B9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15EC-9FAE-487B-9A78-F43E72E644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D60D-9F48-4500-B69F-43AF2A5D36B9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15EC-9FAE-487B-9A78-F43E72E644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D60D-9F48-4500-B69F-43AF2A5D36B9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15EC-9FAE-487B-9A78-F43E72E644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5D60D-9F48-4500-B69F-43AF2A5D36B9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D15EC-9FAE-487B-9A78-F43E72E6442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71-hTdiHIhU&amp;ab_channel=NationalAnthemsoftheWorl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/>
          <a:lstStyle/>
          <a:p>
            <a:r>
              <a:rPr lang="el-GR" dirty="0" smtClean="0"/>
              <a:t>Ευρωπαϊκή Ένωση (Ε.Ε.)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57290" y="1643050"/>
            <a:ext cx="6400800" cy="685808"/>
          </a:xfrm>
        </p:spPr>
        <p:txBody>
          <a:bodyPr/>
          <a:lstStyle/>
          <a:p>
            <a:r>
              <a:rPr lang="el-GR" dirty="0" smtClean="0"/>
              <a:t>Στόχοι, Αξίες και Σύμβολα</a:t>
            </a:r>
            <a:endParaRPr lang="el-GR" dirty="0"/>
          </a:p>
        </p:txBody>
      </p:sp>
      <p:pic>
        <p:nvPicPr>
          <p:cNvPr id="4" name="3 - Εικόνα" descr="eu_logo.png"/>
          <p:cNvPicPr>
            <a:picLocks noChangeAspect="1"/>
          </p:cNvPicPr>
          <p:nvPr/>
        </p:nvPicPr>
        <p:blipFill>
          <a:blip r:embed="rId2" cstate="print"/>
          <a:srcRect l="2488" t="3125" r="2488" b="18750"/>
          <a:stretch>
            <a:fillRect/>
          </a:stretch>
        </p:blipFill>
        <p:spPr>
          <a:xfrm>
            <a:off x="0" y="0"/>
            <a:ext cx="1285884" cy="831391"/>
          </a:xfrm>
          <a:prstGeom prst="rect">
            <a:avLst/>
          </a:prstGeom>
        </p:spPr>
      </p:pic>
      <p:pic>
        <p:nvPicPr>
          <p:cNvPr id="5" name="4 - Εικόνα" descr="eu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08" y="2357430"/>
            <a:ext cx="4853802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59 - Εικόνα" descr="Εικόνα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oneTexte 1"/>
          <p:cNvSpPr txBox="1"/>
          <p:nvPr/>
        </p:nvSpPr>
        <p:spPr>
          <a:xfrm>
            <a:off x="1142976" y="285728"/>
            <a:ext cx="7093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i="0" u="none" strike="noStrike" cap="none" normalizeH="0" baseline="0" noProof="0" dirty="0" smtClean="0">
                <a:ln>
                  <a:noFill/>
                </a:ln>
                <a:uLnTx/>
                <a:uFillTx/>
                <a:latin typeface="Calibri" panose="020F0502020204030204"/>
                <a:ea typeface="+mn-ea"/>
                <a:cs typeface="+mn-cs"/>
              </a:rPr>
              <a:t>Τα κράτη μέλη</a:t>
            </a:r>
            <a:r>
              <a:rPr kumimoji="0" lang="el-GR" sz="4400" i="0" u="none" strike="noStrike" cap="none" normalizeH="0" noProof="0" dirty="0" smtClean="0">
                <a:ln>
                  <a:noFill/>
                </a:ln>
                <a:uLnTx/>
                <a:uFillTx/>
                <a:latin typeface="Calibri" panose="020F0502020204030204"/>
                <a:ea typeface="+mn-ea"/>
                <a:cs typeface="+mn-cs"/>
              </a:rPr>
              <a:t> της Ε.Ε. </a:t>
            </a:r>
            <a:endParaRPr kumimoji="0" lang="el-GR" sz="4400" i="0" u="none" strike="noStrike" cap="none" normalizeH="0" baseline="0" noProof="0" dirty="0">
              <a:ln>
                <a:noFill/>
              </a:ln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">
            <a:extLst>
              <a:ext uri="{FF2B5EF4-FFF2-40B4-BE49-F238E27FC236}">
                <a16:creationId xmlns:a16="http://schemas.microsoft.com/office/drawing/2014/main" xmlns="" id="{C4C91D50-7DC7-8845-A242-EAE1AD1ED3F8}"/>
              </a:ext>
            </a:extLst>
          </p:cNvPr>
          <p:cNvSpPr txBox="1"/>
          <p:nvPr/>
        </p:nvSpPr>
        <p:spPr>
          <a:xfrm>
            <a:off x="4592863" y="3135843"/>
            <a:ext cx="1083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Ηνωμένο Βασίλειο</a:t>
            </a:r>
          </a:p>
        </p:txBody>
      </p:sp>
      <p:sp>
        <p:nvSpPr>
          <p:cNvPr id="33" name="TextBox 33">
            <a:extLst>
              <a:ext uri="{FF2B5EF4-FFF2-40B4-BE49-F238E27FC236}">
                <a16:creationId xmlns:a16="http://schemas.microsoft.com/office/drawing/2014/main" xmlns="" id="{FF88FA81-D377-B240-8C05-DF9B3C292C1C}"/>
              </a:ext>
            </a:extLst>
          </p:cNvPr>
          <p:cNvSpPr txBox="1"/>
          <p:nvPr/>
        </p:nvSpPr>
        <p:spPr>
          <a:xfrm>
            <a:off x="4209333" y="2911648"/>
            <a:ext cx="6349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Ιρλανδία</a:t>
            </a:r>
          </a:p>
        </p:txBody>
      </p:sp>
      <p:sp>
        <p:nvSpPr>
          <p:cNvPr id="34" name="TextBox 4">
            <a:extLst>
              <a:ext uri="{FF2B5EF4-FFF2-40B4-BE49-F238E27FC236}">
                <a16:creationId xmlns:a16="http://schemas.microsoft.com/office/drawing/2014/main" xmlns="" id="{05B53261-23E0-0942-A84F-BF9C5D267D3B}"/>
              </a:ext>
            </a:extLst>
          </p:cNvPr>
          <p:cNvSpPr txBox="1"/>
          <p:nvPr/>
        </p:nvSpPr>
        <p:spPr>
          <a:xfrm>
            <a:off x="5660718" y="3562979"/>
            <a:ext cx="6719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white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Γερμανία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1AB29B2D-3351-4748-9E3D-A68B9E9D3F8D}"/>
              </a:ext>
            </a:extLst>
          </p:cNvPr>
          <p:cNvSpPr txBox="1"/>
          <p:nvPr/>
        </p:nvSpPr>
        <p:spPr>
          <a:xfrm>
            <a:off x="4953766" y="3997955"/>
            <a:ext cx="5373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white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Γαλλία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424EC0FF-8056-9445-9254-72D8E8867249}"/>
              </a:ext>
            </a:extLst>
          </p:cNvPr>
          <p:cNvSpPr txBox="1"/>
          <p:nvPr/>
        </p:nvSpPr>
        <p:spPr>
          <a:xfrm>
            <a:off x="5157513" y="3525101"/>
            <a:ext cx="6190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white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Βέλγιο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63D06523-CA42-BE44-9AB2-AC55A137836A}"/>
              </a:ext>
            </a:extLst>
          </p:cNvPr>
          <p:cNvSpPr txBox="1"/>
          <p:nvPr/>
        </p:nvSpPr>
        <p:spPr>
          <a:xfrm>
            <a:off x="5440944" y="3338623"/>
            <a:ext cx="8402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white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Κάτω Χώρες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D2D56875-B97F-0D46-8587-69ABEE0BAE27}"/>
              </a:ext>
            </a:extLst>
          </p:cNvPr>
          <p:cNvSpPr txBox="1"/>
          <p:nvPr/>
        </p:nvSpPr>
        <p:spPr>
          <a:xfrm>
            <a:off x="5107907" y="3734659"/>
            <a:ext cx="8483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white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Λουξεμβούργο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0ED9FD2D-EF10-5C46-BB0E-745C2303C53E}"/>
              </a:ext>
            </a:extLst>
          </p:cNvPr>
          <p:cNvSpPr txBox="1"/>
          <p:nvPr/>
        </p:nvSpPr>
        <p:spPr>
          <a:xfrm>
            <a:off x="5861092" y="4647317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white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Ιταλία</a:t>
            </a:r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xmlns="" id="{C5F84907-4AE7-A440-AE5F-2230E0EAC182}"/>
              </a:ext>
            </a:extLst>
          </p:cNvPr>
          <p:cNvSpPr/>
          <p:nvPr/>
        </p:nvSpPr>
        <p:spPr>
          <a:xfrm>
            <a:off x="4209333" y="4794907"/>
            <a:ext cx="47801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Ισπανία</a:t>
            </a:r>
          </a:p>
        </p:txBody>
      </p:sp>
      <p:sp>
        <p:nvSpPr>
          <p:cNvPr id="41" name="Rectangle 39">
            <a:extLst>
              <a:ext uri="{FF2B5EF4-FFF2-40B4-BE49-F238E27FC236}">
                <a16:creationId xmlns:a16="http://schemas.microsoft.com/office/drawing/2014/main" xmlns="" id="{1AAEA3C3-E3F3-4244-A40D-C53AFB1F79D0}"/>
              </a:ext>
            </a:extLst>
          </p:cNvPr>
          <p:cNvSpPr/>
          <p:nvPr/>
        </p:nvSpPr>
        <p:spPr>
          <a:xfrm>
            <a:off x="3721251" y="4636640"/>
            <a:ext cx="6367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Πορτογαλία</a:t>
            </a:r>
          </a:p>
        </p:txBody>
      </p:sp>
      <p:sp>
        <p:nvSpPr>
          <p:cNvPr id="42" name="Rectangle 40">
            <a:extLst>
              <a:ext uri="{FF2B5EF4-FFF2-40B4-BE49-F238E27FC236}">
                <a16:creationId xmlns:a16="http://schemas.microsoft.com/office/drawing/2014/main" xmlns="" id="{D266AB6C-D960-7741-94FF-A455F9BC782A}"/>
              </a:ext>
            </a:extLst>
          </p:cNvPr>
          <p:cNvSpPr/>
          <p:nvPr/>
        </p:nvSpPr>
        <p:spPr>
          <a:xfrm>
            <a:off x="6225759" y="4361264"/>
            <a:ext cx="5677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Κροατία</a:t>
            </a:r>
          </a:p>
        </p:txBody>
      </p:sp>
      <p:sp>
        <p:nvSpPr>
          <p:cNvPr id="43" name="Rectangle 41">
            <a:extLst>
              <a:ext uri="{FF2B5EF4-FFF2-40B4-BE49-F238E27FC236}">
                <a16:creationId xmlns:a16="http://schemas.microsoft.com/office/drawing/2014/main" xmlns="" id="{7FCE7A43-0EDC-FE4E-B175-272665A49EB3}"/>
              </a:ext>
            </a:extLst>
          </p:cNvPr>
          <p:cNvSpPr/>
          <p:nvPr/>
        </p:nvSpPr>
        <p:spPr>
          <a:xfrm>
            <a:off x="6793543" y="5162492"/>
            <a:ext cx="55656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Ελλάδα</a:t>
            </a:r>
          </a:p>
        </p:txBody>
      </p:sp>
      <p:sp>
        <p:nvSpPr>
          <p:cNvPr id="44" name="Rectangle 42">
            <a:extLst>
              <a:ext uri="{FF2B5EF4-FFF2-40B4-BE49-F238E27FC236}">
                <a16:creationId xmlns:a16="http://schemas.microsoft.com/office/drawing/2014/main" xmlns="" id="{81BB6AD1-DE5E-8B4D-9384-D4DBA2EFF306}"/>
              </a:ext>
            </a:extLst>
          </p:cNvPr>
          <p:cNvSpPr/>
          <p:nvPr/>
        </p:nvSpPr>
        <p:spPr>
          <a:xfrm>
            <a:off x="7071824" y="4671796"/>
            <a:ext cx="6206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Βουλγαρία</a:t>
            </a:r>
          </a:p>
        </p:txBody>
      </p:sp>
      <p:sp>
        <p:nvSpPr>
          <p:cNvPr id="45" name="Rectangle 43">
            <a:extLst>
              <a:ext uri="{FF2B5EF4-FFF2-40B4-BE49-F238E27FC236}">
                <a16:creationId xmlns:a16="http://schemas.microsoft.com/office/drawing/2014/main" xmlns="" id="{5978AAF8-B9C7-E94E-BF1F-8E0B18F2DAD4}"/>
              </a:ext>
            </a:extLst>
          </p:cNvPr>
          <p:cNvSpPr/>
          <p:nvPr/>
        </p:nvSpPr>
        <p:spPr>
          <a:xfrm>
            <a:off x="6989582" y="4247533"/>
            <a:ext cx="6559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Ρουμανία</a:t>
            </a:r>
          </a:p>
        </p:txBody>
      </p:sp>
      <p:sp>
        <p:nvSpPr>
          <p:cNvPr id="46" name="Rectangle 44">
            <a:extLst>
              <a:ext uri="{FF2B5EF4-FFF2-40B4-BE49-F238E27FC236}">
                <a16:creationId xmlns:a16="http://schemas.microsoft.com/office/drawing/2014/main" xmlns="" id="{F3B2D003-957A-444E-8692-B761F0402118}"/>
              </a:ext>
            </a:extLst>
          </p:cNvPr>
          <p:cNvSpPr/>
          <p:nvPr/>
        </p:nvSpPr>
        <p:spPr>
          <a:xfrm>
            <a:off x="6029418" y="4251281"/>
            <a:ext cx="6351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Σλοβενία</a:t>
            </a:r>
          </a:p>
        </p:txBody>
      </p:sp>
      <p:sp>
        <p:nvSpPr>
          <p:cNvPr id="47" name="Rectangle 45">
            <a:extLst>
              <a:ext uri="{FF2B5EF4-FFF2-40B4-BE49-F238E27FC236}">
                <a16:creationId xmlns:a16="http://schemas.microsoft.com/office/drawing/2014/main" xmlns="" id="{6C295AF7-93A7-8A45-BFE7-8DD380533AB0}"/>
              </a:ext>
            </a:extLst>
          </p:cNvPr>
          <p:cNvSpPr/>
          <p:nvPr/>
        </p:nvSpPr>
        <p:spPr>
          <a:xfrm>
            <a:off x="6450857" y="4102530"/>
            <a:ext cx="6319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Ουγγαρία</a:t>
            </a:r>
          </a:p>
        </p:txBody>
      </p:sp>
      <p:sp>
        <p:nvSpPr>
          <p:cNvPr id="48" name="Rectangle 46">
            <a:extLst>
              <a:ext uri="{FF2B5EF4-FFF2-40B4-BE49-F238E27FC236}">
                <a16:creationId xmlns:a16="http://schemas.microsoft.com/office/drawing/2014/main" xmlns="" id="{29BA2E72-7248-254C-B460-EFB488EDA3F7}"/>
              </a:ext>
            </a:extLst>
          </p:cNvPr>
          <p:cNvSpPr/>
          <p:nvPr/>
        </p:nvSpPr>
        <p:spPr>
          <a:xfrm>
            <a:off x="6471471" y="3890538"/>
            <a:ext cx="62549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Σλοβακία</a:t>
            </a:r>
          </a:p>
        </p:txBody>
      </p:sp>
      <p:sp>
        <p:nvSpPr>
          <p:cNvPr id="49" name="Rectangle 47">
            <a:extLst>
              <a:ext uri="{FF2B5EF4-FFF2-40B4-BE49-F238E27FC236}">
                <a16:creationId xmlns:a16="http://schemas.microsoft.com/office/drawing/2014/main" xmlns="" id="{63D38D58-3411-BF4B-A206-0B6337C742EA}"/>
              </a:ext>
            </a:extLst>
          </p:cNvPr>
          <p:cNvSpPr/>
          <p:nvPr/>
        </p:nvSpPr>
        <p:spPr>
          <a:xfrm>
            <a:off x="6479628" y="3409333"/>
            <a:ext cx="55496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Πολωνία</a:t>
            </a:r>
          </a:p>
        </p:txBody>
      </p:sp>
      <p:sp>
        <p:nvSpPr>
          <p:cNvPr id="50" name="Rectangle 48">
            <a:extLst>
              <a:ext uri="{FF2B5EF4-FFF2-40B4-BE49-F238E27FC236}">
                <a16:creationId xmlns:a16="http://schemas.microsoft.com/office/drawing/2014/main" xmlns="" id="{0D60B5F3-D354-6543-998E-39A64F9EFA64}"/>
              </a:ext>
            </a:extLst>
          </p:cNvPr>
          <p:cNvSpPr/>
          <p:nvPr/>
        </p:nvSpPr>
        <p:spPr>
          <a:xfrm>
            <a:off x="6085935" y="3749283"/>
            <a:ext cx="5838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Τσεχία</a:t>
            </a:r>
          </a:p>
        </p:txBody>
      </p:sp>
      <p:sp>
        <p:nvSpPr>
          <p:cNvPr id="51" name="Rectangle 49">
            <a:extLst>
              <a:ext uri="{FF2B5EF4-FFF2-40B4-BE49-F238E27FC236}">
                <a16:creationId xmlns:a16="http://schemas.microsoft.com/office/drawing/2014/main" xmlns="" id="{C79E3BD7-8869-674A-BC91-7808926CA798}"/>
              </a:ext>
            </a:extLst>
          </p:cNvPr>
          <p:cNvSpPr/>
          <p:nvPr/>
        </p:nvSpPr>
        <p:spPr>
          <a:xfrm>
            <a:off x="6150812" y="2397363"/>
            <a:ext cx="60785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Σουηδία</a:t>
            </a:r>
          </a:p>
        </p:txBody>
      </p:sp>
      <p:sp>
        <p:nvSpPr>
          <p:cNvPr id="52" name="Rectangle 50">
            <a:extLst>
              <a:ext uri="{FF2B5EF4-FFF2-40B4-BE49-F238E27FC236}">
                <a16:creationId xmlns:a16="http://schemas.microsoft.com/office/drawing/2014/main" xmlns="" id="{144B6949-2685-2F43-9D04-7EF7680CB494}"/>
              </a:ext>
            </a:extLst>
          </p:cNvPr>
          <p:cNvSpPr/>
          <p:nvPr/>
        </p:nvSpPr>
        <p:spPr>
          <a:xfrm>
            <a:off x="6834680" y="2028905"/>
            <a:ext cx="57740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Φινλανδία</a:t>
            </a:r>
          </a:p>
        </p:txBody>
      </p:sp>
      <p:sp>
        <p:nvSpPr>
          <p:cNvPr id="53" name="Rectangle 51">
            <a:extLst>
              <a:ext uri="{FF2B5EF4-FFF2-40B4-BE49-F238E27FC236}">
                <a16:creationId xmlns:a16="http://schemas.microsoft.com/office/drawing/2014/main" xmlns="" id="{ABC140CB-B48B-1C4F-971E-024687CCCF52}"/>
              </a:ext>
            </a:extLst>
          </p:cNvPr>
          <p:cNvSpPr/>
          <p:nvPr/>
        </p:nvSpPr>
        <p:spPr>
          <a:xfrm>
            <a:off x="6878212" y="2520473"/>
            <a:ext cx="57579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Εσθονία</a:t>
            </a:r>
          </a:p>
        </p:txBody>
      </p:sp>
      <p:sp>
        <p:nvSpPr>
          <p:cNvPr id="54" name="Rectangle 52">
            <a:extLst>
              <a:ext uri="{FF2B5EF4-FFF2-40B4-BE49-F238E27FC236}">
                <a16:creationId xmlns:a16="http://schemas.microsoft.com/office/drawing/2014/main" xmlns="" id="{A10FFE75-900A-9547-9B5E-495A3820B75D}"/>
              </a:ext>
            </a:extLst>
          </p:cNvPr>
          <p:cNvSpPr/>
          <p:nvPr/>
        </p:nvSpPr>
        <p:spPr>
          <a:xfrm>
            <a:off x="6910021" y="2766694"/>
            <a:ext cx="50206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Λετονία</a:t>
            </a:r>
          </a:p>
        </p:txBody>
      </p:sp>
      <p:sp>
        <p:nvSpPr>
          <p:cNvPr id="55" name="Rectangle 53">
            <a:extLst>
              <a:ext uri="{FF2B5EF4-FFF2-40B4-BE49-F238E27FC236}">
                <a16:creationId xmlns:a16="http://schemas.microsoft.com/office/drawing/2014/main" xmlns="" id="{7F7D1D41-25E2-244A-9B83-5F76E8E97437}"/>
              </a:ext>
            </a:extLst>
          </p:cNvPr>
          <p:cNvSpPr/>
          <p:nvPr/>
        </p:nvSpPr>
        <p:spPr>
          <a:xfrm>
            <a:off x="6747539" y="2975579"/>
            <a:ext cx="6799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Λιθουανία</a:t>
            </a:r>
          </a:p>
        </p:txBody>
      </p:sp>
      <p:sp>
        <p:nvSpPr>
          <p:cNvPr id="56" name="Rectangle 54">
            <a:extLst>
              <a:ext uri="{FF2B5EF4-FFF2-40B4-BE49-F238E27FC236}">
                <a16:creationId xmlns:a16="http://schemas.microsoft.com/office/drawing/2014/main" xmlns="" id="{9B7A5158-2C2C-1D4B-AB25-3172D3B78FFB}"/>
              </a:ext>
            </a:extLst>
          </p:cNvPr>
          <p:cNvSpPr/>
          <p:nvPr/>
        </p:nvSpPr>
        <p:spPr>
          <a:xfrm>
            <a:off x="6012670" y="5731655"/>
            <a:ext cx="49885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Μάλτα</a:t>
            </a:r>
          </a:p>
        </p:txBody>
      </p:sp>
      <p:sp>
        <p:nvSpPr>
          <p:cNvPr id="57" name="Rectangle 55">
            <a:extLst>
              <a:ext uri="{FF2B5EF4-FFF2-40B4-BE49-F238E27FC236}">
                <a16:creationId xmlns:a16="http://schemas.microsoft.com/office/drawing/2014/main" xmlns="" id="{C4AB9EC1-0E10-6642-B3AB-E2A2CAEFB487}"/>
              </a:ext>
            </a:extLst>
          </p:cNvPr>
          <p:cNvSpPr/>
          <p:nvPr/>
        </p:nvSpPr>
        <p:spPr>
          <a:xfrm>
            <a:off x="8014021" y="5731655"/>
            <a:ext cx="54694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Κύπρος</a:t>
            </a:r>
          </a:p>
        </p:txBody>
      </p:sp>
      <p:sp>
        <p:nvSpPr>
          <p:cNvPr id="58" name="Rectangle 56">
            <a:extLst>
              <a:ext uri="{FF2B5EF4-FFF2-40B4-BE49-F238E27FC236}">
                <a16:creationId xmlns:a16="http://schemas.microsoft.com/office/drawing/2014/main" xmlns="" id="{FBF1B536-5DFC-FB45-BD72-58AA38652A4B}"/>
              </a:ext>
            </a:extLst>
          </p:cNvPr>
          <p:cNvSpPr/>
          <p:nvPr/>
        </p:nvSpPr>
        <p:spPr>
          <a:xfrm>
            <a:off x="5627456" y="2852505"/>
            <a:ext cx="67037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Δανία</a:t>
            </a:r>
          </a:p>
        </p:txBody>
      </p:sp>
      <p:sp>
        <p:nvSpPr>
          <p:cNvPr id="59" name="Rectangle 57">
            <a:extLst>
              <a:ext uri="{FF2B5EF4-FFF2-40B4-BE49-F238E27FC236}">
                <a16:creationId xmlns:a16="http://schemas.microsoft.com/office/drawing/2014/main" xmlns="" id="{37926475-0764-8846-8542-1C8EF916CD87}"/>
              </a:ext>
            </a:extLst>
          </p:cNvPr>
          <p:cNvSpPr/>
          <p:nvPr/>
        </p:nvSpPr>
        <p:spPr>
          <a:xfrm>
            <a:off x="6012670" y="4091189"/>
            <a:ext cx="5661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Αυστρία</a:t>
            </a:r>
          </a:p>
        </p:txBody>
      </p:sp>
      <p:pic>
        <p:nvPicPr>
          <p:cNvPr id="61" name="60 - Εικόνα" descr="eu_logo.png"/>
          <p:cNvPicPr>
            <a:picLocks noChangeAspect="1"/>
          </p:cNvPicPr>
          <p:nvPr/>
        </p:nvPicPr>
        <p:blipFill>
          <a:blip r:embed="rId3" cstate="print"/>
          <a:srcRect l="2488" t="3125" r="2488" b="18750"/>
          <a:stretch>
            <a:fillRect/>
          </a:stretch>
        </p:blipFill>
        <p:spPr>
          <a:xfrm>
            <a:off x="0" y="0"/>
            <a:ext cx="1285884" cy="8313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/>
          <p:cNvSpPr txBox="1"/>
          <p:nvPr/>
        </p:nvSpPr>
        <p:spPr>
          <a:xfrm>
            <a:off x="1178335" y="1239422"/>
            <a:ext cx="4803245" cy="3231654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IE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/>
              <a:t>Δημοκρατία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/>
              <a:t>Ανθρώπινη αξιοπρέπεια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/>
              <a:t>Ελευθερία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/>
              <a:t>Ισότητα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/>
              <a:t>Κράτος δικαίου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/>
              <a:t>Σεβασμός των ανθρώπινων δικαιωμάτων </a:t>
            </a:r>
          </a:p>
          <a:p>
            <a:endParaRPr lang="en-IE" dirty="0"/>
          </a:p>
        </p:txBody>
      </p:sp>
      <p:pic>
        <p:nvPicPr>
          <p:cNvPr id="6" name="Picture 1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0571" y="3798311"/>
            <a:ext cx="2289452" cy="2902024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0571" y="1017270"/>
            <a:ext cx="2289452" cy="2560320"/>
          </a:xfrm>
          <a:prstGeom prst="rect">
            <a:avLst/>
          </a:prstGeom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335" y="4942541"/>
            <a:ext cx="4033745" cy="1693995"/>
          </a:xfrm>
          <a:prstGeom prst="rect">
            <a:avLst/>
          </a:prstGeom>
          <a:solidFill>
            <a:srgbClr val="FFA00E"/>
          </a:solidFill>
        </p:spPr>
      </p:pic>
      <p:sp>
        <p:nvSpPr>
          <p:cNvPr id="9" name="TextBox 9"/>
          <p:cNvSpPr txBox="1"/>
          <p:nvPr/>
        </p:nvSpPr>
        <p:spPr>
          <a:xfrm>
            <a:off x="7357399" y="6484891"/>
            <a:ext cx="1625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i="1">
                <a:solidFill>
                  <a:schemeClr val="bg1"/>
                </a:solidFill>
              </a:rPr>
              <a:t>© </a:t>
            </a:r>
            <a:r>
              <a:rPr lang="el-GR" sz="600">
                <a:solidFill>
                  <a:schemeClr val="bg1"/>
                </a:solidFill>
              </a:rPr>
              <a:t>ΚΟΙΝΟ ΚΤΗΜΑ</a:t>
            </a:r>
          </a:p>
        </p:txBody>
      </p:sp>
      <p:sp>
        <p:nvSpPr>
          <p:cNvPr id="11" name="ZoneTexte 9"/>
          <p:cNvSpPr txBox="1"/>
          <p:nvPr/>
        </p:nvSpPr>
        <p:spPr>
          <a:xfrm>
            <a:off x="2071670" y="285728"/>
            <a:ext cx="5357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 smtClean="0">
                <a:latin typeface="Calibri" charset="0"/>
                <a:ea typeface="Calibri" charset="0"/>
                <a:cs typeface="Calibri" charset="0"/>
              </a:rPr>
              <a:t>Οι Ευρωπαϊκές αξίες</a:t>
            </a:r>
            <a:endParaRPr lang="el-GR" sz="44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2" name="11 - Εικόνα" descr="eu_logo.png"/>
          <p:cNvPicPr>
            <a:picLocks noChangeAspect="1"/>
          </p:cNvPicPr>
          <p:nvPr/>
        </p:nvPicPr>
        <p:blipFill>
          <a:blip r:embed="rId5" cstate="print"/>
          <a:srcRect l="2488" t="3125" r="2488" b="18750"/>
          <a:stretch>
            <a:fillRect/>
          </a:stretch>
        </p:blipFill>
        <p:spPr>
          <a:xfrm>
            <a:off x="0" y="0"/>
            <a:ext cx="1285884" cy="8313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4463"/>
            <a:ext cx="8229600" cy="1038273"/>
          </a:xfrm>
        </p:spPr>
        <p:txBody>
          <a:bodyPr/>
          <a:lstStyle/>
          <a:p>
            <a:r>
              <a:rPr lang="el-GR" dirty="0" smtClean="0"/>
              <a:t>Οι Ευρωπαϊκοί στόχοι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54461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l-GR" sz="2300" dirty="0"/>
              <a:t>να προάγει την </a:t>
            </a:r>
            <a:r>
              <a:rPr lang="el-GR" sz="2300" b="1" dirty="0"/>
              <a:t>ειρήνη</a:t>
            </a:r>
            <a:r>
              <a:rPr lang="el-GR" sz="2300" dirty="0"/>
              <a:t>, τις αξίες της </a:t>
            </a:r>
            <a:r>
              <a:rPr lang="el-GR" sz="2300" dirty="0" smtClean="0"/>
              <a:t>και </a:t>
            </a:r>
            <a:r>
              <a:rPr lang="el-GR" sz="2300" dirty="0"/>
              <a:t>την ευημερία των πολιτών της</a:t>
            </a:r>
          </a:p>
          <a:p>
            <a:pPr>
              <a:lnSpc>
                <a:spcPct val="120000"/>
              </a:lnSpc>
            </a:pPr>
            <a:r>
              <a:rPr lang="el-GR" sz="2300" dirty="0"/>
              <a:t>να προσφέρει </a:t>
            </a:r>
            <a:r>
              <a:rPr lang="el-GR" sz="2300" b="1" dirty="0"/>
              <a:t>ελευθερία, ασφάλεια και δικαιοσύνη </a:t>
            </a:r>
            <a:r>
              <a:rPr lang="el-GR" sz="2300" dirty="0"/>
              <a:t>χωρίς την ύπαρξη εσωτερικών συνόρων</a:t>
            </a:r>
          </a:p>
          <a:p>
            <a:pPr>
              <a:lnSpc>
                <a:spcPct val="120000"/>
              </a:lnSpc>
            </a:pPr>
            <a:r>
              <a:rPr lang="el-GR" sz="2300" dirty="0"/>
              <a:t>να προάγει τη </a:t>
            </a:r>
            <a:r>
              <a:rPr lang="el-GR" sz="2300" b="1" dirty="0"/>
              <a:t>βιώσιμη ανάπτυξη </a:t>
            </a:r>
            <a:endParaRPr lang="el-GR" sz="2300" b="1" dirty="0" smtClean="0"/>
          </a:p>
          <a:p>
            <a:pPr>
              <a:lnSpc>
                <a:spcPct val="120000"/>
              </a:lnSpc>
            </a:pPr>
            <a:r>
              <a:rPr lang="el-GR" sz="2300" dirty="0" smtClean="0"/>
              <a:t>να </a:t>
            </a:r>
            <a:r>
              <a:rPr lang="el-GR" sz="2300" dirty="0"/>
              <a:t>αγωνίζεται </a:t>
            </a:r>
            <a:r>
              <a:rPr lang="el-GR" sz="2300" b="1" dirty="0"/>
              <a:t>κατά του κοινωνικού αποκλεισμού και των διακρίσεων</a:t>
            </a:r>
          </a:p>
          <a:p>
            <a:pPr>
              <a:lnSpc>
                <a:spcPct val="120000"/>
              </a:lnSpc>
            </a:pPr>
            <a:r>
              <a:rPr lang="el-GR" sz="2300" dirty="0"/>
              <a:t>να προωθεί την </a:t>
            </a:r>
            <a:r>
              <a:rPr lang="el-GR" sz="2300" b="1" dirty="0"/>
              <a:t>επιστημονική και τεχνολογική πρόοδο</a:t>
            </a:r>
          </a:p>
          <a:p>
            <a:pPr>
              <a:lnSpc>
                <a:spcPct val="120000"/>
              </a:lnSpc>
            </a:pPr>
            <a:r>
              <a:rPr lang="el-GR" sz="2300" dirty="0"/>
              <a:t>να ενισχύει την οικονομική, κοινωνική και εδαφική συνοχή καθώς και την </a:t>
            </a:r>
            <a:r>
              <a:rPr lang="el-GR" sz="2300" b="1" dirty="0"/>
              <a:t>αλληλεγγύη μεταξύ των κρατών μελών</a:t>
            </a:r>
          </a:p>
          <a:p>
            <a:pPr>
              <a:lnSpc>
                <a:spcPct val="120000"/>
              </a:lnSpc>
            </a:pPr>
            <a:r>
              <a:rPr lang="el-GR" sz="2300" dirty="0"/>
              <a:t>να </a:t>
            </a:r>
            <a:r>
              <a:rPr lang="el-GR" sz="2300" b="1" dirty="0"/>
              <a:t>σέβεται</a:t>
            </a:r>
            <a:r>
              <a:rPr lang="el-GR" sz="2300" dirty="0"/>
              <a:t> την πλούσια πολιτιστική και γλωσσική της πολυμορφία</a:t>
            </a:r>
          </a:p>
          <a:p>
            <a:pPr>
              <a:lnSpc>
                <a:spcPct val="120000"/>
              </a:lnSpc>
            </a:pPr>
            <a:r>
              <a:rPr lang="el-GR" sz="2300" dirty="0" smtClean="0"/>
              <a:t>να δημιουργήσει μια </a:t>
            </a:r>
            <a:r>
              <a:rPr lang="el-GR" sz="2300" b="1" dirty="0" smtClean="0"/>
              <a:t>οικονομική και νομισματική ένωση.</a:t>
            </a:r>
            <a:endParaRPr lang="el-GR" sz="2300" dirty="0"/>
          </a:p>
        </p:txBody>
      </p:sp>
    </p:spTree>
    <p:extLst>
      <p:ext uri="{BB962C8B-B14F-4D97-AF65-F5344CB8AC3E}">
        <p14:creationId xmlns:p14="http://schemas.microsoft.com/office/powerpoint/2010/main" val="1408681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Σύμβολα Ευρωπαϊκής Ένωσης</a:t>
            </a:r>
            <a:endParaRPr lang="el-GR" dirty="0"/>
          </a:p>
        </p:txBody>
      </p:sp>
      <p:pic>
        <p:nvPicPr>
          <p:cNvPr id="1026" name="Picture 2" descr="https://i.pinimg.com/564x/af/5a/32/af5a32dbb8da5b5b7ba3d8e69fd64de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" y="1484784"/>
            <a:ext cx="1912204" cy="1912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3327374"/>
            <a:ext cx="1976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Ύ</a:t>
            </a:r>
            <a:r>
              <a:rPr lang="el-GR" sz="2400" b="1" dirty="0" smtClean="0"/>
              <a:t>μνος</a:t>
            </a:r>
            <a:endParaRPr lang="el-GR" sz="2400" b="1" dirty="0"/>
          </a:p>
        </p:txBody>
      </p:sp>
      <p:pic>
        <p:nvPicPr>
          <p:cNvPr id="3" name="Picture 2" descr="Europe Day | International Citizen Hub Lu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592795"/>
            <a:ext cx="2088232" cy="208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99856" y="3681028"/>
            <a:ext cx="2760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/>
              <a:t>Ημέρα της Ευρώπης</a:t>
            </a:r>
            <a:endParaRPr lang="el-GR" sz="2400" b="1" dirty="0"/>
          </a:p>
        </p:txBody>
      </p:sp>
      <p:pic>
        <p:nvPicPr>
          <p:cNvPr id="1027" name="Picture 3" descr="G:\Σχολείο\Στ' Δημοτικού\ΚΠΑ\Ε.Ε\Flag_of_Europe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1" y="1684802"/>
            <a:ext cx="2568279" cy="171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Ευρωπαϊκή Ένωση: ενότητα στην πολυμορφία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46" y="4365104"/>
            <a:ext cx="2664296" cy="228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025459" y="3464403"/>
            <a:ext cx="1117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/>
              <a:t>Σημαία</a:t>
            </a:r>
            <a:endParaRPr lang="el-GR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5301208"/>
            <a:ext cx="5029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/>
              <a:t>Έμβλημα: Ενωμένη στην Πολυμορφία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13448539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160</Words>
  <Application>Microsoft Office PowerPoint</Application>
  <PresentationFormat>Προβολή στην οθόνη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Ευρωπαϊκή Ένωση (Ε.Ε.)</vt:lpstr>
      <vt:lpstr>Παρουσίαση του PowerPoint</vt:lpstr>
      <vt:lpstr>Παρουσίαση του PowerPoint</vt:lpstr>
      <vt:lpstr>Οι Ευρωπαϊκοί στόχοι</vt:lpstr>
      <vt:lpstr>Σύμβολα Ευρωπαϊκής Ένωσης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Χρήστης των Windows</dc:creator>
  <cp:lastModifiedBy>User</cp:lastModifiedBy>
  <cp:revision>50</cp:revision>
  <dcterms:created xsi:type="dcterms:W3CDTF">2020-03-09T20:52:33Z</dcterms:created>
  <dcterms:modified xsi:type="dcterms:W3CDTF">2024-05-11T11:57:11Z</dcterms:modified>
</cp:coreProperties>
</file>