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94" r:id="rId2"/>
    <p:sldId id="395" r:id="rId3"/>
    <p:sldId id="268" r:id="rId4"/>
    <p:sldId id="269" r:id="rId5"/>
    <p:sldId id="270" r:id="rId6"/>
    <p:sldId id="543" r:id="rId7"/>
    <p:sldId id="271" r:id="rId8"/>
    <p:sldId id="544" r:id="rId9"/>
    <p:sldId id="272" r:id="rId10"/>
    <p:sldId id="273" r:id="rId11"/>
    <p:sldId id="545" r:id="rId12"/>
    <p:sldId id="274" r:id="rId13"/>
    <p:sldId id="546" r:id="rId14"/>
    <p:sldId id="275" r:id="rId15"/>
    <p:sldId id="542" r:id="rId16"/>
    <p:sldId id="342" r:id="rId17"/>
    <p:sldId id="396" r:id="rId18"/>
    <p:sldId id="325" r:id="rId19"/>
    <p:sldId id="326" r:id="rId20"/>
    <p:sldId id="327" r:id="rId21"/>
    <p:sldId id="328" r:id="rId22"/>
    <p:sldId id="332" r:id="rId23"/>
    <p:sldId id="557" r:id="rId24"/>
    <p:sldId id="558" r:id="rId25"/>
    <p:sldId id="559" r:id="rId26"/>
    <p:sldId id="560" r:id="rId27"/>
    <p:sldId id="561" r:id="rId28"/>
    <p:sldId id="562" r:id="rId29"/>
    <p:sldId id="563" r:id="rId30"/>
    <p:sldId id="564" r:id="rId31"/>
    <p:sldId id="565" r:id="rId32"/>
    <p:sldId id="566" r:id="rId33"/>
    <p:sldId id="567" r:id="rId34"/>
    <p:sldId id="309" r:id="rId35"/>
    <p:sldId id="344" r:id="rId36"/>
    <p:sldId id="345" r:id="rId37"/>
    <p:sldId id="350" r:id="rId38"/>
    <p:sldId id="351" r:id="rId39"/>
    <p:sldId id="348" r:id="rId40"/>
    <p:sldId id="346" r:id="rId41"/>
    <p:sldId id="347" r:id="rId42"/>
    <p:sldId id="354" r:id="rId43"/>
    <p:sldId id="349" r:id="rId44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9" d="100"/>
          <a:sy n="149" d="100"/>
        </p:scale>
        <p:origin x="696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10CCE-237A-4BBE-9B09-EA07E08CFB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0BD19C-E4FE-4E36-816C-16222B7A8B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E1F740-0C06-4676-A6F1-94664289C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2FAD2-B205-49AA-BFB6-74DB9D08533E}" type="datetimeFigureOut">
              <a:rPr lang="el-GR" smtClean="0"/>
              <a:t>11/1/2023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A628CF-6AF3-463B-8909-2DAE94410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A9C73C-2C4E-42FD-BF7B-229117F41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3D900-5353-450D-8E13-775AAECDCE7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72583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0D62F-0A4E-4371-A566-FC54BD815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11CEAB-98BF-4127-8E44-356B0FE17A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7F6B16-6AC7-45FE-9D8B-B00EA12EE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2FAD2-B205-49AA-BFB6-74DB9D08533E}" type="datetimeFigureOut">
              <a:rPr lang="el-GR" smtClean="0"/>
              <a:t>11/1/2023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645FA-3A0F-40C0-A33E-C54FD7097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4C9524-F908-4362-B23A-32FA110F9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3D900-5353-450D-8E13-775AAECDCE7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60862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E4519C-53B9-4034-9C60-3D76A4D95D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451A44-7469-462C-B477-E6895E1182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5A9B4C-76A1-407B-8EA4-6F3F6BB27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2FAD2-B205-49AA-BFB6-74DB9D08533E}" type="datetimeFigureOut">
              <a:rPr lang="el-GR" smtClean="0"/>
              <a:t>11/1/2023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7CE372-1A26-480A-B4A8-1202DCD47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76AC40-4B40-4BBF-8112-4761443D3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3D900-5353-450D-8E13-775AAECDCE7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63125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25E51-47C9-4F89-8ACA-A9099FA5C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53F429-5A66-4714-8748-FF9DACAA6A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2662CC-346E-41BB-852A-8E72263AA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2FAD2-B205-49AA-BFB6-74DB9D08533E}" type="datetimeFigureOut">
              <a:rPr lang="el-GR" smtClean="0"/>
              <a:t>11/1/2023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A8C38E-BE91-48E6-9CB2-39E74BAC9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7CCE25-4473-4E97-A4BF-E1BC3F564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3D900-5353-450D-8E13-775AAECDCE7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83464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0AFDD-B5D3-4770-B78A-D5B00B1F4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29E2BE-F0C1-4F23-BABC-C7431E1860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CE511C-B00C-412E-AB1F-3A29B891B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2FAD2-B205-49AA-BFB6-74DB9D08533E}" type="datetimeFigureOut">
              <a:rPr lang="el-GR" smtClean="0"/>
              <a:t>11/1/2023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632171-DDFF-42C7-80C5-7D58BA6FA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8A51C3-CB9D-4758-ADE5-6233F9E3F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3D900-5353-450D-8E13-775AAECDCE7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960568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413DF-690D-44C4-948F-7BCC2A189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FACF5A-C755-436E-ADF0-9147A981A1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403B0F-59DF-4427-BE45-4C279CBDD0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D2EAD5-5C16-46CB-85E4-0AC7BB8BA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2FAD2-B205-49AA-BFB6-74DB9D08533E}" type="datetimeFigureOut">
              <a:rPr lang="el-GR" smtClean="0"/>
              <a:t>11/1/2023</a:t>
            </a:fld>
            <a:endParaRPr lang="el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633454-CE27-4A84-B762-BD737DB04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D28F93-B78A-4E1C-95C8-106218313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3D900-5353-450D-8E13-775AAECDCE7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42402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28162-478E-4E7B-9AD3-5846F5214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2C43CE-4F1F-44A3-B497-366CBE8C8A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4B8736-AC7D-4915-9EBB-6EEE014C64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2C9EFA-9BC6-4A22-A239-E2B248C956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61C938-B133-45FA-BC0B-C7FF53A9E9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30E9D7-BF9A-4803-A5B7-F2C11AB36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2FAD2-B205-49AA-BFB6-74DB9D08533E}" type="datetimeFigureOut">
              <a:rPr lang="el-GR" smtClean="0"/>
              <a:t>11/1/2023</a:t>
            </a:fld>
            <a:endParaRPr lang="el-G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25D84F-E0DF-4D9B-8AB0-A02A8C258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B8CF620-B63A-4F96-BBD3-9D0092E93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3D900-5353-450D-8E13-775AAECDCE7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902156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4D5CF-EB50-4F8A-8618-B657CE393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C66252-A10E-4C10-A5C7-DC47AD192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2FAD2-B205-49AA-BFB6-74DB9D08533E}" type="datetimeFigureOut">
              <a:rPr lang="el-GR" smtClean="0"/>
              <a:t>11/1/2023</a:t>
            </a:fld>
            <a:endParaRPr lang="el-G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52F7AB-517F-47F6-B2F7-57B80EC47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673974-0435-4BC1-A28E-2BE75345E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3D900-5353-450D-8E13-775AAECDCE7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78382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B6BBB5-47AF-4750-A739-049C75134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2FAD2-B205-49AA-BFB6-74DB9D08533E}" type="datetimeFigureOut">
              <a:rPr lang="el-GR" smtClean="0"/>
              <a:t>11/1/2023</a:t>
            </a:fld>
            <a:endParaRPr lang="el-G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A654F5-3BC3-4DEF-AFF3-C98DA98F0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4DE55B-70FB-4346-9E11-68D9256D1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3D900-5353-450D-8E13-775AAECDCE7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71516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0C0D8-FF90-4917-99C1-767C3E4C8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7CEE99-DEF1-4E03-BCD1-AB14E852EF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55309A-4A37-494B-A1CD-147BA3AAD6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AE034C-8E76-4769-8524-10E7EA26B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2FAD2-B205-49AA-BFB6-74DB9D08533E}" type="datetimeFigureOut">
              <a:rPr lang="el-GR" smtClean="0"/>
              <a:t>11/1/2023</a:t>
            </a:fld>
            <a:endParaRPr lang="el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58582E-8577-4707-8C9A-33C7AF905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B32E7E-0FAF-4AAE-AD96-1D47972C0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3D900-5353-450D-8E13-775AAECDCE7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24771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F6F86-CDA4-4FF2-A3BE-B17BDF65A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31471E-24EC-46D1-93B6-FBA8618C68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16D4C3-687C-41DE-AF18-D2CB715A51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9F25D9-5C8F-4B4B-A9A8-083F4ACDB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2FAD2-B205-49AA-BFB6-74DB9D08533E}" type="datetimeFigureOut">
              <a:rPr lang="el-GR" smtClean="0"/>
              <a:t>11/1/2023</a:t>
            </a:fld>
            <a:endParaRPr lang="el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6EF662-1BD2-40EF-BF88-20E0D213A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BCD914-059D-4848-8546-060EC9572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3D900-5353-450D-8E13-775AAECDCE7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10811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340AD5-6B50-423D-BEE5-E04D96C6F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49392-282F-4E38-B3B2-6526347B05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DBABA4-439A-43AF-9C6E-A6C80743C4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42FAD2-B205-49AA-BFB6-74DB9D08533E}" type="datetimeFigureOut">
              <a:rPr lang="el-GR" smtClean="0"/>
              <a:t>11/1/2023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15C88A-1AD7-484D-9B97-A4CFB4F1D3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50AF30-6ED1-4124-9759-16D21F5C88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D3D900-5353-450D-8E13-775AAECDCE7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47404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/>
          <p:cNvSpPr/>
          <p:nvPr/>
        </p:nvSpPr>
        <p:spPr>
          <a:xfrm>
            <a:off x="4993024" y="99443"/>
            <a:ext cx="7077055" cy="36317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11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Xanfont" panose="02000503000000000000" pitchFamily="2" charset="-95"/>
                <a:ea typeface="Aka-AcidGR-CuttingEdge" panose="02000603000000000000" pitchFamily="50" charset="-95"/>
              </a:rPr>
              <a:t>Τετράδιο εργασιών</a:t>
            </a:r>
            <a:endParaRPr lang="el-GR" sz="11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Xanfont" panose="02000503000000000000" pitchFamily="2" charset="-95"/>
              <a:ea typeface="Aka-AcidGR-CuttingEdge" panose="02000603000000000000" pitchFamily="50" charset="-95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D45FFE-F4CE-4781-A1D1-3163F07969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467"/>
            <a:ext cx="5015767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Ορθογώνιο 3">
            <a:extLst>
              <a:ext uri="{FF2B5EF4-FFF2-40B4-BE49-F238E27FC236}">
                <a16:creationId xmlns:a16="http://schemas.microsoft.com/office/drawing/2014/main" id="{4A36BC53-6335-4E78-B273-52021E0FFD50}"/>
              </a:ext>
            </a:extLst>
          </p:cNvPr>
          <p:cNvSpPr/>
          <p:nvPr/>
        </p:nvSpPr>
        <p:spPr>
          <a:xfrm>
            <a:off x="4993023" y="4013097"/>
            <a:ext cx="7077055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8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yfont" panose="02000503000000000000" pitchFamily="2" charset="-95"/>
                <a:ea typeface="Aka-AcidGR-CuttingEdge" panose="02000603000000000000" pitchFamily="50" charset="-95"/>
              </a:rPr>
              <a:t>Σελίδες </a:t>
            </a:r>
            <a:endParaRPr lang="en-US" sz="8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yfont" panose="02000503000000000000" pitchFamily="2" charset="-95"/>
              <a:ea typeface="Aka-AcidGR-CuttingEdge" panose="02000603000000000000" pitchFamily="50" charset="-95"/>
            </a:endParaRPr>
          </a:p>
          <a:p>
            <a:pPr algn="ctr"/>
            <a:r>
              <a:rPr lang="el-GR" sz="8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yfont" panose="02000503000000000000" pitchFamily="2" charset="-95"/>
                <a:ea typeface="Aka-AcidGR-CuttingEdge" panose="02000603000000000000" pitchFamily="50" charset="-95"/>
              </a:rPr>
              <a:t>38 - 39</a:t>
            </a:r>
          </a:p>
        </p:txBody>
      </p:sp>
    </p:spTree>
    <p:extLst>
      <p:ext uri="{BB962C8B-B14F-4D97-AF65-F5344CB8AC3E}">
        <p14:creationId xmlns:p14="http://schemas.microsoft.com/office/powerpoint/2010/main" val="16604771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Αποτέλεσμα εικόνας για αφίσα για παράσταση καραγκιόζη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36485" cy="6896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Αποτέλεσμα εικόνας για αφίσα για παράσταση καραγκιόζη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576"/>
          <a:stretch/>
        </p:blipFill>
        <p:spPr bwMode="auto">
          <a:xfrm>
            <a:off x="3436485" y="0"/>
            <a:ext cx="50614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Αποτέλεσμα εικόνας για αφίσα για παράσταση καραγκιόζη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97927" y="-1"/>
            <a:ext cx="3694073" cy="6896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13022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8511B1C-E332-494D-A53C-3FE29DAC2E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8168" y="0"/>
            <a:ext cx="5013832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3264FA-E882-44B9-A427-D8147DC678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6917" y="0"/>
            <a:ext cx="5013832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07B24B-9F81-418C-A0D2-CB1EDE4FDC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534" y="258355"/>
            <a:ext cx="1879259" cy="257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736A4AE-2E60-414A-978C-27F340F0127C}"/>
              </a:ext>
            </a:extLst>
          </p:cNvPr>
          <p:cNvSpPr/>
          <p:nvPr/>
        </p:nvSpPr>
        <p:spPr>
          <a:xfrm>
            <a:off x="7642341" y="3098800"/>
            <a:ext cx="4428067" cy="1710267"/>
          </a:xfrm>
          <a:prstGeom prst="roundRect">
            <a:avLst/>
          </a:prstGeom>
          <a:noFill/>
          <a:ln w="762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7227809-61C3-4422-9C58-A632B83F91DA}"/>
              </a:ext>
            </a:extLst>
          </p:cNvPr>
          <p:cNvSpPr/>
          <p:nvPr/>
        </p:nvSpPr>
        <p:spPr>
          <a:xfrm>
            <a:off x="299486" y="2998169"/>
            <a:ext cx="161935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yfont" panose="02000503000000000000" pitchFamily="2" charset="-95"/>
              </a:rPr>
              <a:t>Σελίδες</a:t>
            </a:r>
          </a:p>
          <a:p>
            <a:pPr algn="ctr"/>
            <a:r>
              <a:rPr lang="el-GR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yfont" panose="02000503000000000000" pitchFamily="2" charset="-95"/>
              </a:rPr>
              <a:t>38 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yfont" panose="02000503000000000000" pitchFamily="2" charset="-95"/>
              </a:rPr>
              <a:t>-</a:t>
            </a:r>
            <a:r>
              <a:rPr lang="el-GR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yfont" panose="02000503000000000000" pitchFamily="2" charset="-95"/>
              </a:rPr>
              <a:t> 39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yfont" panose="02000503000000000000" pitchFamily="2" charset="-95"/>
            </a:endParaRPr>
          </a:p>
        </p:txBody>
      </p:sp>
    </p:spTree>
    <p:extLst>
      <p:ext uri="{BB962C8B-B14F-4D97-AF65-F5344CB8AC3E}">
        <p14:creationId xmlns:p14="http://schemas.microsoft.com/office/powerpoint/2010/main" val="2998022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0"/>
            <a:ext cx="11963400" cy="1533525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425" y="2828925"/>
            <a:ext cx="6229350" cy="1514475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311810"/>
            <a:ext cx="12192000" cy="1431890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1775" y="1981200"/>
            <a:ext cx="1279525" cy="2362200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300" y="1725063"/>
            <a:ext cx="1830614" cy="1050689"/>
          </a:xfrm>
          <a:prstGeom prst="rect">
            <a:avLst/>
          </a:prstGeom>
        </p:spPr>
      </p:pic>
      <p:sp>
        <p:nvSpPr>
          <p:cNvPr id="8" name="Ορθογώνιο 7"/>
          <p:cNvSpPr/>
          <p:nvPr/>
        </p:nvSpPr>
        <p:spPr>
          <a:xfrm>
            <a:off x="3050158" y="4669639"/>
            <a:ext cx="833882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13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yfont" panose="02000503000000000000" pitchFamily="2" charset="-95"/>
              </a:rPr>
              <a:t>κ</a:t>
            </a:r>
          </a:p>
        </p:txBody>
      </p:sp>
      <p:cxnSp>
        <p:nvCxnSpPr>
          <p:cNvPr id="10" name="Ευθεία γραμμή σύνδεσης 9"/>
          <p:cNvCxnSpPr/>
          <p:nvPr/>
        </p:nvCxnSpPr>
        <p:spPr>
          <a:xfrm>
            <a:off x="4286250" y="3733800"/>
            <a:ext cx="552450" cy="335783"/>
          </a:xfrm>
          <a:prstGeom prst="line">
            <a:avLst/>
          </a:prstGeom>
          <a:ln w="762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Ορθογώνιο 12"/>
          <p:cNvSpPr/>
          <p:nvPr/>
        </p:nvSpPr>
        <p:spPr>
          <a:xfrm>
            <a:off x="4761248" y="4642009"/>
            <a:ext cx="636713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13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yfont" panose="02000503000000000000" pitchFamily="2" charset="-95"/>
              </a:rPr>
              <a:t>ι</a:t>
            </a:r>
          </a:p>
        </p:txBody>
      </p:sp>
      <p:cxnSp>
        <p:nvCxnSpPr>
          <p:cNvPr id="14" name="Ευθεία γραμμή σύνδεσης 13"/>
          <p:cNvCxnSpPr/>
          <p:nvPr/>
        </p:nvCxnSpPr>
        <p:spPr>
          <a:xfrm>
            <a:off x="1633538" y="3565908"/>
            <a:ext cx="552450" cy="335783"/>
          </a:xfrm>
          <a:prstGeom prst="line">
            <a:avLst/>
          </a:prstGeom>
          <a:ln w="762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Ορθογώνιο 14"/>
          <p:cNvSpPr/>
          <p:nvPr/>
        </p:nvSpPr>
        <p:spPr>
          <a:xfrm>
            <a:off x="6010090" y="4669639"/>
            <a:ext cx="1188146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13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yfont" panose="02000503000000000000" pitchFamily="2" charset="-95"/>
              </a:rPr>
              <a:t>θ</a:t>
            </a:r>
          </a:p>
        </p:txBody>
      </p:sp>
      <p:cxnSp>
        <p:nvCxnSpPr>
          <p:cNvPr id="16" name="Ευθεία γραμμή σύνδεσης 15"/>
          <p:cNvCxnSpPr/>
          <p:nvPr/>
        </p:nvCxnSpPr>
        <p:spPr>
          <a:xfrm>
            <a:off x="2397520" y="3235939"/>
            <a:ext cx="552450" cy="335783"/>
          </a:xfrm>
          <a:prstGeom prst="line">
            <a:avLst/>
          </a:prstGeom>
          <a:ln w="762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Ορθογώνιο 16"/>
          <p:cNvSpPr/>
          <p:nvPr/>
        </p:nvSpPr>
        <p:spPr>
          <a:xfrm>
            <a:off x="7423822" y="4669639"/>
            <a:ext cx="1242648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13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yfont" panose="02000503000000000000" pitchFamily="2" charset="-95"/>
              </a:rPr>
              <a:t>α</a:t>
            </a:r>
            <a:endParaRPr lang="el-GR" sz="13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yfont" panose="02000503000000000000" pitchFamily="2" charset="-95"/>
            </a:endParaRPr>
          </a:p>
        </p:txBody>
      </p:sp>
      <p:cxnSp>
        <p:nvCxnSpPr>
          <p:cNvPr id="18" name="Ευθεία γραμμή σύνδεσης 17"/>
          <p:cNvCxnSpPr/>
          <p:nvPr/>
        </p:nvCxnSpPr>
        <p:spPr>
          <a:xfrm>
            <a:off x="3431779" y="3559254"/>
            <a:ext cx="552450" cy="335783"/>
          </a:xfrm>
          <a:prstGeom prst="line">
            <a:avLst/>
          </a:prstGeom>
          <a:ln w="762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Ορθογώνιο 18"/>
          <p:cNvSpPr/>
          <p:nvPr/>
        </p:nvSpPr>
        <p:spPr>
          <a:xfrm>
            <a:off x="8964992" y="4679164"/>
            <a:ext cx="1122422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13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yfont" panose="02000503000000000000" pitchFamily="2" charset="-95"/>
              </a:rPr>
              <a:t>ρ</a:t>
            </a:r>
          </a:p>
        </p:txBody>
      </p:sp>
      <p:cxnSp>
        <p:nvCxnSpPr>
          <p:cNvPr id="20" name="Ευθεία γραμμή σύνδεσης 19"/>
          <p:cNvCxnSpPr/>
          <p:nvPr/>
        </p:nvCxnSpPr>
        <p:spPr>
          <a:xfrm>
            <a:off x="5279477" y="3540107"/>
            <a:ext cx="552450" cy="335783"/>
          </a:xfrm>
          <a:prstGeom prst="line">
            <a:avLst/>
          </a:prstGeom>
          <a:ln w="762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Ορθογώνιο 20"/>
          <p:cNvSpPr/>
          <p:nvPr/>
        </p:nvSpPr>
        <p:spPr>
          <a:xfrm>
            <a:off x="10518383" y="4679164"/>
            <a:ext cx="1242648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13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yfont" panose="02000503000000000000" pitchFamily="2" charset="-95"/>
              </a:rPr>
              <a:t>α</a:t>
            </a:r>
          </a:p>
        </p:txBody>
      </p:sp>
      <p:cxnSp>
        <p:nvCxnSpPr>
          <p:cNvPr id="22" name="Ευθεία γραμμή σύνδεσης 21"/>
          <p:cNvCxnSpPr/>
          <p:nvPr/>
        </p:nvCxnSpPr>
        <p:spPr>
          <a:xfrm>
            <a:off x="787202" y="3733800"/>
            <a:ext cx="552450" cy="335783"/>
          </a:xfrm>
          <a:prstGeom prst="line">
            <a:avLst/>
          </a:prstGeom>
          <a:ln w="762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Αποτέλεσμα εικόνας για guitar 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28311" y="1408478"/>
            <a:ext cx="3245005" cy="3903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Ορθογώνιο 20">
            <a:extLst>
              <a:ext uri="{FF2B5EF4-FFF2-40B4-BE49-F238E27FC236}">
                <a16:creationId xmlns:a16="http://schemas.microsoft.com/office/drawing/2014/main" id="{C735E04E-FD94-44F2-ACA6-2C56D446E38D}"/>
              </a:ext>
            </a:extLst>
          </p:cNvPr>
          <p:cNvSpPr/>
          <p:nvPr/>
        </p:nvSpPr>
        <p:spPr>
          <a:xfrm>
            <a:off x="7679820" y="4577564"/>
            <a:ext cx="699230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1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</a:rPr>
              <a:t>΄</a:t>
            </a:r>
            <a:endParaRPr lang="el-GR" sz="16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42625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5" grpId="0"/>
      <p:bldP spid="17" grpId="0"/>
      <p:bldP spid="19" grpId="0"/>
      <p:bldP spid="21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8511B1C-E332-494D-A53C-3FE29DAC2E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8168" y="0"/>
            <a:ext cx="5013832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3264FA-E882-44B9-A427-D8147DC678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6917" y="0"/>
            <a:ext cx="5013832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07B24B-9F81-418C-A0D2-CB1EDE4FDC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534" y="258355"/>
            <a:ext cx="1879259" cy="257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736A4AE-2E60-414A-978C-27F340F0127C}"/>
              </a:ext>
            </a:extLst>
          </p:cNvPr>
          <p:cNvSpPr/>
          <p:nvPr/>
        </p:nvSpPr>
        <p:spPr>
          <a:xfrm>
            <a:off x="7520749" y="4834467"/>
            <a:ext cx="4428067" cy="1710267"/>
          </a:xfrm>
          <a:prstGeom prst="roundRect">
            <a:avLst/>
          </a:prstGeom>
          <a:noFill/>
          <a:ln w="762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7227809-61C3-4422-9C58-A632B83F91DA}"/>
              </a:ext>
            </a:extLst>
          </p:cNvPr>
          <p:cNvSpPr/>
          <p:nvPr/>
        </p:nvSpPr>
        <p:spPr>
          <a:xfrm>
            <a:off x="299486" y="2998169"/>
            <a:ext cx="161935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yfont" panose="02000503000000000000" pitchFamily="2" charset="-95"/>
              </a:rPr>
              <a:t>Σελίδες</a:t>
            </a:r>
          </a:p>
          <a:p>
            <a:pPr algn="ctr"/>
            <a:r>
              <a:rPr lang="el-GR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yfont" panose="02000503000000000000" pitchFamily="2" charset="-95"/>
              </a:rPr>
              <a:t>38 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yfont" panose="02000503000000000000" pitchFamily="2" charset="-95"/>
              </a:rPr>
              <a:t>-</a:t>
            </a:r>
            <a:r>
              <a:rPr lang="el-GR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yfont" panose="02000503000000000000" pitchFamily="2" charset="-95"/>
              </a:rPr>
              <a:t> 39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yfont" panose="02000503000000000000" pitchFamily="2" charset="-95"/>
            </a:endParaRPr>
          </a:p>
        </p:txBody>
      </p:sp>
    </p:spTree>
    <p:extLst>
      <p:ext uri="{BB962C8B-B14F-4D97-AF65-F5344CB8AC3E}">
        <p14:creationId xmlns:p14="http://schemas.microsoft.com/office/powerpoint/2010/main" val="3226770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54667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04572"/>
            <a:ext cx="10043886" cy="2493638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1498" y="2491833"/>
            <a:ext cx="2643678" cy="1645734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2475" y="5276850"/>
            <a:ext cx="3819525" cy="1581150"/>
          </a:xfrm>
          <a:prstGeom prst="rect">
            <a:avLst/>
          </a:prstGeom>
        </p:spPr>
      </p:pic>
      <p:sp>
        <p:nvSpPr>
          <p:cNvPr id="6" name="Ορθογώνιο 5"/>
          <p:cNvSpPr/>
          <p:nvPr/>
        </p:nvSpPr>
        <p:spPr>
          <a:xfrm>
            <a:off x="2781579" y="2628116"/>
            <a:ext cx="376834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8800" b="1" cap="none" spc="25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κιθάρα</a:t>
            </a:r>
          </a:p>
        </p:txBody>
      </p:sp>
      <p:pic>
        <p:nvPicPr>
          <p:cNvPr id="7" name="Picture 2" descr="Αποτέλεσμα εικόνας για guitar 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313801">
            <a:off x="2301379" y="2158893"/>
            <a:ext cx="4454858" cy="5358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2598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1"/>
                            </p:stCondLst>
                            <p:childTnLst>
                              <p:par>
                                <p:cTn id="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3CC3FF1-DB2B-46E5-878E-2CED318827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0834" y="217819"/>
            <a:ext cx="2306966" cy="3155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2" name="Picture 8" descr="Download Clipart Homework Backpack - School Bag Clipart Png PNG Image with  No Background - PNGkey.com">
            <a:extLst>
              <a:ext uri="{FF2B5EF4-FFF2-40B4-BE49-F238E27FC236}">
                <a16:creationId xmlns:a16="http://schemas.microsoft.com/office/drawing/2014/main" id="{EA02F724-B535-4F8D-8E0D-C32D843B2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65" y="1577502"/>
            <a:ext cx="5496852" cy="52804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2AB771E-A647-44A8-875B-520852351756}"/>
              </a:ext>
            </a:extLst>
          </p:cNvPr>
          <p:cNvSpPr/>
          <p:nvPr/>
        </p:nvSpPr>
        <p:spPr>
          <a:xfrm>
            <a:off x="5878285" y="3554081"/>
            <a:ext cx="6313715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7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yfont" panose="02000503000000000000" pitchFamily="2" charset="-95"/>
              </a:rPr>
              <a:t>Βάζουμε το εργασιών στην τσάντα</a:t>
            </a:r>
            <a:endParaRPr lang="en-US" sz="72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yfont" panose="02000503000000000000" pitchFamily="2" charset="-95"/>
            </a:endParaRPr>
          </a:p>
        </p:txBody>
      </p:sp>
    </p:spTree>
    <p:extLst>
      <p:ext uri="{BB962C8B-B14F-4D97-AF65-F5344CB8AC3E}">
        <p14:creationId xmlns:p14="http://schemas.microsoft.com/office/powerpoint/2010/main" val="19936864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24 0.08263 L 0.00924 0.08263 C 0.00885 0.07453 0.00885 0.06643 0.00807 0.05856 C 0.00755 0.05208 0.00598 0.04606 0.00494 0.04004 C 0.00143 0.01666 0.00468 0.03194 -0.00131 0.00486 C -0.00222 0.00046 -0.00326 -0.00394 -0.00443 -0.00811 C -0.00743 -0.02014 -0.0073 -0.01713 -0.00964 -0.02848 C -0.01107 -0.03588 -0.01172 -0.04375 -0.01381 -0.0507 C -0.01784 -0.06551 -0.01875 -0.07037 -0.02527 -0.08403 C -0.02605 -0.08588 -0.02748 -0.08612 -0.02839 -0.08774 C -0.03099 -0.09306 -0.0323 -0.1007 -0.03568 -0.1044 L -0.05547 -0.12662 C -0.05821 -0.12987 -0.06068 -0.13426 -0.06381 -0.13588 C -0.07006 -0.13959 -0.07618 -0.14375 -0.08256 -0.147 C -0.08972 -0.15116 -0.09714 -0.15417 -0.10443 -0.15811 C -0.10586 -0.15903 -0.10704 -0.16112 -0.1086 -0.16181 C -0.11849 -0.16737 -0.12852 -0.17315 -0.13881 -0.17662 C -0.14974 -0.18056 -0.16094 -0.18149 -0.17214 -0.18403 C -0.17631 -0.18519 -0.18034 -0.1875 -0.18464 -0.18774 C -0.203 -0.18936 -0.22136 -0.18912 -0.23985 -0.18959 C -0.25612 -0.18912 -0.27253 -0.19005 -0.28881 -0.18774 C -0.31211 -0.1845 -0.33581 -0.18311 -0.3586 -0.17292 C -0.36133 -0.17176 -0.3642 -0.17084 -0.36693 -0.16922 C -0.37605 -0.16412 -0.38503 -0.15672 -0.39402 -0.1507 C -0.39987 -0.147 -0.40599 -0.14445 -0.41172 -0.13959 C -0.42032 -0.13264 -0.42839 -0.12362 -0.43672 -0.11551 C -0.44232 -0.11019 -0.44727 -0.10579 -0.45235 -0.09885 C -0.45443 -0.09607 -0.45638 -0.0926 -0.4586 -0.08959 C -0.46094 -0.08658 -0.46355 -0.08403 -0.46589 -0.08033 C -0.46875 -0.07593 -0.47123 -0.07037 -0.47422 -0.06551 C -0.47579 -0.06297 -0.478 -0.06135 -0.47943 -0.05811 C -0.48282 -0.0507 -0.48881 -0.03311 -0.49193 -0.02292 C -0.5 0.00393 -0.49245 -0.01875 -0.49922 0.00115 C -0.49948 0.00416 -0.49948 0.0074 -0.50027 0.01041 C -0.50326 0.02245 -0.51068 0.0456 -0.51068 0.0456 C -0.51237 0.06412 -0.5112 0.053 -0.51485 0.07893 C -0.5155 0.08379 -0.51641 0.08865 -0.51693 0.09375 C -0.51797 0.10416 -0.51902 0.11458 -0.52006 0.12523 C -0.52032 0.1287 -0.5211 0.13634 -0.5211 0.13634 C -0.52527 0.24444 -0.52149 0.13564 -0.52422 0.30115 C -0.52422 0.30787 -0.52513 0.31458 -0.52527 0.32152 C -0.52553 0.34537 -0.52527 0.36967 -0.52527 0.39375 L -0.52527 0.3956 L -0.50652 0.3956 " pathEditMode="relative" ptsTypes="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Ευθεία γραμμή σύνδεσης 4"/>
          <p:cNvCxnSpPr/>
          <p:nvPr/>
        </p:nvCxnSpPr>
        <p:spPr>
          <a:xfrm>
            <a:off x="1" y="3502700"/>
            <a:ext cx="12191999" cy="19448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Ευθεία γραμμή σύνδεσης 5"/>
          <p:cNvCxnSpPr/>
          <p:nvPr/>
        </p:nvCxnSpPr>
        <p:spPr>
          <a:xfrm>
            <a:off x="0" y="1180406"/>
            <a:ext cx="12191999" cy="19448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Ευθεία γραμμή σύνδεσης 6"/>
          <p:cNvCxnSpPr/>
          <p:nvPr/>
        </p:nvCxnSpPr>
        <p:spPr>
          <a:xfrm>
            <a:off x="-1" y="2036642"/>
            <a:ext cx="12191999" cy="194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Ευθεία γραμμή σύνδεσης 7"/>
          <p:cNvCxnSpPr/>
          <p:nvPr/>
        </p:nvCxnSpPr>
        <p:spPr>
          <a:xfrm>
            <a:off x="0" y="2873430"/>
            <a:ext cx="12191999" cy="194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Ορθογώνιο 8"/>
          <p:cNvSpPr/>
          <p:nvPr/>
        </p:nvSpPr>
        <p:spPr>
          <a:xfrm>
            <a:off x="453068" y="732651"/>
            <a:ext cx="10737234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1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yfont" panose="02000503000000000000" pitchFamily="2" charset="-95"/>
              </a:rPr>
              <a:t>Μία  κιθάρα</a:t>
            </a:r>
            <a:endParaRPr lang="el-GR" sz="16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yfont" panose="02000503000000000000" pitchFamily="2" charset="-95"/>
            </a:endParaRPr>
          </a:p>
        </p:txBody>
      </p:sp>
      <p:pic>
        <p:nvPicPr>
          <p:cNvPr id="11" name="Picture 2" descr="Αποτέλεσμα εικόνας για guitar 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313801">
            <a:off x="3868570" y="1926136"/>
            <a:ext cx="4454858" cy="5358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3323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901"/>
                            </p:stCondLst>
                            <p:childTnLst>
                              <p:par>
                                <p:cTn id="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64443F-E11A-48D9-AD02-0C29FA9E22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773" y="0"/>
            <a:ext cx="5299099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8C5A02-0602-4ADC-850B-7FAD4076A9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9942" y="0"/>
            <a:ext cx="52990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5170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 rotWithShape="1">
          <a:blip r:embed="rId2"/>
          <a:srcRect t="1515"/>
          <a:stretch/>
        </p:blipFill>
        <p:spPr>
          <a:xfrm>
            <a:off x="0" y="255777"/>
            <a:ext cx="12192000" cy="5569526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0368" y="5196987"/>
            <a:ext cx="3738602" cy="1048885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7275" y="4573280"/>
            <a:ext cx="1381231" cy="209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8998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64981"/>
            <a:ext cx="12192000" cy="3528037"/>
          </a:xfrm>
          <a:prstGeom prst="rect">
            <a:avLst/>
          </a:prstGeom>
        </p:spPr>
      </p:pic>
      <p:sp>
        <p:nvSpPr>
          <p:cNvPr id="5" name="Ορθογώνιο 4"/>
          <p:cNvSpPr/>
          <p:nvPr/>
        </p:nvSpPr>
        <p:spPr>
          <a:xfrm>
            <a:off x="1059749" y="3881735"/>
            <a:ext cx="60465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θ</a:t>
            </a:r>
          </a:p>
        </p:txBody>
      </p:sp>
      <p:sp>
        <p:nvSpPr>
          <p:cNvPr id="6" name="Ορθογώνιο 5"/>
          <p:cNvSpPr/>
          <p:nvPr/>
        </p:nvSpPr>
        <p:spPr>
          <a:xfrm>
            <a:off x="2326574" y="3881735"/>
            <a:ext cx="60465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θ</a:t>
            </a:r>
          </a:p>
        </p:txBody>
      </p:sp>
      <p:sp>
        <p:nvSpPr>
          <p:cNvPr id="7" name="Ορθογώνιο 6"/>
          <p:cNvSpPr/>
          <p:nvPr/>
        </p:nvSpPr>
        <p:spPr>
          <a:xfrm>
            <a:off x="5317424" y="3881735"/>
            <a:ext cx="60465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θ</a:t>
            </a:r>
          </a:p>
        </p:txBody>
      </p:sp>
      <p:sp>
        <p:nvSpPr>
          <p:cNvPr id="8" name="Ορθογώνιο 7"/>
          <p:cNvSpPr/>
          <p:nvPr/>
        </p:nvSpPr>
        <p:spPr>
          <a:xfrm>
            <a:off x="8439150" y="3881734"/>
            <a:ext cx="549977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θ</a:t>
            </a:r>
          </a:p>
        </p:txBody>
      </p:sp>
      <p:sp>
        <p:nvSpPr>
          <p:cNvPr id="9" name="Ορθογώνιο 8"/>
          <p:cNvSpPr/>
          <p:nvPr/>
        </p:nvSpPr>
        <p:spPr>
          <a:xfrm>
            <a:off x="9822749" y="3881734"/>
            <a:ext cx="60465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θ</a:t>
            </a:r>
          </a:p>
        </p:txBody>
      </p:sp>
    </p:spTree>
    <p:extLst>
      <p:ext uri="{BB962C8B-B14F-4D97-AF65-F5344CB8AC3E}">
        <p14:creationId xmlns:p14="http://schemas.microsoft.com/office/powerpoint/2010/main" val="704688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8511B1C-E332-494D-A53C-3FE29DAC2E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8168" y="0"/>
            <a:ext cx="5013832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3264FA-E882-44B9-A427-D8147DC678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6917" y="0"/>
            <a:ext cx="5013832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07B24B-9F81-418C-A0D2-CB1EDE4FDC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534" y="258355"/>
            <a:ext cx="1879259" cy="257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736A4AE-2E60-414A-978C-27F340F0127C}"/>
              </a:ext>
            </a:extLst>
          </p:cNvPr>
          <p:cNvSpPr/>
          <p:nvPr/>
        </p:nvSpPr>
        <p:spPr>
          <a:xfrm>
            <a:off x="2917673" y="38010"/>
            <a:ext cx="4428067" cy="6598920"/>
          </a:xfrm>
          <a:prstGeom prst="roundRect">
            <a:avLst/>
          </a:prstGeom>
          <a:noFill/>
          <a:ln w="762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7227809-61C3-4422-9C58-A632B83F91DA}"/>
              </a:ext>
            </a:extLst>
          </p:cNvPr>
          <p:cNvSpPr/>
          <p:nvPr/>
        </p:nvSpPr>
        <p:spPr>
          <a:xfrm>
            <a:off x="299486" y="2998169"/>
            <a:ext cx="161935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yfont" panose="02000503000000000000" pitchFamily="2" charset="-95"/>
              </a:rPr>
              <a:t>Σελίδες</a:t>
            </a:r>
          </a:p>
          <a:p>
            <a:pPr algn="ctr"/>
            <a:r>
              <a:rPr lang="el-GR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yfont" panose="02000503000000000000" pitchFamily="2" charset="-95"/>
              </a:rPr>
              <a:t>38 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yfont" panose="02000503000000000000" pitchFamily="2" charset="-95"/>
              </a:rPr>
              <a:t>-</a:t>
            </a:r>
            <a:r>
              <a:rPr lang="el-GR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yfont" panose="02000503000000000000" pitchFamily="2" charset="-95"/>
              </a:rPr>
              <a:t> 39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yfont" panose="02000503000000000000" pitchFamily="2" charset="-95"/>
            </a:endParaRPr>
          </a:p>
        </p:txBody>
      </p:sp>
    </p:spTree>
    <p:extLst>
      <p:ext uri="{BB962C8B-B14F-4D97-AF65-F5344CB8AC3E}">
        <p14:creationId xmlns:p14="http://schemas.microsoft.com/office/powerpoint/2010/main" val="2995037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t="6423" b="3879"/>
          <a:stretch/>
        </p:blipFill>
        <p:spPr>
          <a:xfrm>
            <a:off x="456722" y="374073"/>
            <a:ext cx="11278555" cy="5744095"/>
          </a:xfrm>
          <a:prstGeom prst="rect">
            <a:avLst/>
          </a:prstGeom>
        </p:spPr>
      </p:pic>
      <p:cxnSp>
        <p:nvCxnSpPr>
          <p:cNvPr id="3" name="Ευθύγραμμο βέλος σύνδεσης 2"/>
          <p:cNvCxnSpPr/>
          <p:nvPr/>
        </p:nvCxnSpPr>
        <p:spPr>
          <a:xfrm>
            <a:off x="3314700" y="1285875"/>
            <a:ext cx="5057775" cy="1476375"/>
          </a:xfrm>
          <a:prstGeom prst="straightConnector1">
            <a:avLst/>
          </a:prstGeom>
          <a:ln w="76200">
            <a:solidFill>
              <a:srgbClr val="92D050"/>
            </a:solidFill>
            <a:headEnd type="oval"/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Ευθύγραμμο βέλος σύνδεσης 5"/>
          <p:cNvCxnSpPr/>
          <p:nvPr/>
        </p:nvCxnSpPr>
        <p:spPr>
          <a:xfrm flipV="1">
            <a:off x="3314700" y="1219200"/>
            <a:ext cx="5057775" cy="1543050"/>
          </a:xfrm>
          <a:prstGeom prst="straightConnector1">
            <a:avLst/>
          </a:prstGeom>
          <a:ln w="76200">
            <a:solidFill>
              <a:srgbClr val="FF0000"/>
            </a:solidFill>
            <a:headEnd type="oval"/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Ευθύγραμμο βέλος σύνδεσης 8"/>
          <p:cNvCxnSpPr/>
          <p:nvPr/>
        </p:nvCxnSpPr>
        <p:spPr>
          <a:xfrm>
            <a:off x="3314700" y="4191000"/>
            <a:ext cx="5057775" cy="1504950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headEnd type="oval"/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Ευθύγραμμο βέλος σύνδεσης 10"/>
          <p:cNvCxnSpPr/>
          <p:nvPr/>
        </p:nvCxnSpPr>
        <p:spPr>
          <a:xfrm flipV="1">
            <a:off x="3314700" y="4114800"/>
            <a:ext cx="5057775" cy="1581150"/>
          </a:xfrm>
          <a:prstGeom prst="straightConnector1">
            <a:avLst/>
          </a:prstGeom>
          <a:ln w="76200">
            <a:solidFill>
              <a:schemeClr val="accent4">
                <a:lumMod val="60000"/>
                <a:lumOff val="40000"/>
              </a:schemeClr>
            </a:solidFill>
            <a:headEnd type="oval"/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9162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" y="0"/>
            <a:ext cx="6324600" cy="1762125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" y="2290762"/>
            <a:ext cx="12115800" cy="2276475"/>
          </a:xfrm>
          <a:prstGeom prst="rect">
            <a:avLst/>
          </a:prstGeom>
        </p:spPr>
      </p:pic>
      <p:sp>
        <p:nvSpPr>
          <p:cNvPr id="4" name="Ορθογώνιο 3"/>
          <p:cNvSpPr/>
          <p:nvPr/>
        </p:nvSpPr>
        <p:spPr>
          <a:xfrm>
            <a:off x="1211473" y="2187389"/>
            <a:ext cx="859531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16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΄</a:t>
            </a:r>
          </a:p>
        </p:txBody>
      </p:sp>
      <p:sp>
        <p:nvSpPr>
          <p:cNvPr id="5" name="Ορθογώνιο 4"/>
          <p:cNvSpPr/>
          <p:nvPr/>
        </p:nvSpPr>
        <p:spPr>
          <a:xfrm>
            <a:off x="10022964" y="2187389"/>
            <a:ext cx="859531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16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΄</a:t>
            </a:r>
          </a:p>
        </p:txBody>
      </p:sp>
    </p:spTree>
    <p:extLst>
      <p:ext uri="{BB962C8B-B14F-4D97-AF65-F5344CB8AC3E}">
        <p14:creationId xmlns:p14="http://schemas.microsoft.com/office/powerpoint/2010/main" val="668035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" y="0"/>
            <a:ext cx="6324600" cy="1762125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958" y="1870191"/>
            <a:ext cx="10077450" cy="2333625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 rotWithShape="1">
          <a:blip r:embed="rId4"/>
          <a:srcRect b="23520"/>
          <a:stretch/>
        </p:blipFill>
        <p:spPr>
          <a:xfrm>
            <a:off x="2880360" y="4587586"/>
            <a:ext cx="7086600" cy="2054283"/>
          </a:xfrm>
          <a:prstGeom prst="rect">
            <a:avLst/>
          </a:prstGeom>
        </p:spPr>
      </p:pic>
      <p:sp>
        <p:nvSpPr>
          <p:cNvPr id="6" name="Ορθογώνιο 5"/>
          <p:cNvSpPr/>
          <p:nvPr/>
        </p:nvSpPr>
        <p:spPr>
          <a:xfrm>
            <a:off x="3084747" y="1748823"/>
            <a:ext cx="859531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16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΄</a:t>
            </a:r>
          </a:p>
        </p:txBody>
      </p:sp>
      <p:sp>
        <p:nvSpPr>
          <p:cNvPr id="7" name="Ορθογώνιο 6"/>
          <p:cNvSpPr/>
          <p:nvPr/>
        </p:nvSpPr>
        <p:spPr>
          <a:xfrm>
            <a:off x="7969720" y="1713564"/>
            <a:ext cx="859531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16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΄</a:t>
            </a:r>
          </a:p>
        </p:txBody>
      </p:sp>
      <p:sp>
        <p:nvSpPr>
          <p:cNvPr id="8" name="Ορθογώνιο 7"/>
          <p:cNvSpPr/>
          <p:nvPr/>
        </p:nvSpPr>
        <p:spPr>
          <a:xfrm>
            <a:off x="4140324" y="4484473"/>
            <a:ext cx="859531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16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΄</a:t>
            </a:r>
          </a:p>
        </p:txBody>
      </p:sp>
    </p:spTree>
    <p:extLst>
      <p:ext uri="{BB962C8B-B14F-4D97-AF65-F5344CB8AC3E}">
        <p14:creationId xmlns:p14="http://schemas.microsoft.com/office/powerpoint/2010/main" val="3982555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765281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4895" y="4943475"/>
            <a:ext cx="3275479" cy="150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6869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9098"/>
            <a:ext cx="12192000" cy="4919328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375" y="304800"/>
            <a:ext cx="3275479" cy="1504950"/>
          </a:xfrm>
          <a:prstGeom prst="rect">
            <a:avLst/>
          </a:prstGeom>
        </p:spPr>
      </p:pic>
      <p:grpSp>
        <p:nvGrpSpPr>
          <p:cNvPr id="6" name="Ομάδα 5"/>
          <p:cNvGrpSpPr/>
          <p:nvPr/>
        </p:nvGrpSpPr>
        <p:grpSpPr>
          <a:xfrm>
            <a:off x="1130530" y="1926366"/>
            <a:ext cx="11061469" cy="806335"/>
            <a:chOff x="1" y="440063"/>
            <a:chExt cx="12191999" cy="1115524"/>
          </a:xfrm>
        </p:grpSpPr>
        <p:cxnSp>
          <p:nvCxnSpPr>
            <p:cNvPr id="7" name="Ευθεία γραμμή σύνδεσης 6"/>
            <p:cNvCxnSpPr/>
            <p:nvPr/>
          </p:nvCxnSpPr>
          <p:spPr>
            <a:xfrm>
              <a:off x="1" y="1545722"/>
              <a:ext cx="12191999" cy="9865"/>
            </a:xfrm>
            <a:prstGeom prst="line">
              <a:avLst/>
            </a:prstGeom>
            <a:ln w="38100">
              <a:solidFill>
                <a:schemeClr val="tx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Ευθεία γραμμή σύνδεσης 7"/>
            <p:cNvCxnSpPr/>
            <p:nvPr/>
          </p:nvCxnSpPr>
          <p:spPr>
            <a:xfrm>
              <a:off x="1" y="440063"/>
              <a:ext cx="12191999" cy="9865"/>
            </a:xfrm>
            <a:prstGeom prst="line">
              <a:avLst/>
            </a:prstGeom>
            <a:ln w="38100">
              <a:solidFill>
                <a:schemeClr val="tx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Ευθεία γραμμή σύνδεσης 8"/>
            <p:cNvCxnSpPr/>
            <p:nvPr/>
          </p:nvCxnSpPr>
          <p:spPr>
            <a:xfrm>
              <a:off x="1" y="710430"/>
              <a:ext cx="12191999" cy="986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Ευθεία γραμμή σύνδεσης 9"/>
            <p:cNvCxnSpPr/>
            <p:nvPr/>
          </p:nvCxnSpPr>
          <p:spPr>
            <a:xfrm>
              <a:off x="1" y="1251164"/>
              <a:ext cx="12191999" cy="986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Ομάδα 12"/>
          <p:cNvGrpSpPr/>
          <p:nvPr/>
        </p:nvGrpSpPr>
        <p:grpSpPr>
          <a:xfrm>
            <a:off x="1230284" y="3549877"/>
            <a:ext cx="8420793" cy="806335"/>
            <a:chOff x="1" y="440063"/>
            <a:chExt cx="12191999" cy="1115524"/>
          </a:xfrm>
        </p:grpSpPr>
        <p:cxnSp>
          <p:nvCxnSpPr>
            <p:cNvPr id="14" name="Ευθεία γραμμή σύνδεσης 13"/>
            <p:cNvCxnSpPr/>
            <p:nvPr/>
          </p:nvCxnSpPr>
          <p:spPr>
            <a:xfrm>
              <a:off x="1" y="1545722"/>
              <a:ext cx="12191999" cy="9865"/>
            </a:xfrm>
            <a:prstGeom prst="line">
              <a:avLst/>
            </a:prstGeom>
            <a:ln w="38100">
              <a:solidFill>
                <a:schemeClr val="tx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Ευθεία γραμμή σύνδεσης 14"/>
            <p:cNvCxnSpPr/>
            <p:nvPr/>
          </p:nvCxnSpPr>
          <p:spPr>
            <a:xfrm>
              <a:off x="1" y="440063"/>
              <a:ext cx="12191999" cy="9865"/>
            </a:xfrm>
            <a:prstGeom prst="line">
              <a:avLst/>
            </a:prstGeom>
            <a:ln w="38100">
              <a:solidFill>
                <a:schemeClr val="tx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Ευθεία γραμμή σύνδεσης 15"/>
            <p:cNvCxnSpPr/>
            <p:nvPr/>
          </p:nvCxnSpPr>
          <p:spPr>
            <a:xfrm>
              <a:off x="1" y="710430"/>
              <a:ext cx="12191999" cy="986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Ευθεία γραμμή σύνδεσης 16"/>
            <p:cNvCxnSpPr/>
            <p:nvPr/>
          </p:nvCxnSpPr>
          <p:spPr>
            <a:xfrm>
              <a:off x="1" y="1251164"/>
              <a:ext cx="12191999" cy="986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Ομάδα 17"/>
          <p:cNvGrpSpPr/>
          <p:nvPr/>
        </p:nvGrpSpPr>
        <p:grpSpPr>
          <a:xfrm>
            <a:off x="1435331" y="4658750"/>
            <a:ext cx="8215746" cy="806335"/>
            <a:chOff x="1" y="440063"/>
            <a:chExt cx="12191999" cy="1115524"/>
          </a:xfrm>
        </p:grpSpPr>
        <p:cxnSp>
          <p:nvCxnSpPr>
            <p:cNvPr id="19" name="Ευθεία γραμμή σύνδεσης 18"/>
            <p:cNvCxnSpPr/>
            <p:nvPr/>
          </p:nvCxnSpPr>
          <p:spPr>
            <a:xfrm>
              <a:off x="1" y="1545722"/>
              <a:ext cx="12191999" cy="9865"/>
            </a:xfrm>
            <a:prstGeom prst="line">
              <a:avLst/>
            </a:prstGeom>
            <a:ln w="38100">
              <a:solidFill>
                <a:schemeClr val="tx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Ευθεία γραμμή σύνδεσης 19"/>
            <p:cNvCxnSpPr/>
            <p:nvPr/>
          </p:nvCxnSpPr>
          <p:spPr>
            <a:xfrm>
              <a:off x="1" y="440063"/>
              <a:ext cx="12191999" cy="9865"/>
            </a:xfrm>
            <a:prstGeom prst="line">
              <a:avLst/>
            </a:prstGeom>
            <a:ln w="38100">
              <a:solidFill>
                <a:schemeClr val="tx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Ευθεία γραμμή σύνδεσης 20"/>
            <p:cNvCxnSpPr/>
            <p:nvPr/>
          </p:nvCxnSpPr>
          <p:spPr>
            <a:xfrm>
              <a:off x="1" y="710430"/>
              <a:ext cx="12191999" cy="986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Ευθεία γραμμή σύνδεσης 21"/>
            <p:cNvCxnSpPr/>
            <p:nvPr/>
          </p:nvCxnSpPr>
          <p:spPr>
            <a:xfrm>
              <a:off x="1" y="1251164"/>
              <a:ext cx="12191999" cy="986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025481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3438"/>
          <a:stretch/>
        </p:blipFill>
        <p:spPr>
          <a:xfrm>
            <a:off x="209550" y="1280942"/>
            <a:ext cx="11772900" cy="4296116"/>
          </a:xfrm>
          <a:prstGeom prst="rect">
            <a:avLst/>
          </a:prstGeom>
        </p:spPr>
      </p:pic>
      <p:sp>
        <p:nvSpPr>
          <p:cNvPr id="3" name="Ορθογώνιο 2"/>
          <p:cNvSpPr/>
          <p:nvPr/>
        </p:nvSpPr>
        <p:spPr>
          <a:xfrm>
            <a:off x="961630" y="4376729"/>
            <a:ext cx="70564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7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μ</a:t>
            </a:r>
          </a:p>
        </p:txBody>
      </p:sp>
      <p:sp>
        <p:nvSpPr>
          <p:cNvPr id="4" name="Ορθογώνιο 3"/>
          <p:cNvSpPr/>
          <p:nvPr/>
        </p:nvSpPr>
        <p:spPr>
          <a:xfrm>
            <a:off x="4362055" y="4376728"/>
            <a:ext cx="70564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7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μ</a:t>
            </a:r>
          </a:p>
        </p:txBody>
      </p:sp>
      <p:sp>
        <p:nvSpPr>
          <p:cNvPr id="5" name="Ορθογώνιο 4"/>
          <p:cNvSpPr/>
          <p:nvPr/>
        </p:nvSpPr>
        <p:spPr>
          <a:xfrm>
            <a:off x="8962630" y="4376727"/>
            <a:ext cx="70564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7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μ</a:t>
            </a:r>
          </a:p>
        </p:txBody>
      </p:sp>
    </p:spTree>
    <p:extLst>
      <p:ext uri="{BB962C8B-B14F-4D97-AF65-F5344CB8AC3E}">
        <p14:creationId xmlns:p14="http://schemas.microsoft.com/office/powerpoint/2010/main" val="4241330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8978"/>
            <a:ext cx="12192000" cy="5260043"/>
          </a:xfrm>
          <a:prstGeom prst="rect">
            <a:avLst/>
          </a:prstGeom>
        </p:spPr>
      </p:pic>
      <p:sp>
        <p:nvSpPr>
          <p:cNvPr id="3" name="Ορθογώνιο 2"/>
          <p:cNvSpPr/>
          <p:nvPr/>
        </p:nvSpPr>
        <p:spPr>
          <a:xfrm>
            <a:off x="618451" y="4529128"/>
            <a:ext cx="76335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μ</a:t>
            </a:r>
          </a:p>
        </p:txBody>
      </p:sp>
      <p:sp>
        <p:nvSpPr>
          <p:cNvPr id="4" name="Ορθογώνιο 3"/>
          <p:cNvSpPr/>
          <p:nvPr/>
        </p:nvSpPr>
        <p:spPr>
          <a:xfrm>
            <a:off x="7990801" y="4529127"/>
            <a:ext cx="76335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μ</a:t>
            </a:r>
          </a:p>
        </p:txBody>
      </p:sp>
    </p:spTree>
    <p:extLst>
      <p:ext uri="{BB962C8B-B14F-4D97-AF65-F5344CB8AC3E}">
        <p14:creationId xmlns:p14="http://schemas.microsoft.com/office/powerpoint/2010/main" val="2435489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t="2778" b="1666"/>
          <a:stretch/>
        </p:blipFill>
        <p:spPr>
          <a:xfrm>
            <a:off x="1114425" y="-1"/>
            <a:ext cx="10334625" cy="6858001"/>
          </a:xfrm>
          <a:prstGeom prst="rect">
            <a:avLst/>
          </a:prstGeom>
        </p:spPr>
      </p:pic>
      <p:cxnSp>
        <p:nvCxnSpPr>
          <p:cNvPr id="3" name="Ευθύγραμμο βέλος σύνδεσης 2"/>
          <p:cNvCxnSpPr/>
          <p:nvPr/>
        </p:nvCxnSpPr>
        <p:spPr>
          <a:xfrm>
            <a:off x="4171950" y="619125"/>
            <a:ext cx="4105275" cy="866775"/>
          </a:xfrm>
          <a:prstGeom prst="straightConnector1">
            <a:avLst/>
          </a:prstGeom>
          <a:ln w="76200">
            <a:solidFill>
              <a:srgbClr val="FF0000"/>
            </a:solidFill>
            <a:headEnd type="oval"/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Ευθύγραμμο βέλος σύνδεσης 6"/>
          <p:cNvCxnSpPr/>
          <p:nvPr/>
        </p:nvCxnSpPr>
        <p:spPr>
          <a:xfrm flipV="1">
            <a:off x="4171950" y="533400"/>
            <a:ext cx="3933825" cy="857250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headEnd type="oval"/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Ευθύγραμμο βέλος σύνδεσης 9"/>
          <p:cNvCxnSpPr/>
          <p:nvPr/>
        </p:nvCxnSpPr>
        <p:spPr>
          <a:xfrm>
            <a:off x="4171950" y="2247900"/>
            <a:ext cx="3933825" cy="847725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headEnd type="oval"/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Ευθύγραμμο βέλος σύνδεσης 11"/>
          <p:cNvCxnSpPr/>
          <p:nvPr/>
        </p:nvCxnSpPr>
        <p:spPr>
          <a:xfrm>
            <a:off x="4171950" y="3095625"/>
            <a:ext cx="3933825" cy="2543175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headEnd type="oval"/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Ευθύγραμμο βέλος σύνδεσης 14"/>
          <p:cNvCxnSpPr/>
          <p:nvPr/>
        </p:nvCxnSpPr>
        <p:spPr>
          <a:xfrm>
            <a:off x="4171950" y="3857625"/>
            <a:ext cx="3933825" cy="895350"/>
          </a:xfrm>
          <a:prstGeom prst="straightConnector1">
            <a:avLst/>
          </a:prstGeom>
          <a:ln w="76200">
            <a:solidFill>
              <a:schemeClr val="accent4"/>
            </a:solidFill>
            <a:headEnd type="oval"/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Ευθύγραμμο βέλος σύνδεσης 17"/>
          <p:cNvCxnSpPr/>
          <p:nvPr/>
        </p:nvCxnSpPr>
        <p:spPr>
          <a:xfrm flipV="1">
            <a:off x="4171950" y="3857625"/>
            <a:ext cx="4000500" cy="847726"/>
          </a:xfrm>
          <a:prstGeom prst="straightConnector1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  <a:headEnd type="oval"/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Ευθύγραμμο βέλος σύνδεσης 19"/>
          <p:cNvCxnSpPr/>
          <p:nvPr/>
        </p:nvCxnSpPr>
        <p:spPr>
          <a:xfrm>
            <a:off x="4171950" y="5514975"/>
            <a:ext cx="3933825" cy="885825"/>
          </a:xfrm>
          <a:prstGeom prst="straightConnector1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  <a:headEnd type="oval"/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Ευθύγραμμο βέλος σύνδεσης 22"/>
          <p:cNvCxnSpPr/>
          <p:nvPr/>
        </p:nvCxnSpPr>
        <p:spPr>
          <a:xfrm flipV="1">
            <a:off x="4171950" y="2124075"/>
            <a:ext cx="3933825" cy="4276725"/>
          </a:xfrm>
          <a:prstGeom prst="straightConnector1">
            <a:avLst/>
          </a:prstGeom>
          <a:ln w="76200">
            <a:solidFill>
              <a:schemeClr val="accent1">
                <a:lumMod val="20000"/>
                <a:lumOff val="80000"/>
              </a:schemeClr>
            </a:solidFill>
            <a:headEnd type="oval"/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786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mages-gmi-pmc.edge-generalmills.com/173da066-c6b4-45dd-9b28-0d459cf6f1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110" y="3586214"/>
            <a:ext cx="5387940" cy="30307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Ευθεία γραμμή σύνδεσης 4"/>
          <p:cNvCxnSpPr/>
          <p:nvPr/>
        </p:nvCxnSpPr>
        <p:spPr>
          <a:xfrm>
            <a:off x="0" y="3340633"/>
            <a:ext cx="12191999" cy="19448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Ευθεία γραμμή σύνδεσης 5"/>
          <p:cNvCxnSpPr/>
          <p:nvPr/>
        </p:nvCxnSpPr>
        <p:spPr>
          <a:xfrm>
            <a:off x="1" y="722808"/>
            <a:ext cx="12191999" cy="19448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Ευθεία γραμμή σύνδεσης 6"/>
          <p:cNvCxnSpPr/>
          <p:nvPr/>
        </p:nvCxnSpPr>
        <p:spPr>
          <a:xfrm>
            <a:off x="0" y="1731653"/>
            <a:ext cx="12191999" cy="194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Ευθεία γραμμή σύνδεσης 7"/>
          <p:cNvCxnSpPr/>
          <p:nvPr/>
        </p:nvCxnSpPr>
        <p:spPr>
          <a:xfrm>
            <a:off x="0" y="2759947"/>
            <a:ext cx="12191999" cy="194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Ορθογώνιο 8"/>
          <p:cNvSpPr/>
          <p:nvPr/>
        </p:nvSpPr>
        <p:spPr>
          <a:xfrm>
            <a:off x="416151" y="205371"/>
            <a:ext cx="10512814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199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yfont" panose="02000503000000000000" pitchFamily="2" charset="-95"/>
              </a:rPr>
              <a:t>μηλόπιτα</a:t>
            </a:r>
            <a:endParaRPr lang="el-GR" sz="199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yfont" panose="02000503000000000000" pitchFamily="2" charset="-95"/>
            </a:endParaRPr>
          </a:p>
        </p:txBody>
      </p:sp>
    </p:spTree>
    <p:extLst>
      <p:ext uri="{BB962C8B-B14F-4D97-AF65-F5344CB8AC3E}">
        <p14:creationId xmlns:p14="http://schemas.microsoft.com/office/powerpoint/2010/main" val="2368383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ÎÏÎ¿ÏÎ­Î»ÎµÏÎ¼Î± ÎµÎ¹ÎºÏÎ½Î±Ï Î³Î¹Î± b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276" y="3369805"/>
            <a:ext cx="6096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Ευθεία γραμμή σύνδεσης 4"/>
          <p:cNvCxnSpPr/>
          <p:nvPr/>
        </p:nvCxnSpPr>
        <p:spPr>
          <a:xfrm>
            <a:off x="-2" y="3321770"/>
            <a:ext cx="12191999" cy="19448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Ευθεία γραμμή σύνδεσης 5"/>
          <p:cNvCxnSpPr/>
          <p:nvPr/>
        </p:nvCxnSpPr>
        <p:spPr>
          <a:xfrm>
            <a:off x="-3" y="666857"/>
            <a:ext cx="12191999" cy="19448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Ευθεία γραμμή σύνδεσης 6"/>
          <p:cNvCxnSpPr/>
          <p:nvPr/>
        </p:nvCxnSpPr>
        <p:spPr>
          <a:xfrm>
            <a:off x="0" y="1713402"/>
            <a:ext cx="12191999" cy="194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Ευθεία γραμμή σύνδεσης 7"/>
          <p:cNvCxnSpPr/>
          <p:nvPr/>
        </p:nvCxnSpPr>
        <p:spPr>
          <a:xfrm>
            <a:off x="0" y="2779395"/>
            <a:ext cx="12191999" cy="194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Ορθογώνιο 8"/>
          <p:cNvSpPr/>
          <p:nvPr/>
        </p:nvSpPr>
        <p:spPr>
          <a:xfrm>
            <a:off x="1084438" y="200509"/>
            <a:ext cx="9538189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199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yfont" panose="02000503000000000000" pitchFamily="2" charset="-95"/>
              </a:rPr>
              <a:t>μέλισσα</a:t>
            </a:r>
            <a:endParaRPr lang="el-GR" sz="199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yfont" panose="02000503000000000000" pitchFamily="2" charset="-95"/>
            </a:endParaRPr>
          </a:p>
        </p:txBody>
      </p:sp>
    </p:spTree>
    <p:extLst>
      <p:ext uri="{BB962C8B-B14F-4D97-AF65-F5344CB8AC3E}">
        <p14:creationId xmlns:p14="http://schemas.microsoft.com/office/powerpoint/2010/main" val="759260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273E322-5693-417B-91E6-02B98971EA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0593"/>
            <a:ext cx="12192000" cy="5817223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72150"/>
            <a:ext cx="1866900" cy="108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57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Ομάδα 3"/>
          <p:cNvGrpSpPr/>
          <p:nvPr/>
        </p:nvGrpSpPr>
        <p:grpSpPr>
          <a:xfrm>
            <a:off x="0" y="1180406"/>
            <a:ext cx="12191999" cy="2199123"/>
            <a:chOff x="1" y="440063"/>
            <a:chExt cx="12191999" cy="1115524"/>
          </a:xfrm>
        </p:grpSpPr>
        <p:cxnSp>
          <p:nvCxnSpPr>
            <p:cNvPr id="5" name="Ευθεία γραμμή σύνδεσης 4"/>
            <p:cNvCxnSpPr/>
            <p:nvPr/>
          </p:nvCxnSpPr>
          <p:spPr>
            <a:xfrm>
              <a:off x="1" y="1545722"/>
              <a:ext cx="12191999" cy="9865"/>
            </a:xfrm>
            <a:prstGeom prst="line">
              <a:avLst/>
            </a:prstGeom>
            <a:ln w="38100">
              <a:solidFill>
                <a:schemeClr val="tx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Ευθεία γραμμή σύνδεσης 5"/>
            <p:cNvCxnSpPr/>
            <p:nvPr/>
          </p:nvCxnSpPr>
          <p:spPr>
            <a:xfrm>
              <a:off x="1" y="440063"/>
              <a:ext cx="12191999" cy="9865"/>
            </a:xfrm>
            <a:prstGeom prst="line">
              <a:avLst/>
            </a:prstGeom>
            <a:ln w="38100">
              <a:solidFill>
                <a:schemeClr val="tx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Ευθεία γραμμή σύνδεσης 6"/>
            <p:cNvCxnSpPr/>
            <p:nvPr/>
          </p:nvCxnSpPr>
          <p:spPr>
            <a:xfrm>
              <a:off x="1" y="710430"/>
              <a:ext cx="12191999" cy="986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Ευθεία γραμμή σύνδεσης 7"/>
            <p:cNvCxnSpPr/>
            <p:nvPr/>
          </p:nvCxnSpPr>
          <p:spPr>
            <a:xfrm>
              <a:off x="1" y="1251164"/>
              <a:ext cx="12191999" cy="986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Ορθογώνιο 8"/>
          <p:cNvSpPr/>
          <p:nvPr/>
        </p:nvSpPr>
        <p:spPr>
          <a:xfrm>
            <a:off x="841245" y="170201"/>
            <a:ext cx="9842759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199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yfont" panose="02000503000000000000" pitchFamily="2" charset="-95"/>
              </a:rPr>
              <a:t>μανιτάρι</a:t>
            </a:r>
            <a:endParaRPr lang="el-GR" sz="199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yfont" panose="02000503000000000000" pitchFamily="2" charset="-95"/>
            </a:endParaRPr>
          </a:p>
        </p:txBody>
      </p:sp>
      <p:pic>
        <p:nvPicPr>
          <p:cNvPr id="1026" name="Picture 2" descr="https://cdn7.bbend.net/media/com_news/story/2015/08/31/333884/main/55a5128badbef469ddc4c8efc59c8f78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5"/>
          <a:stretch/>
        </p:blipFill>
        <p:spPr bwMode="auto">
          <a:xfrm>
            <a:off x="3424236" y="3468894"/>
            <a:ext cx="5503864" cy="32189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6349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Ευθεία γραμμή σύνδεσης 4"/>
          <p:cNvCxnSpPr/>
          <p:nvPr/>
        </p:nvCxnSpPr>
        <p:spPr>
          <a:xfrm>
            <a:off x="0" y="3455628"/>
            <a:ext cx="12191999" cy="22844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Ευθεία γραμμή σύνδεσης 5"/>
          <p:cNvCxnSpPr/>
          <p:nvPr/>
        </p:nvCxnSpPr>
        <p:spPr>
          <a:xfrm>
            <a:off x="-1" y="281856"/>
            <a:ext cx="12191999" cy="22844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Ευθεία γραμμή σύνδεσης 6"/>
          <p:cNvCxnSpPr/>
          <p:nvPr/>
        </p:nvCxnSpPr>
        <p:spPr>
          <a:xfrm>
            <a:off x="0" y="1521415"/>
            <a:ext cx="12191999" cy="2284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Ευθεία γραμμή σύνδεσης 7"/>
          <p:cNvCxnSpPr/>
          <p:nvPr/>
        </p:nvCxnSpPr>
        <p:spPr>
          <a:xfrm>
            <a:off x="0" y="2773546"/>
            <a:ext cx="12191999" cy="2284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Ορθογώνιο 8"/>
          <p:cNvSpPr/>
          <p:nvPr/>
        </p:nvSpPr>
        <p:spPr>
          <a:xfrm>
            <a:off x="348868" y="-291791"/>
            <a:ext cx="6595075" cy="37702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239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yfont" panose="02000503000000000000" pitchFamily="2" charset="-95"/>
              </a:rPr>
              <a:t>μήλο</a:t>
            </a:r>
            <a:endParaRPr lang="el-GR" sz="239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yfont" panose="02000503000000000000" pitchFamily="2" charset="-95"/>
            </a:endParaRPr>
          </a:p>
        </p:txBody>
      </p:sp>
      <p:pic>
        <p:nvPicPr>
          <p:cNvPr id="10" name="Picture 2" descr="Αποτέλεσμα εικόνας για apple 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7"/>
          <a:stretch/>
        </p:blipFill>
        <p:spPr bwMode="auto">
          <a:xfrm>
            <a:off x="6430129" y="484603"/>
            <a:ext cx="5413003" cy="61447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5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Ευθεία γραμμή σύνδεσης 4"/>
          <p:cNvCxnSpPr/>
          <p:nvPr/>
        </p:nvCxnSpPr>
        <p:spPr>
          <a:xfrm>
            <a:off x="1" y="3419077"/>
            <a:ext cx="12191999" cy="19448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Ευθεία γραμμή σύνδεσης 5"/>
          <p:cNvCxnSpPr/>
          <p:nvPr/>
        </p:nvCxnSpPr>
        <p:spPr>
          <a:xfrm>
            <a:off x="1" y="761306"/>
            <a:ext cx="12191999" cy="19448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Ευθεία γραμμή σύνδεσης 6"/>
          <p:cNvCxnSpPr/>
          <p:nvPr/>
        </p:nvCxnSpPr>
        <p:spPr>
          <a:xfrm>
            <a:off x="0" y="1750902"/>
            <a:ext cx="12191999" cy="194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Ευθεία γραμμή σύνδεσης 7"/>
          <p:cNvCxnSpPr/>
          <p:nvPr/>
        </p:nvCxnSpPr>
        <p:spPr>
          <a:xfrm>
            <a:off x="0" y="2779395"/>
            <a:ext cx="12191999" cy="194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Ορθογώνιο 8"/>
          <p:cNvSpPr/>
          <p:nvPr/>
        </p:nvSpPr>
        <p:spPr>
          <a:xfrm>
            <a:off x="545950" y="224819"/>
            <a:ext cx="10570522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199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yfont" panose="02000503000000000000" pitchFamily="2" charset="-95"/>
              </a:rPr>
              <a:t>καλημέρα</a:t>
            </a:r>
            <a:endParaRPr lang="el-GR" sz="199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yfont" panose="02000503000000000000" pitchFamily="2" charset="-95"/>
            </a:endParaRPr>
          </a:p>
        </p:txBody>
      </p:sp>
    </p:spTree>
    <p:extLst>
      <p:ext uri="{BB962C8B-B14F-4D97-AF65-F5344CB8AC3E}">
        <p14:creationId xmlns:p14="http://schemas.microsoft.com/office/powerpoint/2010/main" val="1050892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Ομάδα 3"/>
          <p:cNvGrpSpPr/>
          <p:nvPr/>
        </p:nvGrpSpPr>
        <p:grpSpPr>
          <a:xfrm>
            <a:off x="0" y="1180406"/>
            <a:ext cx="12191999" cy="2199123"/>
            <a:chOff x="1" y="440063"/>
            <a:chExt cx="12191999" cy="1115524"/>
          </a:xfrm>
        </p:grpSpPr>
        <p:cxnSp>
          <p:nvCxnSpPr>
            <p:cNvPr id="5" name="Ευθεία γραμμή σύνδεσης 4"/>
            <p:cNvCxnSpPr/>
            <p:nvPr/>
          </p:nvCxnSpPr>
          <p:spPr>
            <a:xfrm>
              <a:off x="1" y="1545722"/>
              <a:ext cx="12191999" cy="9865"/>
            </a:xfrm>
            <a:prstGeom prst="line">
              <a:avLst/>
            </a:prstGeom>
            <a:ln w="38100">
              <a:solidFill>
                <a:schemeClr val="tx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Ευθεία γραμμή σύνδεσης 5"/>
            <p:cNvCxnSpPr/>
            <p:nvPr/>
          </p:nvCxnSpPr>
          <p:spPr>
            <a:xfrm>
              <a:off x="1" y="440063"/>
              <a:ext cx="12191999" cy="9865"/>
            </a:xfrm>
            <a:prstGeom prst="line">
              <a:avLst/>
            </a:prstGeom>
            <a:ln w="38100">
              <a:solidFill>
                <a:schemeClr val="tx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Ευθεία γραμμή σύνδεσης 6"/>
            <p:cNvCxnSpPr/>
            <p:nvPr/>
          </p:nvCxnSpPr>
          <p:spPr>
            <a:xfrm>
              <a:off x="1" y="710430"/>
              <a:ext cx="12191999" cy="986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Ευθεία γραμμή σύνδεσης 7"/>
            <p:cNvCxnSpPr/>
            <p:nvPr/>
          </p:nvCxnSpPr>
          <p:spPr>
            <a:xfrm>
              <a:off x="1" y="1251164"/>
              <a:ext cx="12191999" cy="986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Ορθογώνιο 8"/>
          <p:cNvSpPr/>
          <p:nvPr/>
        </p:nvSpPr>
        <p:spPr>
          <a:xfrm>
            <a:off x="2419154" y="224819"/>
            <a:ext cx="6805069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199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yfont" panose="02000503000000000000" pitchFamily="2" charset="-95"/>
              </a:rPr>
              <a:t>όνομα</a:t>
            </a:r>
            <a:endParaRPr lang="el-GR" sz="199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yfont" panose="02000503000000000000" pitchFamily="2" charset="-95"/>
            </a:endParaRPr>
          </a:p>
        </p:txBody>
      </p:sp>
    </p:spTree>
    <p:extLst>
      <p:ext uri="{BB962C8B-B14F-4D97-AF65-F5344CB8AC3E}">
        <p14:creationId xmlns:p14="http://schemas.microsoft.com/office/powerpoint/2010/main" val="3003860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Αποτέλεσμα εικόνας για salami 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5" t="17625" r="7085" b="13500"/>
          <a:stretch/>
        </p:blipFill>
        <p:spPr bwMode="auto">
          <a:xfrm>
            <a:off x="6783186" y="3412617"/>
            <a:ext cx="5408814" cy="344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Ευθεία γραμμή σύνδεσης 4"/>
          <p:cNvCxnSpPr/>
          <p:nvPr/>
        </p:nvCxnSpPr>
        <p:spPr>
          <a:xfrm>
            <a:off x="1" y="3340633"/>
            <a:ext cx="12191999" cy="19448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Ευθεία γραμμή σύνδεσης 5"/>
          <p:cNvCxnSpPr/>
          <p:nvPr/>
        </p:nvCxnSpPr>
        <p:spPr>
          <a:xfrm>
            <a:off x="1" y="666857"/>
            <a:ext cx="12191999" cy="19448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Ευθεία γραμμή σύνδεσης 6"/>
          <p:cNvCxnSpPr/>
          <p:nvPr/>
        </p:nvCxnSpPr>
        <p:spPr>
          <a:xfrm>
            <a:off x="0" y="1713402"/>
            <a:ext cx="12191999" cy="194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Ευθεία γραμμή σύνδεσης 7"/>
          <p:cNvCxnSpPr/>
          <p:nvPr/>
        </p:nvCxnSpPr>
        <p:spPr>
          <a:xfrm>
            <a:off x="0" y="2779395"/>
            <a:ext cx="12191999" cy="194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Ορθογώνιο 8"/>
          <p:cNvSpPr/>
          <p:nvPr/>
        </p:nvSpPr>
        <p:spPr>
          <a:xfrm>
            <a:off x="1572963" y="205371"/>
            <a:ext cx="8356775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199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yfont" panose="02000503000000000000" pitchFamily="2" charset="-95"/>
              </a:rPr>
              <a:t>σαλάμι</a:t>
            </a:r>
            <a:endParaRPr lang="el-GR" sz="199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yfont" panose="02000503000000000000" pitchFamily="2" charset="-95"/>
            </a:endParaRPr>
          </a:p>
        </p:txBody>
      </p:sp>
    </p:spTree>
    <p:extLst>
      <p:ext uri="{BB962C8B-B14F-4D97-AF65-F5344CB8AC3E}">
        <p14:creationId xmlns:p14="http://schemas.microsoft.com/office/powerpoint/2010/main" val="2824045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Ευθεία γραμμή σύνδεσης 4"/>
          <p:cNvCxnSpPr/>
          <p:nvPr/>
        </p:nvCxnSpPr>
        <p:spPr>
          <a:xfrm>
            <a:off x="1" y="2750106"/>
            <a:ext cx="12191999" cy="18955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Ευθεία γραμμή σύνδεσης 5"/>
          <p:cNvCxnSpPr/>
          <p:nvPr/>
        </p:nvCxnSpPr>
        <p:spPr>
          <a:xfrm>
            <a:off x="-1" y="415036"/>
            <a:ext cx="12191999" cy="18955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Ευθεία γραμμή σύνδεσης 6"/>
          <p:cNvCxnSpPr/>
          <p:nvPr/>
        </p:nvCxnSpPr>
        <p:spPr>
          <a:xfrm>
            <a:off x="1" y="1284049"/>
            <a:ext cx="12191999" cy="189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Ευθεία γραμμή σύνδεσης 7"/>
          <p:cNvCxnSpPr/>
          <p:nvPr/>
        </p:nvCxnSpPr>
        <p:spPr>
          <a:xfrm>
            <a:off x="1" y="2172019"/>
            <a:ext cx="12191999" cy="189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Ορθογώνιο 8"/>
          <p:cNvSpPr/>
          <p:nvPr/>
        </p:nvSpPr>
        <p:spPr>
          <a:xfrm>
            <a:off x="2908064" y="0"/>
            <a:ext cx="5827237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1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yfont" panose="02000503000000000000" pitchFamily="2" charset="-95"/>
              </a:rPr>
              <a:t>σπαθί</a:t>
            </a:r>
            <a:endParaRPr lang="el-GR" sz="16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yfont" panose="02000503000000000000" pitchFamily="2" charset="-95"/>
            </a:endParaRPr>
          </a:p>
        </p:txBody>
      </p:sp>
      <p:pic>
        <p:nvPicPr>
          <p:cNvPr id="10" name="Picture 2" descr="Αποτέλεσμα εικόνας για sword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149" y="2827867"/>
            <a:ext cx="7446851" cy="40301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1753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Ευθεία γραμμή σύνδεσης 4"/>
          <p:cNvCxnSpPr/>
          <p:nvPr/>
        </p:nvCxnSpPr>
        <p:spPr>
          <a:xfrm>
            <a:off x="-1" y="2690412"/>
            <a:ext cx="12191999" cy="19030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Ευθεία γραμμή σύνδεσης 5"/>
          <p:cNvCxnSpPr/>
          <p:nvPr/>
        </p:nvCxnSpPr>
        <p:spPr>
          <a:xfrm>
            <a:off x="0" y="331170"/>
            <a:ext cx="12191999" cy="19030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Ευθεία γραμμή σύνδεσης 6"/>
          <p:cNvCxnSpPr/>
          <p:nvPr/>
        </p:nvCxnSpPr>
        <p:spPr>
          <a:xfrm>
            <a:off x="0" y="1221348"/>
            <a:ext cx="12191999" cy="1903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Ευθεία γραμμή σύνδεσης 7"/>
          <p:cNvCxnSpPr/>
          <p:nvPr/>
        </p:nvCxnSpPr>
        <p:spPr>
          <a:xfrm>
            <a:off x="0" y="2059642"/>
            <a:ext cx="12191999" cy="1903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Ορθογώνιο 8"/>
          <p:cNvSpPr/>
          <p:nvPr/>
        </p:nvSpPr>
        <p:spPr>
          <a:xfrm>
            <a:off x="2612157" y="-76200"/>
            <a:ext cx="6452920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1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yfont" panose="02000503000000000000" pitchFamily="2" charset="-95"/>
              </a:rPr>
              <a:t>καλάθι</a:t>
            </a:r>
            <a:endParaRPr lang="el-GR" sz="16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yfont" panose="02000503000000000000" pitchFamily="2" charset="-95"/>
            </a:endParaRPr>
          </a:p>
        </p:txBody>
      </p:sp>
      <p:pic>
        <p:nvPicPr>
          <p:cNvPr id="11" name="Picture 2" descr="Αποτέλεσμα εικόνας για basket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600" y="2746497"/>
            <a:ext cx="4791075" cy="40861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9626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Ευθεία γραμμή σύνδεσης 4"/>
          <p:cNvCxnSpPr/>
          <p:nvPr/>
        </p:nvCxnSpPr>
        <p:spPr>
          <a:xfrm>
            <a:off x="0" y="2700099"/>
            <a:ext cx="12191999" cy="19030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Ευθεία γραμμή σύνδεσης 5"/>
          <p:cNvCxnSpPr/>
          <p:nvPr/>
        </p:nvCxnSpPr>
        <p:spPr>
          <a:xfrm>
            <a:off x="1" y="376779"/>
            <a:ext cx="12191999" cy="19030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Ευθεία γραμμή σύνδεσης 6"/>
          <p:cNvCxnSpPr/>
          <p:nvPr/>
        </p:nvCxnSpPr>
        <p:spPr>
          <a:xfrm>
            <a:off x="-1" y="1263851"/>
            <a:ext cx="12191999" cy="1903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Ευθεία γραμμή σύνδεσης 7"/>
          <p:cNvCxnSpPr/>
          <p:nvPr/>
        </p:nvCxnSpPr>
        <p:spPr>
          <a:xfrm>
            <a:off x="0" y="2131893"/>
            <a:ext cx="12191999" cy="1903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Ορθογώνιο 8"/>
          <p:cNvSpPr/>
          <p:nvPr/>
        </p:nvSpPr>
        <p:spPr>
          <a:xfrm>
            <a:off x="2581725" y="0"/>
            <a:ext cx="6479915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1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yfont" panose="02000503000000000000" pitchFamily="2" charset="-95"/>
              </a:rPr>
              <a:t>θρανίο</a:t>
            </a:r>
            <a:endParaRPr lang="el-GR" sz="16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yfont" panose="02000503000000000000" pitchFamily="2" charset="-95"/>
            </a:endParaRPr>
          </a:p>
        </p:txBody>
      </p:sp>
      <p:pic>
        <p:nvPicPr>
          <p:cNvPr id="1026" name="Picture 2" descr="ÎÏÎ¿ÏÎ­Î»ÎµÏÎ¼Î± ÎµÎ¹ÎºÏÎ½Î±Ï Î³Î¹Î± Î¸ÏÎ±Î½Î¯Î¿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00" r="1975" b="3511"/>
          <a:stretch/>
        </p:blipFill>
        <p:spPr bwMode="auto">
          <a:xfrm>
            <a:off x="3879849" y="3587171"/>
            <a:ext cx="4254501" cy="3270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0695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Ευθεία γραμμή σύνδεσης 4"/>
          <p:cNvCxnSpPr/>
          <p:nvPr/>
        </p:nvCxnSpPr>
        <p:spPr>
          <a:xfrm>
            <a:off x="0" y="2742507"/>
            <a:ext cx="12191999" cy="18955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Ευθεία γραμμή σύνδεσης 5"/>
          <p:cNvCxnSpPr/>
          <p:nvPr/>
        </p:nvCxnSpPr>
        <p:spPr>
          <a:xfrm>
            <a:off x="0" y="403091"/>
            <a:ext cx="12191999" cy="18955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Ευθεία γραμμή σύνδεσης 6"/>
          <p:cNvCxnSpPr/>
          <p:nvPr/>
        </p:nvCxnSpPr>
        <p:spPr>
          <a:xfrm>
            <a:off x="1" y="1306889"/>
            <a:ext cx="12191999" cy="189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Ευθεία γραμμή σύνδεσης 7"/>
          <p:cNvCxnSpPr/>
          <p:nvPr/>
        </p:nvCxnSpPr>
        <p:spPr>
          <a:xfrm>
            <a:off x="0" y="2176536"/>
            <a:ext cx="12191999" cy="189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Ορθογώνιο 8"/>
          <p:cNvSpPr/>
          <p:nvPr/>
        </p:nvSpPr>
        <p:spPr>
          <a:xfrm>
            <a:off x="1326818" y="16241"/>
            <a:ext cx="9294532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1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yfont" panose="02000503000000000000" pitchFamily="2" charset="-95"/>
              </a:rPr>
              <a:t>θάλασσα</a:t>
            </a:r>
            <a:endParaRPr lang="el-GR" sz="16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yfont" panose="02000503000000000000" pitchFamily="2" charset="-95"/>
            </a:endParaRPr>
          </a:p>
        </p:txBody>
      </p:sp>
      <p:pic>
        <p:nvPicPr>
          <p:cNvPr id="10" name="Picture 4" descr="Αποτέλεσμα εικόνας για sea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076575"/>
            <a:ext cx="12192000" cy="378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911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Ομάδα 9"/>
          <p:cNvGrpSpPr/>
          <p:nvPr/>
        </p:nvGrpSpPr>
        <p:grpSpPr>
          <a:xfrm>
            <a:off x="4682067" y="2672278"/>
            <a:ext cx="7509933" cy="4185722"/>
            <a:chOff x="7010399" y="3593406"/>
            <a:chExt cx="5181601" cy="3264594"/>
          </a:xfrm>
        </p:grpSpPr>
        <p:pic>
          <p:nvPicPr>
            <p:cNvPr id="11" name="Picture 2" descr="Σχετική εικόνα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0399" y="3593406"/>
              <a:ext cx="5181601" cy="3264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Αποτέλεσμα εικόνας για καραγκιόζης Pn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74046" y="4838700"/>
              <a:ext cx="1632000" cy="176256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5" name="Ευθεία γραμμή σύνδεσης 4"/>
          <p:cNvCxnSpPr/>
          <p:nvPr/>
        </p:nvCxnSpPr>
        <p:spPr>
          <a:xfrm>
            <a:off x="0" y="2653398"/>
            <a:ext cx="12191999" cy="18880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Ευθεία γραμμή σύνδεσης 5"/>
          <p:cNvCxnSpPr/>
          <p:nvPr/>
        </p:nvCxnSpPr>
        <p:spPr>
          <a:xfrm>
            <a:off x="0" y="537349"/>
            <a:ext cx="12191999" cy="18880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Ευθεία γραμμή σύνδεσης 6"/>
          <p:cNvCxnSpPr/>
          <p:nvPr/>
        </p:nvCxnSpPr>
        <p:spPr>
          <a:xfrm>
            <a:off x="1" y="1236826"/>
            <a:ext cx="12191999" cy="1888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Ευθεία γραμμή σύνδεσης 7"/>
          <p:cNvCxnSpPr/>
          <p:nvPr/>
        </p:nvCxnSpPr>
        <p:spPr>
          <a:xfrm>
            <a:off x="0" y="2089663"/>
            <a:ext cx="12191999" cy="1888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Ορθογώνιο 8"/>
          <p:cNvSpPr/>
          <p:nvPr/>
        </p:nvSpPr>
        <p:spPr>
          <a:xfrm>
            <a:off x="94543" y="-67733"/>
            <a:ext cx="11505073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1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yfont" panose="02000503000000000000" pitchFamily="2" charset="-95"/>
              </a:rPr>
              <a:t>παράσταση</a:t>
            </a:r>
            <a:endParaRPr lang="el-GR" sz="16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yfont" panose="02000503000000000000" pitchFamily="2" charset="-95"/>
            </a:endParaRPr>
          </a:p>
        </p:txBody>
      </p:sp>
    </p:spTree>
    <p:extLst>
      <p:ext uri="{BB962C8B-B14F-4D97-AF65-F5344CB8AC3E}">
        <p14:creationId xmlns:p14="http://schemas.microsoft.com/office/powerpoint/2010/main" val="63290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3600" y="48754"/>
            <a:ext cx="813105" cy="876300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6705" y="328893"/>
            <a:ext cx="5244795" cy="596161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16000"/>
            <a:ext cx="12192000" cy="5842000"/>
          </a:xfrm>
          <a:prstGeom prst="rect">
            <a:avLst/>
          </a:prstGeom>
        </p:spPr>
      </p:pic>
      <p:sp>
        <p:nvSpPr>
          <p:cNvPr id="5" name="Ορθογώνιο 4"/>
          <p:cNvSpPr/>
          <p:nvPr/>
        </p:nvSpPr>
        <p:spPr>
          <a:xfrm>
            <a:off x="612832" y="2853467"/>
            <a:ext cx="111280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8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yfont" panose="02000503000000000000" pitchFamily="2" charset="-95"/>
              </a:rPr>
              <a:t>Θ</a:t>
            </a:r>
            <a:endParaRPr lang="el-GR" sz="8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yfont" panose="02000503000000000000" pitchFamily="2" charset="-95"/>
            </a:endParaRPr>
          </a:p>
        </p:txBody>
      </p:sp>
      <p:sp>
        <p:nvSpPr>
          <p:cNvPr id="6" name="Ορθογώνιο 5"/>
          <p:cNvSpPr/>
          <p:nvPr/>
        </p:nvSpPr>
        <p:spPr>
          <a:xfrm>
            <a:off x="1506655" y="2849869"/>
            <a:ext cx="822661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8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yfont" panose="02000503000000000000" pitchFamily="2" charset="-95"/>
              </a:rPr>
              <a:t>θ</a:t>
            </a:r>
            <a:endParaRPr lang="en-US" sz="8800" dirty="0">
              <a:latin typeface="Myfont" panose="02000503000000000000" pitchFamily="2" charset="-95"/>
            </a:endParaRPr>
          </a:p>
        </p:txBody>
      </p:sp>
      <p:sp>
        <p:nvSpPr>
          <p:cNvPr id="7" name="Ορθογώνιο 6"/>
          <p:cNvSpPr/>
          <p:nvPr/>
        </p:nvSpPr>
        <p:spPr>
          <a:xfrm>
            <a:off x="3394132" y="2853467"/>
            <a:ext cx="111280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8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yfont" panose="02000503000000000000" pitchFamily="2" charset="-95"/>
              </a:rPr>
              <a:t>Θ</a:t>
            </a:r>
            <a:endParaRPr lang="el-GR" sz="8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yfont" panose="02000503000000000000" pitchFamily="2" charset="-95"/>
            </a:endParaRPr>
          </a:p>
        </p:txBody>
      </p:sp>
      <p:sp>
        <p:nvSpPr>
          <p:cNvPr id="8" name="Ορθογώνιο 7"/>
          <p:cNvSpPr/>
          <p:nvPr/>
        </p:nvSpPr>
        <p:spPr>
          <a:xfrm>
            <a:off x="4287955" y="2849869"/>
            <a:ext cx="822661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8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yfont" panose="02000503000000000000" pitchFamily="2" charset="-95"/>
              </a:rPr>
              <a:t>θ</a:t>
            </a:r>
            <a:endParaRPr lang="en-US" sz="8800" dirty="0">
              <a:latin typeface="Myfont" panose="02000503000000000000" pitchFamily="2" charset="-95"/>
            </a:endParaRPr>
          </a:p>
        </p:txBody>
      </p:sp>
      <p:sp>
        <p:nvSpPr>
          <p:cNvPr id="9" name="Ορθογώνιο 8"/>
          <p:cNvSpPr/>
          <p:nvPr/>
        </p:nvSpPr>
        <p:spPr>
          <a:xfrm>
            <a:off x="6248357" y="2853467"/>
            <a:ext cx="111280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8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yfont" panose="02000503000000000000" pitchFamily="2" charset="-95"/>
              </a:rPr>
              <a:t>Θ</a:t>
            </a:r>
            <a:endParaRPr lang="el-GR" sz="8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yfont" panose="02000503000000000000" pitchFamily="2" charset="-95"/>
            </a:endParaRPr>
          </a:p>
        </p:txBody>
      </p:sp>
      <p:sp>
        <p:nvSpPr>
          <p:cNvPr id="10" name="Ορθογώνιο 9"/>
          <p:cNvSpPr/>
          <p:nvPr/>
        </p:nvSpPr>
        <p:spPr>
          <a:xfrm>
            <a:off x="7142180" y="2849869"/>
            <a:ext cx="822661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8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yfont" panose="02000503000000000000" pitchFamily="2" charset="-95"/>
              </a:rPr>
              <a:t>θ</a:t>
            </a:r>
            <a:endParaRPr lang="en-US" sz="8800" dirty="0">
              <a:latin typeface="Myfont" panose="02000503000000000000" pitchFamily="2" charset="-95"/>
            </a:endParaRPr>
          </a:p>
        </p:txBody>
      </p:sp>
      <p:sp>
        <p:nvSpPr>
          <p:cNvPr id="11" name="Ορθογώνιο 10"/>
          <p:cNvSpPr/>
          <p:nvPr/>
        </p:nvSpPr>
        <p:spPr>
          <a:xfrm>
            <a:off x="9145426" y="2853467"/>
            <a:ext cx="111280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8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yfont" panose="02000503000000000000" pitchFamily="2" charset="-95"/>
              </a:rPr>
              <a:t>Θ</a:t>
            </a:r>
            <a:endParaRPr lang="el-GR" sz="8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yfont" panose="02000503000000000000" pitchFamily="2" charset="-95"/>
            </a:endParaRPr>
          </a:p>
        </p:txBody>
      </p:sp>
      <p:sp>
        <p:nvSpPr>
          <p:cNvPr id="12" name="Ορθογώνιο 11"/>
          <p:cNvSpPr/>
          <p:nvPr/>
        </p:nvSpPr>
        <p:spPr>
          <a:xfrm>
            <a:off x="10039249" y="2849869"/>
            <a:ext cx="822661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8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yfont" panose="02000503000000000000" pitchFamily="2" charset="-95"/>
              </a:rPr>
              <a:t>θ</a:t>
            </a:r>
            <a:endParaRPr lang="en-US" sz="8800" dirty="0">
              <a:latin typeface="Myfont" panose="02000503000000000000" pitchFamily="2" charset="-95"/>
            </a:endParaRPr>
          </a:p>
        </p:txBody>
      </p:sp>
      <p:sp>
        <p:nvSpPr>
          <p:cNvPr id="13" name="Ορθογώνιο 12"/>
          <p:cNvSpPr/>
          <p:nvPr/>
        </p:nvSpPr>
        <p:spPr>
          <a:xfrm>
            <a:off x="632119" y="3882167"/>
            <a:ext cx="111280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8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yfont" panose="02000503000000000000" pitchFamily="2" charset="-95"/>
              </a:rPr>
              <a:t>Θ</a:t>
            </a:r>
            <a:endParaRPr lang="el-GR" sz="8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yfont" panose="02000503000000000000" pitchFamily="2" charset="-95"/>
            </a:endParaRPr>
          </a:p>
        </p:txBody>
      </p:sp>
      <p:sp>
        <p:nvSpPr>
          <p:cNvPr id="14" name="Ορθογώνιο 13"/>
          <p:cNvSpPr/>
          <p:nvPr/>
        </p:nvSpPr>
        <p:spPr>
          <a:xfrm>
            <a:off x="1500679" y="3870494"/>
            <a:ext cx="822661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8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yfont" panose="02000503000000000000" pitchFamily="2" charset="-95"/>
              </a:rPr>
              <a:t>θ</a:t>
            </a:r>
            <a:endParaRPr lang="en-US" sz="8800" dirty="0">
              <a:latin typeface="Myfont" panose="02000503000000000000" pitchFamily="2" charset="-95"/>
            </a:endParaRPr>
          </a:p>
        </p:txBody>
      </p:sp>
      <p:sp>
        <p:nvSpPr>
          <p:cNvPr id="15" name="Ορθογώνιο 14"/>
          <p:cNvSpPr/>
          <p:nvPr/>
        </p:nvSpPr>
        <p:spPr>
          <a:xfrm>
            <a:off x="3386413" y="3890242"/>
            <a:ext cx="111280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8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yfont" panose="02000503000000000000" pitchFamily="2" charset="-95"/>
              </a:rPr>
              <a:t>Θ</a:t>
            </a:r>
            <a:endParaRPr lang="el-GR" sz="8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yfont" panose="02000503000000000000" pitchFamily="2" charset="-95"/>
            </a:endParaRPr>
          </a:p>
        </p:txBody>
      </p:sp>
      <p:sp>
        <p:nvSpPr>
          <p:cNvPr id="16" name="Ορθογώνιο 15"/>
          <p:cNvSpPr/>
          <p:nvPr/>
        </p:nvSpPr>
        <p:spPr>
          <a:xfrm>
            <a:off x="4254973" y="3878569"/>
            <a:ext cx="822661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8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yfont" panose="02000503000000000000" pitchFamily="2" charset="-95"/>
              </a:rPr>
              <a:t>θ</a:t>
            </a:r>
            <a:endParaRPr lang="en-US" sz="8800" dirty="0">
              <a:latin typeface="Myfont" panose="02000503000000000000" pitchFamily="2" charset="-95"/>
            </a:endParaRPr>
          </a:p>
        </p:txBody>
      </p:sp>
      <p:sp>
        <p:nvSpPr>
          <p:cNvPr id="17" name="Ορθογώνιο 16"/>
          <p:cNvSpPr/>
          <p:nvPr/>
        </p:nvSpPr>
        <p:spPr>
          <a:xfrm>
            <a:off x="6244050" y="3882167"/>
            <a:ext cx="111280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8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yfont" panose="02000503000000000000" pitchFamily="2" charset="-95"/>
              </a:rPr>
              <a:t>Θ</a:t>
            </a:r>
            <a:endParaRPr lang="el-GR" sz="8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yfont" panose="02000503000000000000" pitchFamily="2" charset="-95"/>
            </a:endParaRPr>
          </a:p>
        </p:txBody>
      </p:sp>
      <p:sp>
        <p:nvSpPr>
          <p:cNvPr id="18" name="Ορθογώνιο 17"/>
          <p:cNvSpPr/>
          <p:nvPr/>
        </p:nvSpPr>
        <p:spPr>
          <a:xfrm>
            <a:off x="7112610" y="3870494"/>
            <a:ext cx="822661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8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yfont" panose="02000503000000000000" pitchFamily="2" charset="-95"/>
              </a:rPr>
              <a:t>θ</a:t>
            </a:r>
            <a:endParaRPr lang="en-US" sz="8800" dirty="0">
              <a:latin typeface="Myfont" panose="02000503000000000000" pitchFamily="2" charset="-95"/>
            </a:endParaRPr>
          </a:p>
        </p:txBody>
      </p:sp>
      <p:sp>
        <p:nvSpPr>
          <p:cNvPr id="19" name="Ορθογώνιο 18"/>
          <p:cNvSpPr/>
          <p:nvPr/>
        </p:nvSpPr>
        <p:spPr>
          <a:xfrm>
            <a:off x="9133300" y="3882167"/>
            <a:ext cx="111280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8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yfont" panose="02000503000000000000" pitchFamily="2" charset="-95"/>
              </a:rPr>
              <a:t>Θ</a:t>
            </a:r>
            <a:endParaRPr lang="el-GR" sz="8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yfont" panose="02000503000000000000" pitchFamily="2" charset="-95"/>
            </a:endParaRPr>
          </a:p>
        </p:txBody>
      </p:sp>
      <p:sp>
        <p:nvSpPr>
          <p:cNvPr id="20" name="Ορθογώνιο 19"/>
          <p:cNvSpPr/>
          <p:nvPr/>
        </p:nvSpPr>
        <p:spPr>
          <a:xfrm>
            <a:off x="10001860" y="3844047"/>
            <a:ext cx="822661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8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yfont" panose="02000503000000000000" pitchFamily="2" charset="-95"/>
              </a:rPr>
              <a:t>θ</a:t>
            </a:r>
            <a:endParaRPr lang="en-US" sz="8800" dirty="0">
              <a:latin typeface="Myfont" panose="02000503000000000000" pitchFamily="2" charset="-95"/>
            </a:endParaRPr>
          </a:p>
        </p:txBody>
      </p:sp>
      <p:sp>
        <p:nvSpPr>
          <p:cNvPr id="21" name="Ορθογώνιο 20"/>
          <p:cNvSpPr/>
          <p:nvPr/>
        </p:nvSpPr>
        <p:spPr>
          <a:xfrm>
            <a:off x="632119" y="4897891"/>
            <a:ext cx="111280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8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yfont" panose="02000503000000000000" pitchFamily="2" charset="-95"/>
              </a:rPr>
              <a:t>Θ</a:t>
            </a:r>
            <a:endParaRPr lang="el-GR" sz="8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yfont" panose="02000503000000000000" pitchFamily="2" charset="-95"/>
            </a:endParaRPr>
          </a:p>
        </p:txBody>
      </p:sp>
      <p:sp>
        <p:nvSpPr>
          <p:cNvPr id="22" name="Ορθογώνιο 21"/>
          <p:cNvSpPr/>
          <p:nvPr/>
        </p:nvSpPr>
        <p:spPr>
          <a:xfrm>
            <a:off x="1500679" y="4886218"/>
            <a:ext cx="822661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8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yfont" panose="02000503000000000000" pitchFamily="2" charset="-95"/>
              </a:rPr>
              <a:t>θ</a:t>
            </a:r>
            <a:endParaRPr lang="en-US" sz="8800" dirty="0">
              <a:latin typeface="Myfont" panose="02000503000000000000" pitchFamily="2" charset="-95"/>
            </a:endParaRPr>
          </a:p>
        </p:txBody>
      </p:sp>
      <p:sp>
        <p:nvSpPr>
          <p:cNvPr id="23" name="Ορθογώνιο 22"/>
          <p:cNvSpPr/>
          <p:nvPr/>
        </p:nvSpPr>
        <p:spPr>
          <a:xfrm>
            <a:off x="3386413" y="4905966"/>
            <a:ext cx="111280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8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yfont" panose="02000503000000000000" pitchFamily="2" charset="-95"/>
              </a:rPr>
              <a:t>Θ</a:t>
            </a:r>
            <a:endParaRPr lang="el-GR" sz="8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yfont" panose="02000503000000000000" pitchFamily="2" charset="-95"/>
            </a:endParaRPr>
          </a:p>
        </p:txBody>
      </p:sp>
      <p:sp>
        <p:nvSpPr>
          <p:cNvPr id="24" name="Ορθογώνιο 23"/>
          <p:cNvSpPr/>
          <p:nvPr/>
        </p:nvSpPr>
        <p:spPr>
          <a:xfrm>
            <a:off x="4254973" y="4894293"/>
            <a:ext cx="822661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8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yfont" panose="02000503000000000000" pitchFamily="2" charset="-95"/>
              </a:rPr>
              <a:t>θ</a:t>
            </a:r>
            <a:endParaRPr lang="en-US" sz="8800" dirty="0">
              <a:latin typeface="Myfont" panose="02000503000000000000" pitchFamily="2" charset="-95"/>
            </a:endParaRPr>
          </a:p>
        </p:txBody>
      </p:sp>
      <p:sp>
        <p:nvSpPr>
          <p:cNvPr id="25" name="Ορθογώνιο 24"/>
          <p:cNvSpPr/>
          <p:nvPr/>
        </p:nvSpPr>
        <p:spPr>
          <a:xfrm>
            <a:off x="6244050" y="4897891"/>
            <a:ext cx="111280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8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yfont" panose="02000503000000000000" pitchFamily="2" charset="-95"/>
              </a:rPr>
              <a:t>Θ</a:t>
            </a:r>
            <a:endParaRPr lang="el-GR" sz="8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yfont" panose="02000503000000000000" pitchFamily="2" charset="-95"/>
            </a:endParaRPr>
          </a:p>
        </p:txBody>
      </p:sp>
      <p:sp>
        <p:nvSpPr>
          <p:cNvPr id="26" name="Ορθογώνιο 25"/>
          <p:cNvSpPr/>
          <p:nvPr/>
        </p:nvSpPr>
        <p:spPr>
          <a:xfrm>
            <a:off x="7112610" y="4886218"/>
            <a:ext cx="822661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8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yfont" panose="02000503000000000000" pitchFamily="2" charset="-95"/>
              </a:rPr>
              <a:t>θ</a:t>
            </a:r>
            <a:endParaRPr lang="en-US" sz="8800" dirty="0">
              <a:latin typeface="Myfont" panose="02000503000000000000" pitchFamily="2" charset="-95"/>
            </a:endParaRPr>
          </a:p>
        </p:txBody>
      </p:sp>
      <p:sp>
        <p:nvSpPr>
          <p:cNvPr id="27" name="Ορθογώνιο 26"/>
          <p:cNvSpPr/>
          <p:nvPr/>
        </p:nvSpPr>
        <p:spPr>
          <a:xfrm>
            <a:off x="9133300" y="4871444"/>
            <a:ext cx="111280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8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yfont" panose="02000503000000000000" pitchFamily="2" charset="-95"/>
              </a:rPr>
              <a:t>Θ</a:t>
            </a:r>
            <a:endParaRPr lang="el-GR" sz="8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yfont" panose="02000503000000000000" pitchFamily="2" charset="-95"/>
            </a:endParaRPr>
          </a:p>
        </p:txBody>
      </p:sp>
      <p:sp>
        <p:nvSpPr>
          <p:cNvPr id="28" name="Ορθογώνιο 27"/>
          <p:cNvSpPr/>
          <p:nvPr/>
        </p:nvSpPr>
        <p:spPr>
          <a:xfrm>
            <a:off x="10001860" y="4859771"/>
            <a:ext cx="822661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8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yfont" panose="02000503000000000000" pitchFamily="2" charset="-95"/>
              </a:rPr>
              <a:t>θ</a:t>
            </a:r>
            <a:endParaRPr lang="en-US" sz="8800" dirty="0">
              <a:latin typeface="Myfont" panose="02000503000000000000" pitchFamily="2" charset="-95"/>
            </a:endParaRPr>
          </a:p>
        </p:txBody>
      </p:sp>
      <p:pic>
        <p:nvPicPr>
          <p:cNvPr id="29" name="Εικόνα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658025" cy="964361"/>
          </a:xfrm>
          <a:prstGeom prst="rect">
            <a:avLst/>
          </a:prstGeom>
        </p:spPr>
      </p:pic>
      <p:pic>
        <p:nvPicPr>
          <p:cNvPr id="30" name="ΣΑΝ ΤΟΝ ΚΑΡΑΓΚΙΟΖΗ ΔΙΟΝΥΣΗΣ ΣΑΒΒΟΠΟΥΛΟΣ ORIGINA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621587" y="60710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0878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75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5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25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750"/>
                            </p:stCondLst>
                            <p:childTnLst>
                              <p:par>
                                <p:cTn id="71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50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000"/>
                            </p:stCondLst>
                            <p:childTnLst>
                              <p:par>
                                <p:cTn id="83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750"/>
                            </p:stCondLst>
                            <p:childTnLst>
                              <p:par>
                                <p:cTn id="8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9250"/>
                            </p:stCondLst>
                            <p:childTnLst>
                              <p:par>
                                <p:cTn id="95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16613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76638"/>
                            </p:stCondLst>
                            <p:childTnLst>
                              <p:par>
                                <p:cTn id="110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77388"/>
                            </p:stCondLst>
                            <p:childTnLst>
                              <p:par>
                                <p:cTn id="1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77888"/>
                            </p:stCondLst>
                            <p:childTnLst>
                              <p:par>
                                <p:cTn id="122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78638"/>
                            </p:stCondLst>
                            <p:childTnLst>
                              <p:par>
                                <p:cTn id="1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79138"/>
                            </p:stCondLst>
                            <p:childTnLst>
                              <p:par>
                                <p:cTn id="134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79888"/>
                            </p:stCondLst>
                            <p:childTnLst>
                              <p:par>
                                <p:cTn id="1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80388"/>
                            </p:stCondLst>
                            <p:childTnLst>
                              <p:par>
                                <p:cTn id="146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Ευθεία γραμμή σύνδεσης 4"/>
          <p:cNvCxnSpPr/>
          <p:nvPr/>
        </p:nvCxnSpPr>
        <p:spPr>
          <a:xfrm>
            <a:off x="1" y="2793083"/>
            <a:ext cx="12191999" cy="19179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Ευθεία γραμμή σύνδεσης 5"/>
          <p:cNvCxnSpPr/>
          <p:nvPr/>
        </p:nvCxnSpPr>
        <p:spPr>
          <a:xfrm>
            <a:off x="-1" y="515684"/>
            <a:ext cx="12191999" cy="19179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Ευθεία γραμμή σύνδεσης 6"/>
          <p:cNvCxnSpPr/>
          <p:nvPr/>
        </p:nvCxnSpPr>
        <p:spPr>
          <a:xfrm>
            <a:off x="-2" y="1339088"/>
            <a:ext cx="12191999" cy="1917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Ευθεία γραμμή σύνδεσης 7"/>
          <p:cNvCxnSpPr/>
          <p:nvPr/>
        </p:nvCxnSpPr>
        <p:spPr>
          <a:xfrm>
            <a:off x="1" y="2220404"/>
            <a:ext cx="12191999" cy="1917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Ορθογώνιο 8"/>
          <p:cNvSpPr/>
          <p:nvPr/>
        </p:nvSpPr>
        <p:spPr>
          <a:xfrm>
            <a:off x="2350222" y="63784"/>
            <a:ext cx="6942926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1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yfont" panose="02000503000000000000" pitchFamily="2" charset="-95"/>
              </a:rPr>
              <a:t>θέατρο</a:t>
            </a:r>
            <a:endParaRPr lang="el-GR" sz="16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yfont" panose="02000503000000000000" pitchFamily="2" charset="-95"/>
            </a:endParaRPr>
          </a:p>
        </p:txBody>
      </p:sp>
      <p:pic>
        <p:nvPicPr>
          <p:cNvPr id="10" name="Picture 2" descr="Αποτέλεσμα εικόνας για thetre 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3290546"/>
            <a:ext cx="3625850" cy="3567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9670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Ευθεία γραμμή σύνδεσης 4"/>
          <p:cNvCxnSpPr/>
          <p:nvPr/>
        </p:nvCxnSpPr>
        <p:spPr>
          <a:xfrm>
            <a:off x="1" y="2708491"/>
            <a:ext cx="12191999" cy="19105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Ευθεία γραμμή σύνδεσης 5"/>
          <p:cNvCxnSpPr/>
          <p:nvPr/>
        </p:nvCxnSpPr>
        <p:spPr>
          <a:xfrm>
            <a:off x="-1" y="381000"/>
            <a:ext cx="12191999" cy="19105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Ευθεία γραμμή σύνδεσης 6"/>
          <p:cNvCxnSpPr/>
          <p:nvPr/>
        </p:nvCxnSpPr>
        <p:spPr>
          <a:xfrm>
            <a:off x="59268" y="1299043"/>
            <a:ext cx="12191999" cy="1910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Ευθεία γραμμή σύνδεσης 7"/>
          <p:cNvCxnSpPr/>
          <p:nvPr/>
        </p:nvCxnSpPr>
        <p:spPr>
          <a:xfrm>
            <a:off x="1" y="2138049"/>
            <a:ext cx="12191999" cy="1910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Ορθογώνιο 8"/>
          <p:cNvSpPr/>
          <p:nvPr/>
        </p:nvSpPr>
        <p:spPr>
          <a:xfrm>
            <a:off x="2513079" y="0"/>
            <a:ext cx="6583341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1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yfont" panose="02000503000000000000" pitchFamily="2" charset="-95"/>
              </a:rPr>
              <a:t>κιθάρα</a:t>
            </a:r>
            <a:endParaRPr lang="el-GR" sz="16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yfont" panose="02000503000000000000" pitchFamily="2" charset="-95"/>
            </a:endParaRPr>
          </a:p>
        </p:txBody>
      </p:sp>
      <p:pic>
        <p:nvPicPr>
          <p:cNvPr id="11" name="Picture 2" descr="Αποτέλεσμα εικόνας για guitar 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313801">
            <a:off x="4041201" y="1432669"/>
            <a:ext cx="5104136" cy="6139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675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Ευθεία γραμμή σύνδεσης 4"/>
          <p:cNvCxnSpPr/>
          <p:nvPr/>
        </p:nvCxnSpPr>
        <p:spPr>
          <a:xfrm>
            <a:off x="0" y="2810154"/>
            <a:ext cx="12191999" cy="19179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Ευθεία γραμμή σύνδεσης 5"/>
          <p:cNvCxnSpPr/>
          <p:nvPr/>
        </p:nvCxnSpPr>
        <p:spPr>
          <a:xfrm>
            <a:off x="1" y="482737"/>
            <a:ext cx="12191999" cy="19179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Ευθεία γραμμή σύνδεσης 6"/>
          <p:cNvCxnSpPr/>
          <p:nvPr/>
        </p:nvCxnSpPr>
        <p:spPr>
          <a:xfrm>
            <a:off x="1" y="1393581"/>
            <a:ext cx="12191999" cy="1917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Ευθεία γραμμή σύνδεσης 7"/>
          <p:cNvCxnSpPr/>
          <p:nvPr/>
        </p:nvCxnSpPr>
        <p:spPr>
          <a:xfrm>
            <a:off x="0" y="2237475"/>
            <a:ext cx="12191999" cy="1917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Ορθογώνιο 8"/>
          <p:cNvSpPr/>
          <p:nvPr/>
        </p:nvSpPr>
        <p:spPr>
          <a:xfrm>
            <a:off x="2474452" y="89321"/>
            <a:ext cx="6694461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1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yfont" panose="02000503000000000000" pitchFamily="2" charset="-95"/>
              </a:rPr>
              <a:t>θάμνος</a:t>
            </a:r>
            <a:endParaRPr lang="el-GR" sz="16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yfont" panose="02000503000000000000" pitchFamily="2" charset="-95"/>
            </a:endParaRPr>
          </a:p>
        </p:txBody>
      </p:sp>
      <p:pic>
        <p:nvPicPr>
          <p:cNvPr id="11" name="Picture 2" descr="Αποτέλεσμα εικόνας για bush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576" y="2850461"/>
            <a:ext cx="4550352" cy="39280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2539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Î£ÏÎµÏÎ¹ÎºÎ® ÎµÎ¹ÎºÏÎ½Î±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60"/>
          <a:stretch/>
        </p:blipFill>
        <p:spPr bwMode="auto">
          <a:xfrm>
            <a:off x="0" y="-19050"/>
            <a:ext cx="12192000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https://i.dlpng.com/static/png/513045_pre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290694"/>
            <a:ext cx="6996683" cy="4311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89140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22910"/>
            <a:ext cx="12192000" cy="4012179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98087"/>
            <a:ext cx="12192000" cy="3261825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27429"/>
            <a:ext cx="12192000" cy="380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714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8511B1C-E332-494D-A53C-3FE29DAC2E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8168" y="0"/>
            <a:ext cx="5013832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3264FA-E882-44B9-A427-D8147DC678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6917" y="0"/>
            <a:ext cx="5013832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07B24B-9F81-418C-A0D2-CB1EDE4FDC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534" y="258355"/>
            <a:ext cx="1879259" cy="257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736A4AE-2E60-414A-978C-27F340F0127C}"/>
              </a:ext>
            </a:extLst>
          </p:cNvPr>
          <p:cNvSpPr/>
          <p:nvPr/>
        </p:nvSpPr>
        <p:spPr>
          <a:xfrm>
            <a:off x="7520749" y="160867"/>
            <a:ext cx="4428067" cy="1778000"/>
          </a:xfrm>
          <a:prstGeom prst="roundRect">
            <a:avLst/>
          </a:prstGeom>
          <a:noFill/>
          <a:ln w="762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7227809-61C3-4422-9C58-A632B83F91DA}"/>
              </a:ext>
            </a:extLst>
          </p:cNvPr>
          <p:cNvSpPr/>
          <p:nvPr/>
        </p:nvSpPr>
        <p:spPr>
          <a:xfrm>
            <a:off x="299486" y="2998169"/>
            <a:ext cx="161935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yfont" panose="02000503000000000000" pitchFamily="2" charset="-95"/>
              </a:rPr>
              <a:t>Σελίδες</a:t>
            </a:r>
          </a:p>
          <a:p>
            <a:pPr algn="ctr"/>
            <a:r>
              <a:rPr lang="el-GR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yfont" panose="02000503000000000000" pitchFamily="2" charset="-95"/>
              </a:rPr>
              <a:t>38 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yfont" panose="02000503000000000000" pitchFamily="2" charset="-95"/>
              </a:rPr>
              <a:t>-</a:t>
            </a:r>
            <a:r>
              <a:rPr lang="el-GR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yfont" panose="02000503000000000000" pitchFamily="2" charset="-95"/>
              </a:rPr>
              <a:t> 39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yfont" panose="02000503000000000000" pitchFamily="2" charset="-95"/>
            </a:endParaRPr>
          </a:p>
        </p:txBody>
      </p:sp>
    </p:spTree>
    <p:extLst>
      <p:ext uri="{BB962C8B-B14F-4D97-AF65-F5344CB8AC3E}">
        <p14:creationId xmlns:p14="http://schemas.microsoft.com/office/powerpoint/2010/main" val="2814564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4638526"/>
          </a:xfrm>
          <a:prstGeom prst="rect">
            <a:avLst/>
          </a:prstGeom>
        </p:spPr>
      </p:pic>
      <p:pic>
        <p:nvPicPr>
          <p:cNvPr id="1026" name="Picture 2" descr="Αποτέλεσμα εικόνας για θέατρο σκιών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-596"/>
          <a:stretch/>
        </p:blipFill>
        <p:spPr bwMode="auto">
          <a:xfrm>
            <a:off x="1993900" y="3609826"/>
            <a:ext cx="6445250" cy="32194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Ορθογώνιο 2"/>
          <p:cNvSpPr/>
          <p:nvPr/>
        </p:nvSpPr>
        <p:spPr>
          <a:xfrm>
            <a:off x="1993900" y="2586335"/>
            <a:ext cx="6527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Θ</a:t>
            </a:r>
            <a:endParaRPr lang="el-GR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" name="Ορθογώνιο 4"/>
          <p:cNvSpPr/>
          <p:nvPr/>
        </p:nvSpPr>
        <p:spPr>
          <a:xfrm>
            <a:off x="5373336" y="2634406"/>
            <a:ext cx="5613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θ</a:t>
            </a:r>
            <a:endParaRPr lang="el-GR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0275" y="5524351"/>
            <a:ext cx="2371725" cy="130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178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8511B1C-E332-494D-A53C-3FE29DAC2E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8168" y="0"/>
            <a:ext cx="5013832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3264FA-E882-44B9-A427-D8147DC678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6917" y="0"/>
            <a:ext cx="5013832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07B24B-9F81-418C-A0D2-CB1EDE4FDC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534" y="258355"/>
            <a:ext cx="1879259" cy="257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736A4AE-2E60-414A-978C-27F340F0127C}"/>
              </a:ext>
            </a:extLst>
          </p:cNvPr>
          <p:cNvSpPr/>
          <p:nvPr/>
        </p:nvSpPr>
        <p:spPr>
          <a:xfrm>
            <a:off x="7763933" y="2108200"/>
            <a:ext cx="4428067" cy="1227667"/>
          </a:xfrm>
          <a:prstGeom prst="roundRect">
            <a:avLst/>
          </a:prstGeom>
          <a:noFill/>
          <a:ln w="762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7227809-61C3-4422-9C58-A632B83F91DA}"/>
              </a:ext>
            </a:extLst>
          </p:cNvPr>
          <p:cNvSpPr/>
          <p:nvPr/>
        </p:nvSpPr>
        <p:spPr>
          <a:xfrm>
            <a:off x="299486" y="2998169"/>
            <a:ext cx="161935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yfont" panose="02000503000000000000" pitchFamily="2" charset="-95"/>
              </a:rPr>
              <a:t>Σελίδες</a:t>
            </a:r>
          </a:p>
          <a:p>
            <a:pPr algn="ctr"/>
            <a:r>
              <a:rPr lang="el-GR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yfont" panose="02000503000000000000" pitchFamily="2" charset="-95"/>
              </a:rPr>
              <a:t>38 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yfont" panose="02000503000000000000" pitchFamily="2" charset="-95"/>
              </a:rPr>
              <a:t>-</a:t>
            </a:r>
            <a:r>
              <a:rPr lang="el-GR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yfont" panose="02000503000000000000" pitchFamily="2" charset="-95"/>
              </a:rPr>
              <a:t> 39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yfont" panose="02000503000000000000" pitchFamily="2" charset="-95"/>
            </a:endParaRPr>
          </a:p>
        </p:txBody>
      </p:sp>
    </p:spTree>
    <p:extLst>
      <p:ext uri="{BB962C8B-B14F-4D97-AF65-F5344CB8AC3E}">
        <p14:creationId xmlns:p14="http://schemas.microsoft.com/office/powerpoint/2010/main" val="1196225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2497667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72826" y="1203324"/>
            <a:ext cx="1019174" cy="1304925"/>
          </a:xfrm>
          <a:prstGeom prst="rect">
            <a:avLst/>
          </a:prstGeom>
        </p:spPr>
      </p:pic>
      <p:pic>
        <p:nvPicPr>
          <p:cNvPr id="2050" name="Picture 2" descr="Αποτέλεσμα εικόνας για αφίσα για παράσταση καραγκιόζη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824" y="1828800"/>
            <a:ext cx="3423218" cy="4745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Αποτέλεσμα εικόνας για αφίσα για παράσταση καραγκιόζη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20052" y="1695288"/>
            <a:ext cx="3449852" cy="48793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Αποτέλεσμα εικόνας για αφίσα για παράσταση καραγκιόζη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32914" y="1695289"/>
            <a:ext cx="3485249" cy="48793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68401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97</Words>
  <Application>Microsoft Office PowerPoint</Application>
  <PresentationFormat>Widescreen</PresentationFormat>
  <Paragraphs>79</Paragraphs>
  <Slides>43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9" baseType="lpstr">
      <vt:lpstr>Arial</vt:lpstr>
      <vt:lpstr>Calibri</vt:lpstr>
      <vt:lpstr>Calibri Light</vt:lpstr>
      <vt:lpstr>Myfont</vt:lpstr>
      <vt:lpstr>Xanfont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Γιώργος Μαρκατάτος</dc:creator>
  <cp:lastModifiedBy>Γιώργος Μαρκατάτος</cp:lastModifiedBy>
  <cp:revision>3</cp:revision>
  <dcterms:created xsi:type="dcterms:W3CDTF">2022-01-02T18:03:48Z</dcterms:created>
  <dcterms:modified xsi:type="dcterms:W3CDTF">2023-01-11T19:30:28Z</dcterms:modified>
</cp:coreProperties>
</file>