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433266cb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433266cb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33d5d640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33d5d640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68985f60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68985f60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68985f60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68985f60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68985f606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68985f60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33d5d64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33d5d64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c33d5d640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c33d5d640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33d5d6403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c33d5d640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77114e1c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c77114e1c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c77114e1c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c77114e1c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77114e1c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c77114e1c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433266cb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433266cb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c77114e2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c77114e2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c77114e2ce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c77114e2ce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c77114e2ce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c77114e2ce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77114e2ce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c77114e2ce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77114e2ce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c77114e2ce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c77114e2ce_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c77114e2ce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77114e2ce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77114e2ce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77114e2ce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c77114e2ce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c77114e2ce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c77114e2ce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c77114e2ce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c77114e2ce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8985f60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8985f60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77114e2ce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c77114e2ce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c77114e2ce_2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c77114e2ce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c77114e2ce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c77114e2ce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8985f606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8985f606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8985f60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8985f60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68985f60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68985f60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68985f60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68985f60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68985f60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68985f60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68985f606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68985f606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0" Type="http://schemas.openxmlformats.org/officeDocument/2006/relationships/image" Target="../media/image23.png"/><Relationship Id="rId9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3" Type="http://schemas.openxmlformats.org/officeDocument/2006/relationships/image" Target="../media/image2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5" Type="http://schemas.openxmlformats.org/officeDocument/2006/relationships/image" Target="../media/image20.png"/><Relationship Id="rId14" Type="http://schemas.openxmlformats.org/officeDocument/2006/relationships/image" Target="../media/image24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3" Type="http://schemas.openxmlformats.org/officeDocument/2006/relationships/image" Target="../media/image2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5" Type="http://schemas.openxmlformats.org/officeDocument/2006/relationships/image" Target="../media/image20.png"/><Relationship Id="rId14" Type="http://schemas.openxmlformats.org/officeDocument/2006/relationships/image" Target="../media/image24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3" Type="http://schemas.openxmlformats.org/officeDocument/2006/relationships/image" Target="../media/image2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5" Type="http://schemas.openxmlformats.org/officeDocument/2006/relationships/image" Target="../media/image20.png"/><Relationship Id="rId14" Type="http://schemas.openxmlformats.org/officeDocument/2006/relationships/image" Target="../media/image24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18" Type="http://schemas.openxmlformats.org/officeDocument/2006/relationships/image" Target="../media/image34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3" Type="http://schemas.openxmlformats.org/officeDocument/2006/relationships/image" Target="../media/image2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5" Type="http://schemas.openxmlformats.org/officeDocument/2006/relationships/image" Target="../media/image20.png"/><Relationship Id="rId14" Type="http://schemas.openxmlformats.org/officeDocument/2006/relationships/image" Target="../media/image24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18" Type="http://schemas.openxmlformats.org/officeDocument/2006/relationships/image" Target="../media/image34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3" Type="http://schemas.openxmlformats.org/officeDocument/2006/relationships/image" Target="../media/image2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5" Type="http://schemas.openxmlformats.org/officeDocument/2006/relationships/image" Target="../media/image20.png"/><Relationship Id="rId14" Type="http://schemas.openxmlformats.org/officeDocument/2006/relationships/image" Target="../media/image24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18" Type="http://schemas.openxmlformats.org/officeDocument/2006/relationships/image" Target="../media/image34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3" Type="http://schemas.openxmlformats.org/officeDocument/2006/relationships/image" Target="../media/image2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5" Type="http://schemas.openxmlformats.org/officeDocument/2006/relationships/image" Target="../media/image20.png"/><Relationship Id="rId14" Type="http://schemas.openxmlformats.org/officeDocument/2006/relationships/image" Target="../media/image24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18" Type="http://schemas.openxmlformats.org/officeDocument/2006/relationships/image" Target="../media/image34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0" Type="http://schemas.openxmlformats.org/officeDocument/2006/relationships/image" Target="../media/image12.png"/><Relationship Id="rId9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12825" y="357325"/>
            <a:ext cx="8867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" sz="4800"/>
              <a:t>Ένα παραμυθάκι για το γράμμα Μ </a:t>
            </a:r>
            <a:endParaRPr sz="4800"/>
          </a:p>
        </p:txBody>
      </p:sp>
      <p:sp>
        <p:nvSpPr>
          <p:cNvPr id="55" name="Google Shape;55;p13"/>
          <p:cNvSpPr txBox="1"/>
          <p:nvPr/>
        </p:nvSpPr>
        <p:spPr>
          <a:xfrm>
            <a:off x="874500" y="2557650"/>
            <a:ext cx="720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" sz="2400"/>
              <a:t>Η Μαριγούλα η μελισσούλα </a:t>
            </a:r>
            <a:endParaRPr sz="2400"/>
          </a:p>
        </p:txBody>
      </p:sp>
      <p:sp>
        <p:nvSpPr>
          <p:cNvPr id="56" name="Google Shape;56;p13"/>
          <p:cNvSpPr txBox="1"/>
          <p:nvPr/>
        </p:nvSpPr>
        <p:spPr>
          <a:xfrm>
            <a:off x="2698700" y="3958700"/>
            <a:ext cx="378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                 Γερμανού Ελισάβετ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475" y="2135775"/>
            <a:ext cx="1823843" cy="172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38" y="658200"/>
            <a:ext cx="2924376" cy="382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2425" y="8180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5000" y="3864675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7450" y="3648400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5475" y="3864675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313" y="1826150"/>
            <a:ext cx="1437888" cy="13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/>
          <p:nvPr/>
        </p:nvSpPr>
        <p:spPr>
          <a:xfrm>
            <a:off x="719313" y="5737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sp>
        <p:nvSpPr>
          <p:cNvPr id="150" name="Google Shape;150;p22"/>
          <p:cNvSpPr txBox="1"/>
          <p:nvPr>
            <p:ph type="title"/>
          </p:nvPr>
        </p:nvSpPr>
        <p:spPr>
          <a:xfrm>
            <a:off x="255275" y="134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20">
                <a:solidFill>
                  <a:srgbClr val="000000"/>
                </a:solidFill>
              </a:rPr>
              <a:t>Και</a:t>
            </a:r>
            <a:r>
              <a:rPr lang="el" sz="1820">
                <a:solidFill>
                  <a:srgbClr val="FF0000"/>
                </a:solidFill>
              </a:rPr>
              <a:t> </a:t>
            </a:r>
            <a:r>
              <a:rPr lang="el" sz="1820">
                <a:solidFill>
                  <a:srgbClr val="000000"/>
                </a:solidFill>
              </a:rPr>
              <a:t>η</a:t>
            </a:r>
            <a:r>
              <a:rPr lang="el" sz="1820">
                <a:solidFill>
                  <a:srgbClr val="FF0000"/>
                </a:solidFill>
              </a:rPr>
              <a:t>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ελισσούλα </a:t>
            </a:r>
            <a:r>
              <a:rPr lang="el" sz="1820">
                <a:solidFill>
                  <a:srgbClr val="000000"/>
                </a:solidFill>
              </a:rPr>
              <a:t>χαιρόταν πολύ όταν έβλεπε παιδιά με ροδοκόκκινα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άγουλα </a:t>
            </a:r>
            <a:r>
              <a:rPr lang="el" sz="1820">
                <a:solidFill>
                  <a:srgbClr val="000000"/>
                </a:solidFill>
              </a:rPr>
              <a:t>και γελαστά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ατάκια </a:t>
            </a:r>
            <a:r>
              <a:rPr lang="el" sz="1820">
                <a:solidFill>
                  <a:srgbClr val="000000"/>
                </a:solidFill>
              </a:rPr>
              <a:t>να τρώνε </a:t>
            </a:r>
            <a:r>
              <a:rPr b="1" lang="el" sz="1820">
                <a:solidFill>
                  <a:srgbClr val="000000"/>
                </a:solidFill>
              </a:rPr>
              <a:t>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έλι</a:t>
            </a:r>
            <a:r>
              <a:rPr lang="el" sz="1820">
                <a:solidFill>
                  <a:srgbClr val="000000"/>
                </a:solidFill>
              </a:rPr>
              <a:t>. </a:t>
            </a:r>
            <a:endParaRPr sz="2520"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47325" y="2645225"/>
            <a:ext cx="1172625" cy="205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46026" y="2102251"/>
            <a:ext cx="3255699" cy="28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0300" y="3187650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2700" y="3232963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3425" y="3756538"/>
            <a:ext cx="376518" cy="46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>
            <p:ph type="title"/>
          </p:nvPr>
        </p:nvSpPr>
        <p:spPr>
          <a:xfrm>
            <a:off x="37650" y="1441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00"/>
              <a:t>Δίπλα </a:t>
            </a:r>
            <a:r>
              <a:rPr lang="el" sz="1800"/>
              <a:t>από</a:t>
            </a:r>
            <a:r>
              <a:rPr lang="el" sz="1800"/>
              <a:t> 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αγαζί </a:t>
            </a:r>
            <a:r>
              <a:rPr lang="el" sz="1800"/>
              <a:t>της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αριγούλας</a:t>
            </a:r>
            <a:r>
              <a:rPr lang="el" sz="1800"/>
              <a:t>, είχε 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ανάβικο </a:t>
            </a:r>
            <a:r>
              <a:rPr lang="el" sz="1800"/>
              <a:t>του και 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ανώλης </a:t>
            </a:r>
            <a:r>
              <a:rPr lang="el" sz="1800"/>
              <a:t>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υρμήγκι</a:t>
            </a:r>
            <a:r>
              <a:rPr lang="el" sz="1800"/>
              <a:t>. </a:t>
            </a:r>
            <a:r>
              <a:rPr lang="el" sz="1800"/>
              <a:t>   </a:t>
            </a:r>
            <a:endParaRPr sz="1800"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09150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269000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700" y="3015650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6625" y="4221988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>
            <p:ph type="title"/>
          </p:nvPr>
        </p:nvSpPr>
        <p:spPr>
          <a:xfrm>
            <a:off x="37650" y="1441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00"/>
              <a:t>Ο</a:t>
            </a:r>
            <a:r>
              <a:rPr lang="el" sz="1800"/>
              <a:t>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ανώλης</a:t>
            </a:r>
            <a:r>
              <a:rPr lang="el" sz="1800"/>
              <a:t> είχε στο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ανάβικο </a:t>
            </a:r>
            <a:r>
              <a:rPr lang="el" sz="1800"/>
              <a:t>του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ανιτάρια</a:t>
            </a:r>
            <a:r>
              <a:rPr lang="el" sz="1800"/>
              <a:t>,</a:t>
            </a:r>
            <a:r>
              <a:rPr b="1" lang="el" sz="1800"/>
              <a:t>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ελιτζάνες</a:t>
            </a:r>
            <a:r>
              <a:rPr lang="el" sz="1800"/>
              <a:t>,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αρούλια</a:t>
            </a:r>
            <a:r>
              <a:rPr lang="el" sz="1800"/>
              <a:t>,</a:t>
            </a:r>
            <a:r>
              <a:rPr b="1" lang="el" sz="1800"/>
              <a:t>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πρόκολα</a:t>
            </a:r>
            <a:r>
              <a:rPr lang="el" sz="1800"/>
              <a:t>,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αϊδανό</a:t>
            </a:r>
            <a:r>
              <a:rPr lang="el" sz="1800">
                <a:solidFill>
                  <a:srgbClr val="000000"/>
                </a:solidFill>
              </a:rPr>
              <a:t>,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πανάνες</a:t>
            </a:r>
            <a:r>
              <a:rPr lang="el" sz="1800">
                <a:solidFill>
                  <a:srgbClr val="000000"/>
                </a:solidFill>
              </a:rPr>
              <a:t>,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ήλα</a:t>
            </a:r>
            <a:r>
              <a:rPr lang="el" sz="1800">
                <a:solidFill>
                  <a:srgbClr val="FF0000"/>
                </a:solidFill>
              </a:rPr>
              <a:t> </a:t>
            </a:r>
            <a:r>
              <a:rPr lang="el" sz="1800"/>
              <a:t>και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ανταρίνια</a:t>
            </a:r>
            <a:r>
              <a:rPr lang="el" sz="1800"/>
              <a:t>.   </a:t>
            </a:r>
            <a:endParaRPr sz="1800"/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09150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269000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700" y="3015650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9088" y="4146763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81725" y="3916375"/>
            <a:ext cx="83700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11">
            <a:alphaModFix/>
          </a:blip>
          <a:srcRect b="23218" l="22588" r="13350" t="0"/>
          <a:stretch/>
        </p:blipFill>
        <p:spPr>
          <a:xfrm>
            <a:off x="5171700" y="3836438"/>
            <a:ext cx="968250" cy="10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700" y="3996300"/>
            <a:ext cx="60075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1575" y="4269000"/>
            <a:ext cx="714650" cy="7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6925" y="3225300"/>
            <a:ext cx="837000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59725" y="3690676"/>
            <a:ext cx="922976" cy="12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16">
            <a:alphaModFix/>
          </a:blip>
          <a:srcRect b="0" l="8465" r="8787" t="8991"/>
          <a:stretch/>
        </p:blipFill>
        <p:spPr>
          <a:xfrm>
            <a:off x="7522472" y="3225300"/>
            <a:ext cx="657651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00450" y="4095062"/>
            <a:ext cx="714649" cy="8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60863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0075" y="2733550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49400" y="4158513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5338" y="3762200"/>
            <a:ext cx="83700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11">
            <a:alphaModFix/>
          </a:blip>
          <a:srcRect b="23218" l="22588" r="13350" t="0"/>
          <a:stretch/>
        </p:blipFill>
        <p:spPr>
          <a:xfrm>
            <a:off x="5171700" y="3836438"/>
            <a:ext cx="968250" cy="10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700" y="3996300"/>
            <a:ext cx="60075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1575" y="4269000"/>
            <a:ext cx="714650" cy="7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6925" y="3225300"/>
            <a:ext cx="837000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59725" y="3690676"/>
            <a:ext cx="922976" cy="12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16">
            <a:alphaModFix/>
          </a:blip>
          <a:srcRect b="0" l="8465" r="8787" t="8991"/>
          <a:stretch/>
        </p:blipFill>
        <p:spPr>
          <a:xfrm>
            <a:off x="7522472" y="3225300"/>
            <a:ext cx="657651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00450" y="4095062"/>
            <a:ext cx="714649" cy="8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>
            <p:ph type="title"/>
          </p:nvPr>
        </p:nvSpPr>
        <p:spPr>
          <a:xfrm>
            <a:off x="37650" y="1441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00"/>
              <a:t>Η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αριγούλα </a:t>
            </a:r>
            <a:r>
              <a:rPr lang="el" sz="1800"/>
              <a:t>και 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ανώλης </a:t>
            </a:r>
            <a:r>
              <a:rPr lang="el" sz="1800"/>
              <a:t>ήταν πολύ καλοί φίλοι και πάντα βοηθούσαν ο ένας τον άλλο.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/>
        </p:nvSpPr>
        <p:spPr>
          <a:xfrm>
            <a:off x="0" y="357325"/>
            <a:ext cx="889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60863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5650" y="1858475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3913" y="4158513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5338" y="3762200"/>
            <a:ext cx="83700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 rotWithShape="1">
          <a:blip r:embed="rId11">
            <a:alphaModFix/>
          </a:blip>
          <a:srcRect b="23218" l="22588" r="13350" t="0"/>
          <a:stretch/>
        </p:blipFill>
        <p:spPr>
          <a:xfrm>
            <a:off x="5171700" y="3836438"/>
            <a:ext cx="968250" cy="10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700" y="3996300"/>
            <a:ext cx="60075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1575" y="4269000"/>
            <a:ext cx="714650" cy="7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6925" y="3225300"/>
            <a:ext cx="837000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59725" y="3690676"/>
            <a:ext cx="922976" cy="12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 rotWithShape="1">
          <a:blip r:embed="rId16">
            <a:alphaModFix/>
          </a:blip>
          <a:srcRect b="0" l="8465" r="8787" t="8991"/>
          <a:stretch/>
        </p:blipFill>
        <p:spPr>
          <a:xfrm>
            <a:off x="7522472" y="3225300"/>
            <a:ext cx="657651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00450" y="4095062"/>
            <a:ext cx="714649" cy="8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/>
          <p:nvPr/>
        </p:nvSpPr>
        <p:spPr>
          <a:xfrm>
            <a:off x="0" y="178675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dk1"/>
                </a:solidFill>
              </a:rPr>
              <a:t>Μια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έρα</a:t>
            </a:r>
            <a:r>
              <a:rPr lang="el" sz="1800">
                <a:solidFill>
                  <a:schemeClr val="dk1"/>
                </a:solidFill>
              </a:rPr>
              <a:t>, μια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ύγα </a:t>
            </a:r>
            <a:r>
              <a:rPr lang="el" sz="1800">
                <a:solidFill>
                  <a:schemeClr val="dk1"/>
                </a:solidFill>
              </a:rPr>
              <a:t>με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εγάλα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άτια </a:t>
            </a:r>
            <a:r>
              <a:rPr lang="el" sz="1800">
                <a:solidFill>
                  <a:schemeClr val="dk1"/>
                </a:solidFill>
              </a:rPr>
              <a:t>και πολύ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ακριά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ύτη</a:t>
            </a:r>
            <a:r>
              <a:rPr lang="el" sz="1800">
                <a:solidFill>
                  <a:schemeClr val="dk1"/>
                </a:solidFill>
              </a:rPr>
              <a:t>, πέρασε από την περιοχή τους και σταμάτησε στο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αγαζί </a:t>
            </a:r>
            <a:r>
              <a:rPr lang="el" sz="1800">
                <a:solidFill>
                  <a:schemeClr val="dk1"/>
                </a:solidFill>
              </a:rPr>
              <a:t>του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ανώλη</a:t>
            </a:r>
            <a:r>
              <a:rPr lang="el" sz="1800">
                <a:solidFill>
                  <a:schemeClr val="dk1"/>
                </a:solidFill>
              </a:rPr>
              <a:t>.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37" name="Google Shape;237;p2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11250" y="1438675"/>
            <a:ext cx="1771450" cy="13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/>
          <p:nvPr/>
        </p:nvSpPr>
        <p:spPr>
          <a:xfrm>
            <a:off x="0" y="357325"/>
            <a:ext cx="889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60863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5650" y="1858475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37488" y="4146750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5338" y="3762200"/>
            <a:ext cx="83700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 rotWithShape="1">
          <a:blip r:embed="rId11">
            <a:alphaModFix/>
          </a:blip>
          <a:srcRect b="23218" l="22588" r="13350" t="0"/>
          <a:stretch/>
        </p:blipFill>
        <p:spPr>
          <a:xfrm>
            <a:off x="5171700" y="3836438"/>
            <a:ext cx="968250" cy="10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700" y="3996300"/>
            <a:ext cx="60075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1575" y="4269000"/>
            <a:ext cx="714650" cy="7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6925" y="3225300"/>
            <a:ext cx="837000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59725" y="3690676"/>
            <a:ext cx="922976" cy="12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 rotWithShape="1">
          <a:blip r:embed="rId16">
            <a:alphaModFix/>
          </a:blip>
          <a:srcRect b="0" l="8465" r="8787" t="8991"/>
          <a:stretch/>
        </p:blipFill>
        <p:spPr>
          <a:xfrm>
            <a:off x="7522472" y="3225300"/>
            <a:ext cx="657651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00450" y="4095062"/>
            <a:ext cx="714649" cy="8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 txBox="1"/>
          <p:nvPr/>
        </p:nvSpPr>
        <p:spPr>
          <a:xfrm>
            <a:off x="0" y="178675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dk1"/>
                </a:solidFill>
              </a:rPr>
              <a:t>Πεινασμένη καθώς ήταν, άρχισε να τσιμπάει από δω κι από κει, χωρίς καν να ρωτήσει αν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πορεί</a:t>
            </a:r>
            <a:r>
              <a:rPr lang="el" sz="1800">
                <a:solidFill>
                  <a:schemeClr val="dk1"/>
                </a:solidFill>
              </a:rPr>
              <a:t>. 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ανώλης </a:t>
            </a:r>
            <a:r>
              <a:rPr lang="el" sz="1800">
                <a:solidFill>
                  <a:schemeClr val="dk1"/>
                </a:solidFill>
              </a:rPr>
              <a:t>θύμωσε πολύ αλλά δεν είχε φτερά και έτσι δεν μπορούσε να τη διώξει. 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347900" y="2725175"/>
            <a:ext cx="1680950" cy="13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/>
          <p:nvPr/>
        </p:nvSpPr>
        <p:spPr>
          <a:xfrm>
            <a:off x="0" y="357325"/>
            <a:ext cx="889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7" name="Google Shape;2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60863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1250" y="1964013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3413" y="4158513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pic>
        <p:nvPicPr>
          <p:cNvPr id="276" name="Google Shape;27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5338" y="3762200"/>
            <a:ext cx="83700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 rotWithShape="1">
          <a:blip r:embed="rId11">
            <a:alphaModFix/>
          </a:blip>
          <a:srcRect b="23218" l="22588" r="13350" t="0"/>
          <a:stretch/>
        </p:blipFill>
        <p:spPr>
          <a:xfrm>
            <a:off x="5171700" y="3836438"/>
            <a:ext cx="968250" cy="10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700" y="3996300"/>
            <a:ext cx="60075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1575" y="4269000"/>
            <a:ext cx="714650" cy="7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6925" y="3225300"/>
            <a:ext cx="837000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59725" y="3690676"/>
            <a:ext cx="922976" cy="12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 rotWithShape="1">
          <a:blip r:embed="rId16">
            <a:alphaModFix/>
          </a:blip>
          <a:srcRect b="0" l="8465" r="8787" t="8991"/>
          <a:stretch/>
        </p:blipFill>
        <p:spPr>
          <a:xfrm>
            <a:off x="7522472" y="3225300"/>
            <a:ext cx="657651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00450" y="4095062"/>
            <a:ext cx="714649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077800" y="2571750"/>
            <a:ext cx="1747275" cy="13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8"/>
          <p:cNvSpPr txBox="1"/>
          <p:nvPr/>
        </p:nvSpPr>
        <p:spPr>
          <a:xfrm>
            <a:off x="0" y="178675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dk1"/>
                </a:solidFill>
              </a:rPr>
              <a:t>Ζήτησε τότε βοήθεια από τη φίλη του την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ελισσούλα</a:t>
            </a:r>
            <a:r>
              <a:rPr lang="el" sz="1800">
                <a:solidFill>
                  <a:schemeClr val="dk1"/>
                </a:solidFill>
              </a:rPr>
              <a:t>. Η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αριγούλα </a:t>
            </a:r>
            <a:r>
              <a:rPr lang="el" sz="1800">
                <a:solidFill>
                  <a:schemeClr val="dk1"/>
                </a:solidFill>
              </a:rPr>
              <a:t>πέταξε </a:t>
            </a:r>
            <a:r>
              <a:rPr lang="el" sz="1800">
                <a:solidFill>
                  <a:schemeClr val="dk1"/>
                </a:solidFill>
              </a:rPr>
              <a:t>αμέσως </a:t>
            </a:r>
            <a:r>
              <a:rPr lang="el" sz="1800">
                <a:solidFill>
                  <a:schemeClr val="dk1"/>
                </a:solidFill>
              </a:rPr>
              <a:t>κοντά στη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ύγα </a:t>
            </a:r>
            <a:r>
              <a:rPr lang="el" sz="1800">
                <a:solidFill>
                  <a:schemeClr val="dk1"/>
                </a:solidFill>
              </a:rPr>
              <a:t>και της εξήγησε ότι αυτό που έκανε δεν ήταν σωστό και οτι θα έπρεπε να ρωτήσει 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υρμήγκι </a:t>
            </a:r>
            <a:r>
              <a:rPr lang="el" sz="1800">
                <a:solidFill>
                  <a:schemeClr val="dk1"/>
                </a:solidFill>
              </a:rPr>
              <a:t>πρώτα.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/>
          <p:nvPr/>
        </p:nvSpPr>
        <p:spPr>
          <a:xfrm>
            <a:off x="0" y="357325"/>
            <a:ext cx="889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91" name="Google Shape;2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60863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3325" y="996688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3413" y="4146750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9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pic>
        <p:nvPicPr>
          <p:cNvPr id="300" name="Google Shape;300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5338" y="3762200"/>
            <a:ext cx="83700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9"/>
          <p:cNvPicPr preferRelativeResize="0"/>
          <p:nvPr/>
        </p:nvPicPr>
        <p:blipFill rotWithShape="1">
          <a:blip r:embed="rId11">
            <a:alphaModFix/>
          </a:blip>
          <a:srcRect b="23218" l="22588" r="13350" t="0"/>
          <a:stretch/>
        </p:blipFill>
        <p:spPr>
          <a:xfrm>
            <a:off x="5171700" y="3836438"/>
            <a:ext cx="968250" cy="10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700" y="3996300"/>
            <a:ext cx="600751" cy="9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1575" y="4269000"/>
            <a:ext cx="714650" cy="7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6925" y="3225300"/>
            <a:ext cx="837000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59725" y="3690676"/>
            <a:ext cx="922976" cy="12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 rotWithShape="1">
          <a:blip r:embed="rId16">
            <a:alphaModFix/>
          </a:blip>
          <a:srcRect b="0" l="8465" r="8787" t="8991"/>
          <a:stretch/>
        </p:blipFill>
        <p:spPr>
          <a:xfrm>
            <a:off x="7522472" y="3225300"/>
            <a:ext cx="657651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00450" y="4095062"/>
            <a:ext cx="714649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729496">
            <a:off x="3278395" y="2168972"/>
            <a:ext cx="1652084" cy="131333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9"/>
          <p:cNvSpPr txBox="1"/>
          <p:nvPr/>
        </p:nvSpPr>
        <p:spPr>
          <a:xfrm>
            <a:off x="0" y="178675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/>
              <a:t>Η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ύγα </a:t>
            </a:r>
            <a:r>
              <a:rPr lang="el" sz="1800"/>
              <a:t>κατάλαβε το λάθος της και ζήτησε </a:t>
            </a:r>
            <a:r>
              <a:rPr lang="el" sz="1800"/>
              <a:t>συγνώμη</a:t>
            </a:r>
            <a:r>
              <a:rPr lang="el" sz="1800"/>
              <a:t> από τον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ανώλη</a:t>
            </a:r>
            <a:r>
              <a:rPr lang="el" sz="1800"/>
              <a:t>. 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"/>
          <p:cNvSpPr txBox="1"/>
          <p:nvPr/>
        </p:nvSpPr>
        <p:spPr>
          <a:xfrm>
            <a:off x="0" y="357325"/>
            <a:ext cx="889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15" name="Google Shape;3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60863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0075" y="2290600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61525" y="4024513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0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sp>
        <p:nvSpPr>
          <p:cNvPr id="324" name="Google Shape;324;p30"/>
          <p:cNvSpPr txBox="1"/>
          <p:nvPr/>
        </p:nvSpPr>
        <p:spPr>
          <a:xfrm>
            <a:off x="0" y="178675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sz="1800">
                <a:solidFill>
                  <a:schemeClr val="dk1"/>
                </a:solidFill>
              </a:rPr>
              <a:t>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ανώλης</a:t>
            </a:r>
            <a:r>
              <a:rPr lang="el" sz="1800">
                <a:solidFill>
                  <a:schemeClr val="dk1"/>
                </a:solidFill>
              </a:rPr>
              <a:t>,</a:t>
            </a:r>
            <a:r>
              <a:rPr lang="el" sz="1800">
                <a:solidFill>
                  <a:srgbClr val="FF0000"/>
                </a:solidFill>
              </a:rPr>
              <a:t> </a:t>
            </a:r>
            <a:r>
              <a:rPr lang="el" sz="1800">
                <a:solidFill>
                  <a:schemeClr val="dk1"/>
                </a:solidFill>
              </a:rPr>
              <a:t>που είχε καλή καρδιά, τη συγχώρεσε και την κάλεσε να φάνε μαζί τα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ακαρόνια </a:t>
            </a:r>
            <a:r>
              <a:rPr lang="el" sz="1800">
                <a:solidFill>
                  <a:schemeClr val="dk1"/>
                </a:solidFill>
              </a:rPr>
              <a:t>που είχε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αγειρέψει</a:t>
            </a:r>
            <a:r>
              <a:rPr lang="el" sz="1800"/>
              <a:t>.</a:t>
            </a:r>
            <a:endParaRPr sz="1800"/>
          </a:p>
        </p:txBody>
      </p:sp>
      <p:pic>
        <p:nvPicPr>
          <p:cNvPr id="325" name="Google Shape;325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409378">
            <a:off x="6811163" y="3507334"/>
            <a:ext cx="1523175" cy="129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6050" y="4438950"/>
            <a:ext cx="1334474" cy="67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/>
        </p:nvSpPr>
        <p:spPr>
          <a:xfrm>
            <a:off x="0" y="357325"/>
            <a:ext cx="889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32" name="Google Shape;3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" y="996700"/>
            <a:ext cx="2924376" cy="3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00" y="14386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60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3575" y="4160863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550" y="4377138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0075" y="2290600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14500" y="4146750"/>
            <a:ext cx="1843002" cy="9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/>
          <p:nvPr/>
        </p:nvSpPr>
        <p:spPr>
          <a:xfrm>
            <a:off x="1066938" y="9404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sp>
        <p:nvSpPr>
          <p:cNvPr id="341" name="Google Shape;341;p31"/>
          <p:cNvSpPr txBox="1"/>
          <p:nvPr/>
        </p:nvSpPr>
        <p:spPr>
          <a:xfrm>
            <a:off x="0" y="178675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/>
              <a:t>Και από τότε, γίνανε πολύ καλοί φίλοι και ζούνε όλοι μαζί εκεί,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ακριά </a:t>
            </a:r>
            <a:r>
              <a:rPr lang="el" sz="1800"/>
              <a:t>στην εξοχή. </a:t>
            </a:r>
            <a:endParaRPr sz="1800"/>
          </a:p>
        </p:txBody>
      </p:sp>
      <p:pic>
        <p:nvPicPr>
          <p:cNvPr id="342" name="Google Shape;342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750748">
            <a:off x="6923088" y="3563134"/>
            <a:ext cx="1523175" cy="1290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75200" y="153525"/>
            <a:ext cx="874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ια </a:t>
            </a:r>
            <a:r>
              <a:rPr lang="el" sz="1820">
                <a:solidFill>
                  <a:srgbClr val="000000"/>
                </a:solidFill>
              </a:rPr>
              <a:t>φορά κι έναν καιρό, σε ένα λιβάδι όχι πολύ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ακριά</a:t>
            </a:r>
            <a:r>
              <a:rPr lang="el" sz="1820">
                <a:solidFill>
                  <a:srgbClr val="FF0000"/>
                </a:solidFill>
              </a:rPr>
              <a:t> </a:t>
            </a:r>
            <a:r>
              <a:rPr lang="el" sz="1820">
                <a:solidFill>
                  <a:srgbClr val="000000"/>
                </a:solidFill>
              </a:rPr>
              <a:t>από</a:t>
            </a:r>
            <a:r>
              <a:rPr lang="el" sz="1820">
                <a:solidFill>
                  <a:srgbClr val="000000"/>
                </a:solidFill>
              </a:rPr>
              <a:t> την πόλη, ζούσε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ια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ικρή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ελισσούλα </a:t>
            </a:r>
            <a:r>
              <a:rPr lang="el" sz="1820">
                <a:solidFill>
                  <a:srgbClr val="000000"/>
                </a:solidFill>
              </a:rPr>
              <a:t>που τη λέγανε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αριγούλα</a:t>
            </a:r>
            <a:r>
              <a:rPr lang="el" sz="1820">
                <a:solidFill>
                  <a:srgbClr val="000000"/>
                </a:solidFill>
              </a:rPr>
              <a:t>.  Η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αριγούλα</a:t>
            </a:r>
            <a:r>
              <a:rPr lang="el" sz="1820">
                <a:solidFill>
                  <a:srgbClr val="000000"/>
                </a:solidFill>
              </a:rPr>
              <a:t>,</a:t>
            </a:r>
            <a:r>
              <a:rPr lang="el" sz="1820">
                <a:solidFill>
                  <a:srgbClr val="FF0000"/>
                </a:solidFill>
              </a:rPr>
              <a:t> </a:t>
            </a:r>
            <a:r>
              <a:rPr lang="el" sz="1820">
                <a:solidFill>
                  <a:srgbClr val="000000"/>
                </a:solidFill>
              </a:rPr>
              <a:t>όπως όλες οι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έλισσες</a:t>
            </a:r>
            <a:r>
              <a:rPr lang="el" sz="1820">
                <a:solidFill>
                  <a:srgbClr val="000000"/>
                </a:solidFill>
              </a:rPr>
              <a:t>,</a:t>
            </a:r>
            <a:r>
              <a:rPr lang="el" sz="1820">
                <a:solidFill>
                  <a:srgbClr val="FF0000"/>
                </a:solidFill>
              </a:rPr>
              <a:t> </a:t>
            </a:r>
            <a:r>
              <a:rPr lang="el" sz="1820">
                <a:solidFill>
                  <a:srgbClr val="000000"/>
                </a:solidFill>
              </a:rPr>
              <a:t>ήταν κίτρινη και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αύρη </a:t>
            </a:r>
            <a:r>
              <a:rPr lang="el" sz="1820">
                <a:solidFill>
                  <a:srgbClr val="000000"/>
                </a:solidFill>
              </a:rPr>
              <a:t>αλλά τα αγαπημένα της χρώματα δεν ήταν αυτά. </a:t>
            </a:r>
            <a:endParaRPr sz="182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9700" y="1940750"/>
            <a:ext cx="1683299" cy="146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 txBox="1"/>
          <p:nvPr/>
        </p:nvSpPr>
        <p:spPr>
          <a:xfrm>
            <a:off x="0" y="0"/>
            <a:ext cx="914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2400">
                <a:solidFill>
                  <a:srgbClr val="000000"/>
                </a:solidFill>
              </a:rPr>
              <a:t>Να δούμε μερικές από τις λέξεις που αρχίζουν από το γράμμα </a:t>
            </a:r>
            <a:r>
              <a:rPr lang="el" sz="4800"/>
              <a:t>Μ</a:t>
            </a:r>
            <a:r>
              <a:rPr lang="el" sz="2400">
                <a:solidFill>
                  <a:srgbClr val="000000"/>
                </a:solidFill>
              </a:rPr>
              <a:t>;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48" name="Google Shape;3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450" y="1293000"/>
            <a:ext cx="1944525" cy="1960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2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μέλισσα                                   μαύρο                                  </a:t>
            </a:r>
            <a:endParaRPr sz="3000"/>
          </a:p>
        </p:txBody>
      </p:sp>
      <p:pic>
        <p:nvPicPr>
          <p:cNvPr id="350" name="Google Shape;3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6118" y="1098263"/>
            <a:ext cx="2280323" cy="211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  μπλε                                      μωβ                                  </a:t>
            </a:r>
            <a:endParaRPr sz="3000"/>
          </a:p>
        </p:txBody>
      </p:sp>
      <p:pic>
        <p:nvPicPr>
          <p:cNvPr id="356" name="Google Shape;3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175" y="821025"/>
            <a:ext cx="2433475" cy="21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220725" y="182575"/>
            <a:ext cx="2682258" cy="340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775" y="865100"/>
            <a:ext cx="1884526" cy="215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975" y="564200"/>
            <a:ext cx="3203587" cy="2322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4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μαργαρίτα                               μέρα                                 </a:t>
            </a:r>
            <a:endParaRPr sz="3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5"/>
          <p:cNvPicPr preferRelativeResize="0"/>
          <p:nvPr/>
        </p:nvPicPr>
        <p:blipFill rotWithShape="1">
          <a:blip r:embed="rId3">
            <a:alphaModFix/>
          </a:blip>
          <a:srcRect b="0" l="6484" r="7855" t="21838"/>
          <a:stretch/>
        </p:blipFill>
        <p:spPr>
          <a:xfrm>
            <a:off x="272700" y="921500"/>
            <a:ext cx="3639001" cy="20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575" y="850988"/>
            <a:ext cx="1419876" cy="22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5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μεσημέρι                                   μέλι                                 </a:t>
            </a:r>
            <a:endParaRPr sz="3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75" y="404350"/>
            <a:ext cx="2538851" cy="310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725" y="902700"/>
            <a:ext cx="3246176" cy="25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6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μαγαζί                                 μαθητές                                 </a:t>
            </a:r>
            <a:endParaRPr sz="3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7"/>
          <p:cNvPicPr preferRelativeResize="0"/>
          <p:nvPr/>
        </p:nvPicPr>
        <p:blipFill rotWithShape="1">
          <a:blip r:embed="rId3">
            <a:alphaModFix/>
          </a:blip>
          <a:srcRect b="0" l="51932" r="24790" t="5589"/>
          <a:stretch/>
        </p:blipFill>
        <p:spPr>
          <a:xfrm>
            <a:off x="5999200" y="413725"/>
            <a:ext cx="1071926" cy="30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3">
            <a:alphaModFix/>
          </a:blip>
          <a:srcRect b="0" l="21906" r="46754" t="0"/>
          <a:stretch/>
        </p:blipFill>
        <p:spPr>
          <a:xfrm>
            <a:off x="1290225" y="475825"/>
            <a:ext cx="1399101" cy="2894176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7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μπαμπάς                                 μαμά                                 </a:t>
            </a:r>
            <a:endParaRPr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b="40191" l="0" r="0" t="0"/>
          <a:stretch/>
        </p:blipFill>
        <p:spPr>
          <a:xfrm>
            <a:off x="1097425" y="849250"/>
            <a:ext cx="2156049" cy="21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4850" y="1037300"/>
            <a:ext cx="3011226" cy="1915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38"/>
          <p:cNvCxnSpPr/>
          <p:nvPr/>
        </p:nvCxnSpPr>
        <p:spPr>
          <a:xfrm>
            <a:off x="376125" y="2247350"/>
            <a:ext cx="1231800" cy="178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3" name="Google Shape;393;p38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 μάγουλο                               μάτι                                 </a:t>
            </a:r>
            <a:endParaRPr sz="3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650" y="1448125"/>
            <a:ext cx="2783325" cy="16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225" y="912100"/>
            <a:ext cx="1748976" cy="218152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9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μυρμήγκι                           μπρόκολο                                 </a:t>
            </a:r>
            <a:endParaRPr sz="3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925" y="949725"/>
            <a:ext cx="1831075" cy="19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0"/>
          <p:cNvPicPr preferRelativeResize="0"/>
          <p:nvPr/>
        </p:nvPicPr>
        <p:blipFill rotWithShape="1">
          <a:blip r:embed="rId4">
            <a:alphaModFix/>
          </a:blip>
          <a:srcRect b="23218" l="22588" r="13350" t="0"/>
          <a:stretch/>
        </p:blipFill>
        <p:spPr>
          <a:xfrm>
            <a:off x="5237525" y="728725"/>
            <a:ext cx="2378998" cy="24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0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</a:t>
            </a:r>
            <a:r>
              <a:rPr lang="el" sz="3000"/>
              <a:t>μαϊδανός</a:t>
            </a:r>
            <a:r>
              <a:rPr lang="el" sz="3000"/>
              <a:t>                           μπανάνες                                 </a:t>
            </a:r>
            <a:endParaRPr sz="3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500" y="669700"/>
            <a:ext cx="1428751" cy="23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325" y="764175"/>
            <a:ext cx="1993449" cy="225277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1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  μήλο                                 μελιτζάνα                                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75200" y="153525"/>
            <a:ext cx="874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20">
                <a:solidFill>
                  <a:srgbClr val="000000"/>
                </a:solidFill>
              </a:rPr>
              <a:t>Τα αγαπημένα της χρώματα ήταν το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ωβ </a:t>
            </a:r>
            <a:r>
              <a:rPr lang="el" sz="1820">
                <a:solidFill>
                  <a:srgbClr val="000000"/>
                </a:solidFill>
              </a:rPr>
              <a:t>και το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πλε</a:t>
            </a:r>
            <a:r>
              <a:rPr lang="el" sz="1820">
                <a:solidFill>
                  <a:srgbClr val="000000"/>
                </a:solidFill>
              </a:rPr>
              <a:t>.   </a:t>
            </a:r>
            <a:endParaRPr sz="182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9750" y="2743750"/>
            <a:ext cx="1935526" cy="196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0400" y="2743750"/>
            <a:ext cx="1707000" cy="176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5125" y="902700"/>
            <a:ext cx="1437888" cy="13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350" y="1053125"/>
            <a:ext cx="2162749" cy="187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600" y="799275"/>
            <a:ext cx="1959651" cy="24730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2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  μανταρίνι                             μαρούλι                                </a:t>
            </a:r>
            <a:endParaRPr sz="3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3">
            <a:alphaModFix/>
          </a:blip>
          <a:srcRect b="0" l="8465" r="8787" t="8991"/>
          <a:stretch/>
        </p:blipFill>
        <p:spPr>
          <a:xfrm>
            <a:off x="1053125" y="940350"/>
            <a:ext cx="2134525" cy="22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900" y="893300"/>
            <a:ext cx="2564700" cy="21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  μανιτάρι                             μύγα                                </a:t>
            </a:r>
            <a:endParaRPr sz="3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00" y="633400"/>
            <a:ext cx="2847200" cy="26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800" y="1165975"/>
            <a:ext cx="3112701" cy="15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4"/>
          <p:cNvSpPr txBox="1"/>
          <p:nvPr/>
        </p:nvSpPr>
        <p:spPr>
          <a:xfrm>
            <a:off x="310300" y="3714225"/>
            <a:ext cx="8622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/>
              <a:t>             μύτη                             μακαρόνια                               </a:t>
            </a:r>
            <a:endParaRPr sz="3000"/>
          </a:p>
        </p:txBody>
      </p:sp>
      <p:sp>
        <p:nvSpPr>
          <p:cNvPr id="436" name="Google Shape;436;p44"/>
          <p:cNvSpPr txBox="1"/>
          <p:nvPr/>
        </p:nvSpPr>
        <p:spPr>
          <a:xfrm>
            <a:off x="3244075" y="4654550"/>
            <a:ext cx="25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   Γερμανού Ελισάβετ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type="title"/>
          </p:nvPr>
        </p:nvSpPr>
        <p:spPr>
          <a:xfrm>
            <a:off x="37650" y="1441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00"/>
              <a:t>Η αγαπημένη εποχή της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αριγούλας </a:t>
            </a:r>
            <a:r>
              <a:rPr lang="el" sz="1800"/>
              <a:t>ήταν η άνοιξη. Τό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άρτιο</a:t>
            </a:r>
            <a:r>
              <a:rPr lang="el" sz="1800"/>
              <a:t>, τον Απρίλιο και 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άιο</a:t>
            </a:r>
            <a:r>
              <a:rPr lang="el" sz="1800"/>
              <a:t>, άνθιζαν τ</a:t>
            </a:r>
            <a:r>
              <a:rPr lang="el" sz="1820"/>
              <a:t>α αγαπημένα της λουλούδια </a:t>
            </a:r>
            <a:r>
              <a:rPr lang="el" sz="1820">
                <a:solidFill>
                  <a:srgbClr val="000000"/>
                </a:solidFill>
              </a:rPr>
              <a:t>που </a:t>
            </a:r>
            <a:r>
              <a:rPr lang="el" sz="1820"/>
              <a:t>ήταν οι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αργαρίτες</a:t>
            </a:r>
            <a:r>
              <a:rPr lang="el" sz="1820"/>
              <a:t>. </a:t>
            </a:r>
            <a:r>
              <a:rPr lang="el" sz="1800"/>
              <a:t> </a:t>
            </a:r>
            <a:endParaRPr sz="1800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375" y="3067376"/>
            <a:ext cx="1532200" cy="15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7900" y="2467526"/>
            <a:ext cx="1532200" cy="15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3150" y="2845576"/>
            <a:ext cx="1532200" cy="15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5125" y="902700"/>
            <a:ext cx="1437888" cy="13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72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20"/>
              <a:t>Η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αριγούλα </a:t>
            </a:r>
            <a:r>
              <a:rPr lang="el" sz="1820"/>
              <a:t>ήταν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ια </a:t>
            </a:r>
            <a:r>
              <a:rPr lang="el" sz="1820"/>
              <a:t>πολύ εργατική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έλισσα</a:t>
            </a:r>
            <a:r>
              <a:rPr lang="el" sz="1820"/>
              <a:t>. Κάθε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έρα</a:t>
            </a:r>
            <a:r>
              <a:rPr lang="el" sz="1820"/>
              <a:t>, ξυπνούσε από πολύ νωρίς, έφευγε από το σπιτάκι της και τριγύριζε από λουλούδι σε λουλούδι για να </a:t>
            </a:r>
            <a:r>
              <a:rPr b="1" lang="el" sz="1820">
                <a:solidFill>
                  <a:srgbClr val="FF0000"/>
                </a:solidFill>
              </a:rPr>
              <a:t>μ</a:t>
            </a:r>
            <a:r>
              <a:rPr lang="el" sz="1820">
                <a:solidFill>
                  <a:srgbClr val="FF0000"/>
                </a:solidFill>
              </a:rPr>
              <a:t>αζέψει </a:t>
            </a:r>
            <a:r>
              <a:rPr lang="el" sz="1820"/>
              <a:t>νέκταρ. </a:t>
            </a:r>
            <a:endParaRPr sz="182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300" y="2246350"/>
            <a:ext cx="1437888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5500" y="2783301"/>
            <a:ext cx="1532200" cy="15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3825" y="3283651"/>
            <a:ext cx="1532200" cy="15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7175" y="2938451"/>
            <a:ext cx="1532200" cy="15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750"/>
            <a:ext cx="9144000" cy="510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>
            <p:ph type="title"/>
          </p:nvPr>
        </p:nvSpPr>
        <p:spPr>
          <a:xfrm>
            <a:off x="75200" y="1535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00"/>
              <a:t>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εσημέρι</a:t>
            </a:r>
            <a:r>
              <a:rPr lang="el" sz="1800"/>
              <a:t>, αυτή και οι φίλες της</a:t>
            </a:r>
            <a:r>
              <a:rPr b="1" lang="el" sz="1800"/>
              <a:t>,</a:t>
            </a:r>
            <a:r>
              <a:rPr b="1" lang="el" sz="1800"/>
              <a:t>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αζεύονταν </a:t>
            </a:r>
            <a:r>
              <a:rPr lang="el" sz="1800"/>
              <a:t>στο ίδιο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έρος</a:t>
            </a:r>
            <a:r>
              <a:rPr lang="el" sz="1800"/>
              <a:t>, αντάλλασσαν τα νέα τους και</a:t>
            </a:r>
            <a:r>
              <a:rPr b="1" lang="el" sz="1800"/>
              <a:t> 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ιλούσαν </a:t>
            </a:r>
            <a:r>
              <a:rPr lang="el" sz="1800"/>
              <a:t>και χόρευαν ασταμάτητα. </a:t>
            </a:r>
            <a:endParaRPr sz="1800"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0750" y="1595525"/>
            <a:ext cx="1437888" cy="13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125" y="2275550"/>
            <a:ext cx="2220998" cy="21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725" y="1788525"/>
            <a:ext cx="1437888" cy="13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>
            <p:ph type="title"/>
          </p:nvPr>
        </p:nvSpPr>
        <p:spPr>
          <a:xfrm>
            <a:off x="75200" y="1535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ετά</a:t>
            </a:r>
            <a:r>
              <a:rPr lang="el" sz="1800"/>
              <a:t>, η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αριγούλα </a:t>
            </a:r>
            <a:r>
              <a:rPr lang="el" sz="1800"/>
              <a:t>γύριζε στο σπιτάκι της και έπεφτε με τα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ούτρα </a:t>
            </a:r>
            <a:r>
              <a:rPr lang="el" sz="1800"/>
              <a:t>στη δουλειά, φτιάχνοντας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έλι</a:t>
            </a:r>
            <a:r>
              <a:rPr lang="el" sz="1800"/>
              <a:t>.  </a:t>
            </a:r>
            <a:endParaRPr sz="1800"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7788" y="2440100"/>
            <a:ext cx="1391674" cy="70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5" y="620600"/>
            <a:ext cx="2924376" cy="382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2425" y="818075"/>
            <a:ext cx="4241974" cy="35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type="title"/>
          </p:nvPr>
        </p:nvSpPr>
        <p:spPr>
          <a:xfrm>
            <a:off x="75200" y="1535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00"/>
              <a:t>Το απόγευμα, πήγαινε 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έλι </a:t>
            </a:r>
            <a:r>
              <a:rPr lang="el" sz="1800"/>
              <a:t>στο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αγαζί </a:t>
            </a:r>
            <a:r>
              <a:rPr lang="el" sz="1800"/>
              <a:t>της και το πουλούσε στους πελάτες της.   </a:t>
            </a:r>
            <a:endParaRPr sz="1800"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5000" y="3864675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7450" y="3648400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5475" y="3864675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125" y="2503163"/>
            <a:ext cx="1437888" cy="13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/>
          <p:nvPr/>
        </p:nvSpPr>
        <p:spPr>
          <a:xfrm>
            <a:off x="719313" y="5737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5" y="620600"/>
            <a:ext cx="2924376" cy="382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2425" y="818075"/>
            <a:ext cx="4241974" cy="35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5000" y="3864675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7450" y="3648400"/>
            <a:ext cx="376525" cy="6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5475" y="3864675"/>
            <a:ext cx="376518" cy="46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6763" y="1853388"/>
            <a:ext cx="1437888" cy="13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/>
          <p:nvPr/>
        </p:nvSpPr>
        <p:spPr>
          <a:xfrm>
            <a:off x="719313" y="573750"/>
            <a:ext cx="1636200" cy="677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" sz="1900"/>
              <a:t>Μ</a:t>
            </a:r>
            <a:r>
              <a:rPr lang="el" sz="1900"/>
              <a:t>έλι</a:t>
            </a:r>
            <a:endParaRPr sz="1900"/>
          </a:p>
        </p:txBody>
      </p:sp>
      <p:sp>
        <p:nvSpPr>
          <p:cNvPr id="135" name="Google Shape;135;p21"/>
          <p:cNvSpPr txBox="1"/>
          <p:nvPr>
            <p:ph type="title"/>
          </p:nvPr>
        </p:nvSpPr>
        <p:spPr>
          <a:xfrm>
            <a:off x="37650" y="141925"/>
            <a:ext cx="906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1800"/>
              <a:t>Η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αριγούλα </a:t>
            </a:r>
            <a:r>
              <a:rPr lang="el" sz="1800"/>
              <a:t>είχε πολλούς πελάτες. Πολλοί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αθητές </a:t>
            </a:r>
            <a:r>
              <a:rPr lang="el" sz="1800"/>
              <a:t>από</a:t>
            </a:r>
            <a:r>
              <a:rPr lang="el" sz="1800"/>
              <a:t> τα σχολεία της πόλης την </a:t>
            </a:r>
            <a:r>
              <a:rPr lang="el" sz="1800"/>
              <a:t>επισκέπτονταν</a:t>
            </a:r>
            <a:r>
              <a:rPr lang="el" sz="1800"/>
              <a:t> καθημερινά με τη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αμά </a:t>
            </a:r>
            <a:r>
              <a:rPr lang="el" sz="1800"/>
              <a:t>και 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παμπά </a:t>
            </a:r>
            <a:r>
              <a:rPr lang="el" sz="1800"/>
              <a:t>τους και αγόραζαν το </a:t>
            </a:r>
            <a:r>
              <a:rPr b="1" lang="el" sz="1800">
                <a:solidFill>
                  <a:srgbClr val="FF0000"/>
                </a:solidFill>
              </a:rPr>
              <a:t>μ</a:t>
            </a:r>
            <a:r>
              <a:rPr lang="el" sz="1800">
                <a:solidFill>
                  <a:srgbClr val="FF0000"/>
                </a:solidFill>
              </a:rPr>
              <a:t>έλι </a:t>
            </a:r>
            <a:r>
              <a:rPr lang="el" sz="1800"/>
              <a:t>της.   </a:t>
            </a:r>
            <a:endParaRPr sz="180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3450" y="2134500"/>
            <a:ext cx="3246176" cy="255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10">
            <a:alphaModFix/>
          </a:blip>
          <a:srcRect b="0" l="21907" r="24790" t="0"/>
          <a:stretch/>
        </p:blipFill>
        <p:spPr>
          <a:xfrm>
            <a:off x="6008600" y="771050"/>
            <a:ext cx="2971376" cy="41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