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E27E47-21BE-4058-A9F9-D409534B13D5}" type="datetimeFigureOut">
              <a:rPr lang="el-GR" smtClean="0"/>
              <a:t>2/6/2021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309022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E27E47-21BE-4058-A9F9-D409534B13D5}" type="datetimeFigureOut">
              <a:rPr lang="el-GR" smtClean="0"/>
              <a:t>2/6/2021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44070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E27E47-21BE-4058-A9F9-D409534B13D5}" type="datetimeFigureOut">
              <a:rPr lang="el-GR" smtClean="0"/>
              <a:t>2/6/2021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4038588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E27E47-21BE-4058-A9F9-D409534B13D5}" type="datetimeFigureOut">
              <a:rPr lang="el-GR" smtClean="0"/>
              <a:t>2/6/2021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A336DB5-7946-4FB6-AA52-B58682D213B9}" type="slidenum">
              <a:rPr lang="el-GR" smtClean="0"/>
              <a:t>‹#›</a:t>
            </a:fld>
            <a:endParaRPr lang="el-G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9369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E27E47-21BE-4058-A9F9-D409534B13D5}" type="datetimeFigureOut">
              <a:rPr lang="el-GR" smtClean="0"/>
              <a:t>2/6/2021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158458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BE27E47-21BE-4058-A9F9-D409534B13D5}" type="datetimeFigureOut">
              <a:rPr lang="el-GR" smtClean="0"/>
              <a:t>2/6/2021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301548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BE27E47-21BE-4058-A9F9-D409534B13D5}" type="datetimeFigureOut">
              <a:rPr lang="el-GR" smtClean="0"/>
              <a:t>2/6/2021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214601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27E47-21BE-4058-A9F9-D409534B13D5}" type="datetimeFigureOut">
              <a:rPr lang="el-GR" smtClean="0"/>
              <a:t>2/6/2021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405443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27E47-21BE-4058-A9F9-D409534B13D5}" type="datetimeFigureOut">
              <a:rPr lang="el-GR" smtClean="0"/>
              <a:t>2/6/2021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290589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E27E47-21BE-4058-A9F9-D409534B13D5}" type="datetimeFigureOut">
              <a:rPr lang="el-GR" smtClean="0"/>
              <a:t>2/6/2021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178027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E27E47-21BE-4058-A9F9-D409534B13D5}" type="datetimeFigureOut">
              <a:rPr lang="el-GR" smtClean="0"/>
              <a:t>2/6/2021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283601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E27E47-21BE-4058-A9F9-D409534B13D5}" type="datetimeFigureOut">
              <a:rPr lang="el-GR" smtClean="0"/>
              <a:t>2/6/2021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140672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E27E47-21BE-4058-A9F9-D409534B13D5}" type="datetimeFigureOut">
              <a:rPr lang="el-GR" smtClean="0"/>
              <a:t>2/6/2021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1743011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E27E47-21BE-4058-A9F9-D409534B13D5}" type="datetimeFigureOut">
              <a:rPr lang="el-GR" smtClean="0"/>
              <a:t>2/6/2021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231441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BE27E47-21BE-4058-A9F9-D409534B13D5}" type="datetimeFigureOut">
              <a:rPr lang="el-GR" smtClean="0"/>
              <a:t>2/6/2021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409381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E27E47-21BE-4058-A9F9-D409534B13D5}" type="datetimeFigureOut">
              <a:rPr lang="el-GR" smtClean="0"/>
              <a:t>2/6/2021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395502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E27E47-21BE-4058-A9F9-D409534B13D5}" type="datetimeFigureOut">
              <a:rPr lang="el-GR" smtClean="0"/>
              <a:t>2/6/2021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A336DB5-7946-4FB6-AA52-B58682D213B9}" type="slidenum">
              <a:rPr lang="el-GR" smtClean="0"/>
              <a:t>‹#›</a:t>
            </a:fld>
            <a:endParaRPr lang="el-GR"/>
          </a:p>
        </p:txBody>
      </p:sp>
    </p:spTree>
    <p:extLst>
      <p:ext uri="{BB962C8B-B14F-4D97-AF65-F5344CB8AC3E}">
        <p14:creationId xmlns:p14="http://schemas.microsoft.com/office/powerpoint/2010/main" val="42239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BE27E47-21BE-4058-A9F9-D409534B13D5}" type="datetimeFigureOut">
              <a:rPr lang="el-GR" smtClean="0"/>
              <a:t>2/6/2021</a:t>
            </a:fld>
            <a:endParaRPr lang="el-G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l-G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A336DB5-7946-4FB6-AA52-B58682D213B9}" type="slidenum">
              <a:rPr lang="el-GR" smtClean="0"/>
              <a:t>‹#›</a:t>
            </a:fld>
            <a:endParaRPr lang="el-GR"/>
          </a:p>
        </p:txBody>
      </p:sp>
    </p:spTree>
    <p:extLst>
      <p:ext uri="{BB962C8B-B14F-4D97-AF65-F5344CB8AC3E}">
        <p14:creationId xmlns:p14="http://schemas.microsoft.com/office/powerpoint/2010/main" val="108200603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ki/%CE%8C%CE%B8%CF%89%CE%BD_%CE%91%CE%84_%CF%84%CE%B7%CF%82_%CE%95%CE%BB%CE%BB%CE%AC%CE%B4%CE%B1%CF%82" TargetMode="External"/><Relationship Id="rId2" Type="http://schemas.openxmlformats.org/officeDocument/2006/relationships/hyperlink" Target="https://el.wikipedia.org/wiki/%CE%95%CE%BB%CE%BB%CE%B7%CE%BD%CE%B9%CE%BA%CE%AE_%CE%95%CF%80%CE%B1%CE%BD%CE%AC%CF%83%CF%84%CE%B1%CF%83%CE%B7_%CF%84%CE%BF%CF%85_1821"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hyperlink" Target="https://cdn.sansimera.gr/media/photos/Navmaxia_Eressou.jpg" TargetMode="External"/><Relationship Id="rId2" Type="http://schemas.openxmlformats.org/officeDocument/2006/relationships/hyperlink" Target="https://el.wikipedia.org/wiki/%CE%9D%CE%B9%CE%BA%CE%BF%CE%BB%CE%AE%CF%82_%CE%91%CF%80%CE%BF%CF%83%CF%84%CF%8C%CE%BB%CE%B7%CF%82"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CE%9B%CE%B1%CF%83%CE%BA%CE%B1%CF%81%CE%AF%CE%BD%CE%B1_%CE%9C%CF%80%CE%BF%CF%85%CE%BC%CF%80%CE%BF%CF%85%CE%BB%CE%AF%CE%BD%CE%B1" TargetMode="External"/><Relationship Id="rId2" Type="http://schemas.openxmlformats.org/officeDocument/2006/relationships/hyperlink" Target="https://el.wikipedia.org/wiki/%CE%9A%CE%BF%CF%81%CE%B2%CE%AD%CF%84%CF%84%CE%B1"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l.wikipedia.org/wiki/%CE%93%CE%B1%CE%BB%CE%BB%CE%AF%CE%B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ommons.wikimedia.org/wiki/File:Konstantinos_Kanaris_heart_preserved.jpg"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art, scatter chart&#10;&#10;Description automatically generated">
            <a:extLst>
              <a:ext uri="{FF2B5EF4-FFF2-40B4-BE49-F238E27FC236}">
                <a16:creationId xmlns:a16="http://schemas.microsoft.com/office/drawing/2014/main" id="{A409AC72-284F-4476-87CF-8DD2457CDA87}"/>
              </a:ext>
            </a:extLst>
          </p:cNvPr>
          <p:cNvPicPr>
            <a:picLocks noChangeAspect="1"/>
          </p:cNvPicPr>
          <p:nvPr/>
        </p:nvPicPr>
        <p:blipFill rotWithShape="1">
          <a:blip r:embed="rId2"/>
          <a:srcRect b="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6E9C04E2-6516-41DA-9C06-9F17B3F80460}"/>
              </a:ext>
            </a:extLst>
          </p:cNvPr>
          <p:cNvSpPr>
            <a:spLocks noGrp="1"/>
          </p:cNvSpPr>
          <p:nvPr>
            <p:ph type="ctrTitle"/>
          </p:nvPr>
        </p:nvSpPr>
        <p:spPr>
          <a:xfrm>
            <a:off x="4169979" y="2511972"/>
            <a:ext cx="3852041" cy="1834056"/>
          </a:xfrm>
        </p:spPr>
        <p:txBody>
          <a:bodyPr>
            <a:normAutofit/>
          </a:bodyPr>
          <a:lstStyle/>
          <a:p>
            <a:r>
              <a:rPr lang="el-GR" sz="2800" b="0" i="0" dirty="0">
                <a:solidFill>
                  <a:srgbClr val="000000"/>
                </a:solidFill>
                <a:effectLst/>
                <a:latin typeface="Linux Libertine"/>
              </a:rPr>
              <a:t>Κωνσταντίνος Κανάρης</a:t>
            </a:r>
            <a:br>
              <a:rPr lang="el-GR" sz="1100" b="0" i="0" dirty="0">
                <a:solidFill>
                  <a:srgbClr val="000000"/>
                </a:solidFill>
                <a:effectLst/>
                <a:latin typeface="Linux Libertine"/>
              </a:rPr>
            </a:br>
            <a:endParaRPr lang="el-GR" sz="4000" dirty="0"/>
          </a:p>
        </p:txBody>
      </p:sp>
      <p:sp>
        <p:nvSpPr>
          <p:cNvPr id="3" name="Subtitle 2">
            <a:extLst>
              <a:ext uri="{FF2B5EF4-FFF2-40B4-BE49-F238E27FC236}">
                <a16:creationId xmlns:a16="http://schemas.microsoft.com/office/drawing/2014/main" id="{D0C92AAF-924F-4EFA-B495-7C625A7970BC}"/>
              </a:ext>
            </a:extLst>
          </p:cNvPr>
          <p:cNvSpPr>
            <a:spLocks noGrp="1"/>
          </p:cNvSpPr>
          <p:nvPr>
            <p:ph type="subTitle" idx="1"/>
          </p:nvPr>
        </p:nvSpPr>
        <p:spPr>
          <a:xfrm>
            <a:off x="3930868" y="3766300"/>
            <a:ext cx="4330262" cy="683284"/>
          </a:xfrm>
        </p:spPr>
        <p:txBody>
          <a:bodyPr>
            <a:normAutofit fontScale="92500" lnSpcReduction="20000"/>
          </a:bodyPr>
          <a:lstStyle/>
          <a:p>
            <a:r>
              <a:rPr lang="el-GR" sz="2000" dirty="0">
                <a:solidFill>
                  <a:schemeClr val="tx1"/>
                </a:solidFill>
              </a:rPr>
              <a:t>Μαθήτριες</a:t>
            </a:r>
            <a:r>
              <a:rPr lang="en-US" sz="2000" dirty="0">
                <a:solidFill>
                  <a:schemeClr val="tx1"/>
                </a:solidFill>
              </a:rPr>
              <a:t>: </a:t>
            </a:r>
            <a:r>
              <a:rPr lang="el-GR" sz="2000" dirty="0">
                <a:solidFill>
                  <a:schemeClr val="tx1"/>
                </a:solidFill>
              </a:rPr>
              <a:t>Βαλεντίνα Μπραχιμάι, </a:t>
            </a:r>
            <a:r>
              <a:rPr lang="el-GR" sz="2000" dirty="0" err="1">
                <a:solidFill>
                  <a:schemeClr val="tx1"/>
                </a:solidFill>
              </a:rPr>
              <a:t>Λεντίσια</a:t>
            </a:r>
            <a:r>
              <a:rPr lang="el-GR" sz="2000" dirty="0">
                <a:solidFill>
                  <a:schemeClr val="tx1"/>
                </a:solidFill>
              </a:rPr>
              <a:t> </a:t>
            </a:r>
            <a:r>
              <a:rPr lang="el-GR" sz="2000" dirty="0" err="1">
                <a:solidFill>
                  <a:schemeClr val="tx1"/>
                </a:solidFill>
              </a:rPr>
              <a:t>Μπάμπη</a:t>
            </a:r>
            <a:endParaRPr lang="el-GR" sz="2000" dirty="0">
              <a:solidFill>
                <a:schemeClr val="tx1"/>
              </a:solidFill>
            </a:endParaRPr>
          </a:p>
        </p:txBody>
      </p:sp>
    </p:spTree>
    <p:extLst>
      <p:ext uri="{BB962C8B-B14F-4D97-AF65-F5344CB8AC3E}">
        <p14:creationId xmlns:p14="http://schemas.microsoft.com/office/powerpoint/2010/main" val="2983033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762B2-BC3F-46B4-93B9-AE7E817B246C}"/>
              </a:ext>
            </a:extLst>
          </p:cNvPr>
          <p:cNvSpPr>
            <a:spLocks noGrp="1"/>
          </p:cNvSpPr>
          <p:nvPr>
            <p:ph type="title"/>
          </p:nvPr>
        </p:nvSpPr>
        <p:spPr>
          <a:xfrm>
            <a:off x="-3301038" y="2236303"/>
            <a:ext cx="5924967" cy="3518703"/>
          </a:xfrm>
        </p:spPr>
        <p:txBody>
          <a:bodyPr anchor="t">
            <a:normAutofit/>
          </a:bodyPr>
          <a:lstStyle/>
          <a:p>
            <a:pPr algn="l"/>
            <a:endParaRPr lang="el-GR" sz="4400" dirty="0"/>
          </a:p>
        </p:txBody>
      </p:sp>
      <p:sp>
        <p:nvSpPr>
          <p:cNvPr id="3" name="Content Placeholder 2">
            <a:extLst>
              <a:ext uri="{FF2B5EF4-FFF2-40B4-BE49-F238E27FC236}">
                <a16:creationId xmlns:a16="http://schemas.microsoft.com/office/drawing/2014/main" id="{FCAE749E-5FCE-4800-B6E4-1455C502B1B1}"/>
              </a:ext>
            </a:extLst>
          </p:cNvPr>
          <p:cNvSpPr>
            <a:spLocks noGrp="1"/>
          </p:cNvSpPr>
          <p:nvPr>
            <p:ph sz="quarter" idx="13"/>
          </p:nvPr>
        </p:nvSpPr>
        <p:spPr>
          <a:xfrm>
            <a:off x="4654295" y="643466"/>
            <a:ext cx="6623305" cy="4308476"/>
          </a:xfrm>
        </p:spPr>
        <p:txBody>
          <a:bodyPr>
            <a:normAutofit fontScale="92500" lnSpcReduction="20000"/>
          </a:bodyPr>
          <a:lstStyle/>
          <a:p>
            <a:pPr algn="l"/>
            <a:r>
              <a:rPr lang="el-GR" sz="1600" b="0" i="0" dirty="0">
                <a:solidFill>
                  <a:schemeClr val="bg1"/>
                </a:solidFill>
                <a:effectLst/>
                <a:latin typeface="Arial" panose="020B0604020202020204" pitchFamily="34" charset="0"/>
              </a:rPr>
              <a:t>Ο </a:t>
            </a:r>
            <a:r>
              <a:rPr lang="el-GR" sz="1600" b="1" i="0" dirty="0">
                <a:solidFill>
                  <a:schemeClr val="bg1"/>
                </a:solidFill>
                <a:effectLst/>
                <a:latin typeface="Arial" panose="020B0604020202020204" pitchFamily="34" charset="0"/>
              </a:rPr>
              <a:t>Κωνσταντίνος Κανάρης</a:t>
            </a:r>
            <a:r>
              <a:rPr lang="el-GR" sz="1600" b="0" i="0" dirty="0">
                <a:solidFill>
                  <a:schemeClr val="bg1"/>
                </a:solidFill>
                <a:effectLst/>
                <a:latin typeface="Arial" panose="020B0604020202020204" pitchFamily="34" charset="0"/>
              </a:rPr>
              <a:t> (</a:t>
            </a:r>
            <a:r>
              <a:rPr lang="el-GR" sz="1600" b="0" i="0" u="none" strike="noStrike" dirty="0">
                <a:solidFill>
                  <a:schemeClr val="bg1"/>
                </a:solidFill>
                <a:effectLst/>
                <a:latin typeface="Arial" panose="020B0604020202020204" pitchFamily="34" charset="0"/>
              </a:rPr>
              <a:t>Ψαρά</a:t>
            </a:r>
            <a:r>
              <a:rPr lang="el-GR" sz="1600" b="0" i="0" dirty="0">
                <a:solidFill>
                  <a:schemeClr val="bg1"/>
                </a:solidFill>
                <a:effectLst/>
                <a:latin typeface="Arial" panose="020B0604020202020204" pitchFamily="34" charset="0"/>
              </a:rPr>
              <a:t>, </a:t>
            </a:r>
            <a:r>
              <a:rPr lang="el-GR" sz="1600" b="0" i="0" u="none" strike="noStrike" dirty="0">
                <a:solidFill>
                  <a:schemeClr val="bg1"/>
                </a:solidFill>
                <a:effectLst/>
                <a:latin typeface="Arial" panose="020B0604020202020204" pitchFamily="34" charset="0"/>
              </a:rPr>
              <a:t>1793</a:t>
            </a:r>
            <a:r>
              <a:rPr lang="el-GR" sz="1600" b="0" i="0" dirty="0">
                <a:solidFill>
                  <a:schemeClr val="bg1"/>
                </a:solidFill>
                <a:effectLst/>
                <a:latin typeface="Arial" panose="020B0604020202020204" pitchFamily="34" charset="0"/>
              </a:rPr>
              <a:t> – </a:t>
            </a:r>
            <a:r>
              <a:rPr lang="el-GR" sz="1600" b="0" i="0" u="none" strike="noStrike" dirty="0">
                <a:solidFill>
                  <a:schemeClr val="bg1"/>
                </a:solidFill>
                <a:effectLst/>
                <a:latin typeface="Arial" panose="020B0604020202020204" pitchFamily="34" charset="0"/>
              </a:rPr>
              <a:t>Αθήνα</a:t>
            </a:r>
            <a:r>
              <a:rPr lang="el-GR" sz="1600" b="0" i="0" dirty="0">
                <a:solidFill>
                  <a:schemeClr val="bg1"/>
                </a:solidFill>
                <a:effectLst/>
                <a:latin typeface="Arial" panose="020B0604020202020204" pitchFamily="34" charset="0"/>
              </a:rPr>
              <a:t>, </a:t>
            </a:r>
            <a:r>
              <a:rPr lang="el-GR" sz="1600" b="0" i="0" u="none" strike="noStrike" dirty="0">
                <a:solidFill>
                  <a:schemeClr val="bg1"/>
                </a:solidFill>
                <a:effectLst/>
                <a:latin typeface="Arial" panose="020B0604020202020204" pitchFamily="34" charset="0"/>
              </a:rPr>
              <a:t>2 Σεπτεμβρίου</a:t>
            </a:r>
            <a:r>
              <a:rPr lang="el-GR" sz="1600" b="0" i="0" dirty="0">
                <a:solidFill>
                  <a:schemeClr val="bg1"/>
                </a:solidFill>
                <a:effectLst/>
                <a:latin typeface="Arial" panose="020B0604020202020204" pitchFamily="34" charset="0"/>
              </a:rPr>
              <a:t> </a:t>
            </a:r>
            <a:r>
              <a:rPr lang="el-GR" sz="1600" b="0" i="0" u="none" strike="noStrike" dirty="0">
                <a:solidFill>
                  <a:schemeClr val="bg1"/>
                </a:solidFill>
                <a:effectLst/>
                <a:latin typeface="Arial" panose="020B0604020202020204" pitchFamily="34" charset="0"/>
              </a:rPr>
              <a:t>1877</a:t>
            </a:r>
            <a:r>
              <a:rPr lang="el-GR" sz="1600" b="0" i="0" dirty="0">
                <a:solidFill>
                  <a:schemeClr val="bg1"/>
                </a:solidFill>
                <a:effectLst/>
                <a:latin typeface="Arial" panose="020B0604020202020204" pitchFamily="34" charset="0"/>
              </a:rPr>
              <a:t>) ήταν </a:t>
            </a:r>
            <a:r>
              <a:rPr lang="el-GR" sz="1600" b="0" i="0" u="none" strike="noStrike" dirty="0">
                <a:solidFill>
                  <a:schemeClr val="bg1"/>
                </a:solidFill>
                <a:effectLst/>
                <a:latin typeface="Arial" panose="020B0604020202020204" pitchFamily="34" charset="0"/>
              </a:rPr>
              <a:t>Έλληνας</a:t>
            </a:r>
            <a:r>
              <a:rPr lang="el-GR" sz="1600" b="0" i="0" dirty="0">
                <a:solidFill>
                  <a:schemeClr val="bg1"/>
                </a:solidFill>
                <a:effectLst/>
                <a:latin typeface="Arial" panose="020B0604020202020204" pitchFamily="34" charset="0"/>
              </a:rPr>
              <a:t> επαναστάτης, σπουδαία μορφή του ναυτικού αγώνα κατά την </a:t>
            </a:r>
            <a:r>
              <a:rPr lang="el-GR" sz="1600" b="0" i="0" u="none" strike="noStrike" dirty="0">
                <a:solidFill>
                  <a:schemeClr val="bg1"/>
                </a:solidFill>
                <a:effectLst/>
                <a:latin typeface="Arial" panose="020B0604020202020204" pitchFamily="34" charset="0"/>
              </a:rPr>
              <a:t>Ελληνική</a:t>
            </a:r>
            <a:r>
              <a:rPr lang="el-GR" sz="1600" b="0" i="0" u="none" strike="noStrike" dirty="0">
                <a:solidFill>
                  <a:schemeClr val="bg1"/>
                </a:solidFill>
                <a:effectLst/>
                <a:latin typeface="Arial" panose="020B0604020202020204" pitchFamily="34" charset="0"/>
                <a:hlinkClick r:id="rId2" tooltip="Ελληνική Επανάσταση του 1821">
                  <a:extLst>
                    <a:ext uri="{A12FA001-AC4F-418D-AE19-62706E023703}">
                      <ahyp:hlinkClr xmlns:ahyp="http://schemas.microsoft.com/office/drawing/2018/hyperlinkcolor" val="tx"/>
                    </a:ext>
                  </a:extLst>
                </a:hlinkClick>
              </a:rPr>
              <a:t> </a:t>
            </a:r>
            <a:r>
              <a:rPr lang="el-GR" sz="1600" b="0" i="0" u="none" strike="noStrike" dirty="0">
                <a:solidFill>
                  <a:schemeClr val="bg1"/>
                </a:solidFill>
                <a:effectLst/>
                <a:latin typeface="Arial" panose="020B0604020202020204" pitchFamily="34" charset="0"/>
              </a:rPr>
              <a:t>Επανάσταση του 1821</a:t>
            </a:r>
            <a:r>
              <a:rPr lang="el-GR" sz="1600" b="0" i="0" dirty="0">
                <a:solidFill>
                  <a:schemeClr val="bg1"/>
                </a:solidFill>
                <a:effectLst/>
                <a:latin typeface="Arial" panose="020B0604020202020204" pitchFamily="34" charset="0"/>
              </a:rPr>
              <a:t> και μετέπειτα </a:t>
            </a:r>
            <a:r>
              <a:rPr lang="el-GR" sz="1600" b="0" i="0" u="none" strike="noStrike" dirty="0">
                <a:solidFill>
                  <a:schemeClr val="bg1"/>
                </a:solidFill>
                <a:effectLst/>
                <a:latin typeface="Arial" panose="020B0604020202020204" pitchFamily="34" charset="0"/>
              </a:rPr>
              <a:t>ναύαρχος</a:t>
            </a:r>
            <a:r>
              <a:rPr lang="el-GR" sz="1600" b="0" i="0" dirty="0">
                <a:solidFill>
                  <a:schemeClr val="bg1"/>
                </a:solidFill>
                <a:effectLst/>
                <a:latin typeface="Arial" panose="020B0604020202020204" pitchFamily="34" charset="0"/>
              </a:rPr>
              <a:t> και </a:t>
            </a:r>
            <a:r>
              <a:rPr lang="el-GR" sz="1600" b="0" i="0" u="none" strike="noStrike" dirty="0">
                <a:solidFill>
                  <a:schemeClr val="bg1"/>
                </a:solidFill>
                <a:effectLst/>
                <a:latin typeface="Arial" panose="020B0604020202020204" pitchFamily="34" charset="0"/>
              </a:rPr>
              <a:t>πολιτικός</a:t>
            </a:r>
            <a:r>
              <a:rPr lang="el-GR" sz="1600" b="0" i="0" dirty="0">
                <a:solidFill>
                  <a:schemeClr val="bg1"/>
                </a:solidFill>
                <a:effectLst/>
                <a:latin typeface="Arial" panose="020B0604020202020204" pitchFamily="34" charset="0"/>
              </a:rPr>
              <a:t>, ο οποίος διετέλεσε πέντε φορές </a:t>
            </a:r>
            <a:r>
              <a:rPr lang="el-GR" sz="1600" b="0" i="0" u="none" strike="noStrike" dirty="0">
                <a:solidFill>
                  <a:schemeClr val="bg1"/>
                </a:solidFill>
                <a:effectLst/>
                <a:latin typeface="Arial" panose="020B0604020202020204" pitchFamily="34" charset="0"/>
              </a:rPr>
              <a:t>πρωθυπουργός της Ελλάδας</a:t>
            </a:r>
            <a:r>
              <a:rPr lang="el-GR" sz="1600" b="0" i="0" dirty="0">
                <a:solidFill>
                  <a:schemeClr val="bg1"/>
                </a:solidFill>
                <a:effectLst/>
                <a:latin typeface="Arial" panose="020B0604020202020204" pitchFamily="34" charset="0"/>
              </a:rPr>
              <a:t> </a:t>
            </a:r>
            <a:r>
              <a:rPr lang="el-GR" sz="1600" b="0" i="0" dirty="0">
                <a:solidFill>
                  <a:srgbClr val="202122"/>
                </a:solidFill>
                <a:effectLst/>
                <a:latin typeface="Arial" panose="020B0604020202020204" pitchFamily="34" charset="0"/>
              </a:rPr>
              <a:t>σε ένα διάστημα 33,5 ετών (</a:t>
            </a:r>
            <a:r>
              <a:rPr lang="el-GR" sz="1600" b="0" i="0" u="none" strike="noStrike" dirty="0">
                <a:solidFill>
                  <a:schemeClr val="bg1"/>
                </a:solidFill>
                <a:effectLst/>
                <a:latin typeface="Arial" panose="020B0604020202020204" pitchFamily="34" charset="0"/>
              </a:rPr>
              <a:t>1844</a:t>
            </a:r>
            <a:r>
              <a:rPr lang="el-GR" sz="1600" b="0" i="0" dirty="0">
                <a:solidFill>
                  <a:schemeClr val="bg1"/>
                </a:solidFill>
                <a:effectLst/>
                <a:latin typeface="Arial" panose="020B0604020202020204" pitchFamily="34" charset="0"/>
              </a:rPr>
              <a:t>, </a:t>
            </a:r>
            <a:r>
              <a:rPr lang="el-GR" sz="1600" b="0" i="0" u="none" strike="noStrike" dirty="0">
                <a:solidFill>
                  <a:schemeClr val="bg1"/>
                </a:solidFill>
                <a:effectLst/>
                <a:latin typeface="Arial" panose="020B0604020202020204" pitchFamily="34" charset="0"/>
              </a:rPr>
              <a:t>1848-49</a:t>
            </a:r>
            <a:r>
              <a:rPr lang="el-GR" sz="1600" b="0" i="0" dirty="0">
                <a:solidFill>
                  <a:schemeClr val="bg1"/>
                </a:solidFill>
                <a:effectLst/>
                <a:latin typeface="Arial" panose="020B0604020202020204" pitchFamily="34" charset="0"/>
              </a:rPr>
              <a:t>, </a:t>
            </a:r>
            <a:r>
              <a:rPr lang="el-GR" sz="1600" b="0" i="0" u="none" strike="noStrike" dirty="0">
                <a:solidFill>
                  <a:schemeClr val="bg1"/>
                </a:solidFill>
                <a:effectLst/>
                <a:latin typeface="Arial" panose="020B0604020202020204" pitchFamily="34" charset="0"/>
              </a:rPr>
              <a:t>1864</a:t>
            </a:r>
            <a:r>
              <a:rPr lang="el-GR" sz="1600" b="0" i="0" dirty="0">
                <a:solidFill>
                  <a:schemeClr val="bg1"/>
                </a:solidFill>
                <a:effectLst/>
                <a:latin typeface="Arial" panose="020B0604020202020204" pitchFamily="34" charset="0"/>
              </a:rPr>
              <a:t>, </a:t>
            </a:r>
            <a:r>
              <a:rPr lang="el-GR" sz="1600" b="0" i="0" u="none" strike="noStrike" dirty="0">
                <a:solidFill>
                  <a:schemeClr val="bg1"/>
                </a:solidFill>
                <a:effectLst/>
                <a:latin typeface="Arial" panose="020B0604020202020204" pitchFamily="34" charset="0"/>
              </a:rPr>
              <a:t>1864-65</a:t>
            </a:r>
            <a:r>
              <a:rPr lang="el-GR" sz="1600" b="0" i="0" dirty="0">
                <a:solidFill>
                  <a:schemeClr val="bg1"/>
                </a:solidFill>
                <a:effectLst/>
                <a:latin typeface="Arial" panose="020B0604020202020204" pitchFamily="34" charset="0"/>
              </a:rPr>
              <a:t> και </a:t>
            </a:r>
            <a:r>
              <a:rPr lang="el-GR" sz="1600" b="0" i="0" u="none" strike="noStrike" dirty="0">
                <a:solidFill>
                  <a:schemeClr val="bg1"/>
                </a:solidFill>
                <a:effectLst/>
                <a:latin typeface="Arial" panose="020B0604020202020204" pitchFamily="34" charset="0"/>
              </a:rPr>
              <a:t>1877</a:t>
            </a:r>
            <a:r>
              <a:rPr lang="el-GR" sz="1600" b="0" i="0" dirty="0">
                <a:solidFill>
                  <a:srgbClr val="202122"/>
                </a:solidFill>
                <a:effectLst/>
                <a:latin typeface="Arial" panose="020B0604020202020204" pitchFamily="34" charset="0"/>
              </a:rPr>
              <a:t>) και για 2 χρόνια και 3 μήνες συνολικά.</a:t>
            </a:r>
          </a:p>
          <a:p>
            <a:pPr algn="l"/>
            <a:r>
              <a:rPr lang="el-GR" sz="1600" b="0" i="0" dirty="0">
                <a:solidFill>
                  <a:srgbClr val="202122"/>
                </a:solidFill>
                <a:effectLst/>
                <a:latin typeface="Arial" panose="020B0604020202020204" pitchFamily="34" charset="0"/>
              </a:rPr>
              <a:t>Δύο γεγονότα καταδεικνύουν τη συμβολή του Κανάρη ως πολιτικού άνδρα στη Νεότερη Ελληνική Ιστορία: γίνεται ο πρώτος που συμπληρώνει 4 πρωθυπουργίες (1864) από την πλήρη εφαρμογή Συντάγματος στη χώρα το 1844 (όπως και ο </a:t>
            </a:r>
            <a:r>
              <a:rPr lang="el-GR" sz="1600" b="0" i="0" u="none" strike="noStrike" dirty="0">
                <a:solidFill>
                  <a:schemeClr val="bg1"/>
                </a:solidFill>
                <a:effectLst/>
                <a:latin typeface="Arial" panose="020B0604020202020204" pitchFamily="34" charset="0"/>
              </a:rPr>
              <a:t>Αλέξανδρος Μαυροκορδάτος</a:t>
            </a:r>
            <a:r>
              <a:rPr lang="el-GR" sz="1600" b="0" i="0" dirty="0">
                <a:solidFill>
                  <a:schemeClr val="bg1"/>
                </a:solidFill>
                <a:effectLst/>
                <a:latin typeface="Arial" panose="020B0604020202020204" pitchFamily="34" charset="0"/>
              </a:rPr>
              <a:t> 10 χρόνια νωρίτερα, με τις δύο όμως πρώτες κατά την Απόλυτη Μοναρχία του βασιλιά </a:t>
            </a:r>
            <a:r>
              <a:rPr lang="el-GR" sz="1600" b="0" i="0" u="none" strike="noStrike" dirty="0">
                <a:solidFill>
                  <a:schemeClr val="bg1"/>
                </a:solidFill>
                <a:effectLst/>
                <a:latin typeface="Arial" panose="020B0604020202020204" pitchFamily="34" charset="0"/>
              </a:rPr>
              <a:t>Όθωνα</a:t>
            </a:r>
            <a:r>
              <a:rPr lang="el-GR" sz="1600" b="0" i="0" u="none" strike="noStrike" dirty="0">
                <a:solidFill>
                  <a:schemeClr val="bg1"/>
                </a:solidFill>
                <a:effectLst/>
                <a:latin typeface="Arial" panose="020B0604020202020204" pitchFamily="34" charset="0"/>
                <a:hlinkClick r:id="rId3" tooltip="Όθων Α΄ της Ελλάδας">
                  <a:extLst>
                    <a:ext uri="{A12FA001-AC4F-418D-AE19-62706E023703}">
                      <ahyp:hlinkClr xmlns:ahyp="http://schemas.microsoft.com/office/drawing/2018/hyperlinkcolor" val="tx"/>
                    </a:ext>
                  </a:extLst>
                </a:hlinkClick>
              </a:rPr>
              <a:t> </a:t>
            </a:r>
            <a:r>
              <a:rPr lang="el-GR" sz="1600" b="0" i="0" u="none" strike="noStrike" dirty="0">
                <a:solidFill>
                  <a:schemeClr val="bg1"/>
                </a:solidFill>
                <a:effectLst/>
                <a:latin typeface="Arial" panose="020B0604020202020204" pitchFamily="34" charset="0"/>
              </a:rPr>
              <a:t>Α΄</a:t>
            </a:r>
            <a:r>
              <a:rPr lang="el-GR" sz="1600" b="0" i="0" dirty="0">
                <a:solidFill>
                  <a:schemeClr val="bg1"/>
                </a:solidFill>
                <a:effectLst/>
                <a:latin typeface="Arial" panose="020B0604020202020204" pitchFamily="34" charset="0"/>
              </a:rPr>
              <a:t>) και βασικά ο μόνος πρωθυπουργός που επί των ημερών του η </a:t>
            </a:r>
            <a:r>
              <a:rPr lang="el-GR" sz="1600" b="0" i="0" u="none" strike="noStrike" dirty="0">
                <a:solidFill>
                  <a:schemeClr val="bg1"/>
                </a:solidFill>
                <a:effectLst/>
                <a:latin typeface="Arial" panose="020B0604020202020204" pitchFamily="34" charset="0"/>
              </a:rPr>
              <a:t>Βουλή</a:t>
            </a:r>
            <a:r>
              <a:rPr lang="el-GR" sz="1600" b="0" i="0" dirty="0">
                <a:solidFill>
                  <a:schemeClr val="bg1"/>
                </a:solidFill>
                <a:effectLst/>
                <a:latin typeface="Arial" panose="020B0604020202020204" pitchFamily="34" charset="0"/>
              </a:rPr>
              <a:t> ψηφίζει ή αναθεωρεί το </a:t>
            </a:r>
            <a:r>
              <a:rPr lang="el-GR" sz="1600" b="0" i="0" u="none" strike="noStrike" dirty="0">
                <a:solidFill>
                  <a:schemeClr val="bg1"/>
                </a:solidFill>
                <a:effectLst/>
                <a:latin typeface="Arial" panose="020B0604020202020204" pitchFamily="34" charset="0"/>
              </a:rPr>
              <a:t>Σύνταγμα της Ελλάδας</a:t>
            </a:r>
            <a:r>
              <a:rPr lang="el-GR" sz="1600" b="0" i="0" dirty="0">
                <a:solidFill>
                  <a:schemeClr val="bg1"/>
                </a:solidFill>
                <a:effectLst/>
                <a:latin typeface="Arial" panose="020B0604020202020204" pitchFamily="34" charset="0"/>
              </a:rPr>
              <a:t> δυο φορές, </a:t>
            </a:r>
            <a:r>
              <a:rPr lang="el-GR" sz="1600" b="0" i="0" u="none" strike="noStrike" dirty="0">
                <a:solidFill>
                  <a:schemeClr val="bg1"/>
                </a:solidFill>
                <a:effectLst/>
                <a:latin typeface="Arial" panose="020B0604020202020204" pitchFamily="34" charset="0"/>
              </a:rPr>
              <a:t>το 1844 και το 1864</a:t>
            </a:r>
            <a:r>
              <a:rPr lang="el-GR" sz="1600" b="0" i="0" dirty="0">
                <a:solidFill>
                  <a:schemeClr val="bg1"/>
                </a:solidFill>
                <a:effectLst/>
                <a:latin typeface="Arial" panose="020B0604020202020204" pitchFamily="34" charset="0"/>
              </a:rPr>
              <a:t> </a:t>
            </a:r>
          </a:p>
          <a:p>
            <a:endParaRPr lang="el-GR" sz="1800" dirty="0"/>
          </a:p>
        </p:txBody>
      </p:sp>
      <p:pic>
        <p:nvPicPr>
          <p:cNvPr id="1026" name="Picture 2" descr="Κωνσταντίνος Κανάρης - Βικιπαίδεια">
            <a:extLst>
              <a:ext uri="{FF2B5EF4-FFF2-40B4-BE49-F238E27FC236}">
                <a16:creationId xmlns:a16="http://schemas.microsoft.com/office/drawing/2014/main" id="{22B0CB16-47D0-4846-8E25-8D6D7C7CD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41595"/>
            <a:ext cx="3351006" cy="411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19604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64CE9CE-4D93-42EC-B5E4-C9F3C8E3E214}"/>
              </a:ext>
            </a:extLst>
          </p:cNvPr>
          <p:cNvSpPr>
            <a:spLocks noGrp="1"/>
          </p:cNvSpPr>
          <p:nvPr>
            <p:ph type="title"/>
          </p:nvPr>
        </p:nvSpPr>
        <p:spPr>
          <a:xfrm>
            <a:off x="913776" y="643466"/>
            <a:ext cx="3418784" cy="4308475"/>
          </a:xfrm>
        </p:spPr>
        <p:txBody>
          <a:bodyPr anchor="t">
            <a:normAutofit/>
          </a:bodyPr>
          <a:lstStyle/>
          <a:p>
            <a:pPr algn="l"/>
            <a:endParaRPr lang="el-GR" sz="4400" dirty="0"/>
          </a:p>
        </p:txBody>
      </p:sp>
      <p:sp>
        <p:nvSpPr>
          <p:cNvPr id="5" name="Content Placeholder 4">
            <a:extLst>
              <a:ext uri="{FF2B5EF4-FFF2-40B4-BE49-F238E27FC236}">
                <a16:creationId xmlns:a16="http://schemas.microsoft.com/office/drawing/2014/main" id="{FACB2A9E-BDB0-4CF2-A489-D4A3819812A6}"/>
              </a:ext>
            </a:extLst>
          </p:cNvPr>
          <p:cNvSpPr>
            <a:spLocks noGrp="1"/>
          </p:cNvSpPr>
          <p:nvPr>
            <p:ph sz="quarter" idx="13"/>
          </p:nvPr>
        </p:nvSpPr>
        <p:spPr>
          <a:xfrm>
            <a:off x="2782823" y="1122167"/>
            <a:ext cx="6623305" cy="4308476"/>
          </a:xfrm>
        </p:spPr>
        <p:txBody>
          <a:bodyPr>
            <a:normAutofit/>
          </a:bodyPr>
          <a:lstStyle/>
          <a:p>
            <a:pPr>
              <a:lnSpc>
                <a:spcPct val="110000"/>
              </a:lnSpc>
            </a:pPr>
            <a:r>
              <a:rPr lang="el-GR" sz="1500" b="0" i="0" dirty="0">
                <a:solidFill>
                  <a:schemeClr val="bg1"/>
                </a:solidFill>
                <a:effectLst/>
                <a:latin typeface="Arial" panose="020B0604020202020204" pitchFamily="34" charset="0"/>
              </a:rPr>
              <a:t>Αρχικά το όνομά του ήταν «Κανάριος» και τελικά έγινε Κανάρης. Όταν πέθανε ο θείος του, στου οποίου το μικρό εμπορικό πλοίο εργαζόταν, ανέλαβε καπετάνιος ο ίδιος σε ηλικία 20 ετών. Πήγε στην </a:t>
            </a:r>
            <a:r>
              <a:rPr lang="el-GR" sz="1500" b="0" i="0" strike="noStrike" dirty="0">
                <a:solidFill>
                  <a:schemeClr val="bg1"/>
                </a:solidFill>
                <a:effectLst/>
                <a:latin typeface="Arial" panose="020B0604020202020204" pitchFamily="34" charset="0"/>
              </a:rPr>
              <a:t>Οδησσό</a:t>
            </a:r>
            <a:r>
              <a:rPr lang="el-GR" sz="1500" b="0" i="0" dirty="0">
                <a:solidFill>
                  <a:schemeClr val="bg1"/>
                </a:solidFill>
                <a:effectLst/>
                <a:latin typeface="Arial" panose="020B0604020202020204" pitchFamily="34" charset="0"/>
              </a:rPr>
              <a:t> για πρώτη φορά το </a:t>
            </a:r>
            <a:r>
              <a:rPr lang="el-GR" sz="1500" b="0" i="0" strike="noStrike" dirty="0">
                <a:solidFill>
                  <a:schemeClr val="bg1"/>
                </a:solidFill>
                <a:effectLst/>
                <a:latin typeface="Arial" panose="020B0604020202020204" pitchFamily="34" charset="0"/>
              </a:rPr>
              <a:t>1820</a:t>
            </a:r>
            <a:r>
              <a:rPr lang="el-GR" sz="1500" b="0" i="0" dirty="0">
                <a:solidFill>
                  <a:schemeClr val="bg1"/>
                </a:solidFill>
                <a:effectLst/>
                <a:latin typeface="Arial" panose="020B0604020202020204" pitchFamily="34" charset="0"/>
              </a:rPr>
              <a:t>. Ήξερε για τη </a:t>
            </a:r>
            <a:r>
              <a:rPr lang="el-GR" sz="1500" b="0" i="0" strike="noStrike" dirty="0">
                <a:solidFill>
                  <a:schemeClr val="bg1"/>
                </a:solidFill>
                <a:effectLst/>
                <a:latin typeface="Arial" panose="020B0604020202020204" pitchFamily="34" charset="0"/>
              </a:rPr>
              <a:t>Φιλική Εταιρεία</a:t>
            </a:r>
            <a:r>
              <a:rPr lang="el-GR" sz="1500" b="0" i="0" dirty="0">
                <a:solidFill>
                  <a:schemeClr val="bg1"/>
                </a:solidFill>
                <a:effectLst/>
                <a:latin typeface="Arial" panose="020B0604020202020204" pitchFamily="34" charset="0"/>
              </a:rPr>
              <a:t> αλλά δεν είχε γίνει μέλος της. Όταν έμαθε ότι ξέσπασε η επανάσταση στη </a:t>
            </a:r>
            <a:r>
              <a:rPr lang="el-GR" sz="1500" b="0" i="0" strike="noStrike" dirty="0">
                <a:solidFill>
                  <a:schemeClr val="bg1"/>
                </a:solidFill>
                <a:effectLst/>
                <a:latin typeface="Arial" panose="020B0604020202020204" pitchFamily="34" charset="0"/>
              </a:rPr>
              <a:t>Μολδαβία</a:t>
            </a:r>
            <a:r>
              <a:rPr lang="el-GR" sz="1500" b="0" i="0" dirty="0">
                <a:solidFill>
                  <a:schemeClr val="bg1"/>
                </a:solidFill>
                <a:effectLst/>
                <a:latin typeface="Arial" panose="020B0604020202020204" pitchFamily="34" charset="0"/>
              </a:rPr>
              <a:t> από τον </a:t>
            </a:r>
            <a:r>
              <a:rPr lang="el-GR" sz="1500" b="0" i="0" strike="noStrike" dirty="0">
                <a:solidFill>
                  <a:schemeClr val="bg1"/>
                </a:solidFill>
                <a:effectLst/>
                <a:latin typeface="Arial" panose="020B0604020202020204" pitchFamily="34" charset="0"/>
              </a:rPr>
              <a:t>Αλέξανδρο Υψηλάντη</a:t>
            </a:r>
            <a:r>
              <a:rPr lang="el-GR" sz="1500" b="0" i="0" dirty="0">
                <a:solidFill>
                  <a:schemeClr val="bg1"/>
                </a:solidFill>
                <a:effectLst/>
                <a:latin typeface="Arial" panose="020B0604020202020204" pitchFamily="34" charset="0"/>
              </a:rPr>
              <a:t>, έσπευσε αυθόρμητα να πάρει μέρος στον πρώτο «πολεμικό στόλο» των Ψαριανών υπό τον </a:t>
            </a:r>
            <a:r>
              <a:rPr lang="el-GR" sz="1500" b="0" i="0" strike="noStrike" dirty="0">
                <a:solidFill>
                  <a:schemeClr val="bg1"/>
                </a:solidFill>
                <a:effectLst/>
                <a:latin typeface="Arial" panose="020B0604020202020204" pitchFamily="34" charset="0"/>
              </a:rPr>
              <a:t>Νικολή</a:t>
            </a:r>
            <a:r>
              <a:rPr lang="el-GR" sz="1500" b="0" i="0" strike="noStrike" dirty="0">
                <a:solidFill>
                  <a:schemeClr val="bg1"/>
                </a:solidFill>
                <a:effectLst/>
                <a:latin typeface="Arial" panose="020B0604020202020204" pitchFamily="34" charset="0"/>
                <a:hlinkClick r:id="rId2" tooltip="Νικολής Αποστόλης">
                  <a:extLst>
                    <a:ext uri="{A12FA001-AC4F-418D-AE19-62706E023703}">
                      <ahyp:hlinkClr xmlns:ahyp="http://schemas.microsoft.com/office/drawing/2018/hyperlinkcolor" val="tx"/>
                    </a:ext>
                  </a:extLst>
                </a:hlinkClick>
              </a:rPr>
              <a:t> </a:t>
            </a:r>
            <a:r>
              <a:rPr lang="el-GR" sz="1500" b="0" i="0" strike="noStrike" dirty="0">
                <a:solidFill>
                  <a:schemeClr val="bg1"/>
                </a:solidFill>
                <a:effectLst/>
                <a:latin typeface="Arial" panose="020B0604020202020204" pitchFamily="34" charset="0"/>
              </a:rPr>
              <a:t>Αποστόλη</a:t>
            </a:r>
            <a:r>
              <a:rPr lang="el-GR" sz="1500" b="0" i="0" dirty="0">
                <a:solidFill>
                  <a:schemeClr val="bg1"/>
                </a:solidFill>
                <a:effectLst/>
                <a:latin typeface="Arial" panose="020B0604020202020204" pitchFamily="34" charset="0"/>
              </a:rPr>
              <a:t>. Από τους πρώτους μήνες ο Κανάρης ξεχώρισε για το θάρρος του και την αποφασιστικότητά του, κάνοντας επιδρομές στα μικρασιατικά παράλια ενώ κατόπιν εντάχθηκε στα </a:t>
            </a:r>
            <a:r>
              <a:rPr lang="el-GR" sz="1500" b="0" i="0" strike="noStrike" dirty="0" err="1">
                <a:solidFill>
                  <a:schemeClr val="bg1"/>
                </a:solidFill>
                <a:effectLst/>
                <a:latin typeface="Arial" panose="020B0604020202020204" pitchFamily="34" charset="0"/>
              </a:rPr>
              <a:t>πυρπολικά</a:t>
            </a:r>
            <a:r>
              <a:rPr lang="el-GR" sz="1500" b="0" i="0" dirty="0" err="1">
                <a:solidFill>
                  <a:schemeClr val="bg1"/>
                </a:solidFill>
                <a:effectLst/>
                <a:latin typeface="Arial" panose="020B0604020202020204" pitchFamily="34" charset="0"/>
              </a:rPr>
              <a:t>.Η</a:t>
            </a:r>
            <a:r>
              <a:rPr lang="el-GR" sz="1500" b="0" i="0" dirty="0">
                <a:solidFill>
                  <a:schemeClr val="bg1"/>
                </a:solidFill>
                <a:effectLst/>
                <a:latin typeface="Arial" panose="020B0604020202020204" pitchFamily="34" charset="0"/>
              </a:rPr>
              <a:t> ανατίναξη ενός τουρκικού </a:t>
            </a:r>
            <a:r>
              <a:rPr lang="el-GR" sz="1500" b="0" i="0" strike="noStrike" dirty="0">
                <a:solidFill>
                  <a:schemeClr val="bg1"/>
                </a:solidFill>
                <a:effectLst/>
                <a:latin typeface="Arial" panose="020B0604020202020204" pitchFamily="34" charset="0"/>
              </a:rPr>
              <a:t>δικρότου</a:t>
            </a:r>
            <a:r>
              <a:rPr lang="el-GR" sz="1500" b="0" i="0" strike="noStrike" dirty="0">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a:t>
            </a:r>
            <a:r>
              <a:rPr lang="el-GR" sz="1500" b="0" i="0" dirty="0">
                <a:solidFill>
                  <a:schemeClr val="bg1"/>
                </a:solidFill>
                <a:effectLst/>
                <a:latin typeface="Arial" panose="020B0604020202020204" pitchFamily="34" charset="0"/>
              </a:rPr>
              <a:t> στην </a:t>
            </a:r>
            <a:r>
              <a:rPr lang="el-GR" sz="1500" b="0" i="0" strike="noStrike" dirty="0">
                <a:solidFill>
                  <a:schemeClr val="bg1"/>
                </a:solidFill>
                <a:effectLst/>
                <a:latin typeface="Arial" panose="020B0604020202020204" pitchFamily="34" charset="0"/>
              </a:rPr>
              <a:t>Ερεσό</a:t>
            </a:r>
            <a:r>
              <a:rPr lang="el-GR" sz="1500" b="0" i="0" dirty="0">
                <a:solidFill>
                  <a:schemeClr val="bg1"/>
                </a:solidFill>
                <a:effectLst/>
                <a:latin typeface="Arial" panose="020B0604020202020204" pitchFamily="34" charset="0"/>
              </a:rPr>
              <a:t> από τον </a:t>
            </a:r>
            <a:r>
              <a:rPr lang="el-GR" sz="1500" b="0" i="0" strike="noStrike" dirty="0">
                <a:solidFill>
                  <a:schemeClr val="bg1"/>
                </a:solidFill>
                <a:effectLst/>
                <a:latin typeface="Arial" panose="020B0604020202020204" pitchFamily="34" charset="0"/>
              </a:rPr>
              <a:t>Δημήτριο </a:t>
            </a:r>
            <a:r>
              <a:rPr lang="el-GR" sz="1500" b="0" i="0" strike="noStrike" dirty="0" err="1">
                <a:solidFill>
                  <a:schemeClr val="bg1"/>
                </a:solidFill>
                <a:effectLst/>
                <a:latin typeface="Arial" panose="020B0604020202020204" pitchFamily="34" charset="0"/>
              </a:rPr>
              <a:t>Παπανικολή</a:t>
            </a:r>
            <a:r>
              <a:rPr lang="el-GR" sz="1500" b="0" i="0" dirty="0">
                <a:solidFill>
                  <a:schemeClr val="bg1"/>
                </a:solidFill>
                <a:effectLst/>
                <a:latin typeface="Arial" panose="020B0604020202020204" pitchFamily="34" charset="0"/>
              </a:rPr>
              <a:t> τον παρακίνησε σε ανάλογο εγχείρημα.</a:t>
            </a:r>
            <a:endParaRPr lang="el-GR" sz="1500" dirty="0">
              <a:solidFill>
                <a:schemeClr val="bg1"/>
              </a:solidFill>
            </a:endParaRPr>
          </a:p>
        </p:txBody>
      </p:sp>
      <p:pic>
        <p:nvPicPr>
          <p:cNvPr id="16" name="Picture 15">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251260117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C07A4-F952-4D0A-9AFC-CFA7A07AD65B}"/>
              </a:ext>
            </a:extLst>
          </p:cNvPr>
          <p:cNvSpPr>
            <a:spLocks noGrp="1"/>
          </p:cNvSpPr>
          <p:nvPr>
            <p:ph type="title"/>
          </p:nvPr>
        </p:nvSpPr>
        <p:spPr>
          <a:xfrm>
            <a:off x="-3429624" y="-765610"/>
            <a:ext cx="5938816" cy="7317400"/>
          </a:xfrm>
        </p:spPr>
        <p:txBody>
          <a:bodyPr anchor="t">
            <a:normAutofit/>
          </a:bodyPr>
          <a:lstStyle/>
          <a:p>
            <a:pPr algn="l"/>
            <a:endParaRPr lang="el-GR" sz="4400" dirty="0"/>
          </a:p>
        </p:txBody>
      </p:sp>
      <p:sp>
        <p:nvSpPr>
          <p:cNvPr id="3" name="Content Placeholder 2">
            <a:extLst>
              <a:ext uri="{FF2B5EF4-FFF2-40B4-BE49-F238E27FC236}">
                <a16:creationId xmlns:a16="http://schemas.microsoft.com/office/drawing/2014/main" id="{5CE1FBC4-93C3-4A41-AE0D-AD030DDFA308}"/>
              </a:ext>
            </a:extLst>
          </p:cNvPr>
          <p:cNvSpPr>
            <a:spLocks noGrp="1"/>
          </p:cNvSpPr>
          <p:nvPr>
            <p:ph sz="quarter" idx="13"/>
          </p:nvPr>
        </p:nvSpPr>
        <p:spPr>
          <a:xfrm>
            <a:off x="4654295" y="643466"/>
            <a:ext cx="6623305" cy="4308476"/>
          </a:xfrm>
        </p:spPr>
        <p:txBody>
          <a:bodyPr>
            <a:normAutofit fontScale="85000" lnSpcReduction="10000"/>
          </a:bodyPr>
          <a:lstStyle/>
          <a:p>
            <a:r>
              <a:rPr lang="el-GR" sz="1600" b="0" i="0" dirty="0">
                <a:solidFill>
                  <a:schemeClr val="bg1"/>
                </a:solidFill>
                <a:effectLst/>
                <a:latin typeface="Arial" panose="020B0604020202020204" pitchFamily="34" charset="0"/>
              </a:rPr>
              <a:t>Τον Ιούνιο του </a:t>
            </a:r>
            <a:r>
              <a:rPr lang="el-GR" sz="1600" b="0" i="0" u="none" strike="noStrike" dirty="0">
                <a:solidFill>
                  <a:schemeClr val="bg1"/>
                </a:solidFill>
                <a:effectLst/>
                <a:latin typeface="Arial" panose="020B0604020202020204" pitchFamily="34" charset="0"/>
              </a:rPr>
              <a:t>1822</a:t>
            </a:r>
            <a:r>
              <a:rPr lang="el-GR" sz="1600" b="0" i="0" dirty="0">
                <a:solidFill>
                  <a:schemeClr val="bg1"/>
                </a:solidFill>
                <a:effectLst/>
                <a:latin typeface="Arial" panose="020B0604020202020204" pitchFamily="34" charset="0"/>
              </a:rPr>
              <a:t>, αφού ο ελληνικός στόλος δεν κατάφερε να σώσει τη </a:t>
            </a:r>
            <a:r>
              <a:rPr lang="el-GR" sz="1600" b="0" i="0" u="none" strike="noStrike" dirty="0">
                <a:solidFill>
                  <a:schemeClr val="bg1"/>
                </a:solidFill>
                <a:effectLst/>
                <a:latin typeface="Arial" panose="020B0604020202020204" pitchFamily="34" charset="0"/>
              </a:rPr>
              <a:t>Χίο</a:t>
            </a:r>
            <a:r>
              <a:rPr lang="el-GR" sz="1600" b="0" i="0" dirty="0">
                <a:solidFill>
                  <a:schemeClr val="bg1"/>
                </a:solidFill>
                <a:effectLst/>
                <a:latin typeface="Arial" panose="020B0604020202020204" pitchFamily="34" charset="0"/>
              </a:rPr>
              <a:t> από την </a:t>
            </a:r>
            <a:r>
              <a:rPr lang="el-GR" sz="1600" b="0" i="0" u="none" strike="noStrike" dirty="0">
                <a:solidFill>
                  <a:schemeClr val="bg1"/>
                </a:solidFill>
                <a:effectLst/>
                <a:latin typeface="Arial" panose="020B0604020202020204" pitchFamily="34" charset="0"/>
              </a:rPr>
              <a:t>τουρκική σφαγή</a:t>
            </a:r>
            <a:r>
              <a:rPr lang="el-GR" sz="1600" b="0" i="0" dirty="0">
                <a:solidFill>
                  <a:schemeClr val="bg1"/>
                </a:solidFill>
                <a:effectLst/>
                <a:latin typeface="Arial" panose="020B0604020202020204" pitchFamily="34" charset="0"/>
              </a:rPr>
              <a:t>, ο Κανάρης ανέλαβε να βάλει μπουρλότο στη ναυαρχίδα του Καρά Αλή, του επικεφαλής του στρατού που έσφαξε τους κατοίκους και έκαψε το νησί. Την επιχείρηση θα εκτελούσαν τα πυρπολικά του Κανάρη και του </a:t>
            </a:r>
            <a:r>
              <a:rPr lang="el-GR" sz="1600" b="0" i="0" u="none" strike="noStrike" dirty="0">
                <a:solidFill>
                  <a:schemeClr val="bg1"/>
                </a:solidFill>
                <a:effectLst/>
                <a:latin typeface="Arial" panose="020B0604020202020204" pitchFamily="34" charset="0"/>
              </a:rPr>
              <a:t>Ανδρέα </a:t>
            </a:r>
            <a:r>
              <a:rPr lang="el-GR" sz="1600" b="0" i="0" u="none" strike="noStrike" dirty="0" err="1">
                <a:solidFill>
                  <a:schemeClr val="bg1"/>
                </a:solidFill>
                <a:effectLst/>
                <a:latin typeface="Arial" panose="020B0604020202020204" pitchFamily="34" charset="0"/>
              </a:rPr>
              <a:t>Πιπίνου</a:t>
            </a:r>
            <a:r>
              <a:rPr lang="el-GR" sz="1600" b="0" i="0" dirty="0">
                <a:solidFill>
                  <a:schemeClr val="bg1"/>
                </a:solidFill>
                <a:effectLst/>
                <a:latin typeface="Arial" panose="020B0604020202020204" pitchFamily="34" charset="0"/>
              </a:rPr>
              <a:t>. Στο εγχείρημα βοήθησαν δύο παράγοντες: αφενός ότι η νύχτα ήταν πολύ σκοτεινή καθώς δεν είχε φεγγάρι και αφετέρου ότι στο κατάφωτο κατάστρωμα της ναυαρχίδας οι περίπου 2.000 Τούρκοι γιόρταζαν το </a:t>
            </a:r>
            <a:r>
              <a:rPr lang="el-GR" sz="1600" b="0" i="0" u="none" strike="noStrike" dirty="0">
                <a:solidFill>
                  <a:schemeClr val="bg1"/>
                </a:solidFill>
                <a:effectLst/>
                <a:latin typeface="Arial" panose="020B0604020202020204" pitchFamily="34" charset="0"/>
              </a:rPr>
              <a:t>Μπαϊράμι</a:t>
            </a:r>
            <a:r>
              <a:rPr lang="el-GR" sz="1600" b="0" i="0" dirty="0">
                <a:solidFill>
                  <a:schemeClr val="bg1"/>
                </a:solidFill>
                <a:effectLst/>
                <a:latin typeface="Arial" panose="020B0604020202020204" pitchFamily="34" charset="0"/>
              </a:rPr>
              <a:t> κι έτσι τα μέτρα φρούρησης ήταν ελλιπή. Η φωτιά απ' το μπουρλότο μεταδόθηκε ταχύτατα στο καράβι. Πριν προλάβουν να απομακρυνθούν απ' αυτό οι πρώτες σωστικές λέμβοι, η φωτιά έφτασε στην πυριτιδαποθήκη, η οποία </a:t>
            </a:r>
            <a:r>
              <a:rPr lang="el-GR" sz="1600" b="0" i="0" dirty="0" err="1">
                <a:solidFill>
                  <a:schemeClr val="bg1"/>
                </a:solidFill>
                <a:effectLst/>
                <a:latin typeface="Arial" panose="020B0604020202020204" pitchFamily="34" charset="0"/>
              </a:rPr>
              <a:t>ανατινάχθηκε</a:t>
            </a:r>
            <a:r>
              <a:rPr lang="el-GR" sz="1600" b="0" i="0" dirty="0">
                <a:solidFill>
                  <a:schemeClr val="bg1"/>
                </a:solidFill>
                <a:effectLst/>
                <a:latin typeface="Arial" panose="020B0604020202020204" pitchFamily="34" charset="0"/>
              </a:rPr>
              <a:t>. Ως αποτέλεσμα τα θύματα ήταν πάρα πολλά. Μεταξύ αυτών ο ναύαρχος Καρά Αλής, αξιωματικοί του και πολλοί ναύτες. Το πυρπολικό του </a:t>
            </a:r>
            <a:r>
              <a:rPr lang="el-GR" sz="1600" b="0" i="0" dirty="0" err="1">
                <a:solidFill>
                  <a:schemeClr val="bg1"/>
                </a:solidFill>
                <a:effectLst/>
                <a:latin typeface="Arial" panose="020B0604020202020204" pitchFamily="34" charset="0"/>
              </a:rPr>
              <a:t>Πιπίνου</a:t>
            </a:r>
            <a:r>
              <a:rPr lang="el-GR" sz="1600" b="0" i="0" dirty="0">
                <a:solidFill>
                  <a:schemeClr val="bg1"/>
                </a:solidFill>
                <a:effectLst/>
                <a:latin typeface="Arial" panose="020B0604020202020204" pitchFamily="34" charset="0"/>
              </a:rPr>
              <a:t> προσέγγισε την </a:t>
            </a:r>
            <a:r>
              <a:rPr lang="el-GR" sz="1600" b="0" i="0" dirty="0" err="1">
                <a:solidFill>
                  <a:schemeClr val="bg1"/>
                </a:solidFill>
                <a:effectLst/>
                <a:latin typeface="Arial" panose="020B0604020202020204" pitchFamily="34" charset="0"/>
              </a:rPr>
              <a:t>υποναυαρχίδα</a:t>
            </a:r>
            <a:r>
              <a:rPr lang="el-GR" sz="1600" b="0" i="0" dirty="0">
                <a:solidFill>
                  <a:schemeClr val="bg1"/>
                </a:solidFill>
                <a:effectLst/>
                <a:latin typeface="Arial" panose="020B0604020202020204" pitchFamily="34" charset="0"/>
              </a:rPr>
              <a:t> αλλά δεν κατάφερε να την καταστρέψει. Της προκάλεσε όμως αρκετές ζημιές.</a:t>
            </a:r>
            <a:endParaRPr lang="el-GR" sz="1800" dirty="0">
              <a:solidFill>
                <a:schemeClr val="bg1"/>
              </a:solidFill>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pic>
        <p:nvPicPr>
          <p:cNvPr id="2050" name="Picture 2" descr="Κωνσταντίνος Κανάρης | Greece history, Greek history, Historical figures">
            <a:extLst>
              <a:ext uri="{FF2B5EF4-FFF2-40B4-BE49-F238E27FC236}">
                <a16:creationId xmlns:a16="http://schemas.microsoft.com/office/drawing/2014/main" id="{1D27AF47-2897-419E-9C77-84C281F7D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4" y="786437"/>
            <a:ext cx="3209925" cy="4285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4190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6E3F8-47F4-41B9-94EF-34160A2A5C87}"/>
              </a:ext>
            </a:extLst>
          </p:cNvPr>
          <p:cNvSpPr>
            <a:spLocks noGrp="1"/>
          </p:cNvSpPr>
          <p:nvPr>
            <p:ph type="title"/>
          </p:nvPr>
        </p:nvSpPr>
        <p:spPr>
          <a:xfrm>
            <a:off x="913776" y="643466"/>
            <a:ext cx="3418784" cy="4308475"/>
          </a:xfrm>
        </p:spPr>
        <p:txBody>
          <a:bodyPr anchor="t">
            <a:normAutofit/>
          </a:bodyPr>
          <a:lstStyle/>
          <a:p>
            <a:pPr algn="l"/>
            <a:endParaRPr lang="el-GR" sz="4400" dirty="0"/>
          </a:p>
        </p:txBody>
      </p:sp>
      <p:sp>
        <p:nvSpPr>
          <p:cNvPr id="3" name="Content Placeholder 2">
            <a:extLst>
              <a:ext uri="{FF2B5EF4-FFF2-40B4-BE49-F238E27FC236}">
                <a16:creationId xmlns:a16="http://schemas.microsoft.com/office/drawing/2014/main" id="{F73B03B1-AE3B-4BF5-82FF-C71A56D7B3D2}"/>
              </a:ext>
            </a:extLst>
          </p:cNvPr>
          <p:cNvSpPr>
            <a:spLocks noGrp="1"/>
          </p:cNvSpPr>
          <p:nvPr>
            <p:ph sz="quarter" idx="13"/>
          </p:nvPr>
        </p:nvSpPr>
        <p:spPr>
          <a:xfrm>
            <a:off x="2782823" y="975683"/>
            <a:ext cx="6623305" cy="4308476"/>
          </a:xfrm>
        </p:spPr>
        <p:txBody>
          <a:bodyPr>
            <a:normAutofit fontScale="92500"/>
          </a:bodyPr>
          <a:lstStyle/>
          <a:p>
            <a:pPr algn="l"/>
            <a:r>
              <a:rPr lang="el-GR" sz="1600" b="0" i="0" dirty="0">
                <a:solidFill>
                  <a:schemeClr val="bg1"/>
                </a:solidFill>
                <a:effectLst/>
                <a:latin typeface="Arial" panose="020B0604020202020204" pitchFamily="34" charset="0"/>
              </a:rPr>
              <a:t>Τον επόμενο χρόνο, ο Κανάρης πραγματοποίησε επιθέσεις στα μικρασιατικά παράλια, αλλά χωρίς μεγάλη επιτυχία. Δεν μπόρεσε, επίσης, να κάνει τίποτε όταν το </a:t>
            </a:r>
            <a:r>
              <a:rPr lang="el-GR" sz="1600" b="0" i="0" strike="noStrike" dirty="0">
                <a:solidFill>
                  <a:schemeClr val="bg1"/>
                </a:solidFill>
                <a:effectLst/>
                <a:latin typeface="Arial" panose="020B0604020202020204" pitchFamily="34" charset="0"/>
              </a:rPr>
              <a:t>1824</a:t>
            </a:r>
            <a:r>
              <a:rPr lang="el-GR" sz="1600" b="0" i="0" dirty="0">
                <a:solidFill>
                  <a:schemeClr val="bg1"/>
                </a:solidFill>
                <a:effectLst/>
                <a:latin typeface="Arial" panose="020B0604020202020204" pitchFamily="34" charset="0"/>
              </a:rPr>
              <a:t> ο </a:t>
            </a:r>
            <a:r>
              <a:rPr lang="el-GR" sz="1600" b="0" i="0" dirty="0" err="1">
                <a:solidFill>
                  <a:schemeClr val="bg1"/>
                </a:solidFill>
                <a:effectLst/>
                <a:latin typeface="Arial" panose="020B0604020202020204" pitchFamily="34" charset="0"/>
              </a:rPr>
              <a:t>Χοσρέφ</a:t>
            </a:r>
            <a:r>
              <a:rPr lang="el-GR" sz="1600" b="0" i="0" dirty="0">
                <a:solidFill>
                  <a:schemeClr val="bg1"/>
                </a:solidFill>
                <a:effectLst/>
                <a:latin typeface="Arial" panose="020B0604020202020204" pitchFamily="34" charset="0"/>
              </a:rPr>
              <a:t>-Μεχμέτ Πασάς κατέστρεψε τα Ψαρά. Όμως, τον Αύγουστο του 1824 πυρπόλησε μια μεγάλη φρεγάτα του </a:t>
            </a:r>
            <a:r>
              <a:rPr lang="el-GR" sz="1600" b="0" i="0" dirty="0" err="1">
                <a:solidFill>
                  <a:schemeClr val="bg1"/>
                </a:solidFill>
                <a:effectLst/>
                <a:latin typeface="Arial" panose="020B0604020202020204" pitchFamily="34" charset="0"/>
              </a:rPr>
              <a:t>Χοσρέφ</a:t>
            </a:r>
            <a:r>
              <a:rPr lang="el-GR" sz="1600" b="0" i="0" dirty="0">
                <a:solidFill>
                  <a:schemeClr val="bg1"/>
                </a:solidFill>
                <a:effectLst/>
                <a:latin typeface="Arial" panose="020B0604020202020204" pitchFamily="34" charset="0"/>
              </a:rPr>
              <a:t> στη </a:t>
            </a:r>
            <a:r>
              <a:rPr lang="el-GR" sz="1600" b="0" i="0" strike="noStrike" dirty="0">
                <a:solidFill>
                  <a:schemeClr val="bg1"/>
                </a:solidFill>
                <a:effectLst/>
                <a:latin typeface="Arial" panose="020B0604020202020204" pitchFamily="34" charset="0"/>
              </a:rPr>
              <a:t>Σάμο</a:t>
            </a:r>
            <a:r>
              <a:rPr lang="el-GR" sz="1600" b="0" i="0" dirty="0">
                <a:solidFill>
                  <a:schemeClr val="bg1"/>
                </a:solidFill>
                <a:effectLst/>
                <a:latin typeface="Arial" panose="020B0604020202020204" pitchFamily="34" charset="0"/>
              </a:rPr>
              <a:t> και μια </a:t>
            </a:r>
            <a:r>
              <a:rPr lang="el-GR" sz="1600" b="0" i="0" strike="noStrike" dirty="0" err="1">
                <a:solidFill>
                  <a:schemeClr val="bg1"/>
                </a:solidFill>
                <a:effectLst/>
                <a:latin typeface="Arial" panose="020B0604020202020204" pitchFamily="34" charset="0"/>
                <a:hlinkClick r:id="rId2" tooltip="Κορβέττα">
                  <a:extLst>
                    <a:ext uri="{A12FA001-AC4F-418D-AE19-62706E023703}">
                      <ahyp:hlinkClr xmlns:ahyp="http://schemas.microsoft.com/office/drawing/2018/hyperlinkcolor" val="tx"/>
                    </a:ext>
                  </a:extLst>
                </a:hlinkClick>
              </a:rPr>
              <a:t>κορβέττα</a:t>
            </a:r>
            <a:r>
              <a:rPr lang="el-GR" sz="1600" b="0" i="0" dirty="0">
                <a:solidFill>
                  <a:schemeClr val="bg1"/>
                </a:solidFill>
                <a:effectLst/>
                <a:latin typeface="Arial" panose="020B0604020202020204" pitchFamily="34" charset="0"/>
              </a:rPr>
              <a:t> στη </a:t>
            </a:r>
            <a:r>
              <a:rPr lang="el-GR" sz="1600" b="0" i="0" strike="noStrike" dirty="0">
                <a:solidFill>
                  <a:schemeClr val="bg1"/>
                </a:solidFill>
                <a:effectLst/>
                <a:latin typeface="Arial" panose="020B0604020202020204" pitchFamily="34" charset="0"/>
              </a:rPr>
              <a:t>Μυτιλήνη</a:t>
            </a:r>
            <a:r>
              <a:rPr lang="el-GR" sz="1600" b="0" i="0" dirty="0">
                <a:solidFill>
                  <a:schemeClr val="bg1"/>
                </a:solidFill>
                <a:effectLst/>
                <a:latin typeface="Arial" panose="020B0604020202020204" pitchFamily="34" charset="0"/>
              </a:rPr>
              <a:t>. Η έλλειψη πόρων, ωστόσο, αποσυντόνισε το ναυτικό των Ελλήνων. Οι ναύτες έπαιρναν τα πλοία, σήκωναν όποια σημαία ήθελαν και επιδίδονταν στην </a:t>
            </a:r>
            <a:r>
              <a:rPr lang="el-GR" sz="1600" b="0" i="0" strike="noStrike" dirty="0">
                <a:solidFill>
                  <a:schemeClr val="bg1"/>
                </a:solidFill>
                <a:effectLst/>
                <a:latin typeface="Arial" panose="020B0604020202020204" pitchFamily="34" charset="0"/>
              </a:rPr>
              <a:t>πειρατεία</a:t>
            </a:r>
            <a:r>
              <a:rPr lang="el-GR" sz="1600" b="0" i="0" dirty="0">
                <a:solidFill>
                  <a:schemeClr val="bg1"/>
                </a:solidFill>
                <a:effectLst/>
                <a:latin typeface="Arial" panose="020B0604020202020204" pitchFamily="34" charset="0"/>
              </a:rPr>
              <a:t>. O Κανάρης κατάφερνε να επιβάλλει την πειθαρχία στα δικά του πληρώματα. Αλλά κι αυτός μέσα σ' αυτό το καθεστώς αναρχίας παραλίγο να σκοτωθεί το </a:t>
            </a:r>
            <a:r>
              <a:rPr lang="el-GR" sz="1600" b="0" i="0" strike="noStrike" dirty="0">
                <a:solidFill>
                  <a:schemeClr val="bg1"/>
                </a:solidFill>
                <a:effectLst/>
                <a:latin typeface="Arial" panose="020B0604020202020204" pitchFamily="34" charset="0"/>
              </a:rPr>
              <a:t>1825</a:t>
            </a:r>
            <a:r>
              <a:rPr lang="el-GR" sz="1600" b="0" i="0" dirty="0">
                <a:solidFill>
                  <a:schemeClr val="bg1"/>
                </a:solidFill>
                <a:effectLst/>
                <a:latin typeface="Arial" panose="020B0604020202020204" pitchFamily="34" charset="0"/>
              </a:rPr>
              <a:t> στην </a:t>
            </a:r>
            <a:r>
              <a:rPr lang="el-GR" sz="1600" b="0" i="0" strike="noStrike" dirty="0">
                <a:solidFill>
                  <a:schemeClr val="bg1"/>
                </a:solidFill>
                <a:effectLst/>
                <a:latin typeface="Arial" panose="020B0604020202020204" pitchFamily="34" charset="0"/>
              </a:rPr>
              <a:t>Αίγινα</a:t>
            </a:r>
            <a:r>
              <a:rPr lang="el-GR" sz="1600" b="0" i="0" dirty="0">
                <a:solidFill>
                  <a:schemeClr val="bg1"/>
                </a:solidFill>
                <a:effectLst/>
                <a:latin typeface="Arial" panose="020B0604020202020204" pitchFamily="34" charset="0"/>
              </a:rPr>
              <a:t>, την εποχή που η </a:t>
            </a:r>
            <a:r>
              <a:rPr lang="el-GR" sz="1600" b="0" i="0" strike="noStrike" dirty="0">
                <a:solidFill>
                  <a:schemeClr val="bg1"/>
                </a:solidFill>
                <a:effectLst/>
                <a:latin typeface="Arial" panose="020B0604020202020204" pitchFamily="34" charset="0"/>
              </a:rPr>
              <a:t>Λασκαρίνα</a:t>
            </a:r>
            <a:r>
              <a:rPr lang="el-GR" sz="1600" b="0" i="0" strike="noStrike" dirty="0">
                <a:solidFill>
                  <a:srgbClr val="56BCFE"/>
                </a:solidFill>
                <a:effectLst/>
                <a:latin typeface="Arial" panose="020B0604020202020204" pitchFamily="34" charset="0"/>
                <a:hlinkClick r:id="rId3">
                  <a:extLst>
                    <a:ext uri="{A12FA001-AC4F-418D-AE19-62706E023703}">
                      <ahyp:hlinkClr xmlns:ahyp="http://schemas.microsoft.com/office/drawing/2018/hyperlinkcolor" val="tx"/>
                    </a:ext>
                  </a:extLst>
                </a:hlinkClick>
              </a:rPr>
              <a:t> </a:t>
            </a:r>
            <a:r>
              <a:rPr lang="el-GR" sz="1600" b="0" i="0" strike="noStrike" dirty="0">
                <a:solidFill>
                  <a:schemeClr val="bg1"/>
                </a:solidFill>
                <a:effectLst/>
                <a:latin typeface="Arial" panose="020B0604020202020204" pitchFamily="34" charset="0"/>
              </a:rPr>
              <a:t>Μπουμπουλίνα</a:t>
            </a:r>
            <a:r>
              <a:rPr lang="el-GR" sz="1600" b="0" i="0" dirty="0">
                <a:solidFill>
                  <a:schemeClr val="bg1"/>
                </a:solidFill>
                <a:effectLst/>
                <a:latin typeface="Arial" panose="020B0604020202020204" pitchFamily="34" charset="0"/>
              </a:rPr>
              <a:t> έχανε τη ζωή της στις </a:t>
            </a:r>
            <a:r>
              <a:rPr lang="el-GR" sz="1600" b="0" i="0" strike="noStrike" dirty="0">
                <a:solidFill>
                  <a:schemeClr val="bg1"/>
                </a:solidFill>
                <a:effectLst/>
                <a:latin typeface="Arial" panose="020B0604020202020204" pitchFamily="34" charset="0"/>
              </a:rPr>
              <a:t>Σπέτσες</a:t>
            </a:r>
            <a:r>
              <a:rPr lang="el-GR" sz="1600" b="0" i="0" dirty="0">
                <a:solidFill>
                  <a:schemeClr val="bg1"/>
                </a:solidFill>
                <a:effectLst/>
                <a:latin typeface="Arial" panose="020B0604020202020204" pitchFamily="34" charset="0"/>
              </a:rPr>
              <a:t> κατά τη διάρκεια μιας οικογενειακής διαμάχης.</a:t>
            </a:r>
          </a:p>
          <a:p>
            <a:endParaRPr lang="el-GR" sz="1800" dirty="0"/>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178269683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7051A-23EC-4469-8138-7A460D4A88B8}"/>
              </a:ext>
            </a:extLst>
          </p:cNvPr>
          <p:cNvSpPr>
            <a:spLocks noGrp="1"/>
          </p:cNvSpPr>
          <p:nvPr>
            <p:ph type="title"/>
          </p:nvPr>
        </p:nvSpPr>
        <p:spPr>
          <a:xfrm>
            <a:off x="913776" y="643466"/>
            <a:ext cx="3418784" cy="4308475"/>
          </a:xfrm>
        </p:spPr>
        <p:txBody>
          <a:bodyPr anchor="t">
            <a:normAutofit/>
          </a:bodyPr>
          <a:lstStyle/>
          <a:p>
            <a:pPr algn="l"/>
            <a:endParaRPr lang="el-GR" sz="4400"/>
          </a:p>
        </p:txBody>
      </p:sp>
      <p:sp>
        <p:nvSpPr>
          <p:cNvPr id="3" name="Content Placeholder 2">
            <a:extLst>
              <a:ext uri="{FF2B5EF4-FFF2-40B4-BE49-F238E27FC236}">
                <a16:creationId xmlns:a16="http://schemas.microsoft.com/office/drawing/2014/main" id="{87F45C88-ECEE-4038-AE96-0580C4DBC83D}"/>
              </a:ext>
            </a:extLst>
          </p:cNvPr>
          <p:cNvSpPr>
            <a:spLocks noGrp="1"/>
          </p:cNvSpPr>
          <p:nvPr>
            <p:ph sz="quarter" idx="13"/>
          </p:nvPr>
        </p:nvSpPr>
        <p:spPr>
          <a:xfrm>
            <a:off x="2782823" y="1141792"/>
            <a:ext cx="6623305" cy="4308476"/>
          </a:xfrm>
        </p:spPr>
        <p:txBody>
          <a:bodyPr>
            <a:normAutofit fontScale="32500" lnSpcReduction="20000"/>
          </a:bodyPr>
          <a:lstStyle/>
          <a:p>
            <a:pPr algn="l"/>
            <a:r>
              <a:rPr lang="el-GR" sz="4000" b="0" i="0" dirty="0">
                <a:solidFill>
                  <a:schemeClr val="bg1"/>
                </a:solidFill>
                <a:effectLst/>
                <a:latin typeface="Arial" panose="020B0604020202020204" pitchFamily="34" charset="0"/>
              </a:rPr>
              <a:t>Το καλοκαίρι του </a:t>
            </a:r>
            <a:r>
              <a:rPr lang="el-GR" sz="4000" b="0" i="0" u="none" strike="noStrike" dirty="0">
                <a:solidFill>
                  <a:schemeClr val="bg1"/>
                </a:solidFill>
                <a:effectLst/>
                <a:latin typeface="Arial" panose="020B0604020202020204" pitchFamily="34" charset="0"/>
              </a:rPr>
              <a:t>1825</a:t>
            </a:r>
            <a:r>
              <a:rPr lang="el-GR" sz="4000" b="0" i="0" dirty="0">
                <a:solidFill>
                  <a:schemeClr val="bg1"/>
                </a:solidFill>
                <a:effectLst/>
                <a:latin typeface="Arial" panose="020B0604020202020204" pitchFamily="34" charset="0"/>
              </a:rPr>
              <a:t> ο </a:t>
            </a:r>
            <a:r>
              <a:rPr lang="el-GR" sz="4000" b="0" i="0" u="none" strike="noStrike" dirty="0">
                <a:solidFill>
                  <a:schemeClr val="bg1"/>
                </a:solidFill>
                <a:effectLst/>
                <a:latin typeface="Arial" panose="020B0604020202020204" pitchFamily="34" charset="0"/>
              </a:rPr>
              <a:t>Λάζαρος Κουντουριώτης</a:t>
            </a:r>
            <a:r>
              <a:rPr lang="el-GR" sz="4000" b="0" i="0" dirty="0">
                <a:solidFill>
                  <a:schemeClr val="bg1"/>
                </a:solidFill>
                <a:effectLst/>
                <a:latin typeface="Arial" panose="020B0604020202020204" pitchFamily="34" charset="0"/>
              </a:rPr>
              <a:t> συνέλαβε ένα παράτολμο εγχείρημα, το οποίο, κατόπιν έγκρισης της ελληνικής επαναστατικής διοίκησης, ανέλαβε να φέρει σε πέρας ο Κανάρη</a:t>
            </a:r>
            <a:r>
              <a:rPr lang="el-GR" sz="4000" dirty="0">
                <a:solidFill>
                  <a:schemeClr val="bg1"/>
                </a:solidFill>
                <a:latin typeface="Arial" panose="020B0604020202020204" pitchFamily="34" charset="0"/>
              </a:rPr>
              <a:t>Σ. </a:t>
            </a:r>
            <a:r>
              <a:rPr lang="el-GR" sz="4000" b="0" i="0" dirty="0">
                <a:solidFill>
                  <a:schemeClr val="bg1"/>
                </a:solidFill>
                <a:effectLst/>
                <a:latin typeface="Arial" panose="020B0604020202020204" pitchFamily="34" charset="0"/>
              </a:rPr>
              <a:t>Ο </a:t>
            </a:r>
            <a:r>
              <a:rPr lang="el-GR" sz="4000" b="0" i="0" dirty="0" err="1">
                <a:solidFill>
                  <a:schemeClr val="bg1"/>
                </a:solidFill>
                <a:effectLst/>
                <a:latin typeface="Arial" panose="020B0604020202020204" pitchFamily="34" charset="0"/>
              </a:rPr>
              <a:t>Μωχάμετ</a:t>
            </a:r>
            <a:r>
              <a:rPr lang="el-GR" sz="4000" b="0" i="0" dirty="0">
                <a:solidFill>
                  <a:schemeClr val="bg1"/>
                </a:solidFill>
                <a:effectLst/>
                <a:latin typeface="Arial" panose="020B0604020202020204" pitchFamily="34" charset="0"/>
              </a:rPr>
              <a:t> </a:t>
            </a:r>
            <a:r>
              <a:rPr lang="el-GR" sz="4000" b="0" i="0" dirty="0" err="1">
                <a:solidFill>
                  <a:schemeClr val="bg1"/>
                </a:solidFill>
                <a:effectLst/>
                <a:latin typeface="Arial" panose="020B0604020202020204" pitchFamily="34" charset="0"/>
              </a:rPr>
              <a:t>Άλη</a:t>
            </a:r>
            <a:r>
              <a:rPr lang="el-GR" sz="4000" b="0" i="0" dirty="0">
                <a:solidFill>
                  <a:schemeClr val="bg1"/>
                </a:solidFill>
                <a:effectLst/>
                <a:latin typeface="Arial" panose="020B0604020202020204" pitchFamily="34" charset="0"/>
              </a:rPr>
              <a:t> είχε συγκεντρώσει στην </a:t>
            </a:r>
            <a:r>
              <a:rPr lang="el-GR" sz="4000" b="0" i="0" u="none" strike="noStrike" dirty="0">
                <a:solidFill>
                  <a:schemeClr val="bg1"/>
                </a:solidFill>
                <a:effectLst/>
                <a:latin typeface="Arial" panose="020B0604020202020204" pitchFamily="34" charset="0"/>
              </a:rPr>
              <a:t>Αλεξάνδρεια</a:t>
            </a:r>
            <a:r>
              <a:rPr lang="el-GR" sz="4000" b="0" i="0" dirty="0">
                <a:solidFill>
                  <a:schemeClr val="bg1"/>
                </a:solidFill>
                <a:effectLst/>
                <a:latin typeface="Arial" panose="020B0604020202020204" pitchFamily="34" charset="0"/>
              </a:rPr>
              <a:t> περίπου 60 μεγάλα πολεμικά και τριπλάσια φορτηγά πλοία. Μ' αυτά προετοίμαζε το καλοκαίρι του </a:t>
            </a:r>
            <a:r>
              <a:rPr lang="el-GR" sz="4000" b="0" i="0" u="none" strike="noStrike" dirty="0">
                <a:solidFill>
                  <a:schemeClr val="bg1"/>
                </a:solidFill>
                <a:effectLst/>
                <a:latin typeface="Arial" panose="020B0604020202020204" pitchFamily="34" charset="0"/>
              </a:rPr>
              <a:t>1825</a:t>
            </a:r>
            <a:r>
              <a:rPr lang="el-GR" sz="4000" b="0" i="0" dirty="0">
                <a:solidFill>
                  <a:schemeClr val="bg1"/>
                </a:solidFill>
                <a:effectLst/>
                <a:latin typeface="Arial" panose="020B0604020202020204" pitchFamily="34" charset="0"/>
              </a:rPr>
              <a:t> να στείλει στρατό στην επαναστατημένη Ελλάδα (ο οποίος στρατός χρησιμοποιήθηκε αργότερα στην άλωση του </a:t>
            </a:r>
            <a:r>
              <a:rPr lang="el-GR" sz="4000" b="0" i="0" u="none" strike="noStrike" dirty="0">
                <a:solidFill>
                  <a:schemeClr val="bg1"/>
                </a:solidFill>
                <a:effectLst/>
                <a:latin typeface="Arial" panose="020B0604020202020204" pitchFamily="34" charset="0"/>
              </a:rPr>
              <a:t>Μεσολογγίου</a:t>
            </a:r>
            <a:r>
              <a:rPr lang="el-GR" sz="4000" b="0" i="0" dirty="0">
                <a:solidFill>
                  <a:schemeClr val="bg1"/>
                </a:solidFill>
                <a:effectLst/>
                <a:latin typeface="Arial" panose="020B0604020202020204" pitchFamily="34" charset="0"/>
              </a:rPr>
              <a:t>). Το σχέδιο του Κανάρη προέβλεπε να πάνε κάποια ελληνικά πλοία στην Αλεξάνδρεια και να κάψουν τον αιγυπτιακό στόλο. Έτσι θα σταματούσε και το λαθρεμπόριο που έκαναν </a:t>
            </a:r>
            <a:r>
              <a:rPr lang="el-GR" sz="4000" b="0" i="0" u="none" strike="noStrike" dirty="0">
                <a:solidFill>
                  <a:schemeClr val="bg1"/>
                </a:solidFill>
                <a:effectLst/>
                <a:latin typeface="Arial" panose="020B0604020202020204" pitchFamily="34" charset="0"/>
              </a:rPr>
              <a:t>Γάλλο</a:t>
            </a:r>
            <a:r>
              <a:rPr lang="el-GR" sz="4000" b="0" i="0" u="none" strike="noStrike" dirty="0">
                <a:solidFill>
                  <a:schemeClr val="bg1"/>
                </a:solidFill>
                <a:effectLst/>
                <a:latin typeface="Arial" panose="020B0604020202020204" pitchFamily="34" charset="0"/>
                <a:hlinkClick r:id="rId2" tooltip="Γαλλία">
                  <a:extLst>
                    <a:ext uri="{A12FA001-AC4F-418D-AE19-62706E023703}">
                      <ahyp:hlinkClr xmlns:ahyp="http://schemas.microsoft.com/office/drawing/2018/hyperlinkcolor" val="tx"/>
                    </a:ext>
                  </a:extLst>
                </a:hlinkClick>
              </a:rPr>
              <a:t>ι</a:t>
            </a:r>
            <a:r>
              <a:rPr lang="el-GR" sz="4000" b="0" i="0" dirty="0">
                <a:solidFill>
                  <a:schemeClr val="bg1"/>
                </a:solidFill>
                <a:effectLst/>
                <a:latin typeface="Arial" panose="020B0604020202020204" pitchFamily="34" charset="0"/>
              </a:rPr>
              <a:t>, φίλοι του </a:t>
            </a:r>
            <a:r>
              <a:rPr lang="el-GR" sz="4000" b="0" i="0" dirty="0" err="1">
                <a:solidFill>
                  <a:schemeClr val="bg1"/>
                </a:solidFill>
                <a:effectLst/>
                <a:latin typeface="Arial" panose="020B0604020202020204" pitchFamily="34" charset="0"/>
              </a:rPr>
              <a:t>Μωχάμετ</a:t>
            </a:r>
            <a:r>
              <a:rPr lang="el-GR" sz="4000" b="0" i="0" dirty="0">
                <a:solidFill>
                  <a:schemeClr val="bg1"/>
                </a:solidFill>
                <a:effectLst/>
                <a:latin typeface="Arial" panose="020B0604020202020204" pitchFamily="34" charset="0"/>
              </a:rPr>
              <a:t> </a:t>
            </a:r>
            <a:r>
              <a:rPr lang="el-GR" sz="4000" b="0" i="0" dirty="0" err="1">
                <a:solidFill>
                  <a:schemeClr val="bg1"/>
                </a:solidFill>
                <a:effectLst/>
                <a:latin typeface="Arial" panose="020B0604020202020204" pitchFamily="34" charset="0"/>
              </a:rPr>
              <a:t>Άλη</a:t>
            </a:r>
            <a:r>
              <a:rPr lang="el-GR" sz="4000" b="0" i="0" dirty="0">
                <a:solidFill>
                  <a:schemeClr val="bg1"/>
                </a:solidFill>
                <a:effectLst/>
                <a:latin typeface="Arial" panose="020B0604020202020204" pitchFamily="34" charset="0"/>
              </a:rPr>
              <a:t>, σε βάρος του ελληνικού αγώνα. Το σχέδιο εγκρίθηκε και η αρχηγία του ελληνικού στόλου ανατέθηκε στον πλοίαρχο </a:t>
            </a:r>
            <a:r>
              <a:rPr lang="el-GR" sz="4000" b="0" i="0" u="none" strike="noStrike" dirty="0">
                <a:solidFill>
                  <a:schemeClr val="bg1"/>
                </a:solidFill>
                <a:effectLst/>
                <a:latin typeface="Arial" panose="020B0604020202020204" pitchFamily="34" charset="0"/>
              </a:rPr>
              <a:t>Μανόλη Τομπάζη</a:t>
            </a:r>
            <a:r>
              <a:rPr lang="el-GR" sz="4000" b="0" i="0" dirty="0">
                <a:solidFill>
                  <a:schemeClr val="bg1"/>
                </a:solidFill>
                <a:effectLst/>
                <a:latin typeface="Arial" panose="020B0604020202020204" pitchFamily="34" charset="0"/>
              </a:rPr>
              <a:t>.</a:t>
            </a:r>
          </a:p>
          <a:p>
            <a:pPr algn="l"/>
            <a:r>
              <a:rPr lang="el-GR" sz="4000" b="0" i="0" dirty="0">
                <a:solidFill>
                  <a:schemeClr val="bg1"/>
                </a:solidFill>
                <a:effectLst/>
                <a:latin typeface="Arial" panose="020B0604020202020204" pitchFamily="34" charset="0"/>
              </a:rPr>
              <a:t>Στις </a:t>
            </a:r>
            <a:r>
              <a:rPr lang="el-GR" sz="4000" b="0" i="0" u="none" strike="noStrike" dirty="0">
                <a:solidFill>
                  <a:schemeClr val="bg1"/>
                </a:solidFill>
                <a:effectLst/>
                <a:latin typeface="Arial" panose="020B0604020202020204" pitchFamily="34" charset="0"/>
              </a:rPr>
              <a:t>10 Αυγούστου</a:t>
            </a:r>
            <a:r>
              <a:rPr lang="el-GR" sz="4000" b="0" i="0" dirty="0">
                <a:solidFill>
                  <a:schemeClr val="bg1"/>
                </a:solidFill>
                <a:effectLst/>
                <a:latin typeface="Arial" panose="020B0604020202020204" pitchFamily="34" charset="0"/>
              </a:rPr>
              <a:t> </a:t>
            </a:r>
            <a:r>
              <a:rPr lang="el-GR" sz="4000" b="0" i="0" u="none" strike="noStrike" dirty="0">
                <a:solidFill>
                  <a:schemeClr val="bg1"/>
                </a:solidFill>
                <a:effectLst/>
                <a:latin typeface="Arial" panose="020B0604020202020204" pitchFamily="34" charset="0"/>
              </a:rPr>
              <a:t>1825</a:t>
            </a:r>
            <a:r>
              <a:rPr lang="el-GR" sz="4000" b="0" i="0" dirty="0">
                <a:solidFill>
                  <a:schemeClr val="bg1"/>
                </a:solidFill>
                <a:effectLst/>
                <a:latin typeface="Arial" panose="020B0604020202020204" pitchFamily="34" charset="0"/>
              </a:rPr>
              <a:t>, ο Τομπάζης και ο </a:t>
            </a:r>
            <a:r>
              <a:rPr lang="el-GR" sz="4000" b="0" i="0" u="none" strike="noStrike" dirty="0">
                <a:solidFill>
                  <a:schemeClr val="bg1"/>
                </a:solidFill>
                <a:effectLst/>
                <a:latin typeface="Arial" panose="020B0604020202020204" pitchFamily="34" charset="0"/>
              </a:rPr>
              <a:t>Αντώνιος Κριεζής</a:t>
            </a:r>
            <a:r>
              <a:rPr lang="el-GR" sz="4000" b="0" i="0" dirty="0">
                <a:solidFill>
                  <a:schemeClr val="bg1"/>
                </a:solidFill>
                <a:effectLst/>
                <a:latin typeface="Arial" panose="020B0604020202020204" pitchFamily="34" charset="0"/>
              </a:rPr>
              <a:t>, μαζί με τα πυρπολικά του </a:t>
            </a:r>
            <a:r>
              <a:rPr lang="el-GR" sz="4000" b="0" i="0" u="none" strike="noStrike" dirty="0">
                <a:solidFill>
                  <a:schemeClr val="bg1"/>
                </a:solidFill>
                <a:effectLst/>
                <a:latin typeface="Arial" panose="020B0604020202020204" pitchFamily="34" charset="0"/>
              </a:rPr>
              <a:t>Αντώνιος </a:t>
            </a:r>
            <a:r>
              <a:rPr lang="el-GR" sz="4000" b="0" i="0" u="none" strike="noStrike" dirty="0" err="1">
                <a:solidFill>
                  <a:schemeClr val="bg1"/>
                </a:solidFill>
                <a:effectLst/>
                <a:latin typeface="Arial" panose="020B0604020202020204" pitchFamily="34" charset="0"/>
              </a:rPr>
              <a:t>Βώκος</a:t>
            </a:r>
            <a:r>
              <a:rPr lang="el-GR" sz="4000" b="0" i="0" dirty="0">
                <a:solidFill>
                  <a:schemeClr val="bg1"/>
                </a:solidFill>
                <a:effectLst/>
                <a:latin typeface="Arial" panose="020B0604020202020204" pitchFamily="34" charset="0"/>
              </a:rPr>
              <a:t>, του Μανώλη </a:t>
            </a:r>
            <a:r>
              <a:rPr lang="el-GR" sz="4000" b="0" i="0" dirty="0" err="1">
                <a:solidFill>
                  <a:schemeClr val="bg1"/>
                </a:solidFill>
                <a:effectLst/>
                <a:latin typeface="Arial" panose="020B0604020202020204" pitchFamily="34" charset="0"/>
              </a:rPr>
              <a:t>Μπούτη</a:t>
            </a:r>
            <a:r>
              <a:rPr lang="el-GR" sz="4000" b="0" i="0" dirty="0">
                <a:solidFill>
                  <a:schemeClr val="bg1"/>
                </a:solidFill>
                <a:effectLst/>
                <a:latin typeface="Arial" panose="020B0604020202020204" pitchFamily="34" charset="0"/>
              </a:rPr>
              <a:t> και του Κανάρη, έφθασαν έξω από την </a:t>
            </a:r>
            <a:r>
              <a:rPr lang="el-GR" sz="4000" b="0" i="0" u="none" strike="noStrike" dirty="0">
                <a:solidFill>
                  <a:schemeClr val="bg1"/>
                </a:solidFill>
                <a:effectLst/>
                <a:latin typeface="Arial" panose="020B0604020202020204" pitchFamily="34" charset="0"/>
              </a:rPr>
              <a:t>Αλεξάνδρεια</a:t>
            </a:r>
            <a:r>
              <a:rPr lang="el-GR" sz="4000" b="0" i="0" dirty="0">
                <a:solidFill>
                  <a:schemeClr val="bg1"/>
                </a:solidFill>
                <a:effectLst/>
                <a:latin typeface="Arial" panose="020B0604020202020204" pitchFamily="34" charset="0"/>
              </a:rPr>
              <a:t>. Την έκτη εσπερινή ώρα που έφθασαν προ της Αλεξάνδρειας, έπλεε μεν ούριος άνεμος αλλά για να μπουν μέσα στο λιμάνι χρειάζονταν κάποιον πιλότο επειδή υπήρχαν πολλοί ύφαλοι.</a:t>
            </a:r>
          </a:p>
          <a:p>
            <a:endParaRPr lang="el-GR" sz="1800" dirty="0"/>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18253483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2610E6-AE95-4DA9-B9EE-6DCCB3D09A37}"/>
              </a:ext>
            </a:extLst>
          </p:cNvPr>
          <p:cNvSpPr>
            <a:spLocks noGrp="1"/>
          </p:cNvSpPr>
          <p:nvPr>
            <p:ph type="title"/>
          </p:nvPr>
        </p:nvSpPr>
        <p:spPr>
          <a:xfrm>
            <a:off x="-1290944" y="1380595"/>
            <a:ext cx="1508823" cy="2746653"/>
          </a:xfrm>
        </p:spPr>
        <p:txBody>
          <a:bodyPr anchor="t">
            <a:normAutofit/>
          </a:bodyPr>
          <a:lstStyle/>
          <a:p>
            <a:pPr algn="l"/>
            <a:endParaRPr lang="el-GR" sz="4400" dirty="0"/>
          </a:p>
        </p:txBody>
      </p:sp>
      <p:sp>
        <p:nvSpPr>
          <p:cNvPr id="3" name="Content Placeholder 2">
            <a:extLst>
              <a:ext uri="{FF2B5EF4-FFF2-40B4-BE49-F238E27FC236}">
                <a16:creationId xmlns:a16="http://schemas.microsoft.com/office/drawing/2014/main" id="{F1322396-2F8B-44FB-90F0-DCD1C00DCF2D}"/>
              </a:ext>
            </a:extLst>
          </p:cNvPr>
          <p:cNvSpPr>
            <a:spLocks noGrp="1"/>
          </p:cNvSpPr>
          <p:nvPr>
            <p:ph sz="quarter" idx="13"/>
          </p:nvPr>
        </p:nvSpPr>
        <p:spPr>
          <a:xfrm>
            <a:off x="4654295" y="643466"/>
            <a:ext cx="6623305" cy="4308476"/>
          </a:xfrm>
        </p:spPr>
        <p:txBody>
          <a:bodyPr>
            <a:normAutofit/>
          </a:bodyPr>
          <a:lstStyle/>
          <a:p>
            <a:r>
              <a:rPr lang="el-GR" sz="1600" b="0" i="0" dirty="0">
                <a:solidFill>
                  <a:schemeClr val="bg1"/>
                </a:solidFill>
                <a:effectLst/>
                <a:latin typeface="Arial" panose="020B0604020202020204" pitchFamily="34" charset="0"/>
              </a:rPr>
              <a:t>Στις </a:t>
            </a:r>
            <a:r>
              <a:rPr lang="el-GR" sz="1600" b="0" i="0" u="none" strike="noStrike" dirty="0">
                <a:solidFill>
                  <a:schemeClr val="bg1"/>
                </a:solidFill>
                <a:effectLst/>
                <a:latin typeface="Arial" panose="020B0604020202020204" pitchFamily="34" charset="0"/>
              </a:rPr>
              <a:t>2 Σεπτεμβρίου</a:t>
            </a:r>
            <a:r>
              <a:rPr lang="el-GR" sz="1600" b="0" i="0" dirty="0">
                <a:solidFill>
                  <a:schemeClr val="bg1"/>
                </a:solidFill>
                <a:effectLst/>
                <a:latin typeface="Arial" panose="020B0604020202020204" pitchFamily="34" charset="0"/>
              </a:rPr>
              <a:t> </a:t>
            </a:r>
            <a:r>
              <a:rPr lang="el-GR" sz="1600" b="0" i="0" u="none" strike="noStrike" dirty="0">
                <a:solidFill>
                  <a:schemeClr val="bg1"/>
                </a:solidFill>
                <a:effectLst/>
                <a:latin typeface="Arial" panose="020B0604020202020204" pitchFamily="34" charset="0"/>
              </a:rPr>
              <a:t>1877</a:t>
            </a:r>
            <a:r>
              <a:rPr lang="el-GR" sz="1600" b="0" i="0" dirty="0">
                <a:solidFill>
                  <a:schemeClr val="bg1"/>
                </a:solidFill>
                <a:effectLst/>
                <a:latin typeface="Arial" panose="020B0604020202020204" pitchFamily="34" charset="0"/>
              </a:rPr>
              <a:t>, χτυπημένος από ημιπληγία, πεθαίνει από ανακοπή καρδιάς, όντας εν ενεργεία πρωθυπουργός. Η τελευταία του κατοικία βρίσκεται δίπλα στην είσοδο του </a:t>
            </a:r>
            <a:r>
              <a:rPr lang="el-GR" sz="1600" b="0" i="0" u="none" strike="noStrike" dirty="0">
                <a:solidFill>
                  <a:schemeClr val="bg1"/>
                </a:solidFill>
                <a:effectLst/>
                <a:latin typeface="Arial" panose="020B0604020202020204" pitchFamily="34" charset="0"/>
              </a:rPr>
              <a:t>Α' Νεκροταφείου</a:t>
            </a:r>
            <a:r>
              <a:rPr lang="el-GR" sz="1600" b="0" i="0" dirty="0">
                <a:solidFill>
                  <a:schemeClr val="bg1"/>
                </a:solidFill>
                <a:effectLst/>
                <a:latin typeface="Arial" panose="020B0604020202020204" pitchFamily="34" charset="0"/>
              </a:rPr>
              <a:t>, ενώ αρκετά χρόνια έζησε και στην περιοχή της </a:t>
            </a:r>
            <a:r>
              <a:rPr lang="el-GR" sz="1600" b="0" i="0" u="none" strike="noStrike" dirty="0">
                <a:solidFill>
                  <a:schemeClr val="bg1"/>
                </a:solidFill>
                <a:effectLst/>
                <a:latin typeface="Arial" panose="020B0604020202020204" pitchFamily="34" charset="0"/>
              </a:rPr>
              <a:t>Κυψέλης</a:t>
            </a:r>
            <a:r>
              <a:rPr lang="el-GR" sz="1600" b="0" i="0" dirty="0">
                <a:solidFill>
                  <a:schemeClr val="bg1"/>
                </a:solidFill>
                <a:effectLst/>
                <a:latin typeface="Arial" panose="020B0604020202020204" pitchFamily="34" charset="0"/>
              </a:rPr>
              <a:t>.</a:t>
            </a:r>
            <a:endParaRPr lang="el-GR" sz="1800" dirty="0">
              <a:solidFill>
                <a:schemeClr val="bg1"/>
              </a:solidFill>
            </a:endParaRP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pic>
        <p:nvPicPr>
          <p:cNvPr id="3076" name="Picture 4">
            <a:extLst>
              <a:ext uri="{FF2B5EF4-FFF2-40B4-BE49-F238E27FC236}">
                <a16:creationId xmlns:a16="http://schemas.microsoft.com/office/drawing/2014/main" id="{917FED0F-6750-496B-9325-4A53178D0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 y="643466"/>
            <a:ext cx="4595002" cy="344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64323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0D21FCB-56CB-4EFA-A79A-A9A8EC0F7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a:hlinkClick r:id="rId2"/>
            <a:extLst>
              <a:ext uri="{FF2B5EF4-FFF2-40B4-BE49-F238E27FC236}">
                <a16:creationId xmlns:a16="http://schemas.microsoft.com/office/drawing/2014/main" id="{35602E3B-98FB-4A36-B045-9436CC82F9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78061" y="875338"/>
            <a:ext cx="6200163" cy="4650122"/>
          </a:xfrm>
          <a:prstGeom prst="roundRect">
            <a:avLst>
              <a:gd name="adj" fmla="val 2392"/>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pic>
        <p:nvPicPr>
          <p:cNvPr id="74" name="Picture 73">
            <a:extLst>
              <a:ext uri="{FF2B5EF4-FFF2-40B4-BE49-F238E27FC236}">
                <a16:creationId xmlns:a16="http://schemas.microsoft.com/office/drawing/2014/main" id="{B1027BD9-272C-4CC4-9396-1708F8B1F4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7021571-FCA3-4210-BBCE-B8C6A3FAC24D}"/>
              </a:ext>
            </a:extLst>
          </p:cNvPr>
          <p:cNvSpPr>
            <a:spLocks noGrp="1"/>
          </p:cNvSpPr>
          <p:nvPr>
            <p:ph type="title"/>
          </p:nvPr>
        </p:nvSpPr>
        <p:spPr>
          <a:xfrm>
            <a:off x="913776" y="618517"/>
            <a:ext cx="3893976" cy="1596177"/>
          </a:xfrm>
        </p:spPr>
        <p:txBody>
          <a:bodyPr anchor="b">
            <a:normAutofit/>
          </a:bodyPr>
          <a:lstStyle/>
          <a:p>
            <a:pPr algn="l"/>
            <a:endParaRPr lang="el-GR" sz="3200"/>
          </a:p>
        </p:txBody>
      </p:sp>
      <p:sp>
        <p:nvSpPr>
          <p:cNvPr id="3" name="Content Placeholder 2">
            <a:extLst>
              <a:ext uri="{FF2B5EF4-FFF2-40B4-BE49-F238E27FC236}">
                <a16:creationId xmlns:a16="http://schemas.microsoft.com/office/drawing/2014/main" id="{7103257E-CD3E-4833-ABA5-CDABD6D02D0B}"/>
              </a:ext>
            </a:extLst>
          </p:cNvPr>
          <p:cNvSpPr>
            <a:spLocks noGrp="1"/>
          </p:cNvSpPr>
          <p:nvPr>
            <p:ph sz="quarter" idx="13"/>
          </p:nvPr>
        </p:nvSpPr>
        <p:spPr>
          <a:xfrm>
            <a:off x="913774" y="2367092"/>
            <a:ext cx="3893978" cy="3424107"/>
          </a:xfrm>
        </p:spPr>
        <p:txBody>
          <a:bodyPr>
            <a:normAutofit/>
          </a:bodyPr>
          <a:lstStyle/>
          <a:p>
            <a:pPr marL="0" marR="0" lvl="0" indent="0" defTabSz="914400" rtl="0" eaLnBrk="0" fontAlgn="base" latinLnBrk="0" hangingPunct="0">
              <a:spcBef>
                <a:spcPct val="0"/>
              </a:spcBef>
              <a:spcAft>
                <a:spcPts val="600"/>
              </a:spcAft>
              <a:buClrTx/>
              <a:buSzTx/>
              <a:buFontTx/>
              <a:buNone/>
              <a:tabLst/>
            </a:pPr>
            <a:r>
              <a:rPr kumimoji="0" lang="el-GR" altLang="el-GR" sz="1600" b="0" i="0" u="none" strike="noStrike" cap="none" normalizeH="0" baseline="0" dirty="0">
                <a:ln>
                  <a:noFill/>
                </a:ln>
                <a:effectLst/>
                <a:latin typeface="Arial" panose="020B0604020202020204" pitchFamily="34" charset="0"/>
              </a:rPr>
              <a:t>        </a:t>
            </a:r>
          </a:p>
          <a:p>
            <a:pPr marL="0" marR="0" lvl="0" indent="0" defTabSz="914400" rtl="0" eaLnBrk="0" fontAlgn="base" latinLnBrk="0" hangingPunct="0">
              <a:spcBef>
                <a:spcPct val="0"/>
              </a:spcBef>
              <a:spcAft>
                <a:spcPts val="600"/>
              </a:spcAft>
              <a:buClrTx/>
              <a:buSzTx/>
              <a:buFontTx/>
              <a:buNone/>
              <a:tabLst/>
            </a:pPr>
            <a:r>
              <a:rPr kumimoji="0" lang="el-GR" altLang="el-GR" sz="1600" b="0" i="0" u="none" strike="noStrike" cap="none" normalizeH="0" baseline="0" dirty="0">
                <a:ln>
                  <a:noFill/>
                </a:ln>
                <a:effectLst/>
                <a:latin typeface="Arial" panose="020B0604020202020204" pitchFamily="34" charset="0"/>
              </a:rPr>
              <a:t>Η ασημένια λήκυθος όπου φυλάσσεται η καρδιά του Κανάρη, με επιγραφή «</a:t>
            </a:r>
            <a:r>
              <a:rPr kumimoji="0" lang="el-GR" altLang="el-GR" sz="1600" b="0" i="1" u="none" strike="noStrike" cap="none" normalizeH="0" baseline="0" dirty="0">
                <a:ln>
                  <a:noFill/>
                </a:ln>
                <a:effectLst/>
                <a:latin typeface="Arial" panose="020B0604020202020204" pitchFamily="34" charset="0"/>
              </a:rPr>
              <a:t>Χαίρε καρδία Ναυάρχου Κανάρη</a:t>
            </a:r>
            <a:r>
              <a:rPr kumimoji="0" lang="el-GR" altLang="el-GR" sz="1600" b="0" i="0" u="none" strike="noStrike" cap="none" normalizeH="0" baseline="0" dirty="0">
                <a:ln>
                  <a:noFill/>
                </a:ln>
                <a:effectLst/>
                <a:latin typeface="Arial" panose="020B0604020202020204" pitchFamily="34" charset="0"/>
              </a:rPr>
              <a:t>». Εθνικό Ιστορικό Μουσείο, Αθήνα.</a:t>
            </a:r>
            <a:endParaRPr kumimoji="0" lang="el-GR" altLang="el-GR" sz="1600" b="0" i="0" u="none" strike="noStrike" cap="none" normalizeH="0" baseline="0" dirty="0">
              <a:ln>
                <a:noFill/>
              </a:ln>
              <a:effectLst/>
            </a:endParaRPr>
          </a:p>
        </p:txBody>
      </p:sp>
    </p:spTree>
    <p:extLst>
      <p:ext uri="{BB962C8B-B14F-4D97-AF65-F5344CB8AC3E}">
        <p14:creationId xmlns:p14="http://schemas.microsoft.com/office/powerpoint/2010/main" val="53832836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59</TotalTime>
  <Words>855</Words>
  <Application>Microsoft Office PowerPoint</Application>
  <PresentationFormat>Widescreen</PresentationFormat>
  <Paragraphs>12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Linux Libertine</vt:lpstr>
      <vt:lpstr>Tw Cen MT</vt:lpstr>
      <vt:lpstr>Droplet</vt:lpstr>
      <vt:lpstr>Κωνσταντίνος Κανάρης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Κωνσταντίνος Κανάρης </dc:title>
  <dc:creator>Valedina Brahimaj</dc:creator>
  <cp:lastModifiedBy>Valedina Brahimaj</cp:lastModifiedBy>
  <cp:revision>11</cp:revision>
  <dcterms:created xsi:type="dcterms:W3CDTF">2021-06-02T12:18:39Z</dcterms:created>
  <dcterms:modified xsi:type="dcterms:W3CDTF">2021-06-02T13:17:53Z</dcterms:modified>
</cp:coreProperties>
</file>