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9" r:id="rId4"/>
    <p:sldId id="271" r:id="rId5"/>
    <p:sldId id="258" r:id="rId6"/>
    <p:sldId id="260" r:id="rId7"/>
    <p:sldId id="261" r:id="rId8"/>
    <p:sldId id="262" r:id="rId9"/>
    <p:sldId id="263" r:id="rId10"/>
    <p:sldId id="264" r:id="rId11"/>
    <p:sldId id="265" r:id="rId12"/>
    <p:sldId id="266" r:id="rId13"/>
    <p:sldId id="269" r:id="rId14"/>
    <p:sldId id="267" r:id="rId15"/>
    <p:sldId id="270" r:id="rId16"/>
    <p:sldId id="268" r:id="rId17"/>
    <p:sldId id="285" r:id="rId18"/>
    <p:sldId id="290" r:id="rId19"/>
    <p:sldId id="291" r:id="rId20"/>
    <p:sldId id="292" r:id="rId21"/>
    <p:sldId id="301" r:id="rId22"/>
    <p:sldId id="293" r:id="rId23"/>
    <p:sldId id="294" r:id="rId24"/>
    <p:sldId id="296" r:id="rId25"/>
    <p:sldId id="289" r:id="rId26"/>
    <p:sldId id="297" r:id="rId27"/>
    <p:sldId id="298" r:id="rId28"/>
    <p:sldId id="286" r:id="rId29"/>
    <p:sldId id="287" r:id="rId30"/>
    <p:sldId id="288" r:id="rId31"/>
    <p:sldId id="299" r:id="rId32"/>
    <p:sldId id="300" r:id="rId33"/>
    <p:sldId id="305" r:id="rId34"/>
    <p:sldId id="306" r:id="rId35"/>
    <p:sldId id="307" r:id="rId36"/>
    <p:sldId id="312" r:id="rId37"/>
    <p:sldId id="313" r:id="rId38"/>
    <p:sldId id="308" r:id="rId39"/>
    <p:sldId id="309" r:id="rId40"/>
    <p:sldId id="311" r:id="rId41"/>
    <p:sldId id="310" r:id="rId42"/>
    <p:sldId id="281" r:id="rId43"/>
    <p:sldId id="272" r:id="rId44"/>
    <p:sldId id="273" r:id="rId45"/>
    <p:sldId id="276" r:id="rId46"/>
    <p:sldId id="274" r:id="rId47"/>
    <p:sldId id="275" r:id="rId48"/>
    <p:sldId id="277" r:id="rId49"/>
    <p:sldId id="278" r:id="rId50"/>
    <p:sldId id="279" r:id="rId51"/>
    <p:sldId id="280" r:id="rId52"/>
    <p:sldId id="282" r:id="rId53"/>
    <p:sldId id="283" r:id="rId54"/>
    <p:sldId id="284" r:id="rId55"/>
    <p:sldId id="302" r:id="rId56"/>
    <p:sldId id="303" r:id="rId57"/>
    <p:sldId id="304" r:id="rId58"/>
    <p:sldId id="314"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237"/>
    <a:srgbClr val="F15C01"/>
    <a:srgbClr val="FF3399"/>
    <a:srgbClr val="CC0000"/>
    <a:srgbClr val="777777"/>
    <a:srgbClr val="31BF34"/>
    <a:srgbClr val="DC3514"/>
    <a:srgbClr val="DEA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83" d="100"/>
          <a:sy n="83" d="100"/>
        </p:scale>
        <p:origin x="-144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_rels/data10.xml.rels><?xml version="1.0" encoding="UTF-8" standalone="yes"?>
<Relationships xmlns="http://schemas.openxmlformats.org/package/2006/relationships"><Relationship Id="rId1" Type="http://schemas.openxmlformats.org/officeDocument/2006/relationships/image" Target="../media/image47.jpg"/></Relationships>
</file>

<file path=ppt/diagrams/_rels/data11.xml.rels><?xml version="1.0" encoding="UTF-8" standalone="yes"?>
<Relationships xmlns="http://schemas.openxmlformats.org/package/2006/relationships"><Relationship Id="rId1" Type="http://schemas.openxmlformats.org/officeDocument/2006/relationships/image" Target="../media/image48.png"/></Relationships>
</file>

<file path=ppt/diagrams/_rels/data12.xml.rels><?xml version="1.0" encoding="UTF-8" standalone="yes"?>
<Relationships xmlns="http://schemas.openxmlformats.org/package/2006/relationships"><Relationship Id="rId1" Type="http://schemas.openxmlformats.org/officeDocument/2006/relationships/image" Target="../media/image49.jpg"/></Relationships>
</file>

<file path=ppt/diagrams/_rels/data13.xml.rels><?xml version="1.0" encoding="UTF-8" standalone="yes"?>
<Relationships xmlns="http://schemas.openxmlformats.org/package/2006/relationships"><Relationship Id="rId1" Type="http://schemas.openxmlformats.org/officeDocument/2006/relationships/image" Target="../media/image50.jpg"/></Relationships>
</file>

<file path=ppt/diagrams/_rels/data14.xml.rels><?xml version="1.0" encoding="UTF-8" standalone="yes"?>
<Relationships xmlns="http://schemas.openxmlformats.org/package/2006/relationships"><Relationship Id="rId1" Type="http://schemas.openxmlformats.org/officeDocument/2006/relationships/image" Target="../media/image51.jpg"/></Relationships>
</file>

<file path=ppt/diagrams/_rels/data2.xml.rels><?xml version="1.0" encoding="UTF-8" standalone="yes"?>
<Relationships xmlns="http://schemas.openxmlformats.org/package/2006/relationships"><Relationship Id="rId1" Type="http://schemas.openxmlformats.org/officeDocument/2006/relationships/image" Target="../media/image11.jpg"/></Relationships>
</file>

<file path=ppt/diagrams/_rels/data3.xml.rels><?xml version="1.0" encoding="UTF-8" standalone="yes"?>
<Relationships xmlns="http://schemas.openxmlformats.org/package/2006/relationships"><Relationship Id="rId1" Type="http://schemas.openxmlformats.org/officeDocument/2006/relationships/image" Target="../media/image12.jpg"/></Relationships>
</file>

<file path=ppt/diagrams/_rels/data4.xml.rels><?xml version="1.0" encoding="UTF-8" standalone="yes"?>
<Relationships xmlns="http://schemas.openxmlformats.org/package/2006/relationships"><Relationship Id="rId1" Type="http://schemas.openxmlformats.org/officeDocument/2006/relationships/image" Target="../media/image13.jpg"/></Relationships>
</file>

<file path=ppt/diagrams/_rels/data5.xml.rels><?xml version="1.0" encoding="UTF-8" standalone="yes"?>
<Relationships xmlns="http://schemas.openxmlformats.org/package/2006/relationships"><Relationship Id="rId1" Type="http://schemas.openxmlformats.org/officeDocument/2006/relationships/image" Target="../media/image14.jpg"/></Relationships>
</file>

<file path=ppt/diagrams/_rels/data6.xml.rels><?xml version="1.0" encoding="UTF-8" standalone="yes"?>
<Relationships xmlns="http://schemas.openxmlformats.org/package/2006/relationships"><Relationship Id="rId1" Type="http://schemas.openxmlformats.org/officeDocument/2006/relationships/image" Target="../media/image28.jpg"/></Relationships>
</file>

<file path=ppt/diagrams/_rels/data7.xml.rels><?xml version="1.0" encoding="UTF-8" standalone="yes"?>
<Relationships xmlns="http://schemas.openxmlformats.org/package/2006/relationships"><Relationship Id="rId1" Type="http://schemas.openxmlformats.org/officeDocument/2006/relationships/image" Target="../media/image34.jpg"/></Relationships>
</file>

<file path=ppt/diagrams/_rels/data8.xml.rels><?xml version="1.0" encoding="UTF-8" standalone="yes"?>
<Relationships xmlns="http://schemas.openxmlformats.org/package/2006/relationships"><Relationship Id="rId1" Type="http://schemas.openxmlformats.org/officeDocument/2006/relationships/image" Target="../media/image35.jpg"/></Relationships>
</file>

<file path=ppt/diagrams/_rels/data9.xml.rels><?xml version="1.0" encoding="UTF-8" standalone="yes"?>
<Relationships xmlns="http://schemas.openxmlformats.org/package/2006/relationships"><Relationship Id="rId1" Type="http://schemas.openxmlformats.org/officeDocument/2006/relationships/image" Target="../media/image4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47.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9.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50.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5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9.xml.rels><?xml version="1.0" encoding="UTF-8" standalone="yes"?>
<Relationships xmlns="http://schemas.openxmlformats.org/package/2006/relationships"><Relationship Id="rId1" Type="http://schemas.openxmlformats.org/officeDocument/2006/relationships/image" Target="../media/image4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2BE00-BB71-4C34-907A-E9BCC1AFE88D}"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A6B2820C-8076-411F-A4AB-BB7A9CE24D06}">
      <dgm:prSet phldrT="[Κείμενο]"/>
      <dgm:spPr/>
      <dgm:t>
        <a:bodyPr/>
        <a:lstStyle/>
        <a:p>
          <a:r>
            <a:rPr lang="el-GR" dirty="0" smtClean="0"/>
            <a:t>δίπλες</a:t>
          </a:r>
          <a:endParaRPr lang="el-GR" dirty="0"/>
        </a:p>
      </dgm:t>
    </dgm:pt>
    <dgm:pt modelId="{A261FF6E-D137-4EB3-B9DC-1A2560C913A2}" type="parTrans" cxnId="{419F4B7F-1FB8-4E49-9AA1-B97947218FE1}">
      <dgm:prSet/>
      <dgm:spPr/>
      <dgm:t>
        <a:bodyPr/>
        <a:lstStyle/>
        <a:p>
          <a:endParaRPr lang="el-GR"/>
        </a:p>
      </dgm:t>
    </dgm:pt>
    <dgm:pt modelId="{5D64DD1C-4DF5-4AC8-9AB4-A6499847BB8F}" type="sibTrans" cxnId="{419F4B7F-1FB8-4E49-9AA1-B97947218FE1}">
      <dgm:prSet/>
      <dgm:spPr/>
      <dgm:t>
        <a:bodyPr/>
        <a:lstStyle/>
        <a:p>
          <a:endParaRPr lang="el-GR"/>
        </a:p>
      </dgm:t>
    </dgm:pt>
    <dgm:pt modelId="{87D22755-6C94-4046-A88A-F8F68401AEF8}" type="pres">
      <dgm:prSet presAssocID="{6722BE00-BB71-4C34-907A-E9BCC1AFE88D}" presName="diagram" presStyleCnt="0">
        <dgm:presLayoutVars>
          <dgm:dir/>
        </dgm:presLayoutVars>
      </dgm:prSet>
      <dgm:spPr/>
    </dgm:pt>
    <dgm:pt modelId="{6BE3B031-CBB8-40F4-ADDB-126ACD9BA526}" type="pres">
      <dgm:prSet presAssocID="{A6B2820C-8076-411F-A4AB-BB7A9CE24D06}" presName="composite" presStyleCnt="0"/>
      <dgm:spPr/>
    </dgm:pt>
    <dgm:pt modelId="{4B7CEB8C-4D27-4D63-925D-2456C296F81A}" type="pres">
      <dgm:prSet presAssocID="{A6B2820C-8076-411F-A4AB-BB7A9CE24D06}"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EEEFE020-0A54-401A-B253-2085575D8F5E}" type="pres">
      <dgm:prSet presAssocID="{A6B2820C-8076-411F-A4AB-BB7A9CE24D06}" presName="Parent" presStyleLbl="node0" presStyleIdx="0" presStyleCnt="1">
        <dgm:presLayoutVars>
          <dgm:bulletEnabled val="1"/>
        </dgm:presLayoutVars>
      </dgm:prSet>
      <dgm:spPr/>
      <dgm:t>
        <a:bodyPr/>
        <a:lstStyle/>
        <a:p>
          <a:endParaRPr lang="el-GR"/>
        </a:p>
      </dgm:t>
    </dgm:pt>
  </dgm:ptLst>
  <dgm:cxnLst>
    <dgm:cxn modelId="{419F4B7F-1FB8-4E49-9AA1-B97947218FE1}" srcId="{6722BE00-BB71-4C34-907A-E9BCC1AFE88D}" destId="{A6B2820C-8076-411F-A4AB-BB7A9CE24D06}" srcOrd="0" destOrd="0" parTransId="{A261FF6E-D137-4EB3-B9DC-1A2560C913A2}" sibTransId="{5D64DD1C-4DF5-4AC8-9AB4-A6499847BB8F}"/>
    <dgm:cxn modelId="{F765B74D-B544-483B-B0DB-B8BA47FB9D9A}" type="presOf" srcId="{6722BE00-BB71-4C34-907A-E9BCC1AFE88D}" destId="{87D22755-6C94-4046-A88A-F8F68401AEF8}" srcOrd="0" destOrd="0" presId="urn:microsoft.com/office/officeart/2008/layout/BendingPictureCaption"/>
    <dgm:cxn modelId="{2A550FAF-A6EA-433F-A5B0-2407AA60322B}" type="presOf" srcId="{A6B2820C-8076-411F-A4AB-BB7A9CE24D06}" destId="{EEEFE020-0A54-401A-B253-2085575D8F5E}" srcOrd="0" destOrd="0" presId="urn:microsoft.com/office/officeart/2008/layout/BendingPictureCaption"/>
    <dgm:cxn modelId="{2B56BFB1-7F0D-4187-9770-0CA8146D200D}" type="presParOf" srcId="{87D22755-6C94-4046-A88A-F8F68401AEF8}" destId="{6BE3B031-CBB8-40F4-ADDB-126ACD9BA526}" srcOrd="0" destOrd="0" presId="urn:microsoft.com/office/officeart/2008/layout/BendingPictureCaption"/>
    <dgm:cxn modelId="{72950426-3F96-4DA7-9A54-CBD5AD14A423}" type="presParOf" srcId="{6BE3B031-CBB8-40F4-ADDB-126ACD9BA526}" destId="{4B7CEB8C-4D27-4D63-925D-2456C296F81A}" srcOrd="0" destOrd="0" presId="urn:microsoft.com/office/officeart/2008/layout/BendingPictureCaption"/>
    <dgm:cxn modelId="{6CD21829-46C5-4897-A87D-07ABF8F682B5}" type="presParOf" srcId="{6BE3B031-CBB8-40F4-ADDB-126ACD9BA526}" destId="{EEEFE020-0A54-401A-B253-2085575D8F5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76308F-5AF4-43B7-96D1-30D198D88859}"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4DB69318-9AEA-4FDC-B3B0-E107D3BCA183}">
      <dgm:prSet phldrT="[Κείμενο]"/>
      <dgm:spPr/>
      <dgm:t>
        <a:bodyPr/>
        <a:lstStyle/>
        <a:p>
          <a:r>
            <a:rPr lang="el-GR" dirty="0" smtClean="0"/>
            <a:t>Αλμυρή βασιλόπιτα</a:t>
          </a:r>
        </a:p>
      </dgm:t>
    </dgm:pt>
    <dgm:pt modelId="{F30B363C-4CF9-4995-B82B-7C7C5163A7C7}" type="parTrans" cxnId="{EDEE130E-8FA1-4279-BF3B-9D5D2129B1B3}">
      <dgm:prSet/>
      <dgm:spPr/>
      <dgm:t>
        <a:bodyPr/>
        <a:lstStyle/>
        <a:p>
          <a:endParaRPr lang="el-GR"/>
        </a:p>
      </dgm:t>
    </dgm:pt>
    <dgm:pt modelId="{69C05816-ADA9-4C79-A813-58A258F5E599}" type="sibTrans" cxnId="{EDEE130E-8FA1-4279-BF3B-9D5D2129B1B3}">
      <dgm:prSet/>
      <dgm:spPr/>
      <dgm:t>
        <a:bodyPr/>
        <a:lstStyle/>
        <a:p>
          <a:endParaRPr lang="el-GR"/>
        </a:p>
      </dgm:t>
    </dgm:pt>
    <dgm:pt modelId="{CB3ECF7B-5E62-4A7A-AD61-890562524C80}" type="pres">
      <dgm:prSet presAssocID="{1B76308F-5AF4-43B7-96D1-30D198D88859}" presName="diagram" presStyleCnt="0">
        <dgm:presLayoutVars>
          <dgm:dir/>
        </dgm:presLayoutVars>
      </dgm:prSet>
      <dgm:spPr/>
    </dgm:pt>
    <dgm:pt modelId="{0D82FB65-96F4-4233-B56B-0FA33327D253}" type="pres">
      <dgm:prSet presAssocID="{4DB69318-9AEA-4FDC-B3B0-E107D3BCA183}" presName="composite" presStyleCnt="0"/>
      <dgm:spPr/>
    </dgm:pt>
    <dgm:pt modelId="{797762C4-BAAB-41E8-A163-85B9C99DD43D}" type="pres">
      <dgm:prSet presAssocID="{4DB69318-9AEA-4FDC-B3B0-E107D3BCA183}"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CA7C3F35-F705-4E12-AA7E-D8ED64C8F7A3}" type="pres">
      <dgm:prSet presAssocID="{4DB69318-9AEA-4FDC-B3B0-E107D3BCA183}" presName="Parent" presStyleLbl="node0" presStyleIdx="0" presStyleCnt="1">
        <dgm:presLayoutVars>
          <dgm:bulletEnabled val="1"/>
        </dgm:presLayoutVars>
      </dgm:prSet>
      <dgm:spPr/>
      <dgm:t>
        <a:bodyPr/>
        <a:lstStyle/>
        <a:p>
          <a:endParaRPr lang="el-GR"/>
        </a:p>
      </dgm:t>
    </dgm:pt>
  </dgm:ptLst>
  <dgm:cxnLst>
    <dgm:cxn modelId="{A049DB4F-C5DC-4892-B750-404AD42C3C24}" type="presOf" srcId="{1B76308F-5AF4-43B7-96D1-30D198D88859}" destId="{CB3ECF7B-5E62-4A7A-AD61-890562524C80}" srcOrd="0" destOrd="0" presId="urn:microsoft.com/office/officeart/2008/layout/BendingPictureCaption"/>
    <dgm:cxn modelId="{A951DB84-DD2D-4B25-8465-E5DD2E814125}" type="presOf" srcId="{4DB69318-9AEA-4FDC-B3B0-E107D3BCA183}" destId="{CA7C3F35-F705-4E12-AA7E-D8ED64C8F7A3}" srcOrd="0" destOrd="0" presId="urn:microsoft.com/office/officeart/2008/layout/BendingPictureCaption"/>
    <dgm:cxn modelId="{EDEE130E-8FA1-4279-BF3B-9D5D2129B1B3}" srcId="{1B76308F-5AF4-43B7-96D1-30D198D88859}" destId="{4DB69318-9AEA-4FDC-B3B0-E107D3BCA183}" srcOrd="0" destOrd="0" parTransId="{F30B363C-4CF9-4995-B82B-7C7C5163A7C7}" sibTransId="{69C05816-ADA9-4C79-A813-58A258F5E599}"/>
    <dgm:cxn modelId="{23AA2AFC-5005-4CA8-A728-0AAC2BF27FEF}" type="presParOf" srcId="{CB3ECF7B-5E62-4A7A-AD61-890562524C80}" destId="{0D82FB65-96F4-4233-B56B-0FA33327D253}" srcOrd="0" destOrd="0" presId="urn:microsoft.com/office/officeart/2008/layout/BendingPictureCaption"/>
    <dgm:cxn modelId="{5FA97D21-7F0E-476F-9057-BEB2CD9F21C1}" type="presParOf" srcId="{0D82FB65-96F4-4233-B56B-0FA33327D253}" destId="{797762C4-BAAB-41E8-A163-85B9C99DD43D}" srcOrd="0" destOrd="0" presId="urn:microsoft.com/office/officeart/2008/layout/BendingPictureCaption"/>
    <dgm:cxn modelId="{51BE2264-333C-49A9-B0EE-D78CBE1D24E6}" type="presParOf" srcId="{0D82FB65-96F4-4233-B56B-0FA33327D253}" destId="{CA7C3F35-F705-4E12-AA7E-D8ED64C8F7A3}"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D332CE-3EEB-433D-AA76-F042A404F3B4}"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5FAD84DB-BBBE-42CE-94DC-F1D3E0C1F7F7}">
      <dgm:prSet phldrT="[Κείμενο]"/>
      <dgm:spPr/>
      <dgm:t>
        <a:bodyPr/>
        <a:lstStyle/>
        <a:p>
          <a:r>
            <a:rPr lang="el-GR" dirty="0" err="1" smtClean="0"/>
            <a:t>Προβέντα</a:t>
          </a:r>
          <a:r>
            <a:rPr lang="el-GR" dirty="0" smtClean="0"/>
            <a:t> βασιλόπιτα Σάμου</a:t>
          </a:r>
          <a:endParaRPr lang="el-GR" dirty="0"/>
        </a:p>
      </dgm:t>
    </dgm:pt>
    <dgm:pt modelId="{FD26ACDB-E42A-448A-AA43-EF3FCEDED486}" type="parTrans" cxnId="{48C66E78-40A5-48AD-BA8B-306E10BDEC07}">
      <dgm:prSet/>
      <dgm:spPr/>
      <dgm:t>
        <a:bodyPr/>
        <a:lstStyle/>
        <a:p>
          <a:endParaRPr lang="el-GR"/>
        </a:p>
      </dgm:t>
    </dgm:pt>
    <dgm:pt modelId="{1BF1B6FA-CEA2-4972-92DB-5950DCFDCBF1}" type="sibTrans" cxnId="{48C66E78-40A5-48AD-BA8B-306E10BDEC07}">
      <dgm:prSet/>
      <dgm:spPr/>
      <dgm:t>
        <a:bodyPr/>
        <a:lstStyle/>
        <a:p>
          <a:endParaRPr lang="el-GR"/>
        </a:p>
      </dgm:t>
    </dgm:pt>
    <dgm:pt modelId="{722826A7-B18E-41BF-ACCA-6011B7D5BDD8}" type="pres">
      <dgm:prSet presAssocID="{17D332CE-3EEB-433D-AA76-F042A404F3B4}" presName="diagram" presStyleCnt="0">
        <dgm:presLayoutVars>
          <dgm:dir/>
        </dgm:presLayoutVars>
      </dgm:prSet>
      <dgm:spPr/>
    </dgm:pt>
    <dgm:pt modelId="{B6AE5361-F84D-4693-835B-3F4DA1C355C8}" type="pres">
      <dgm:prSet presAssocID="{5FAD84DB-BBBE-42CE-94DC-F1D3E0C1F7F7}" presName="composite" presStyleCnt="0"/>
      <dgm:spPr/>
    </dgm:pt>
    <dgm:pt modelId="{6CEAE5E8-F052-4723-BC86-7BF9B9D2014C}" type="pres">
      <dgm:prSet presAssocID="{5FAD84DB-BBBE-42CE-94DC-F1D3E0C1F7F7}" presName="Image" presStyleLbl="bgShp" presStyleIdx="0" presStyleCnt="1" custLinFactNeighborX="6079" custLinFactNeighborY="-404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FB7A4762-A3A8-4564-8C26-13065E405CCB}" type="pres">
      <dgm:prSet presAssocID="{5FAD84DB-BBBE-42CE-94DC-F1D3E0C1F7F7}" presName="Parent" presStyleLbl="node0" presStyleIdx="0" presStyleCnt="1">
        <dgm:presLayoutVars>
          <dgm:bulletEnabled val="1"/>
        </dgm:presLayoutVars>
      </dgm:prSet>
      <dgm:spPr/>
      <dgm:t>
        <a:bodyPr/>
        <a:lstStyle/>
        <a:p>
          <a:endParaRPr lang="el-GR"/>
        </a:p>
      </dgm:t>
    </dgm:pt>
  </dgm:ptLst>
  <dgm:cxnLst>
    <dgm:cxn modelId="{BDB96F36-4DCD-4831-83EE-75DF8218C6AB}" type="presOf" srcId="{5FAD84DB-BBBE-42CE-94DC-F1D3E0C1F7F7}" destId="{FB7A4762-A3A8-4564-8C26-13065E405CCB}" srcOrd="0" destOrd="0" presId="urn:microsoft.com/office/officeart/2008/layout/BendingPictureCaption"/>
    <dgm:cxn modelId="{73A47BD9-341E-4F66-8E02-75E04FD6DBFE}" type="presOf" srcId="{17D332CE-3EEB-433D-AA76-F042A404F3B4}" destId="{722826A7-B18E-41BF-ACCA-6011B7D5BDD8}" srcOrd="0" destOrd="0" presId="urn:microsoft.com/office/officeart/2008/layout/BendingPictureCaption"/>
    <dgm:cxn modelId="{48C66E78-40A5-48AD-BA8B-306E10BDEC07}" srcId="{17D332CE-3EEB-433D-AA76-F042A404F3B4}" destId="{5FAD84DB-BBBE-42CE-94DC-F1D3E0C1F7F7}" srcOrd="0" destOrd="0" parTransId="{FD26ACDB-E42A-448A-AA43-EF3FCEDED486}" sibTransId="{1BF1B6FA-CEA2-4972-92DB-5950DCFDCBF1}"/>
    <dgm:cxn modelId="{ED1D0AD8-CD0B-45E6-AB62-B07BF3351D5A}" type="presParOf" srcId="{722826A7-B18E-41BF-ACCA-6011B7D5BDD8}" destId="{B6AE5361-F84D-4693-835B-3F4DA1C355C8}" srcOrd="0" destOrd="0" presId="urn:microsoft.com/office/officeart/2008/layout/BendingPictureCaption"/>
    <dgm:cxn modelId="{2C72A06E-EC0A-4029-9625-E56ED6061C44}" type="presParOf" srcId="{B6AE5361-F84D-4693-835B-3F4DA1C355C8}" destId="{6CEAE5E8-F052-4723-BC86-7BF9B9D2014C}" srcOrd="0" destOrd="0" presId="urn:microsoft.com/office/officeart/2008/layout/BendingPictureCaption"/>
    <dgm:cxn modelId="{AEFC63AE-7C38-4AD3-81C1-DFA977EA0161}" type="presParOf" srcId="{B6AE5361-F84D-4693-835B-3F4DA1C355C8}" destId="{FB7A4762-A3A8-4564-8C26-13065E405CCB}" srcOrd="1" destOrd="0" presId="urn:microsoft.com/office/officeart/2008/layout/BendingPictureCapti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2C38D9-C8E2-446C-91EF-9833F4BD7AEF}"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6DC82459-B241-471D-B7F4-1A898C484E5E}">
      <dgm:prSet phldrT="[Κείμενο]"/>
      <dgm:spPr/>
      <dgm:t>
        <a:bodyPr/>
        <a:lstStyle/>
        <a:p>
          <a:r>
            <a:rPr lang="el-GR" dirty="0" smtClean="0"/>
            <a:t>Τα </a:t>
          </a:r>
          <a:r>
            <a:rPr lang="el-GR" dirty="0" err="1" smtClean="0"/>
            <a:t>ακούμια</a:t>
          </a:r>
          <a:r>
            <a:rPr lang="el-GR" dirty="0" smtClean="0"/>
            <a:t> στη Σύμη έχουν μέσα φλουρί και δίνονται αντί βασιλόπιτας</a:t>
          </a:r>
          <a:endParaRPr lang="el-GR" dirty="0"/>
        </a:p>
      </dgm:t>
    </dgm:pt>
    <dgm:pt modelId="{6BEF461E-15AC-4EB1-B14C-262DEBF69899}" type="parTrans" cxnId="{48D8B271-B6B4-4DD6-B0F6-09E30A354D6E}">
      <dgm:prSet/>
      <dgm:spPr/>
      <dgm:t>
        <a:bodyPr/>
        <a:lstStyle/>
        <a:p>
          <a:endParaRPr lang="el-GR"/>
        </a:p>
      </dgm:t>
    </dgm:pt>
    <dgm:pt modelId="{B19E0058-6EB4-4EFA-9708-F1260A67BF00}" type="sibTrans" cxnId="{48D8B271-B6B4-4DD6-B0F6-09E30A354D6E}">
      <dgm:prSet/>
      <dgm:spPr/>
      <dgm:t>
        <a:bodyPr/>
        <a:lstStyle/>
        <a:p>
          <a:endParaRPr lang="el-GR"/>
        </a:p>
      </dgm:t>
    </dgm:pt>
    <dgm:pt modelId="{D650557E-0294-4917-B2EE-C90DCCA42041}" type="pres">
      <dgm:prSet presAssocID="{9C2C38D9-C8E2-446C-91EF-9833F4BD7AEF}" presName="diagram" presStyleCnt="0">
        <dgm:presLayoutVars>
          <dgm:dir/>
        </dgm:presLayoutVars>
      </dgm:prSet>
      <dgm:spPr/>
    </dgm:pt>
    <dgm:pt modelId="{1E79F4D3-72A1-456C-A1CF-8AFFEF23698F}" type="pres">
      <dgm:prSet presAssocID="{6DC82459-B241-471D-B7F4-1A898C484E5E}" presName="composite" presStyleCnt="0"/>
      <dgm:spPr/>
    </dgm:pt>
    <dgm:pt modelId="{1F641B8A-3FB4-4B07-9F4A-DFB2F93AB318}" type="pres">
      <dgm:prSet presAssocID="{6DC82459-B241-471D-B7F4-1A898C484E5E}"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3E4EB0A-3B34-4688-BDAB-0450CEEE3E18}" type="pres">
      <dgm:prSet presAssocID="{6DC82459-B241-471D-B7F4-1A898C484E5E}" presName="Parent" presStyleLbl="node0" presStyleIdx="0" presStyleCnt="1">
        <dgm:presLayoutVars>
          <dgm:bulletEnabled val="1"/>
        </dgm:presLayoutVars>
      </dgm:prSet>
      <dgm:spPr/>
      <dgm:t>
        <a:bodyPr/>
        <a:lstStyle/>
        <a:p>
          <a:endParaRPr lang="el-GR"/>
        </a:p>
      </dgm:t>
    </dgm:pt>
  </dgm:ptLst>
  <dgm:cxnLst>
    <dgm:cxn modelId="{7F1B3656-9493-4090-8E72-041CBA7B512A}" type="presOf" srcId="{6DC82459-B241-471D-B7F4-1A898C484E5E}" destId="{43E4EB0A-3B34-4688-BDAB-0450CEEE3E18}" srcOrd="0" destOrd="0" presId="urn:microsoft.com/office/officeart/2008/layout/BendingPictureCaption"/>
    <dgm:cxn modelId="{0D9DAAE5-3AC5-47D9-812D-6EBC29A095F7}" type="presOf" srcId="{9C2C38D9-C8E2-446C-91EF-9833F4BD7AEF}" destId="{D650557E-0294-4917-B2EE-C90DCCA42041}" srcOrd="0" destOrd="0" presId="urn:microsoft.com/office/officeart/2008/layout/BendingPictureCaption"/>
    <dgm:cxn modelId="{48D8B271-B6B4-4DD6-B0F6-09E30A354D6E}" srcId="{9C2C38D9-C8E2-446C-91EF-9833F4BD7AEF}" destId="{6DC82459-B241-471D-B7F4-1A898C484E5E}" srcOrd="0" destOrd="0" parTransId="{6BEF461E-15AC-4EB1-B14C-262DEBF69899}" sibTransId="{B19E0058-6EB4-4EFA-9708-F1260A67BF00}"/>
    <dgm:cxn modelId="{A00F3BA0-20A1-4622-BCC2-914160FFAB96}" type="presParOf" srcId="{D650557E-0294-4917-B2EE-C90DCCA42041}" destId="{1E79F4D3-72A1-456C-A1CF-8AFFEF23698F}" srcOrd="0" destOrd="0" presId="urn:microsoft.com/office/officeart/2008/layout/BendingPictureCaption"/>
    <dgm:cxn modelId="{064D68BC-4811-4F8A-8068-6947FA9C479C}" type="presParOf" srcId="{1E79F4D3-72A1-456C-A1CF-8AFFEF23698F}" destId="{1F641B8A-3FB4-4B07-9F4A-DFB2F93AB318}" srcOrd="0" destOrd="0" presId="urn:microsoft.com/office/officeart/2008/layout/BendingPictureCaption"/>
    <dgm:cxn modelId="{456ADFCE-CC4C-4137-911B-CB8FB1101A08}" type="presParOf" srcId="{1E79F4D3-72A1-456C-A1CF-8AFFEF23698F}" destId="{43E4EB0A-3B34-4688-BDAB-0450CEEE3E18}" srcOrd="1" destOrd="0" presId="urn:microsoft.com/office/officeart/2008/layout/BendingPictureCapti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7E25FF-4F85-4EC8-B62F-18BB1A9A4755}"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92CC4FA-AA9F-4ACA-97D8-F4B42304B6C7}">
      <dgm:prSet phldrT="[Κείμενο]"/>
      <dgm:spPr/>
      <dgm:t>
        <a:bodyPr/>
        <a:lstStyle/>
        <a:p>
          <a:r>
            <a:rPr lang="el-GR" dirty="0" smtClean="0"/>
            <a:t>Αλμυρή βασιλόπιτα</a:t>
          </a:r>
        </a:p>
        <a:p>
          <a:r>
            <a:rPr lang="el-GR" dirty="0" err="1" smtClean="0"/>
            <a:t>πρωτόπιτα</a:t>
          </a:r>
          <a:endParaRPr lang="el-GR" dirty="0"/>
        </a:p>
      </dgm:t>
    </dgm:pt>
    <dgm:pt modelId="{32E80313-A34D-49E6-96F7-D1FC91665267}" type="parTrans" cxnId="{4EDCBC30-99BD-4CB1-9129-F69897CA1B6C}">
      <dgm:prSet/>
      <dgm:spPr/>
      <dgm:t>
        <a:bodyPr/>
        <a:lstStyle/>
        <a:p>
          <a:endParaRPr lang="el-GR"/>
        </a:p>
      </dgm:t>
    </dgm:pt>
    <dgm:pt modelId="{7380D6A4-3401-4448-827F-7FC48EB9863B}" type="sibTrans" cxnId="{4EDCBC30-99BD-4CB1-9129-F69897CA1B6C}">
      <dgm:prSet/>
      <dgm:spPr/>
      <dgm:t>
        <a:bodyPr/>
        <a:lstStyle/>
        <a:p>
          <a:endParaRPr lang="el-GR"/>
        </a:p>
      </dgm:t>
    </dgm:pt>
    <dgm:pt modelId="{AB93FAD9-3E62-4C31-93D7-5BC17DB6CFF7}" type="pres">
      <dgm:prSet presAssocID="{CD7E25FF-4F85-4EC8-B62F-18BB1A9A4755}" presName="diagram" presStyleCnt="0">
        <dgm:presLayoutVars>
          <dgm:dir/>
        </dgm:presLayoutVars>
      </dgm:prSet>
      <dgm:spPr/>
    </dgm:pt>
    <dgm:pt modelId="{3BD90EC2-92D6-4767-AFAB-7EBCB8182EB2}" type="pres">
      <dgm:prSet presAssocID="{892CC4FA-AA9F-4ACA-97D8-F4B42304B6C7}" presName="composite" presStyleCnt="0"/>
      <dgm:spPr/>
    </dgm:pt>
    <dgm:pt modelId="{D3FB046D-F4F2-4A1C-B14F-DB7A1C262648}" type="pres">
      <dgm:prSet presAssocID="{892CC4FA-AA9F-4ACA-97D8-F4B42304B6C7}"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3A9F62C7-6D1C-4DEA-BD2D-1CE5BBCD688D}" type="pres">
      <dgm:prSet presAssocID="{892CC4FA-AA9F-4ACA-97D8-F4B42304B6C7}" presName="Parent" presStyleLbl="node0" presStyleIdx="0" presStyleCnt="1">
        <dgm:presLayoutVars>
          <dgm:bulletEnabled val="1"/>
        </dgm:presLayoutVars>
      </dgm:prSet>
      <dgm:spPr/>
      <dgm:t>
        <a:bodyPr/>
        <a:lstStyle/>
        <a:p>
          <a:endParaRPr lang="el-GR"/>
        </a:p>
      </dgm:t>
    </dgm:pt>
  </dgm:ptLst>
  <dgm:cxnLst>
    <dgm:cxn modelId="{5AF78FBC-247B-4BAF-8636-174EA1FE1D6B}" type="presOf" srcId="{CD7E25FF-4F85-4EC8-B62F-18BB1A9A4755}" destId="{AB93FAD9-3E62-4C31-93D7-5BC17DB6CFF7}" srcOrd="0" destOrd="0" presId="urn:microsoft.com/office/officeart/2008/layout/BendingPictureCaption"/>
    <dgm:cxn modelId="{4EDCBC30-99BD-4CB1-9129-F69897CA1B6C}" srcId="{CD7E25FF-4F85-4EC8-B62F-18BB1A9A4755}" destId="{892CC4FA-AA9F-4ACA-97D8-F4B42304B6C7}" srcOrd="0" destOrd="0" parTransId="{32E80313-A34D-49E6-96F7-D1FC91665267}" sibTransId="{7380D6A4-3401-4448-827F-7FC48EB9863B}"/>
    <dgm:cxn modelId="{673DE771-A61B-4BE0-B415-86FD4988F640}" type="presOf" srcId="{892CC4FA-AA9F-4ACA-97D8-F4B42304B6C7}" destId="{3A9F62C7-6D1C-4DEA-BD2D-1CE5BBCD688D}" srcOrd="0" destOrd="0" presId="urn:microsoft.com/office/officeart/2008/layout/BendingPictureCaption"/>
    <dgm:cxn modelId="{6151646E-1DD6-407C-A5B8-372A0CD8456C}" type="presParOf" srcId="{AB93FAD9-3E62-4C31-93D7-5BC17DB6CFF7}" destId="{3BD90EC2-92D6-4767-AFAB-7EBCB8182EB2}" srcOrd="0" destOrd="0" presId="urn:microsoft.com/office/officeart/2008/layout/BendingPictureCaption"/>
    <dgm:cxn modelId="{A13969CA-7CF9-4E28-AF66-007EE6537140}" type="presParOf" srcId="{3BD90EC2-92D6-4767-AFAB-7EBCB8182EB2}" destId="{D3FB046D-F4F2-4A1C-B14F-DB7A1C262648}" srcOrd="0" destOrd="0" presId="urn:microsoft.com/office/officeart/2008/layout/BendingPictureCaption"/>
    <dgm:cxn modelId="{1AC3EEC1-0CCE-4134-BBBF-36BFA31CA255}" type="presParOf" srcId="{3BD90EC2-92D6-4767-AFAB-7EBCB8182EB2}" destId="{3A9F62C7-6D1C-4DEA-BD2D-1CE5BBCD688D}" srcOrd="1" destOrd="0" presId="urn:microsoft.com/office/officeart/2008/layout/BendingPictureCaption"/>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24E388-7516-402E-B568-B663E04C00A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433E55A3-2EA2-4599-B315-935B42C422AF}">
      <dgm:prSet phldrT="[Κείμενο]"/>
      <dgm:spPr/>
      <dgm:t>
        <a:bodyPr/>
        <a:lstStyle/>
        <a:p>
          <a:r>
            <a:rPr lang="el-GR" dirty="0" smtClean="0"/>
            <a:t>Φυλλωτή βασιλόπιτα</a:t>
          </a:r>
          <a:endParaRPr lang="el-GR" dirty="0"/>
        </a:p>
      </dgm:t>
    </dgm:pt>
    <dgm:pt modelId="{A8F2BFE8-0B7E-48F9-BB49-F4168A0E73AD}" type="parTrans" cxnId="{AD33C685-620A-4336-BAB5-EA102D35881D}">
      <dgm:prSet/>
      <dgm:spPr/>
      <dgm:t>
        <a:bodyPr/>
        <a:lstStyle/>
        <a:p>
          <a:endParaRPr lang="el-GR"/>
        </a:p>
      </dgm:t>
    </dgm:pt>
    <dgm:pt modelId="{302DD045-925E-47E5-9346-08248C2C4153}" type="sibTrans" cxnId="{AD33C685-620A-4336-BAB5-EA102D35881D}">
      <dgm:prSet/>
      <dgm:spPr/>
      <dgm:t>
        <a:bodyPr/>
        <a:lstStyle/>
        <a:p>
          <a:endParaRPr lang="el-GR"/>
        </a:p>
      </dgm:t>
    </dgm:pt>
    <dgm:pt modelId="{9EC7DCD8-A0B8-4EF1-8039-FA1ADBBEDA11}" type="pres">
      <dgm:prSet presAssocID="{DD24E388-7516-402E-B568-B663E04C00A7}" presName="diagram" presStyleCnt="0">
        <dgm:presLayoutVars>
          <dgm:dir/>
        </dgm:presLayoutVars>
      </dgm:prSet>
      <dgm:spPr/>
    </dgm:pt>
    <dgm:pt modelId="{5C620651-E7EB-4FBA-9309-64BB2BF2F4A8}" type="pres">
      <dgm:prSet presAssocID="{433E55A3-2EA2-4599-B315-935B42C422AF}" presName="composite" presStyleCnt="0"/>
      <dgm:spPr/>
    </dgm:pt>
    <dgm:pt modelId="{0BE79A62-46A8-480D-BEA2-EC5E4FF67ACA}" type="pres">
      <dgm:prSet presAssocID="{433E55A3-2EA2-4599-B315-935B42C422AF}" presName="Image" presStyleLbl="bgShp" presStyleIdx="0" presStyleCnt="1" custLinFactNeighborX="-7945" custLinFactNeighborY="31977"/>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7B99B25-144F-4B8D-8817-F4010923FDDF}" type="pres">
      <dgm:prSet presAssocID="{433E55A3-2EA2-4599-B315-935B42C422AF}" presName="Parent" presStyleLbl="node0" presStyleIdx="0" presStyleCnt="1">
        <dgm:presLayoutVars>
          <dgm:bulletEnabled val="1"/>
        </dgm:presLayoutVars>
      </dgm:prSet>
      <dgm:spPr/>
      <dgm:t>
        <a:bodyPr/>
        <a:lstStyle/>
        <a:p>
          <a:endParaRPr lang="el-GR"/>
        </a:p>
      </dgm:t>
    </dgm:pt>
  </dgm:ptLst>
  <dgm:cxnLst>
    <dgm:cxn modelId="{9AAEDBA2-66C1-452C-9422-01B4DE215E16}" type="presOf" srcId="{433E55A3-2EA2-4599-B315-935B42C422AF}" destId="{87B99B25-144F-4B8D-8817-F4010923FDDF}" srcOrd="0" destOrd="0" presId="urn:microsoft.com/office/officeart/2008/layout/BendingPictureCaption"/>
    <dgm:cxn modelId="{D009F0B5-F858-480C-9A04-7739E20D6D4C}" type="presOf" srcId="{DD24E388-7516-402E-B568-B663E04C00A7}" destId="{9EC7DCD8-A0B8-4EF1-8039-FA1ADBBEDA11}" srcOrd="0" destOrd="0" presId="urn:microsoft.com/office/officeart/2008/layout/BendingPictureCaption"/>
    <dgm:cxn modelId="{AD33C685-620A-4336-BAB5-EA102D35881D}" srcId="{DD24E388-7516-402E-B568-B663E04C00A7}" destId="{433E55A3-2EA2-4599-B315-935B42C422AF}" srcOrd="0" destOrd="0" parTransId="{A8F2BFE8-0B7E-48F9-BB49-F4168A0E73AD}" sibTransId="{302DD045-925E-47E5-9346-08248C2C4153}"/>
    <dgm:cxn modelId="{23753CAA-D0FB-4217-881B-940200507009}" type="presParOf" srcId="{9EC7DCD8-A0B8-4EF1-8039-FA1ADBBEDA11}" destId="{5C620651-E7EB-4FBA-9309-64BB2BF2F4A8}" srcOrd="0" destOrd="0" presId="urn:microsoft.com/office/officeart/2008/layout/BendingPictureCaption"/>
    <dgm:cxn modelId="{3EE8F774-F90C-424F-8751-CAF159EC482C}" type="presParOf" srcId="{5C620651-E7EB-4FBA-9309-64BB2BF2F4A8}" destId="{0BE79A62-46A8-480D-BEA2-EC5E4FF67ACA}" srcOrd="0" destOrd="0" presId="urn:microsoft.com/office/officeart/2008/layout/BendingPictureCaption"/>
    <dgm:cxn modelId="{6CD7315A-3645-4680-B7B5-5E125CD906DC}" type="presParOf" srcId="{5C620651-E7EB-4FBA-9309-64BB2BF2F4A8}" destId="{87B99B25-144F-4B8D-8817-F4010923FDDF}" srcOrd="1" destOrd="0" presId="urn:microsoft.com/office/officeart/2008/layout/BendingPictureCaption"/>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8A0C6-3F65-4EB6-8ACF-BCA244EF9A2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C411992-F727-446C-AF65-49C938B97E33}">
      <dgm:prSet phldrT="[Κείμενο]"/>
      <dgm:spPr/>
      <dgm:t>
        <a:bodyPr/>
        <a:lstStyle/>
        <a:p>
          <a:r>
            <a:rPr lang="el-GR" dirty="0" smtClean="0"/>
            <a:t>μελομακάρονα</a:t>
          </a:r>
          <a:endParaRPr lang="el-GR" dirty="0"/>
        </a:p>
      </dgm:t>
    </dgm:pt>
    <dgm:pt modelId="{A7AD27D7-E54E-44D2-A5F1-43DF528BFA93}" type="parTrans" cxnId="{C08145AE-2250-406F-81E5-8C767A5FD2E9}">
      <dgm:prSet/>
      <dgm:spPr/>
      <dgm:t>
        <a:bodyPr/>
        <a:lstStyle/>
        <a:p>
          <a:endParaRPr lang="el-GR"/>
        </a:p>
      </dgm:t>
    </dgm:pt>
    <dgm:pt modelId="{556DFD41-28CA-4275-8B31-1E9E1C9435D8}" type="sibTrans" cxnId="{C08145AE-2250-406F-81E5-8C767A5FD2E9}">
      <dgm:prSet/>
      <dgm:spPr/>
      <dgm:t>
        <a:bodyPr/>
        <a:lstStyle/>
        <a:p>
          <a:endParaRPr lang="el-GR"/>
        </a:p>
      </dgm:t>
    </dgm:pt>
    <dgm:pt modelId="{016D1C47-9430-4C6B-8F92-CE4D302BD49A}" type="pres">
      <dgm:prSet presAssocID="{2608A0C6-3F65-4EB6-8ACF-BCA244EF9A27}" presName="diagram" presStyleCnt="0">
        <dgm:presLayoutVars>
          <dgm:dir/>
        </dgm:presLayoutVars>
      </dgm:prSet>
      <dgm:spPr/>
    </dgm:pt>
    <dgm:pt modelId="{D6107E97-E107-44B0-BBA8-4EDD3125F407}" type="pres">
      <dgm:prSet presAssocID="{EC411992-F727-446C-AF65-49C938B97E33}" presName="composite" presStyleCnt="0"/>
      <dgm:spPr/>
    </dgm:pt>
    <dgm:pt modelId="{7EEEC4A5-1E88-4515-B0C7-0536329F27D9}" type="pres">
      <dgm:prSet presAssocID="{EC411992-F727-446C-AF65-49C938B97E33}" presName="Image" presStyleLbl="bgShp" presStyleIdx="0" presStyleCnt="1" custLinFactNeighborX="-14229" custLinFactNeighborY="-7440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F1B14916-1C5D-476C-91F3-11936ED01768}" type="pres">
      <dgm:prSet presAssocID="{EC411992-F727-446C-AF65-49C938B97E33}" presName="Parent" presStyleLbl="node0" presStyleIdx="0" presStyleCnt="1">
        <dgm:presLayoutVars>
          <dgm:bulletEnabled val="1"/>
        </dgm:presLayoutVars>
      </dgm:prSet>
      <dgm:spPr/>
      <dgm:t>
        <a:bodyPr/>
        <a:lstStyle/>
        <a:p>
          <a:endParaRPr lang="el-GR"/>
        </a:p>
      </dgm:t>
    </dgm:pt>
  </dgm:ptLst>
  <dgm:cxnLst>
    <dgm:cxn modelId="{C08145AE-2250-406F-81E5-8C767A5FD2E9}" srcId="{2608A0C6-3F65-4EB6-8ACF-BCA244EF9A27}" destId="{EC411992-F727-446C-AF65-49C938B97E33}" srcOrd="0" destOrd="0" parTransId="{A7AD27D7-E54E-44D2-A5F1-43DF528BFA93}" sibTransId="{556DFD41-28CA-4275-8B31-1E9E1C9435D8}"/>
    <dgm:cxn modelId="{325D8592-3D43-4AC4-B314-4E180649BE99}" type="presOf" srcId="{EC411992-F727-446C-AF65-49C938B97E33}" destId="{F1B14916-1C5D-476C-91F3-11936ED01768}" srcOrd="0" destOrd="0" presId="urn:microsoft.com/office/officeart/2008/layout/BendingPictureCaption"/>
    <dgm:cxn modelId="{E72E66F1-5B31-4DDB-B441-28E5285EA1EC}" type="presOf" srcId="{2608A0C6-3F65-4EB6-8ACF-BCA244EF9A27}" destId="{016D1C47-9430-4C6B-8F92-CE4D302BD49A}" srcOrd="0" destOrd="0" presId="urn:microsoft.com/office/officeart/2008/layout/BendingPictureCaption"/>
    <dgm:cxn modelId="{42CC8C2B-1768-478C-B8D1-960F545B835F}" type="presParOf" srcId="{016D1C47-9430-4C6B-8F92-CE4D302BD49A}" destId="{D6107E97-E107-44B0-BBA8-4EDD3125F407}" srcOrd="0" destOrd="0" presId="urn:microsoft.com/office/officeart/2008/layout/BendingPictureCaption"/>
    <dgm:cxn modelId="{D43045D7-D261-46A2-A515-5B86CFDE0BE8}" type="presParOf" srcId="{D6107E97-E107-44B0-BBA8-4EDD3125F407}" destId="{7EEEC4A5-1E88-4515-B0C7-0536329F27D9}" srcOrd="0" destOrd="0" presId="urn:microsoft.com/office/officeart/2008/layout/BendingPictureCaption"/>
    <dgm:cxn modelId="{286EEB95-6EAA-47FF-8C8B-C1E4065935A6}" type="presParOf" srcId="{D6107E97-E107-44B0-BBA8-4EDD3125F407}" destId="{F1B14916-1C5D-476C-91F3-11936ED01768}"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F0A33-F0EC-4E5A-8FAE-5DFC10D83183}"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5561FF40-8E04-4A74-A970-1DA936218F71}">
      <dgm:prSet phldrT="[Κείμενο]"/>
      <dgm:spPr/>
      <dgm:t>
        <a:bodyPr/>
        <a:lstStyle/>
        <a:p>
          <a:r>
            <a:rPr lang="el-GR" dirty="0" smtClean="0"/>
            <a:t>κουραμπιέδες</a:t>
          </a:r>
          <a:endParaRPr lang="el-GR" dirty="0"/>
        </a:p>
      </dgm:t>
    </dgm:pt>
    <dgm:pt modelId="{841544DF-442C-4DDF-9F67-AB2EE09130B1}" type="parTrans" cxnId="{59137174-675D-4930-949B-D09576ABAF02}">
      <dgm:prSet/>
      <dgm:spPr/>
      <dgm:t>
        <a:bodyPr/>
        <a:lstStyle/>
        <a:p>
          <a:endParaRPr lang="el-GR"/>
        </a:p>
      </dgm:t>
    </dgm:pt>
    <dgm:pt modelId="{1F890CBE-DE05-40A2-A98F-A8592960B11C}" type="sibTrans" cxnId="{59137174-675D-4930-949B-D09576ABAF02}">
      <dgm:prSet/>
      <dgm:spPr/>
      <dgm:t>
        <a:bodyPr/>
        <a:lstStyle/>
        <a:p>
          <a:endParaRPr lang="el-GR"/>
        </a:p>
      </dgm:t>
    </dgm:pt>
    <dgm:pt modelId="{D9F5D3B3-E578-406B-92A8-9378E6200466}" type="pres">
      <dgm:prSet presAssocID="{856F0A33-F0EC-4E5A-8FAE-5DFC10D83183}" presName="diagram" presStyleCnt="0">
        <dgm:presLayoutVars>
          <dgm:dir/>
        </dgm:presLayoutVars>
      </dgm:prSet>
      <dgm:spPr/>
    </dgm:pt>
    <dgm:pt modelId="{45FAD226-4BC7-4413-B5BF-F1A279487C40}" type="pres">
      <dgm:prSet presAssocID="{5561FF40-8E04-4A74-A970-1DA936218F71}" presName="composite" presStyleCnt="0"/>
      <dgm:spPr/>
    </dgm:pt>
    <dgm:pt modelId="{F73198C5-2FBB-4BBF-9E09-A6C732EC0000}" type="pres">
      <dgm:prSet presAssocID="{5561FF40-8E04-4A74-A970-1DA936218F71}"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903370A-4BE3-41BA-8F9B-EC258B6101E4}" type="pres">
      <dgm:prSet presAssocID="{5561FF40-8E04-4A74-A970-1DA936218F71}" presName="Parent" presStyleLbl="node0" presStyleIdx="0" presStyleCnt="1">
        <dgm:presLayoutVars>
          <dgm:bulletEnabled val="1"/>
        </dgm:presLayoutVars>
      </dgm:prSet>
      <dgm:spPr/>
      <dgm:t>
        <a:bodyPr/>
        <a:lstStyle/>
        <a:p>
          <a:endParaRPr lang="el-GR"/>
        </a:p>
      </dgm:t>
    </dgm:pt>
  </dgm:ptLst>
  <dgm:cxnLst>
    <dgm:cxn modelId="{59137174-675D-4930-949B-D09576ABAF02}" srcId="{856F0A33-F0EC-4E5A-8FAE-5DFC10D83183}" destId="{5561FF40-8E04-4A74-A970-1DA936218F71}" srcOrd="0" destOrd="0" parTransId="{841544DF-442C-4DDF-9F67-AB2EE09130B1}" sibTransId="{1F890CBE-DE05-40A2-A98F-A8592960B11C}"/>
    <dgm:cxn modelId="{0D941E2B-C0E9-492B-94C5-A7B927DB1270}" type="presOf" srcId="{856F0A33-F0EC-4E5A-8FAE-5DFC10D83183}" destId="{D9F5D3B3-E578-406B-92A8-9378E6200466}" srcOrd="0" destOrd="0" presId="urn:microsoft.com/office/officeart/2008/layout/BendingPictureCaption"/>
    <dgm:cxn modelId="{E44B7C0C-D6E3-4267-AF66-F3F89E2C1B2A}" type="presOf" srcId="{5561FF40-8E04-4A74-A970-1DA936218F71}" destId="{C903370A-4BE3-41BA-8F9B-EC258B6101E4}" srcOrd="0" destOrd="0" presId="urn:microsoft.com/office/officeart/2008/layout/BendingPictureCaption"/>
    <dgm:cxn modelId="{917D67BE-46ED-467E-94EA-D7A2860C8017}" type="presParOf" srcId="{D9F5D3B3-E578-406B-92A8-9378E6200466}" destId="{45FAD226-4BC7-4413-B5BF-F1A279487C40}" srcOrd="0" destOrd="0" presId="urn:microsoft.com/office/officeart/2008/layout/BendingPictureCaption"/>
    <dgm:cxn modelId="{B2E8AA18-9D50-4198-9024-A5C8E59C357E}" type="presParOf" srcId="{45FAD226-4BC7-4413-B5BF-F1A279487C40}" destId="{F73198C5-2FBB-4BBF-9E09-A6C732EC0000}" srcOrd="0" destOrd="0" presId="urn:microsoft.com/office/officeart/2008/layout/BendingPictureCaption"/>
    <dgm:cxn modelId="{3B4F8F88-A505-4D3F-B975-21C40A503721}" type="presParOf" srcId="{45FAD226-4BC7-4413-B5BF-F1A279487C40}" destId="{C903370A-4BE3-41BA-8F9B-EC258B6101E4}" srcOrd="1" destOrd="0" presId="urn:microsoft.com/office/officeart/2008/layout/BendingPictureCapti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55D4A-4499-425E-8B8B-614383D7F05E}"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6248A5EF-12BE-46F3-91F0-BE705293C36B}">
      <dgm:prSet phldrT="[Κείμενο]"/>
      <dgm:spPr/>
      <dgm:t>
        <a:bodyPr/>
        <a:lstStyle/>
        <a:p>
          <a:r>
            <a:rPr lang="el-GR" dirty="0" smtClean="0"/>
            <a:t>μπακλαβάς</a:t>
          </a:r>
          <a:endParaRPr lang="el-GR" dirty="0"/>
        </a:p>
      </dgm:t>
    </dgm:pt>
    <dgm:pt modelId="{75494418-D7BC-4CAD-B6F9-1A9B98C720A4}" type="parTrans" cxnId="{48FADC36-372C-413A-8028-0CD8C19B9347}">
      <dgm:prSet/>
      <dgm:spPr/>
      <dgm:t>
        <a:bodyPr/>
        <a:lstStyle/>
        <a:p>
          <a:endParaRPr lang="el-GR"/>
        </a:p>
      </dgm:t>
    </dgm:pt>
    <dgm:pt modelId="{EB6D6FD2-B323-46D9-BB4E-04904F62E067}" type="sibTrans" cxnId="{48FADC36-372C-413A-8028-0CD8C19B9347}">
      <dgm:prSet/>
      <dgm:spPr/>
      <dgm:t>
        <a:bodyPr/>
        <a:lstStyle/>
        <a:p>
          <a:endParaRPr lang="el-GR"/>
        </a:p>
      </dgm:t>
    </dgm:pt>
    <dgm:pt modelId="{7306C132-8ACE-49F8-BCE0-02C915D75C28}" type="pres">
      <dgm:prSet presAssocID="{30C55D4A-4499-425E-8B8B-614383D7F05E}" presName="diagram" presStyleCnt="0">
        <dgm:presLayoutVars>
          <dgm:dir/>
        </dgm:presLayoutVars>
      </dgm:prSet>
      <dgm:spPr/>
    </dgm:pt>
    <dgm:pt modelId="{567D5D79-3607-412B-BF3F-E3513CDEEC65}" type="pres">
      <dgm:prSet presAssocID="{6248A5EF-12BE-46F3-91F0-BE705293C36B}" presName="composite" presStyleCnt="0"/>
      <dgm:spPr/>
    </dgm:pt>
    <dgm:pt modelId="{39EEF134-281E-4008-A16A-B00DA841BB40}" type="pres">
      <dgm:prSet presAssocID="{6248A5EF-12BE-46F3-91F0-BE705293C36B}"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69F18D67-482C-4D9F-A62B-EA33502938AE}" type="pres">
      <dgm:prSet presAssocID="{6248A5EF-12BE-46F3-91F0-BE705293C36B}" presName="Parent" presStyleLbl="node0" presStyleIdx="0" presStyleCnt="1">
        <dgm:presLayoutVars>
          <dgm:bulletEnabled val="1"/>
        </dgm:presLayoutVars>
      </dgm:prSet>
      <dgm:spPr/>
      <dgm:t>
        <a:bodyPr/>
        <a:lstStyle/>
        <a:p>
          <a:endParaRPr lang="el-GR"/>
        </a:p>
      </dgm:t>
    </dgm:pt>
  </dgm:ptLst>
  <dgm:cxnLst>
    <dgm:cxn modelId="{E672EF54-40E2-486E-8285-F414A9189C01}" type="presOf" srcId="{30C55D4A-4499-425E-8B8B-614383D7F05E}" destId="{7306C132-8ACE-49F8-BCE0-02C915D75C28}" srcOrd="0" destOrd="0" presId="urn:microsoft.com/office/officeart/2008/layout/BendingPictureCaption"/>
    <dgm:cxn modelId="{48FADC36-372C-413A-8028-0CD8C19B9347}" srcId="{30C55D4A-4499-425E-8B8B-614383D7F05E}" destId="{6248A5EF-12BE-46F3-91F0-BE705293C36B}" srcOrd="0" destOrd="0" parTransId="{75494418-D7BC-4CAD-B6F9-1A9B98C720A4}" sibTransId="{EB6D6FD2-B323-46D9-BB4E-04904F62E067}"/>
    <dgm:cxn modelId="{30E4B263-ACE1-4F3A-BF2A-ED715CA8AF8F}" type="presOf" srcId="{6248A5EF-12BE-46F3-91F0-BE705293C36B}" destId="{69F18D67-482C-4D9F-A62B-EA33502938AE}" srcOrd="0" destOrd="0" presId="urn:microsoft.com/office/officeart/2008/layout/BendingPictureCaption"/>
    <dgm:cxn modelId="{F7FBA074-663F-475F-A2C3-19EBBE0EF062}" type="presParOf" srcId="{7306C132-8ACE-49F8-BCE0-02C915D75C28}" destId="{567D5D79-3607-412B-BF3F-E3513CDEEC65}" srcOrd="0" destOrd="0" presId="urn:microsoft.com/office/officeart/2008/layout/BendingPictureCaption"/>
    <dgm:cxn modelId="{2DB9A177-2F39-499E-8114-002CDAB2F1D3}" type="presParOf" srcId="{567D5D79-3607-412B-BF3F-E3513CDEEC65}" destId="{39EEF134-281E-4008-A16A-B00DA841BB40}" srcOrd="0" destOrd="0" presId="urn:microsoft.com/office/officeart/2008/layout/BendingPictureCaption"/>
    <dgm:cxn modelId="{80880C55-9EFA-43C8-8DBA-291F0EFDF05F}" type="presParOf" srcId="{567D5D79-3607-412B-BF3F-E3513CDEEC65}" destId="{69F18D67-482C-4D9F-A62B-EA33502938AE}" srcOrd="1" destOrd="0" presId="urn:microsoft.com/office/officeart/2008/layout/BendingPictureCapti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E63C40-45B4-40C2-89CD-9E8942B1F7F8}"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9161C378-E234-4AEF-967A-E7321DA99389}">
      <dgm:prSet phldrT="[Κείμενο]"/>
      <dgm:spPr/>
      <dgm:t>
        <a:bodyPr/>
        <a:lstStyle/>
        <a:p>
          <a:r>
            <a:rPr lang="el-GR" dirty="0" smtClean="0"/>
            <a:t>σπάργανα</a:t>
          </a:r>
          <a:endParaRPr lang="el-GR" dirty="0"/>
        </a:p>
      </dgm:t>
    </dgm:pt>
    <dgm:pt modelId="{AF1CFB4D-0C44-4F22-980A-9065607527B4}" type="parTrans" cxnId="{E9702548-4675-468C-BBC9-3BFF3E230EDB}">
      <dgm:prSet/>
      <dgm:spPr/>
      <dgm:t>
        <a:bodyPr/>
        <a:lstStyle/>
        <a:p>
          <a:endParaRPr lang="el-GR"/>
        </a:p>
      </dgm:t>
    </dgm:pt>
    <dgm:pt modelId="{AB46C749-06CE-434C-92A6-933E7D04DC46}" type="sibTrans" cxnId="{E9702548-4675-468C-BBC9-3BFF3E230EDB}">
      <dgm:prSet/>
      <dgm:spPr/>
      <dgm:t>
        <a:bodyPr/>
        <a:lstStyle/>
        <a:p>
          <a:endParaRPr lang="el-GR"/>
        </a:p>
      </dgm:t>
    </dgm:pt>
    <dgm:pt modelId="{29B7C2EC-C343-40F0-AA6F-73E4552402A1}" type="pres">
      <dgm:prSet presAssocID="{08E63C40-45B4-40C2-89CD-9E8942B1F7F8}" presName="diagram" presStyleCnt="0">
        <dgm:presLayoutVars>
          <dgm:dir/>
        </dgm:presLayoutVars>
      </dgm:prSet>
      <dgm:spPr/>
    </dgm:pt>
    <dgm:pt modelId="{EE953DBB-86EE-4004-9122-F9D0C94152BA}" type="pres">
      <dgm:prSet presAssocID="{9161C378-E234-4AEF-967A-E7321DA99389}" presName="composite" presStyleCnt="0"/>
      <dgm:spPr/>
    </dgm:pt>
    <dgm:pt modelId="{05632140-C7AC-4D86-A3C6-8B92D8907B35}" type="pres">
      <dgm:prSet presAssocID="{9161C378-E234-4AEF-967A-E7321DA99389}"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D041C1D3-9845-4C39-B75D-36E662B342E6}" type="pres">
      <dgm:prSet presAssocID="{9161C378-E234-4AEF-967A-E7321DA99389}" presName="Parent" presStyleLbl="node0" presStyleIdx="0" presStyleCnt="1">
        <dgm:presLayoutVars>
          <dgm:bulletEnabled val="1"/>
        </dgm:presLayoutVars>
      </dgm:prSet>
      <dgm:spPr/>
      <dgm:t>
        <a:bodyPr/>
        <a:lstStyle/>
        <a:p>
          <a:endParaRPr lang="el-GR"/>
        </a:p>
      </dgm:t>
    </dgm:pt>
  </dgm:ptLst>
  <dgm:cxnLst>
    <dgm:cxn modelId="{5D61C63A-6759-4C91-ADAC-5407CFD86A26}" type="presOf" srcId="{08E63C40-45B4-40C2-89CD-9E8942B1F7F8}" destId="{29B7C2EC-C343-40F0-AA6F-73E4552402A1}" srcOrd="0" destOrd="0" presId="urn:microsoft.com/office/officeart/2008/layout/BendingPictureCaption"/>
    <dgm:cxn modelId="{E9702548-4675-468C-BBC9-3BFF3E230EDB}" srcId="{08E63C40-45B4-40C2-89CD-9E8942B1F7F8}" destId="{9161C378-E234-4AEF-967A-E7321DA99389}" srcOrd="0" destOrd="0" parTransId="{AF1CFB4D-0C44-4F22-980A-9065607527B4}" sibTransId="{AB46C749-06CE-434C-92A6-933E7D04DC46}"/>
    <dgm:cxn modelId="{BF5CCE0A-46DB-4969-BBB9-E6DDAE042900}" type="presOf" srcId="{9161C378-E234-4AEF-967A-E7321DA99389}" destId="{D041C1D3-9845-4C39-B75D-36E662B342E6}" srcOrd="0" destOrd="0" presId="urn:microsoft.com/office/officeart/2008/layout/BendingPictureCaption"/>
    <dgm:cxn modelId="{D5B30494-75D6-433F-923A-433BA2FECFD7}" type="presParOf" srcId="{29B7C2EC-C343-40F0-AA6F-73E4552402A1}" destId="{EE953DBB-86EE-4004-9122-F9D0C94152BA}" srcOrd="0" destOrd="0" presId="urn:microsoft.com/office/officeart/2008/layout/BendingPictureCaption"/>
    <dgm:cxn modelId="{635BAF35-3E36-4A91-B98A-15CD9D6F2E37}" type="presParOf" srcId="{EE953DBB-86EE-4004-9122-F9D0C94152BA}" destId="{05632140-C7AC-4D86-A3C6-8B92D8907B35}" srcOrd="0" destOrd="0" presId="urn:microsoft.com/office/officeart/2008/layout/BendingPictureCaption"/>
    <dgm:cxn modelId="{19E5EDBC-E164-424F-AEBE-13D51BBE2EAC}" type="presParOf" srcId="{EE953DBB-86EE-4004-9122-F9D0C94152BA}" destId="{D041C1D3-9845-4C39-B75D-36E662B342E6}" srcOrd="1" destOrd="0" presId="urn:microsoft.com/office/officeart/2008/layout/BendingPictureCaption"/>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AC9DA-E198-48D1-A22D-CEAFF44CC842}"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DAA218A6-BB85-4C7F-B54C-08895420A330}">
      <dgm:prSet phldrT="[Κείμενο]"/>
      <dgm:spPr/>
      <dgm:t>
        <a:bodyPr/>
        <a:lstStyle/>
        <a:p>
          <a:r>
            <a:rPr lang="el-GR" dirty="0" smtClean="0"/>
            <a:t>Θυμιάτισμα ζώων</a:t>
          </a:r>
          <a:endParaRPr lang="el-GR" dirty="0"/>
        </a:p>
      </dgm:t>
    </dgm:pt>
    <dgm:pt modelId="{E094DA23-2E53-4A6F-B61E-CCF8A9206EC3}" type="parTrans" cxnId="{2A7DFEEF-036C-47E2-9003-94FDBBC161BF}">
      <dgm:prSet/>
      <dgm:spPr/>
      <dgm:t>
        <a:bodyPr/>
        <a:lstStyle/>
        <a:p>
          <a:endParaRPr lang="el-GR"/>
        </a:p>
      </dgm:t>
    </dgm:pt>
    <dgm:pt modelId="{6BB34367-C030-44A1-85F4-1E382A411AC6}" type="sibTrans" cxnId="{2A7DFEEF-036C-47E2-9003-94FDBBC161BF}">
      <dgm:prSet/>
      <dgm:spPr/>
      <dgm:t>
        <a:bodyPr/>
        <a:lstStyle/>
        <a:p>
          <a:endParaRPr lang="el-GR"/>
        </a:p>
      </dgm:t>
    </dgm:pt>
    <dgm:pt modelId="{C3D660B9-3A80-42A5-9709-B45BAD583647}" type="pres">
      <dgm:prSet presAssocID="{263AC9DA-E198-48D1-A22D-CEAFF44CC842}" presName="diagram" presStyleCnt="0">
        <dgm:presLayoutVars>
          <dgm:dir/>
        </dgm:presLayoutVars>
      </dgm:prSet>
      <dgm:spPr/>
    </dgm:pt>
    <dgm:pt modelId="{BC69ADCA-DA83-4DAF-B886-7E05E3420BF1}" type="pres">
      <dgm:prSet presAssocID="{DAA218A6-BB85-4C7F-B54C-08895420A330}" presName="composite" presStyleCnt="0"/>
      <dgm:spPr/>
    </dgm:pt>
    <dgm:pt modelId="{C6890FA2-DE58-40EC-932F-240AC501E818}" type="pres">
      <dgm:prSet presAssocID="{DAA218A6-BB85-4C7F-B54C-08895420A330}"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4E549A5-4DA9-4F7E-8F38-7F43F1B9FB17}" type="pres">
      <dgm:prSet presAssocID="{DAA218A6-BB85-4C7F-B54C-08895420A330}" presName="Parent" presStyleLbl="node0" presStyleIdx="0" presStyleCnt="1">
        <dgm:presLayoutVars>
          <dgm:bulletEnabled val="1"/>
        </dgm:presLayoutVars>
      </dgm:prSet>
      <dgm:spPr/>
      <dgm:t>
        <a:bodyPr/>
        <a:lstStyle/>
        <a:p>
          <a:endParaRPr lang="el-GR"/>
        </a:p>
      </dgm:t>
    </dgm:pt>
  </dgm:ptLst>
  <dgm:cxnLst>
    <dgm:cxn modelId="{2A7DFEEF-036C-47E2-9003-94FDBBC161BF}" srcId="{263AC9DA-E198-48D1-A22D-CEAFF44CC842}" destId="{DAA218A6-BB85-4C7F-B54C-08895420A330}" srcOrd="0" destOrd="0" parTransId="{E094DA23-2E53-4A6F-B61E-CCF8A9206EC3}" sibTransId="{6BB34367-C030-44A1-85F4-1E382A411AC6}"/>
    <dgm:cxn modelId="{9D5239FB-5310-4E31-A251-4796CC0BFE16}" type="presOf" srcId="{263AC9DA-E198-48D1-A22D-CEAFF44CC842}" destId="{C3D660B9-3A80-42A5-9709-B45BAD583647}" srcOrd="0" destOrd="0" presId="urn:microsoft.com/office/officeart/2008/layout/BendingPictureCaption"/>
    <dgm:cxn modelId="{60D9D389-DF7C-49C7-99CB-98C9C4B38326}" type="presOf" srcId="{DAA218A6-BB85-4C7F-B54C-08895420A330}" destId="{E4E549A5-4DA9-4F7E-8F38-7F43F1B9FB17}" srcOrd="0" destOrd="0" presId="urn:microsoft.com/office/officeart/2008/layout/BendingPictureCaption"/>
    <dgm:cxn modelId="{BF2A9412-5802-4751-8ACE-C6403E943456}" type="presParOf" srcId="{C3D660B9-3A80-42A5-9709-B45BAD583647}" destId="{BC69ADCA-DA83-4DAF-B886-7E05E3420BF1}" srcOrd="0" destOrd="0" presId="urn:microsoft.com/office/officeart/2008/layout/BendingPictureCaption"/>
    <dgm:cxn modelId="{5A2391FE-705D-4445-863D-2BDE158F3528}" type="presParOf" srcId="{BC69ADCA-DA83-4DAF-B886-7E05E3420BF1}" destId="{C6890FA2-DE58-40EC-932F-240AC501E818}" srcOrd="0" destOrd="0" presId="urn:microsoft.com/office/officeart/2008/layout/BendingPictureCaption"/>
    <dgm:cxn modelId="{1D5A9C96-6054-4854-B22F-35269E34B4FF}" type="presParOf" srcId="{BC69ADCA-DA83-4DAF-B886-7E05E3420BF1}" destId="{E4E549A5-4DA9-4F7E-8F38-7F43F1B9FB17}"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C58DB2-49F2-459E-ACAA-01755AB86EFC}"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791EDDA9-B80E-4509-AF30-00876FF711A5}">
      <dgm:prSet phldrT="[Κείμενο]"/>
      <dgm:spPr/>
      <dgm:t>
        <a:bodyPr/>
        <a:lstStyle/>
        <a:p>
          <a:r>
            <a:rPr lang="el-GR" dirty="0" err="1" smtClean="0"/>
            <a:t>μπαμπουσιαραίοι</a:t>
          </a:r>
          <a:endParaRPr lang="el-GR" dirty="0"/>
        </a:p>
      </dgm:t>
    </dgm:pt>
    <dgm:pt modelId="{1342AA67-3C76-4501-AEDE-00693F8087BC}" type="parTrans" cxnId="{C89AB902-FC25-4166-934C-9B5C75AFBE83}">
      <dgm:prSet/>
      <dgm:spPr/>
      <dgm:t>
        <a:bodyPr/>
        <a:lstStyle/>
        <a:p>
          <a:endParaRPr lang="el-GR"/>
        </a:p>
      </dgm:t>
    </dgm:pt>
    <dgm:pt modelId="{C51E9EBE-9209-4944-853D-D3760D73E317}" type="sibTrans" cxnId="{C89AB902-FC25-4166-934C-9B5C75AFBE83}">
      <dgm:prSet/>
      <dgm:spPr/>
      <dgm:t>
        <a:bodyPr/>
        <a:lstStyle/>
        <a:p>
          <a:endParaRPr lang="el-GR"/>
        </a:p>
      </dgm:t>
    </dgm:pt>
    <dgm:pt modelId="{A6A7D8A0-90C5-4806-BFAF-FA5423EFF310}" type="pres">
      <dgm:prSet presAssocID="{FCC58DB2-49F2-459E-ACAA-01755AB86EFC}" presName="diagram" presStyleCnt="0">
        <dgm:presLayoutVars>
          <dgm:dir/>
        </dgm:presLayoutVars>
      </dgm:prSet>
      <dgm:spPr/>
    </dgm:pt>
    <dgm:pt modelId="{D7537629-3C19-490C-A33D-612857ACC12F}" type="pres">
      <dgm:prSet presAssocID="{791EDDA9-B80E-4509-AF30-00876FF711A5}" presName="composite" presStyleCnt="0"/>
      <dgm:spPr/>
    </dgm:pt>
    <dgm:pt modelId="{6680494A-8764-43CE-8BDE-06467D03BE40}" type="pres">
      <dgm:prSet presAssocID="{791EDDA9-B80E-4509-AF30-00876FF711A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414D2C1F-4333-4F66-8181-ECE425C9FD15}" type="pres">
      <dgm:prSet presAssocID="{791EDDA9-B80E-4509-AF30-00876FF711A5}" presName="Parent" presStyleLbl="node0" presStyleIdx="0" presStyleCnt="1">
        <dgm:presLayoutVars>
          <dgm:bulletEnabled val="1"/>
        </dgm:presLayoutVars>
      </dgm:prSet>
      <dgm:spPr/>
      <dgm:t>
        <a:bodyPr/>
        <a:lstStyle/>
        <a:p>
          <a:endParaRPr lang="el-GR"/>
        </a:p>
      </dgm:t>
    </dgm:pt>
  </dgm:ptLst>
  <dgm:cxnLst>
    <dgm:cxn modelId="{6A68B609-E7FC-47E1-9CA8-667E731DF436}" type="presOf" srcId="{791EDDA9-B80E-4509-AF30-00876FF711A5}" destId="{414D2C1F-4333-4F66-8181-ECE425C9FD15}" srcOrd="0" destOrd="0" presId="urn:microsoft.com/office/officeart/2008/layout/BendingPictureCaption"/>
    <dgm:cxn modelId="{C89AB902-FC25-4166-934C-9B5C75AFBE83}" srcId="{FCC58DB2-49F2-459E-ACAA-01755AB86EFC}" destId="{791EDDA9-B80E-4509-AF30-00876FF711A5}" srcOrd="0" destOrd="0" parTransId="{1342AA67-3C76-4501-AEDE-00693F8087BC}" sibTransId="{C51E9EBE-9209-4944-853D-D3760D73E317}"/>
    <dgm:cxn modelId="{0B889EDF-CCCC-4D13-9486-40C5E40CDFDA}" type="presOf" srcId="{FCC58DB2-49F2-459E-ACAA-01755AB86EFC}" destId="{A6A7D8A0-90C5-4806-BFAF-FA5423EFF310}" srcOrd="0" destOrd="0" presId="urn:microsoft.com/office/officeart/2008/layout/BendingPictureCaption"/>
    <dgm:cxn modelId="{854880AB-2CDD-4910-B012-C1BA55FCF66E}" type="presParOf" srcId="{A6A7D8A0-90C5-4806-BFAF-FA5423EFF310}" destId="{D7537629-3C19-490C-A33D-612857ACC12F}" srcOrd="0" destOrd="0" presId="urn:microsoft.com/office/officeart/2008/layout/BendingPictureCaption"/>
    <dgm:cxn modelId="{E4D9DCEE-6401-459D-A601-E4DE4F41E320}" type="presParOf" srcId="{D7537629-3C19-490C-A33D-612857ACC12F}" destId="{6680494A-8764-43CE-8BDE-06467D03BE40}" srcOrd="0" destOrd="0" presId="urn:microsoft.com/office/officeart/2008/layout/BendingPictureCaption"/>
    <dgm:cxn modelId="{66DAD613-7F7A-4EF1-BBAE-43E485E39D0A}" type="presParOf" srcId="{D7537629-3C19-490C-A33D-612857ACC12F}" destId="{414D2C1F-4333-4F66-8181-ECE425C9FD1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024BED-4B7C-45FE-AEF1-8B6F8D9746E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71021226-81B6-4EE6-8DD6-473A246142A0}">
      <dgm:prSet phldrT="[Κείμενο]"/>
      <dgm:spPr/>
      <dgm:t>
        <a:bodyPr/>
        <a:lstStyle/>
        <a:p>
          <a:r>
            <a:rPr lang="el-GR" dirty="0" err="1" smtClean="0"/>
            <a:t>μωμόγεροι</a:t>
          </a:r>
          <a:endParaRPr lang="el-GR" dirty="0"/>
        </a:p>
      </dgm:t>
    </dgm:pt>
    <dgm:pt modelId="{B8961ADD-BE2E-44B7-BBB0-C9134BC3B364}" type="parTrans" cxnId="{5247E36E-2B61-4DF4-B818-C9A0D6D5B539}">
      <dgm:prSet/>
      <dgm:spPr/>
      <dgm:t>
        <a:bodyPr/>
        <a:lstStyle/>
        <a:p>
          <a:endParaRPr lang="el-GR"/>
        </a:p>
      </dgm:t>
    </dgm:pt>
    <dgm:pt modelId="{3B97B0EE-57DC-4A5C-BC2F-4C4AD8C57AC3}" type="sibTrans" cxnId="{5247E36E-2B61-4DF4-B818-C9A0D6D5B539}">
      <dgm:prSet/>
      <dgm:spPr/>
      <dgm:t>
        <a:bodyPr/>
        <a:lstStyle/>
        <a:p>
          <a:endParaRPr lang="el-GR"/>
        </a:p>
      </dgm:t>
    </dgm:pt>
    <dgm:pt modelId="{13D42802-8885-48DC-8B9D-E2AC9EAC8784}" type="pres">
      <dgm:prSet presAssocID="{8C024BED-4B7C-45FE-AEF1-8B6F8D9746E7}" presName="diagram" presStyleCnt="0">
        <dgm:presLayoutVars>
          <dgm:dir/>
        </dgm:presLayoutVars>
      </dgm:prSet>
      <dgm:spPr/>
    </dgm:pt>
    <dgm:pt modelId="{F6799D7D-7A4D-4441-8607-AE3902485FAE}" type="pres">
      <dgm:prSet presAssocID="{71021226-81B6-4EE6-8DD6-473A246142A0}" presName="composite" presStyleCnt="0"/>
      <dgm:spPr/>
    </dgm:pt>
    <dgm:pt modelId="{AF5109C9-AFB8-4042-B455-A698DE14044F}" type="pres">
      <dgm:prSet presAssocID="{71021226-81B6-4EE6-8DD6-473A246142A0}"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4631C986-0FE3-49C4-85E4-7353933A38F2}" type="pres">
      <dgm:prSet presAssocID="{71021226-81B6-4EE6-8DD6-473A246142A0}" presName="Parent" presStyleLbl="node0" presStyleIdx="0" presStyleCnt="1">
        <dgm:presLayoutVars>
          <dgm:bulletEnabled val="1"/>
        </dgm:presLayoutVars>
      </dgm:prSet>
      <dgm:spPr/>
      <dgm:t>
        <a:bodyPr/>
        <a:lstStyle/>
        <a:p>
          <a:endParaRPr lang="el-GR"/>
        </a:p>
      </dgm:t>
    </dgm:pt>
  </dgm:ptLst>
  <dgm:cxnLst>
    <dgm:cxn modelId="{5247E36E-2B61-4DF4-B818-C9A0D6D5B539}" srcId="{8C024BED-4B7C-45FE-AEF1-8B6F8D9746E7}" destId="{71021226-81B6-4EE6-8DD6-473A246142A0}" srcOrd="0" destOrd="0" parTransId="{B8961ADD-BE2E-44B7-BBB0-C9134BC3B364}" sibTransId="{3B97B0EE-57DC-4A5C-BC2F-4C4AD8C57AC3}"/>
    <dgm:cxn modelId="{B508BC6F-73B5-4631-8AD8-CE7B4891D447}" type="presOf" srcId="{8C024BED-4B7C-45FE-AEF1-8B6F8D9746E7}" destId="{13D42802-8885-48DC-8B9D-E2AC9EAC8784}" srcOrd="0" destOrd="0" presId="urn:microsoft.com/office/officeart/2008/layout/BendingPictureCaption"/>
    <dgm:cxn modelId="{FD7511F2-2544-4D7B-912F-E8AE0FA4564A}" type="presOf" srcId="{71021226-81B6-4EE6-8DD6-473A246142A0}" destId="{4631C986-0FE3-49C4-85E4-7353933A38F2}" srcOrd="0" destOrd="0" presId="urn:microsoft.com/office/officeart/2008/layout/BendingPictureCaption"/>
    <dgm:cxn modelId="{65F7336A-0CA6-4A65-9E14-7A7D26CE7928}" type="presParOf" srcId="{13D42802-8885-48DC-8B9D-E2AC9EAC8784}" destId="{F6799D7D-7A4D-4441-8607-AE3902485FAE}" srcOrd="0" destOrd="0" presId="urn:microsoft.com/office/officeart/2008/layout/BendingPictureCaption"/>
    <dgm:cxn modelId="{2E07D0D0-5292-4A4C-AA72-71DF3E1DFE4C}" type="presParOf" srcId="{F6799D7D-7A4D-4441-8607-AE3902485FAE}" destId="{AF5109C9-AFB8-4042-B455-A698DE14044F}" srcOrd="0" destOrd="0" presId="urn:microsoft.com/office/officeart/2008/layout/BendingPictureCaption"/>
    <dgm:cxn modelId="{703A5C63-19EF-41B3-8CA3-B20BE0A08C58}" type="presParOf" srcId="{F6799D7D-7A4D-4441-8607-AE3902485FAE}" destId="{4631C986-0FE3-49C4-85E4-7353933A38F2}"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FA18D1-45BA-4943-8653-93FF9299F9CE}"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CFFDD0B3-C787-4D99-9128-7860230B0AFC}">
      <dgm:prSet phldrT="[Κείμενο]"/>
      <dgm:spPr/>
      <dgm:t>
        <a:bodyPr/>
        <a:lstStyle/>
        <a:p>
          <a:r>
            <a:rPr lang="el-GR" dirty="0" smtClean="0"/>
            <a:t>«Βασίλης», ψωμί με σταυρό μέσα σε κούπα με </a:t>
          </a:r>
          <a:r>
            <a:rPr lang="el-GR" dirty="0" err="1" smtClean="0"/>
            <a:t>κόλυβα</a:t>
          </a:r>
          <a:r>
            <a:rPr lang="el-GR" dirty="0" smtClean="0"/>
            <a:t>, ένα κλαδί ελιάς, ένα μπουκάλι κρασί και το πορτοφόλι του νοικοκύρη για να ευλογήσει ο Άγιος Βασίλης. Κύπρος</a:t>
          </a:r>
          <a:endParaRPr lang="el-GR" dirty="0"/>
        </a:p>
      </dgm:t>
    </dgm:pt>
    <dgm:pt modelId="{D32ED12C-B720-4EE9-A5A5-F5705F4A61C5}" type="parTrans" cxnId="{466F0C63-CA08-4EC2-888F-90561868A812}">
      <dgm:prSet/>
      <dgm:spPr/>
      <dgm:t>
        <a:bodyPr/>
        <a:lstStyle/>
        <a:p>
          <a:endParaRPr lang="el-GR"/>
        </a:p>
      </dgm:t>
    </dgm:pt>
    <dgm:pt modelId="{D064D259-4065-4033-8C43-296983B89206}" type="sibTrans" cxnId="{466F0C63-CA08-4EC2-888F-90561868A812}">
      <dgm:prSet/>
      <dgm:spPr/>
      <dgm:t>
        <a:bodyPr/>
        <a:lstStyle/>
        <a:p>
          <a:endParaRPr lang="el-GR"/>
        </a:p>
      </dgm:t>
    </dgm:pt>
    <dgm:pt modelId="{2F0EA634-3213-48DE-AFB9-8CBE4E129E8D}" type="pres">
      <dgm:prSet presAssocID="{51FA18D1-45BA-4943-8653-93FF9299F9CE}" presName="diagram" presStyleCnt="0">
        <dgm:presLayoutVars>
          <dgm:dir/>
        </dgm:presLayoutVars>
      </dgm:prSet>
      <dgm:spPr/>
    </dgm:pt>
    <dgm:pt modelId="{4BA372CC-6E04-4868-854D-52A877F4DC48}" type="pres">
      <dgm:prSet presAssocID="{CFFDD0B3-C787-4D99-9128-7860230B0AFC}" presName="composite" presStyleCnt="0"/>
      <dgm:spPr/>
    </dgm:pt>
    <dgm:pt modelId="{0B7007CF-EAFB-446C-9A12-4C23E06481FE}" type="pres">
      <dgm:prSet presAssocID="{CFFDD0B3-C787-4D99-9128-7860230B0AFC}" presName="Image" presStyleLbl="bgShp" presStyleIdx="0" presStyleCnt="1" custScaleX="92766" custScaleY="85255" custLinFactNeighborX="5016" custLinFactNeighborY="-82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BDF13BCD-655F-45A3-8C9B-AD42C5F63E8F}" type="pres">
      <dgm:prSet presAssocID="{CFFDD0B3-C787-4D99-9128-7860230B0AFC}" presName="Parent" presStyleLbl="node0" presStyleIdx="0" presStyleCnt="1" custScaleX="135208" custScaleY="168481" custLinFactNeighborX="-3331" custLinFactNeighborY="54779">
        <dgm:presLayoutVars>
          <dgm:bulletEnabled val="1"/>
        </dgm:presLayoutVars>
      </dgm:prSet>
      <dgm:spPr/>
      <dgm:t>
        <a:bodyPr/>
        <a:lstStyle/>
        <a:p>
          <a:endParaRPr lang="el-GR"/>
        </a:p>
      </dgm:t>
    </dgm:pt>
  </dgm:ptLst>
  <dgm:cxnLst>
    <dgm:cxn modelId="{42D224D9-408F-4FF8-A73C-7E7048AAB2F2}" type="presOf" srcId="{CFFDD0B3-C787-4D99-9128-7860230B0AFC}" destId="{BDF13BCD-655F-45A3-8C9B-AD42C5F63E8F}" srcOrd="0" destOrd="0" presId="urn:microsoft.com/office/officeart/2008/layout/BendingPictureCaption"/>
    <dgm:cxn modelId="{466F0C63-CA08-4EC2-888F-90561868A812}" srcId="{51FA18D1-45BA-4943-8653-93FF9299F9CE}" destId="{CFFDD0B3-C787-4D99-9128-7860230B0AFC}" srcOrd="0" destOrd="0" parTransId="{D32ED12C-B720-4EE9-A5A5-F5705F4A61C5}" sibTransId="{D064D259-4065-4033-8C43-296983B89206}"/>
    <dgm:cxn modelId="{46E91508-4000-4E55-91CE-9FB433072DD5}" type="presOf" srcId="{51FA18D1-45BA-4943-8653-93FF9299F9CE}" destId="{2F0EA634-3213-48DE-AFB9-8CBE4E129E8D}" srcOrd="0" destOrd="0" presId="urn:microsoft.com/office/officeart/2008/layout/BendingPictureCaption"/>
    <dgm:cxn modelId="{77C455D5-6C78-4509-A25B-65FFA72BCB9F}" type="presParOf" srcId="{2F0EA634-3213-48DE-AFB9-8CBE4E129E8D}" destId="{4BA372CC-6E04-4868-854D-52A877F4DC48}" srcOrd="0" destOrd="0" presId="urn:microsoft.com/office/officeart/2008/layout/BendingPictureCaption"/>
    <dgm:cxn modelId="{77DC8277-F660-4D61-A8DE-9178050489E8}" type="presParOf" srcId="{4BA372CC-6E04-4868-854D-52A877F4DC48}" destId="{0B7007CF-EAFB-446C-9A12-4C23E06481FE}" srcOrd="0" destOrd="0" presId="urn:microsoft.com/office/officeart/2008/layout/BendingPictureCaption"/>
    <dgm:cxn modelId="{EAEB056B-37D6-4985-8878-6E0D85A5CDCB}" type="presParOf" srcId="{4BA372CC-6E04-4868-854D-52A877F4DC48}" destId="{BDF13BCD-655F-45A3-8C9B-AD42C5F63E8F}"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CEB8C-4D27-4D63-925D-2456C296F81A}">
      <dsp:nvSpPr>
        <dsp:cNvPr id="0" name=""/>
        <dsp:cNvSpPr/>
      </dsp:nvSpPr>
      <dsp:spPr>
        <a:xfrm>
          <a:off x="167684" y="0"/>
          <a:ext cx="2305436" cy="17037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EEEFE020-0A54-401A-B253-2085575D8F5E}">
      <dsp:nvSpPr>
        <dsp:cNvPr id="0" name=""/>
        <dsp:cNvSpPr/>
      </dsp:nvSpPr>
      <dsp:spPr>
        <a:xfrm>
          <a:off x="633677" y="1394794"/>
          <a:ext cx="1986599" cy="477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l-GR" sz="2800" kern="1200" dirty="0" smtClean="0"/>
            <a:t>δίπλες</a:t>
          </a:r>
          <a:endParaRPr lang="el-GR" sz="2800" kern="1200" dirty="0"/>
        </a:p>
      </dsp:txBody>
      <dsp:txXfrm>
        <a:off x="633677" y="1394794"/>
        <a:ext cx="1986599" cy="477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762C4-BAAB-41E8-A163-85B9C99DD43D}">
      <dsp:nvSpPr>
        <dsp:cNvPr id="0" name=""/>
        <dsp:cNvSpPr/>
      </dsp:nvSpPr>
      <dsp:spPr>
        <a:xfrm>
          <a:off x="620354" y="0"/>
          <a:ext cx="1922443" cy="14206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dsp:spPr>
      <dsp:style>
        <a:lnRef idx="0">
          <a:scrgbClr r="0" g="0" b="0"/>
        </a:lnRef>
        <a:fillRef idx="1">
          <a:scrgbClr r="0" g="0" b="0"/>
        </a:fillRef>
        <a:effectRef idx="0">
          <a:scrgbClr r="0" g="0" b="0"/>
        </a:effectRef>
        <a:fontRef idx="minor"/>
      </dsp:style>
    </dsp:sp>
    <dsp:sp modelId="{CA7C3F35-F705-4E12-AA7E-D8ED64C8F7A3}">
      <dsp:nvSpPr>
        <dsp:cNvPr id="0" name=""/>
        <dsp:cNvSpPr/>
      </dsp:nvSpPr>
      <dsp:spPr>
        <a:xfrm>
          <a:off x="1008933" y="1163082"/>
          <a:ext cx="1656573" cy="3981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l-GR" sz="1600" kern="1200" dirty="0" smtClean="0"/>
            <a:t>Αλμυρή βασιλόπιτα</a:t>
          </a:r>
        </a:p>
      </dsp:txBody>
      <dsp:txXfrm>
        <a:off x="1008933" y="1163082"/>
        <a:ext cx="1656573" cy="3981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E5E8-F052-4723-BC86-7BF9B9D2014C}">
      <dsp:nvSpPr>
        <dsp:cNvPr id="0" name=""/>
        <dsp:cNvSpPr/>
      </dsp:nvSpPr>
      <dsp:spPr>
        <a:xfrm>
          <a:off x="144015" y="1"/>
          <a:ext cx="2369063" cy="175072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FB7A4762-A3A8-4564-8C26-13065E405CCB}">
      <dsp:nvSpPr>
        <dsp:cNvPr id="0" name=""/>
        <dsp:cNvSpPr/>
      </dsp:nvSpPr>
      <dsp:spPr>
        <a:xfrm>
          <a:off x="478853" y="1504037"/>
          <a:ext cx="2041426" cy="490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l-GR" sz="1600" kern="1200" dirty="0" err="1" smtClean="0"/>
            <a:t>Προβέντα</a:t>
          </a:r>
          <a:r>
            <a:rPr lang="el-GR" sz="1600" kern="1200" dirty="0" smtClean="0"/>
            <a:t> βασιλόπιτα Σάμου</a:t>
          </a:r>
          <a:endParaRPr lang="el-GR" sz="1600" kern="1200" dirty="0"/>
        </a:p>
      </dsp:txBody>
      <dsp:txXfrm>
        <a:off x="478853" y="1504037"/>
        <a:ext cx="2041426" cy="4905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41B8A-3FB4-4B07-9F4A-DFB2F93AB318}">
      <dsp:nvSpPr>
        <dsp:cNvPr id="0" name=""/>
        <dsp:cNvSpPr/>
      </dsp:nvSpPr>
      <dsp:spPr>
        <a:xfrm>
          <a:off x="0" y="7539"/>
          <a:ext cx="2668354" cy="19719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43E4EB0A-3B34-4688-BDAB-0450CEEE3E18}">
      <dsp:nvSpPr>
        <dsp:cNvPr id="0" name=""/>
        <dsp:cNvSpPr/>
      </dsp:nvSpPr>
      <dsp:spPr>
        <a:xfrm>
          <a:off x="539348" y="1621900"/>
          <a:ext cx="2299326" cy="5525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5000"/>
            </a:spcAft>
          </a:pPr>
          <a:r>
            <a:rPr lang="el-GR" sz="1200" kern="1200" dirty="0" smtClean="0"/>
            <a:t>Τα </a:t>
          </a:r>
          <a:r>
            <a:rPr lang="el-GR" sz="1200" kern="1200" dirty="0" err="1" smtClean="0"/>
            <a:t>ακούμια</a:t>
          </a:r>
          <a:r>
            <a:rPr lang="el-GR" sz="1200" kern="1200" dirty="0" smtClean="0"/>
            <a:t> στη Σύμη έχουν μέσα φλουρί και δίνονται αντί βασιλόπιτας</a:t>
          </a:r>
          <a:endParaRPr lang="el-GR" sz="1200" kern="1200" dirty="0"/>
        </a:p>
      </dsp:txBody>
      <dsp:txXfrm>
        <a:off x="539348" y="1621900"/>
        <a:ext cx="2299326" cy="5525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B046D-F4F2-4A1C-B14F-DB7A1C262648}">
      <dsp:nvSpPr>
        <dsp:cNvPr id="0" name=""/>
        <dsp:cNvSpPr/>
      </dsp:nvSpPr>
      <dsp:spPr>
        <a:xfrm>
          <a:off x="126951" y="0"/>
          <a:ext cx="1927331" cy="14242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3A9F62C7-6D1C-4DEA-BD2D-1CE5BBCD688D}">
      <dsp:nvSpPr>
        <dsp:cNvPr id="0" name=""/>
        <dsp:cNvSpPr/>
      </dsp:nvSpPr>
      <dsp:spPr>
        <a:xfrm>
          <a:off x="516518" y="1166040"/>
          <a:ext cx="1660785" cy="399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el-GR" sz="1300" kern="1200" dirty="0" smtClean="0"/>
            <a:t>Αλμυρή βασιλόπιτα</a:t>
          </a:r>
        </a:p>
        <a:p>
          <a:pPr lvl="0" algn="ctr" defTabSz="577850">
            <a:lnSpc>
              <a:spcPct val="90000"/>
            </a:lnSpc>
            <a:spcBef>
              <a:spcPct val="0"/>
            </a:spcBef>
            <a:spcAft>
              <a:spcPct val="5000"/>
            </a:spcAft>
          </a:pPr>
          <a:r>
            <a:rPr lang="el-GR" sz="1300" kern="1200" dirty="0" err="1" smtClean="0"/>
            <a:t>πρωτόπιτα</a:t>
          </a:r>
          <a:endParaRPr lang="el-GR" sz="1300" kern="1200" dirty="0"/>
        </a:p>
      </dsp:txBody>
      <dsp:txXfrm>
        <a:off x="516518" y="1166040"/>
        <a:ext cx="1660785" cy="3991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9A62-46A8-480D-BEA2-EC5E4FF67ACA}">
      <dsp:nvSpPr>
        <dsp:cNvPr id="0" name=""/>
        <dsp:cNvSpPr/>
      </dsp:nvSpPr>
      <dsp:spPr>
        <a:xfrm>
          <a:off x="40801" y="148208"/>
          <a:ext cx="2027815" cy="14985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87B99B25-144F-4B8D-8817-F4010923FDDF}">
      <dsp:nvSpPr>
        <dsp:cNvPr id="0" name=""/>
        <dsp:cNvSpPr/>
      </dsp:nvSpPr>
      <dsp:spPr>
        <a:xfrm>
          <a:off x="611789" y="1226833"/>
          <a:ext cx="1747372" cy="419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5000"/>
            </a:spcAft>
          </a:pPr>
          <a:r>
            <a:rPr lang="el-GR" sz="1500" kern="1200" dirty="0" smtClean="0"/>
            <a:t>Φυλλωτή βασιλόπιτα</a:t>
          </a:r>
          <a:endParaRPr lang="el-GR" sz="1500" kern="1200" dirty="0"/>
        </a:p>
      </dsp:txBody>
      <dsp:txXfrm>
        <a:off x="611789" y="1226833"/>
        <a:ext cx="1747372" cy="419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EC4A5-1E88-4515-B0C7-0536329F27D9}">
      <dsp:nvSpPr>
        <dsp:cNvPr id="0" name=""/>
        <dsp:cNvSpPr/>
      </dsp:nvSpPr>
      <dsp:spPr>
        <a:xfrm>
          <a:off x="0" y="0"/>
          <a:ext cx="2249161" cy="16621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F1B14916-1C5D-476C-91F3-11936ED01768}">
      <dsp:nvSpPr>
        <dsp:cNvPr id="0" name=""/>
        <dsp:cNvSpPr/>
      </dsp:nvSpPr>
      <dsp:spPr>
        <a:xfrm>
          <a:off x="630631" y="1360748"/>
          <a:ext cx="1938107" cy="465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5000"/>
            </a:spcAft>
          </a:pPr>
          <a:r>
            <a:rPr lang="el-GR" sz="2300" kern="1200" dirty="0" smtClean="0"/>
            <a:t>μελομακάρονα</a:t>
          </a:r>
          <a:endParaRPr lang="el-GR" sz="2300" kern="1200" dirty="0"/>
        </a:p>
      </dsp:txBody>
      <dsp:txXfrm>
        <a:off x="630631" y="1360748"/>
        <a:ext cx="1938107" cy="465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198C5-2FBB-4BBF-9E09-A6C732EC0000}">
      <dsp:nvSpPr>
        <dsp:cNvPr id="0" name=""/>
        <dsp:cNvSpPr/>
      </dsp:nvSpPr>
      <dsp:spPr>
        <a:xfrm>
          <a:off x="189256" y="0"/>
          <a:ext cx="2351699" cy="17378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C903370A-4BE3-41BA-8F9B-EC258B6101E4}">
      <dsp:nvSpPr>
        <dsp:cNvPr id="0" name=""/>
        <dsp:cNvSpPr/>
      </dsp:nvSpPr>
      <dsp:spPr>
        <a:xfrm>
          <a:off x="664599" y="1422783"/>
          <a:ext cx="2026464" cy="486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5000"/>
            </a:spcAft>
          </a:pPr>
          <a:r>
            <a:rPr lang="el-GR" sz="2600" kern="1200" dirty="0" smtClean="0"/>
            <a:t>κουραμπιέδες</a:t>
          </a:r>
          <a:endParaRPr lang="el-GR" sz="2600" kern="1200" dirty="0"/>
        </a:p>
      </dsp:txBody>
      <dsp:txXfrm>
        <a:off x="664599" y="1422783"/>
        <a:ext cx="2026464" cy="486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EF134-281E-4008-A16A-B00DA841BB40}">
      <dsp:nvSpPr>
        <dsp:cNvPr id="0" name=""/>
        <dsp:cNvSpPr/>
      </dsp:nvSpPr>
      <dsp:spPr>
        <a:xfrm>
          <a:off x="515073" y="0"/>
          <a:ext cx="1416873" cy="10470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dsp:spPr>
      <dsp:style>
        <a:lnRef idx="0">
          <a:scrgbClr r="0" g="0" b="0"/>
        </a:lnRef>
        <a:fillRef idx="1">
          <a:scrgbClr r="0" g="0" b="0"/>
        </a:fillRef>
        <a:effectRef idx="0">
          <a:scrgbClr r="0" g="0" b="0"/>
        </a:effectRef>
        <a:fontRef idx="minor"/>
      </dsp:style>
    </dsp:sp>
    <dsp:sp modelId="{69F18D67-482C-4D9F-A62B-EA33502938AE}">
      <dsp:nvSpPr>
        <dsp:cNvPr id="0" name=""/>
        <dsp:cNvSpPr/>
      </dsp:nvSpPr>
      <dsp:spPr>
        <a:xfrm>
          <a:off x="801463" y="857211"/>
          <a:ext cx="1220922" cy="293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l-GR" sz="1700" kern="1200" dirty="0" smtClean="0"/>
            <a:t>μπακλαβάς</a:t>
          </a:r>
          <a:endParaRPr lang="el-GR" sz="1700" kern="1200" dirty="0"/>
        </a:p>
      </dsp:txBody>
      <dsp:txXfrm>
        <a:off x="801463" y="857211"/>
        <a:ext cx="1220922" cy="293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32140-C7AC-4D86-A3C6-8B92D8907B35}">
      <dsp:nvSpPr>
        <dsp:cNvPr id="0" name=""/>
        <dsp:cNvSpPr/>
      </dsp:nvSpPr>
      <dsp:spPr>
        <a:xfrm>
          <a:off x="134378" y="0"/>
          <a:ext cx="1717138" cy="1268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D041C1D3-9845-4C39-B75D-36E662B342E6}">
      <dsp:nvSpPr>
        <dsp:cNvPr id="0" name=""/>
        <dsp:cNvSpPr/>
      </dsp:nvSpPr>
      <dsp:spPr>
        <a:xfrm>
          <a:off x="481459" y="1038872"/>
          <a:ext cx="1479661" cy="355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5000"/>
            </a:spcAft>
          </a:pPr>
          <a:r>
            <a:rPr lang="el-GR" sz="2100" kern="1200" dirty="0" smtClean="0"/>
            <a:t>σπάργανα</a:t>
          </a:r>
          <a:endParaRPr lang="el-GR" sz="2100" kern="1200" dirty="0"/>
        </a:p>
      </dsp:txBody>
      <dsp:txXfrm>
        <a:off x="481459" y="1038872"/>
        <a:ext cx="1479661" cy="355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494A-8764-43CE-8BDE-06467D03BE40}">
      <dsp:nvSpPr>
        <dsp:cNvPr id="0" name=""/>
        <dsp:cNvSpPr/>
      </dsp:nvSpPr>
      <dsp:spPr>
        <a:xfrm>
          <a:off x="457085" y="0"/>
          <a:ext cx="2401652" cy="17748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414D2C1F-4333-4F66-8181-ECE425C9FD15}">
      <dsp:nvSpPr>
        <dsp:cNvPr id="0" name=""/>
        <dsp:cNvSpPr/>
      </dsp:nvSpPr>
      <dsp:spPr>
        <a:xfrm>
          <a:off x="942526" y="1453005"/>
          <a:ext cx="2069508" cy="497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5000"/>
            </a:spcAft>
          </a:pPr>
          <a:r>
            <a:rPr lang="el-GR" sz="2100" kern="1200" dirty="0" err="1" smtClean="0"/>
            <a:t>μπαμπουσιαραίοι</a:t>
          </a:r>
          <a:endParaRPr lang="el-GR" sz="2100" kern="1200" dirty="0"/>
        </a:p>
      </dsp:txBody>
      <dsp:txXfrm>
        <a:off x="942526" y="1453005"/>
        <a:ext cx="2069508" cy="497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109C9-AFB8-4042-B455-A698DE14044F}">
      <dsp:nvSpPr>
        <dsp:cNvPr id="0" name=""/>
        <dsp:cNvSpPr/>
      </dsp:nvSpPr>
      <dsp:spPr>
        <a:xfrm>
          <a:off x="193576" y="0"/>
          <a:ext cx="2478952" cy="18319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4631C986-0FE3-49C4-85E4-7353933A38F2}">
      <dsp:nvSpPr>
        <dsp:cNvPr id="0" name=""/>
        <dsp:cNvSpPr/>
      </dsp:nvSpPr>
      <dsp:spPr>
        <a:xfrm>
          <a:off x="694641" y="1499772"/>
          <a:ext cx="2136118" cy="5133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5000"/>
            </a:spcAft>
          </a:pPr>
          <a:r>
            <a:rPr lang="el-GR" sz="3000" kern="1200" dirty="0" err="1" smtClean="0"/>
            <a:t>μωμόγεροι</a:t>
          </a:r>
          <a:endParaRPr lang="el-GR" sz="3000" kern="1200" dirty="0"/>
        </a:p>
      </dsp:txBody>
      <dsp:txXfrm>
        <a:off x="694641" y="1499772"/>
        <a:ext cx="2136118" cy="5133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007CF-EAFB-446C-9A12-4C23E06481FE}">
      <dsp:nvSpPr>
        <dsp:cNvPr id="0" name=""/>
        <dsp:cNvSpPr/>
      </dsp:nvSpPr>
      <dsp:spPr>
        <a:xfrm>
          <a:off x="144013" y="72005"/>
          <a:ext cx="2639184" cy="17924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a:effectLst/>
      </dsp:spPr>
      <dsp:style>
        <a:lnRef idx="0">
          <a:scrgbClr r="0" g="0" b="0"/>
        </a:lnRef>
        <a:fillRef idx="1">
          <a:scrgbClr r="0" g="0" b="0"/>
        </a:fillRef>
        <a:effectRef idx="0">
          <a:scrgbClr r="0" g="0" b="0"/>
        </a:effectRef>
        <a:fontRef idx="minor"/>
      </dsp:style>
    </dsp:sp>
    <dsp:sp modelId="{BDF13BCD-655F-45A3-8C9B-AD42C5F63E8F}">
      <dsp:nvSpPr>
        <dsp:cNvPr id="0" name=""/>
        <dsp:cNvSpPr/>
      </dsp:nvSpPr>
      <dsp:spPr>
        <a:xfrm>
          <a:off x="0" y="1543116"/>
          <a:ext cx="3314671" cy="9925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l-GR" sz="1400" kern="1200" dirty="0" smtClean="0"/>
            <a:t>«Βασίλης», ψωμί με σταυρό μέσα σε κούπα με </a:t>
          </a:r>
          <a:r>
            <a:rPr lang="el-GR" sz="1400" kern="1200" dirty="0" err="1" smtClean="0"/>
            <a:t>κόλυβα</a:t>
          </a:r>
          <a:r>
            <a:rPr lang="el-GR" sz="1400" kern="1200" dirty="0" smtClean="0"/>
            <a:t>, ένα κλαδί ελιάς, ένα μπουκάλι κρασί και το πορτοφόλι του νοικοκύρη για να ευλογήσει ο Άγιος Βασίλης. Κύπρος</a:t>
          </a:r>
          <a:endParaRPr lang="el-GR" sz="1400" kern="1200" dirty="0"/>
        </a:p>
      </dsp:txBody>
      <dsp:txXfrm>
        <a:off x="0" y="1543116"/>
        <a:ext cx="3314671" cy="99259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1B25C-1E8D-4FA8-BDFB-C88DB9398FD7}" type="datetimeFigureOut">
              <a:rPr lang="el-GR" smtClean="0"/>
              <a:t>21/12/2020</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27132-6D54-4980-81A2-95C2A3DCE5F5}" type="slidenum">
              <a:rPr lang="el-GR" smtClean="0"/>
              <a:t>‹#›</a:t>
            </a:fld>
            <a:endParaRPr lang="el-GR" dirty="0"/>
          </a:p>
        </p:txBody>
      </p:sp>
    </p:spTree>
    <p:extLst>
      <p:ext uri="{BB962C8B-B14F-4D97-AF65-F5344CB8AC3E}">
        <p14:creationId xmlns:p14="http://schemas.microsoft.com/office/powerpoint/2010/main" val="269489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27132-6D54-4980-81A2-95C2A3DCE5F5}" type="slidenum">
              <a:rPr lang="el-GR" smtClean="0"/>
              <a:t>15</a:t>
            </a:fld>
            <a:endParaRPr lang="el-GR"/>
          </a:p>
        </p:txBody>
      </p:sp>
    </p:spTree>
    <p:extLst>
      <p:ext uri="{BB962C8B-B14F-4D97-AF65-F5344CB8AC3E}">
        <p14:creationId xmlns:p14="http://schemas.microsoft.com/office/powerpoint/2010/main" val="26726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Τίτλος 28"/>
          <p:cNvSpPr>
            <a:spLocks noGrp="1"/>
          </p:cNvSpPr>
          <p:nvPr>
            <p:ph type="ctrTitle"/>
          </p:nvPr>
        </p:nvSpPr>
        <p:spPr>
          <a:xfrm>
            <a:off x="381000" y="4853411"/>
            <a:ext cx="8458200" cy="1222375"/>
          </a:xfrm>
        </p:spPr>
        <p:txBody>
          <a:bodyPr anchor="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16" name="Θέση ημερομηνίας 15"/>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2" name="Θέση υποσέλιδου 1"/>
          <p:cNvSpPr>
            <a:spLocks noGrp="1"/>
          </p:cNvSpPr>
          <p:nvPr>
            <p:ph type="ftr" sz="quarter" idx="11"/>
          </p:nvPr>
        </p:nvSpPr>
        <p:spPr/>
        <p:txBody>
          <a:bodyPr/>
          <a:lstStyle/>
          <a:p>
            <a:endParaRPr lang="el-GR" dirty="0"/>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787EE552-E52A-4040-8AAB-AB11D863A5BF}"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smtClean="0"/>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19" name="Θέση υποσέλιδου 18"/>
          <p:cNvSpPr>
            <a:spLocks noGrp="1"/>
          </p:cNvSpPr>
          <p:nvPr>
            <p:ph type="ftr" sz="quarter" idx="11"/>
          </p:nvPr>
        </p:nvSpPr>
        <p:spPr>
          <a:xfrm>
            <a:off x="3581400" y="76200"/>
            <a:ext cx="2895600" cy="288925"/>
          </a:xfrm>
        </p:spPr>
        <p:txBody>
          <a:bodyPr/>
          <a:lstStyle/>
          <a:p>
            <a:endParaRPr lang="el-GR" dirty="0"/>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787EE552-E52A-4040-8AAB-AB11D863A5BF}"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9" name="Θέση ημερομηνίας 18"/>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11" name="Θέση υποσέλιδου 10"/>
          <p:cNvSpPr>
            <a:spLocks noGrp="1"/>
          </p:cNvSpPr>
          <p:nvPr>
            <p:ph type="ftr" sz="quarter" idx="11"/>
          </p:nvPr>
        </p:nvSpPr>
        <p:spPr/>
        <p:txBody>
          <a:bodyPr/>
          <a:lstStyle/>
          <a:p>
            <a:endParaRPr lang="el-GR" dirty="0"/>
          </a:p>
        </p:txBody>
      </p:sp>
      <p:sp>
        <p:nvSpPr>
          <p:cNvPr id="16" name="Θέση αριθμού διαφάνειας 15"/>
          <p:cNvSpPr>
            <a:spLocks noGrp="1"/>
          </p:cNvSpPr>
          <p:nvPr>
            <p:ph type="sldNum" sz="quarter" idx="12"/>
          </p:nvPr>
        </p:nvSpPr>
        <p:spPr/>
        <p:txBody>
          <a:bodyPr/>
          <a:lstStyle/>
          <a:p>
            <a:fld id="{787EE552-E52A-4040-8AAB-AB11D863A5BF}" type="slidenum">
              <a:rPr lang="el-GR" smtClean="0"/>
              <a:t>‹#›</a:t>
            </a:fld>
            <a:endParaRPr lang="el-GR" dirty="0"/>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10" name="Θέση υποσέλιδου 9"/>
          <p:cNvSpPr>
            <a:spLocks noGrp="1"/>
          </p:cNvSpPr>
          <p:nvPr>
            <p:ph type="ftr" sz="quarter" idx="11"/>
          </p:nvPr>
        </p:nvSpPr>
        <p:spPr/>
        <p:txBody>
          <a:bodyPr/>
          <a:lstStyle/>
          <a:p>
            <a:endParaRPr lang="el-GR" dirty="0"/>
          </a:p>
        </p:txBody>
      </p:sp>
      <p:sp>
        <p:nvSpPr>
          <p:cNvPr id="31" name="Θέση αριθμού διαφάνειας 30"/>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Θέση ημερομηνίας 9"/>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787EE552-E52A-4040-8AAB-AB11D863A5BF}" type="slidenum">
              <a:rPr lang="el-GR" smtClean="0"/>
              <a:t>‹#›</a:t>
            </a:fld>
            <a:endParaRPr lang="el-GR" dirty="0"/>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2" name="Θέση ημερομηνίας 11"/>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21" name="Θέση υποσέλιδου 20"/>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24" name="Θέση υποσέλιδου 23"/>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29" name="Θέση υποσέλιδου 28"/>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87EE552-E52A-4040-8AAB-AB11D863A5BF}"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275555B3-A866-4BD5-AB0C-9721EAB5CC06}" type="datetimeFigureOut">
              <a:rPr lang="el-GR" smtClean="0"/>
              <a:t>21/12/2020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31" name="Θέση αριθμού διαφάνειας 30"/>
          <p:cNvSpPr>
            <a:spLocks noGrp="1"/>
          </p:cNvSpPr>
          <p:nvPr>
            <p:ph type="sldNum" sz="quarter" idx="12"/>
          </p:nvPr>
        </p:nvSpPr>
        <p:spPr/>
        <p:txBody>
          <a:bodyPr/>
          <a:lstStyle/>
          <a:p>
            <a:fld id="{787EE552-E52A-4040-8AAB-AB11D863A5BF}" type="slidenum">
              <a:rPr lang="el-GR" smtClean="0"/>
              <a:t>‹#›</a:t>
            </a:fld>
            <a:endParaRPr lang="el-GR" dirty="0"/>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75555B3-A866-4BD5-AB0C-9721EAB5CC06}" type="datetimeFigureOut">
              <a:rPr lang="el-GR" smtClean="0"/>
              <a:t>21/12/2020</a:t>
            </a:fld>
            <a:endParaRPr lang="el-GR" dirty="0"/>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87EE552-E52A-4040-8AAB-AB11D863A5BF}" type="slidenum">
              <a:rPr lang="el-GR" smtClean="0"/>
              <a:t>‹#›</a:t>
            </a:fld>
            <a:endParaRPr lang="el-GR" dirty="0"/>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26" Type="http://schemas.microsoft.com/office/2007/relationships/diagramDrawing" Target="../diagrams/drawing13.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5" Type="http://schemas.openxmlformats.org/officeDocument/2006/relationships/diagramColors" Target="../diagrams/colors13.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29" Type="http://schemas.openxmlformats.org/officeDocument/2006/relationships/diagramQuickStyle" Target="../diagrams/quickStyle14.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24" Type="http://schemas.openxmlformats.org/officeDocument/2006/relationships/diagramQuickStyle" Target="../diagrams/quickStyle13.xml"/><Relationship Id="rId5" Type="http://schemas.openxmlformats.org/officeDocument/2006/relationships/diagramColors" Target="../diagrams/colors9.xml"/><Relationship Id="rId15" Type="http://schemas.openxmlformats.org/officeDocument/2006/relationships/diagramColors" Target="../diagrams/colors11.xml"/><Relationship Id="rId23" Type="http://schemas.openxmlformats.org/officeDocument/2006/relationships/diagramLayout" Target="../diagrams/layout13.xml"/><Relationship Id="rId28" Type="http://schemas.openxmlformats.org/officeDocument/2006/relationships/diagramLayout" Target="../diagrams/layout14.xml"/><Relationship Id="rId10" Type="http://schemas.openxmlformats.org/officeDocument/2006/relationships/diagramColors" Target="../diagrams/colors10.xml"/><Relationship Id="rId19" Type="http://schemas.openxmlformats.org/officeDocument/2006/relationships/diagramQuickStyle" Target="../diagrams/quickStyle12.xml"/><Relationship Id="rId31" Type="http://schemas.microsoft.com/office/2007/relationships/diagramDrawing" Target="../diagrams/drawing14.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 Id="rId22" Type="http://schemas.openxmlformats.org/officeDocument/2006/relationships/diagramData" Target="../diagrams/data13.xml"/><Relationship Id="rId27" Type="http://schemas.openxmlformats.org/officeDocument/2006/relationships/diagramData" Target="../diagrams/data14.xml"/><Relationship Id="rId30" Type="http://schemas.openxmlformats.org/officeDocument/2006/relationships/diagramColors" Target="../diagrams/colors14.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3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7.xml"/><Relationship Id="rId4" Type="http://schemas.openxmlformats.org/officeDocument/2006/relationships/image" Target="../media/image74.jpg"/></Relationships>
</file>

<file path=ppt/slides/_rels/slide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maphub.net/GiwrgosAggelidis/Kalikantzaroi" TargetMode="External"/><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9.png"/><Relationship Id="rId18" Type="http://schemas.microsoft.com/office/2007/relationships/hdphoto" Target="../media/hdphoto9.wdp"/><Relationship Id="rId3" Type="http://schemas.openxmlformats.org/officeDocument/2006/relationships/image" Target="../media/image94.png"/><Relationship Id="rId7" Type="http://schemas.openxmlformats.org/officeDocument/2006/relationships/image" Target="../media/image96.png"/><Relationship Id="rId12" Type="http://schemas.microsoft.com/office/2007/relationships/hdphoto" Target="../media/hdphoto6.wdp"/><Relationship Id="rId17" Type="http://schemas.openxmlformats.org/officeDocument/2006/relationships/image" Target="../media/image101.png"/><Relationship Id="rId2" Type="http://schemas.openxmlformats.org/officeDocument/2006/relationships/image" Target="../media/image93.png"/><Relationship Id="rId16" Type="http://schemas.microsoft.com/office/2007/relationships/hdphoto" Target="../media/hdphoto8.wdp"/><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8.png"/><Relationship Id="rId5" Type="http://schemas.openxmlformats.org/officeDocument/2006/relationships/image" Target="../media/image95.png"/><Relationship Id="rId15" Type="http://schemas.openxmlformats.org/officeDocument/2006/relationships/image" Target="../media/image10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7.png"/><Relationship Id="rId14" Type="http://schemas.microsoft.com/office/2007/relationships/hdphoto" Target="../media/hdphoto7.wdp"/></Relationships>
</file>

<file path=ppt/slides/_rels/slide5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5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image" Target="../media/image61.jpg"/><Relationship Id="rId4" Type="http://schemas.openxmlformats.org/officeDocument/2006/relationships/image" Target="../media/image63.jpg"/></Relationships>
</file>

<file path=ppt/slides/_rels/slide58.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content.e-me.edu.gr/wp-admin/admin-ajax.php?action=h5p_embed&amp;id=582180" TargetMode="Externa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solidFill>
                  <a:srgbClr val="002060"/>
                </a:solidFill>
              </a:rPr>
              <a:t>Τα </a:t>
            </a:r>
            <a:r>
              <a:rPr lang="el-GR" dirty="0" err="1" smtClean="0">
                <a:solidFill>
                  <a:srgbClr val="002060"/>
                </a:solidFill>
              </a:rPr>
              <a:t>εθιμα</a:t>
            </a:r>
            <a:r>
              <a:rPr lang="el-GR" dirty="0" smtClean="0">
                <a:solidFill>
                  <a:srgbClr val="002060"/>
                </a:solidFill>
              </a:rPr>
              <a:t> και οι </a:t>
            </a:r>
            <a:r>
              <a:rPr lang="el-GR" dirty="0" err="1" smtClean="0">
                <a:solidFill>
                  <a:srgbClr val="002060"/>
                </a:solidFill>
              </a:rPr>
              <a:t>παραδοσεισ</a:t>
            </a:r>
            <a:r>
              <a:rPr lang="el-GR" dirty="0" smtClean="0">
                <a:solidFill>
                  <a:srgbClr val="002060"/>
                </a:solidFill>
              </a:rPr>
              <a:t>  του </a:t>
            </a:r>
            <a:r>
              <a:rPr lang="el-GR" dirty="0" err="1" smtClean="0">
                <a:solidFill>
                  <a:srgbClr val="002060"/>
                </a:solidFill>
              </a:rPr>
              <a:t>δωδεκαημερου</a:t>
            </a:r>
            <a:endParaRPr lang="el-GR" dirty="0">
              <a:solidFill>
                <a:srgbClr val="002060"/>
              </a:solidFill>
            </a:endParaRPr>
          </a:p>
        </p:txBody>
      </p:sp>
    </p:spTree>
    <p:extLst>
      <p:ext uri="{BB962C8B-B14F-4D97-AF65-F5344CB8AC3E}">
        <p14:creationId xmlns:p14="http://schemas.microsoft.com/office/powerpoint/2010/main" val="189783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548680"/>
            <a:ext cx="3489738" cy="830997"/>
          </a:xfrm>
          <a:prstGeom prst="rect">
            <a:avLst/>
          </a:prstGeom>
          <a:noFill/>
        </p:spPr>
        <p:txBody>
          <a:bodyPr wrap="none" rtlCol="0">
            <a:spAutoFit/>
          </a:bodyPr>
          <a:lstStyle/>
          <a:p>
            <a:r>
              <a:rPr lang="el-GR" sz="4800" dirty="0" err="1" smtClean="0">
                <a:solidFill>
                  <a:schemeClr val="tx2">
                    <a:lumMod val="75000"/>
                  </a:schemeClr>
                </a:solidFill>
              </a:rPr>
              <a:t>Χοιροσφάγια</a:t>
            </a:r>
            <a:endParaRPr lang="el-GR" sz="4800" dirty="0">
              <a:solidFill>
                <a:schemeClr val="tx2">
                  <a:lumMod val="75000"/>
                </a:schemeClr>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361390"/>
            <a:ext cx="3816424" cy="28636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0" y="4365104"/>
            <a:ext cx="9108504" cy="2308324"/>
          </a:xfrm>
          <a:prstGeom prst="rect">
            <a:avLst/>
          </a:prstGeom>
          <a:noFill/>
        </p:spPr>
        <p:txBody>
          <a:bodyPr wrap="square" rtlCol="0">
            <a:spAutoFit/>
          </a:bodyPr>
          <a:lstStyle/>
          <a:p>
            <a:r>
              <a:rPr lang="el-GR" sz="1400" dirty="0"/>
              <a:t>Η εκτροφή του χοίρου εξασφαλίζει στην οικογένεια κρέας και λίπος για ολόκληρη τη χρονιά.  </a:t>
            </a:r>
            <a:r>
              <a:rPr lang="el-GR" sz="1400" dirty="0" smtClean="0"/>
              <a:t>Έτσι δεν </a:t>
            </a:r>
            <a:r>
              <a:rPr lang="el-GR" sz="1400" dirty="0"/>
              <a:t>ήταν δύσκολο να διατηρούν από έναν χοίρο σε κάθε </a:t>
            </a:r>
            <a:r>
              <a:rPr lang="el-GR" sz="1400" dirty="0" smtClean="0"/>
              <a:t>σπίτι. </a:t>
            </a:r>
            <a:r>
              <a:rPr lang="el-GR" sz="1400" dirty="0"/>
              <a:t>Για τη σφαγή ακολουθούνταν ιδιαίτερη εθιμοτυπία. Για παράδειγμα το σφάξιμο γινόταν με ειδικό μαυρομάνικο μαχαίρι και θύτης ήταν ο αρχηγός της οικογένειας.  Με το αίμα του ζώου σχημάτιζαν σταυρό στο μέτωπο των μικρών παιδιών για τον πονοκέφαλο.  Κάρφωναν το ρύγχος του χοίρου στον τοίχο ή πάνω από την πόρτα για να διώχνει τους καλικαντζάρους.  Από τη σπλήνα και το συκώτι του μάντευαν το μέλλον της οικογένειας. </a:t>
            </a:r>
            <a:r>
              <a:rPr lang="el-GR" sz="1400" dirty="0" smtClean="0"/>
              <a:t>Ένα μεγάλο κόκκαλο από το χοιρινό αυτό </a:t>
            </a:r>
            <a:r>
              <a:rPr lang="el-GR" sz="1400" dirty="0" err="1" smtClean="0"/>
              <a:t>κρεμαζόταν</a:t>
            </a:r>
            <a:r>
              <a:rPr lang="el-GR" sz="1400" dirty="0" smtClean="0"/>
              <a:t>  στο τζάκι τα σαν φύλακας και γούρι του σπιτιού.</a:t>
            </a:r>
            <a:endParaRPr lang="el-GR" sz="1400" dirty="0"/>
          </a:p>
          <a:p>
            <a:r>
              <a:rPr lang="el-GR" sz="1400" dirty="0"/>
              <a:t>     Σχηματίζονταν παρέες στα σπίτια και δοκίμαζαν τους χοιρινούς μεζέδες και παρασκεύαζαν τα λουκάνικα, τα </a:t>
            </a:r>
            <a:r>
              <a:rPr lang="el-GR" sz="1400" dirty="0" err="1"/>
              <a:t>απάκια</a:t>
            </a:r>
            <a:r>
              <a:rPr lang="el-GR" sz="1400" dirty="0"/>
              <a:t> και τα </a:t>
            </a:r>
            <a:r>
              <a:rPr lang="el-GR" sz="1400" dirty="0" err="1"/>
              <a:t>σύγλινα</a:t>
            </a:r>
            <a:r>
              <a:rPr lang="el-GR" sz="1400" dirty="0"/>
              <a:t>.  Τα οικογενειακά γλέντια κρατούσαν όλο το δωδεκαήμερο. Χαρακτήρα αλληλεγγύης προς τον συνάνθρωπο είχε η συνήθεια να στέλνουν «τα </a:t>
            </a:r>
            <a:r>
              <a:rPr lang="el-GR" sz="1400" dirty="0" err="1"/>
              <a:t>σκουτελικά</a:t>
            </a:r>
            <a:r>
              <a:rPr lang="el-GR" sz="1400" dirty="0"/>
              <a:t> για ψυχικό» δηλαδή καλάθια με δώρα, κυρίως φαγώσιμα στα φτωχότερα μέλη της κοινότητας</a:t>
            </a:r>
            <a:r>
              <a:rPr lang="el-GR" dirty="0" smtClean="0"/>
              <a:t>.</a:t>
            </a:r>
            <a:endParaRPr lang="el-GR" dirty="0"/>
          </a:p>
        </p:txBody>
      </p:sp>
    </p:spTree>
    <p:extLst>
      <p:ext uri="{BB962C8B-B14F-4D97-AF65-F5344CB8AC3E}">
        <p14:creationId xmlns:p14="http://schemas.microsoft.com/office/powerpoint/2010/main" val="315449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72094"/>
            <a:ext cx="6311280" cy="830997"/>
          </a:xfrm>
          <a:prstGeom prst="rect">
            <a:avLst/>
          </a:prstGeom>
          <a:noFill/>
        </p:spPr>
        <p:txBody>
          <a:bodyPr wrap="none" rtlCol="0">
            <a:spAutoFit/>
          </a:bodyPr>
          <a:lstStyle/>
          <a:p>
            <a:r>
              <a:rPr lang="el-GR" sz="4800" dirty="0" smtClean="0">
                <a:solidFill>
                  <a:srgbClr val="FFC000"/>
                </a:solidFill>
              </a:rPr>
              <a:t>Το πάντρεμα της φωτιάς</a:t>
            </a:r>
            <a:endParaRPr lang="el-GR" sz="4800" dirty="0">
              <a:solidFill>
                <a:srgbClr val="FFC00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84784"/>
            <a:ext cx="2095500" cy="139446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344236"/>
            <a:ext cx="2473052" cy="1512168"/>
          </a:xfrm>
          <a:prstGeom prst="rect">
            <a:avLst/>
          </a:prstGeom>
        </p:spPr>
      </p:pic>
      <p:cxnSp>
        <p:nvCxnSpPr>
          <p:cNvPr id="6" name="Ευθύγραμμο βέλος σύνδεσης 5"/>
          <p:cNvCxnSpPr/>
          <p:nvPr/>
        </p:nvCxnSpPr>
        <p:spPr>
          <a:xfrm>
            <a:off x="2220359" y="3068960"/>
            <a:ext cx="936104" cy="9097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a:off x="5844530" y="2856404"/>
            <a:ext cx="1080120" cy="8377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5216" y="3343483"/>
            <a:ext cx="2502908" cy="1414867"/>
          </a:xfrm>
          <a:prstGeom prst="rect">
            <a:avLst/>
          </a:prstGeom>
        </p:spPr>
      </p:pic>
      <p:sp>
        <p:nvSpPr>
          <p:cNvPr id="10" name="TextBox 9"/>
          <p:cNvSpPr txBox="1"/>
          <p:nvPr/>
        </p:nvSpPr>
        <p:spPr>
          <a:xfrm>
            <a:off x="1" y="4826675"/>
            <a:ext cx="9324528" cy="2031325"/>
          </a:xfrm>
          <a:prstGeom prst="rect">
            <a:avLst/>
          </a:prstGeom>
          <a:noFill/>
        </p:spPr>
        <p:txBody>
          <a:bodyPr wrap="square" rtlCol="0">
            <a:spAutoFit/>
          </a:bodyPr>
          <a:lstStyle/>
          <a:p>
            <a:r>
              <a:rPr lang="el-GR" dirty="0" smtClean="0"/>
              <a:t>Μια φορά το χρόνο το τζάκι του σπιτιού υποδέχεται ένα θαυμάσιο κούτσουρο γερό, ίσιο, χοντρό,</a:t>
            </a:r>
          </a:p>
          <a:p>
            <a:r>
              <a:rPr lang="el-GR" dirty="0" smtClean="0"/>
              <a:t>μεγάλο</a:t>
            </a:r>
            <a:r>
              <a:rPr lang="el-GR" dirty="0"/>
              <a:t>:</a:t>
            </a:r>
            <a:r>
              <a:rPr lang="el-GR" dirty="0" smtClean="0"/>
              <a:t> το </a:t>
            </a:r>
            <a:r>
              <a:rPr lang="el-GR" dirty="0" err="1" smtClean="0"/>
              <a:t>Χριστόξυλο</a:t>
            </a:r>
            <a:r>
              <a:rPr lang="el-GR" dirty="0" smtClean="0"/>
              <a:t>. Σ΄ αυτό το τζάκι θα καίει όλες τις μέρες μια φωτιά, ακοίμητος </a:t>
            </a:r>
          </a:p>
          <a:p>
            <a:r>
              <a:rPr lang="el-GR" dirty="0" smtClean="0"/>
              <a:t>φρουρός του σπιτιού για τους καλικάτζαρους, αλλά και για να ζεσταθεί ο Χριστός. Το </a:t>
            </a:r>
            <a:r>
              <a:rPr lang="el-GR" dirty="0" err="1" smtClean="0"/>
              <a:t>Χριστόξυλο</a:t>
            </a:r>
            <a:r>
              <a:rPr lang="el-GR" dirty="0" smtClean="0"/>
              <a:t> το έραναν με καρπούς της προηγούμενης χρονιάς, «τα </a:t>
            </a:r>
            <a:r>
              <a:rPr lang="el-GR" dirty="0" err="1" smtClean="0"/>
              <a:t>καταχύσματα</a:t>
            </a:r>
            <a:r>
              <a:rPr lang="el-GR" dirty="0" smtClean="0"/>
              <a:t>», που τα μάζευαν τα παιδιά.</a:t>
            </a:r>
          </a:p>
          <a:p>
            <a:r>
              <a:rPr lang="el-GR" dirty="0" smtClean="0"/>
              <a:t>Σε πολλά μέρη μάλιστα γίνεται το πάντρεμα της φωτιάς. Οι άνθρωποι έπαιρναν </a:t>
            </a:r>
          </a:p>
          <a:p>
            <a:r>
              <a:rPr lang="el-GR" dirty="0" smtClean="0"/>
              <a:t>ένα ξύλο από αρσενικό  δέντρο (</a:t>
            </a:r>
            <a:r>
              <a:rPr lang="el-GR" dirty="0" err="1" smtClean="0"/>
              <a:t>π.χ</a:t>
            </a:r>
            <a:r>
              <a:rPr lang="el-GR" dirty="0" smtClean="0"/>
              <a:t> κέδρος) και ένα από θηλυκό (π.χ. ελιά), τα έβαζαν το ένα </a:t>
            </a:r>
          </a:p>
          <a:p>
            <a:r>
              <a:rPr lang="el-GR" dirty="0"/>
              <a:t>δ</a:t>
            </a:r>
            <a:r>
              <a:rPr lang="el-GR" dirty="0" smtClean="0"/>
              <a:t>ίπλα στο άλλο και τα πάντρευαν. Υπήρχε και ένα τρίτο ξύλο ο κουμπάρος.</a:t>
            </a:r>
            <a:endParaRPr lang="el-GR" dirty="0"/>
          </a:p>
        </p:txBody>
      </p:sp>
    </p:spTree>
    <p:extLst>
      <p:ext uri="{BB962C8B-B14F-4D97-AF65-F5344CB8AC3E}">
        <p14:creationId xmlns:p14="http://schemas.microsoft.com/office/powerpoint/2010/main" val="392321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val="170769297"/>
              </p:ext>
            </p:extLst>
          </p:nvPr>
        </p:nvGraphicFramePr>
        <p:xfrm>
          <a:off x="2555776" y="260648"/>
          <a:ext cx="432048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7544" y="4149080"/>
            <a:ext cx="8377550" cy="1200329"/>
          </a:xfrm>
          <a:prstGeom prst="rect">
            <a:avLst/>
          </a:prstGeom>
          <a:noFill/>
        </p:spPr>
        <p:txBody>
          <a:bodyPr wrap="none" rtlCol="0">
            <a:spAutoFit/>
          </a:bodyPr>
          <a:lstStyle/>
          <a:p>
            <a:r>
              <a:rPr lang="el-GR" dirty="0" smtClean="0"/>
              <a:t>Τη φωτιά βάζουν να ανακατέψει ένα παιδί «</a:t>
            </a:r>
            <a:r>
              <a:rPr lang="el-GR" dirty="0" err="1" smtClean="0"/>
              <a:t>μονοκουδουνάτο</a:t>
            </a:r>
            <a:r>
              <a:rPr lang="el-GR" dirty="0" smtClean="0"/>
              <a:t>» και να πει ευχές. Δίπλα</a:t>
            </a:r>
          </a:p>
          <a:p>
            <a:r>
              <a:rPr lang="el-GR" dirty="0" smtClean="0"/>
              <a:t>Στη φωτιά έβαζαν το υνί και το ευλογούσαν. Έπαιρναν κάρβουνα  και λιβάνι και</a:t>
            </a:r>
          </a:p>
          <a:p>
            <a:r>
              <a:rPr lang="el-GR" dirty="0" smtClean="0"/>
              <a:t>θυμιάτιζαν όλο το σπίτι και τα ζώα. Τη στάχτη από τη φωτιά την έριχναν στα χωράφια</a:t>
            </a:r>
          </a:p>
          <a:p>
            <a:r>
              <a:rPr lang="el-GR" dirty="0" smtClean="0"/>
              <a:t> για καλή σοδιά.</a:t>
            </a:r>
            <a:endParaRPr lang="el-GR" dirty="0"/>
          </a:p>
        </p:txBody>
      </p:sp>
    </p:spTree>
    <p:extLst>
      <p:ext uri="{BB962C8B-B14F-4D97-AF65-F5344CB8AC3E}">
        <p14:creationId xmlns:p14="http://schemas.microsoft.com/office/powerpoint/2010/main" val="95973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476672"/>
            <a:ext cx="5277022" cy="830997"/>
          </a:xfrm>
          <a:prstGeom prst="rect">
            <a:avLst/>
          </a:prstGeom>
          <a:noFill/>
        </p:spPr>
        <p:txBody>
          <a:bodyPr wrap="none" rtlCol="0">
            <a:spAutoFit/>
          </a:bodyPr>
          <a:lstStyle/>
          <a:p>
            <a:r>
              <a:rPr lang="el-GR" sz="4800" dirty="0" smtClean="0">
                <a:solidFill>
                  <a:srgbClr val="DEAD12"/>
                </a:solidFill>
              </a:rPr>
              <a:t>Αναμμένο πουρνάρι</a:t>
            </a:r>
            <a:endParaRPr lang="el-GR" sz="4800" dirty="0">
              <a:solidFill>
                <a:srgbClr val="DEAD12"/>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3168352" cy="2372743"/>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520787"/>
            <a:ext cx="3263869" cy="2444751"/>
          </a:xfrm>
          <a:prstGeom prst="rect">
            <a:avLst/>
          </a:prstGeom>
        </p:spPr>
      </p:pic>
      <p:sp>
        <p:nvSpPr>
          <p:cNvPr id="5" name="TextBox 4"/>
          <p:cNvSpPr txBox="1"/>
          <p:nvPr/>
        </p:nvSpPr>
        <p:spPr>
          <a:xfrm>
            <a:off x="1" y="4149080"/>
            <a:ext cx="4355976" cy="2031325"/>
          </a:xfrm>
          <a:prstGeom prst="rect">
            <a:avLst/>
          </a:prstGeom>
          <a:noFill/>
        </p:spPr>
        <p:txBody>
          <a:bodyPr wrap="square" rtlCol="0">
            <a:spAutoFit/>
          </a:bodyPr>
          <a:lstStyle/>
          <a:p>
            <a:r>
              <a:rPr lang="el-GR" dirty="0" smtClean="0"/>
              <a:t>Σε χωριά της Άρτας οι άνθρωποι κρατούν ένα αναμμένο πουρνάρι όπως οι βοσκοί που πήγαν στο Χριστό. Όλα τα παιδιά πάνε σπίτι τους και φιλούν το χέρι του πατέρα και της μάνας τους. </a:t>
            </a:r>
          </a:p>
          <a:p>
            <a:r>
              <a:rPr lang="el-GR" dirty="0" smtClean="0"/>
              <a:t>Στα Γιάννενα κρατούν φύλλα και τα ρίχνουν </a:t>
            </a:r>
          </a:p>
          <a:p>
            <a:r>
              <a:rPr lang="el-GR" dirty="0" smtClean="0"/>
              <a:t>στη φωτιά λέγοντας ευχές.</a:t>
            </a:r>
            <a:endParaRPr lang="el-GR" dirty="0"/>
          </a:p>
        </p:txBody>
      </p:sp>
      <p:sp>
        <p:nvSpPr>
          <p:cNvPr id="6" name="TextBox 5"/>
          <p:cNvSpPr txBox="1"/>
          <p:nvPr/>
        </p:nvSpPr>
        <p:spPr>
          <a:xfrm>
            <a:off x="4572000" y="4149079"/>
            <a:ext cx="4572000" cy="2031325"/>
          </a:xfrm>
          <a:prstGeom prst="rect">
            <a:avLst/>
          </a:prstGeom>
          <a:noFill/>
        </p:spPr>
        <p:txBody>
          <a:bodyPr wrap="square" rtlCol="0">
            <a:spAutoFit/>
          </a:bodyPr>
          <a:lstStyle/>
          <a:p>
            <a:r>
              <a:rPr lang="el-GR" dirty="0" smtClean="0"/>
              <a:t>Στην Πέλλα την παραμονή των Χριστουγέννων ανάβουν φωτιές και φωνάζουν «</a:t>
            </a:r>
            <a:r>
              <a:rPr lang="el-GR" dirty="0" err="1" smtClean="0"/>
              <a:t>κόλιντα</a:t>
            </a:r>
            <a:r>
              <a:rPr lang="el-GR" dirty="0" smtClean="0"/>
              <a:t> μπάμπω» δηλ. «γιαγιά σφάζουν». Αυτό αναπαριστά τη σφαγή των αρσενικών νηπίων από τον Ηρώδη.  Γίνεται για να προφυλαχθούν οι άνθρωποι από κάθε κακό που μπορεί να συμβεί τη νέα χρονιά.</a:t>
            </a:r>
            <a:endParaRPr lang="el-GR" dirty="0"/>
          </a:p>
        </p:txBody>
      </p:sp>
    </p:spTree>
    <p:extLst>
      <p:ext uri="{BB962C8B-B14F-4D97-AF65-F5344CB8AC3E}">
        <p14:creationId xmlns:p14="http://schemas.microsoft.com/office/powerpoint/2010/main" val="149286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5069" y="692696"/>
            <a:ext cx="3649845" cy="830997"/>
          </a:xfrm>
          <a:prstGeom prst="rect">
            <a:avLst/>
          </a:prstGeom>
          <a:noFill/>
        </p:spPr>
        <p:txBody>
          <a:bodyPr wrap="none" rtlCol="0">
            <a:spAutoFit/>
          </a:bodyPr>
          <a:lstStyle/>
          <a:p>
            <a:r>
              <a:rPr lang="el-GR" sz="4800" dirty="0" err="1">
                <a:solidFill>
                  <a:srgbClr val="00B0F0"/>
                </a:solidFill>
              </a:rPr>
              <a:t>Ά</a:t>
            </a:r>
            <a:r>
              <a:rPr lang="el-GR" sz="4800" dirty="0" err="1" smtClean="0">
                <a:solidFill>
                  <a:srgbClr val="00B0F0"/>
                </a:solidFill>
              </a:rPr>
              <a:t>κραντο</a:t>
            </a:r>
            <a:r>
              <a:rPr lang="el-GR" sz="4800" dirty="0" smtClean="0">
                <a:solidFill>
                  <a:srgbClr val="00B0F0"/>
                </a:solidFill>
              </a:rPr>
              <a:t> νερό</a:t>
            </a:r>
            <a:endParaRPr lang="el-GR" sz="4800" dirty="0">
              <a:solidFill>
                <a:srgbClr val="00B0F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653" y="1479813"/>
            <a:ext cx="3865612" cy="2664695"/>
          </a:xfrm>
          <a:prstGeom prst="rect">
            <a:avLst/>
          </a:prstGeom>
        </p:spPr>
      </p:pic>
      <p:sp>
        <p:nvSpPr>
          <p:cNvPr id="4" name="TextBox 3"/>
          <p:cNvSpPr txBox="1"/>
          <p:nvPr/>
        </p:nvSpPr>
        <p:spPr>
          <a:xfrm>
            <a:off x="34256" y="4859868"/>
            <a:ext cx="9165843" cy="1477328"/>
          </a:xfrm>
          <a:prstGeom prst="rect">
            <a:avLst/>
          </a:prstGeom>
          <a:noFill/>
        </p:spPr>
        <p:txBody>
          <a:bodyPr wrap="none" rtlCol="0">
            <a:spAutoFit/>
          </a:bodyPr>
          <a:lstStyle/>
          <a:p>
            <a:r>
              <a:rPr lang="el-GR" dirty="0" smtClean="0"/>
              <a:t>Οι κοπέλες στη Θεσσαλία τα χαράματα των Χριστουγέννων πηγαίνουν στη βρύση και παίρνουν</a:t>
            </a:r>
          </a:p>
          <a:p>
            <a:r>
              <a:rPr lang="el-GR" dirty="0" smtClean="0"/>
              <a:t>Το αμίλητο νερό. Όποια φτάσει πρώτη είναι τυχερή όλη τη χρονιά. Τη βρύση την «</a:t>
            </a:r>
            <a:r>
              <a:rPr lang="el-GR" dirty="0" err="1" smtClean="0"/>
              <a:t>ταϊζουν</a:t>
            </a:r>
            <a:r>
              <a:rPr lang="el-GR" dirty="0" smtClean="0"/>
              <a:t> « με</a:t>
            </a:r>
          </a:p>
          <a:p>
            <a:r>
              <a:rPr lang="el-GR" dirty="0"/>
              <a:t>μ</a:t>
            </a:r>
            <a:r>
              <a:rPr lang="el-GR" dirty="0" smtClean="0"/>
              <a:t>έλι βούτυρο κ.α. και λένε μια ευχή. Τη στάμνα την φράζουν με ένα </a:t>
            </a:r>
            <a:r>
              <a:rPr lang="el-GR" dirty="0" err="1" smtClean="0"/>
              <a:t>βατόφυλλο</a:t>
            </a:r>
            <a:r>
              <a:rPr lang="el-GR" dirty="0" smtClean="0"/>
              <a:t> και 3 χαλίκια.</a:t>
            </a:r>
          </a:p>
          <a:p>
            <a:r>
              <a:rPr lang="el-GR" dirty="0" smtClean="0"/>
              <a:t>Γυρνούν σε όλα τα σπίτια, χωρίς να μιλούν και δίνουν σε όλους να πιουν. Με αυτό το νερό </a:t>
            </a:r>
          </a:p>
          <a:p>
            <a:r>
              <a:rPr lang="el-GR" dirty="0" smtClean="0"/>
              <a:t>ραντίζουν τις τέσσερις γωνιές του σπιτιού. Το ίδιο γίνεται και την παραμονή της Πρωτοχρονιάς.</a:t>
            </a:r>
          </a:p>
        </p:txBody>
      </p:sp>
    </p:spTree>
    <p:extLst>
      <p:ext uri="{BB962C8B-B14F-4D97-AF65-F5344CB8AC3E}">
        <p14:creationId xmlns:p14="http://schemas.microsoft.com/office/powerpoint/2010/main" val="328823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620688"/>
            <a:ext cx="6205288" cy="830997"/>
          </a:xfrm>
          <a:prstGeom prst="rect">
            <a:avLst/>
          </a:prstGeom>
          <a:noFill/>
        </p:spPr>
        <p:txBody>
          <a:bodyPr wrap="none" rtlCol="0">
            <a:spAutoFit/>
          </a:bodyPr>
          <a:lstStyle/>
          <a:p>
            <a:r>
              <a:rPr lang="el-GR" sz="4800" dirty="0" smtClean="0">
                <a:solidFill>
                  <a:srgbClr val="FF3399"/>
                </a:solidFill>
              </a:rPr>
              <a:t>Παραδοσιακά παιχνίδια</a:t>
            </a:r>
            <a:endParaRPr lang="el-GR" sz="4800" dirty="0">
              <a:solidFill>
                <a:srgbClr val="FF3399"/>
              </a:solidFill>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72816"/>
            <a:ext cx="2982269" cy="1731640"/>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451685"/>
            <a:ext cx="1978977" cy="2638636"/>
          </a:xfrm>
          <a:prstGeom prst="rect">
            <a:avLst/>
          </a:prstGeom>
        </p:spPr>
      </p:pic>
      <p:sp>
        <p:nvSpPr>
          <p:cNvPr id="5" name="TextBox 4"/>
          <p:cNvSpPr txBox="1"/>
          <p:nvPr/>
        </p:nvSpPr>
        <p:spPr>
          <a:xfrm>
            <a:off x="179512" y="4365104"/>
            <a:ext cx="8944821" cy="1754326"/>
          </a:xfrm>
          <a:prstGeom prst="rect">
            <a:avLst/>
          </a:prstGeom>
          <a:noFill/>
        </p:spPr>
        <p:txBody>
          <a:bodyPr wrap="none" rtlCol="0">
            <a:spAutoFit/>
          </a:bodyPr>
          <a:lstStyle/>
          <a:p>
            <a:r>
              <a:rPr lang="el-GR" dirty="0" smtClean="0"/>
              <a:t>Τα καρύδια είναι παιχνίδι που παίζεται από τα παιδιά όλο το δωδεκαήμερο. Παίζεται με δύο</a:t>
            </a:r>
          </a:p>
          <a:p>
            <a:r>
              <a:rPr lang="el-GR" dirty="0"/>
              <a:t>τ</a:t>
            </a:r>
            <a:r>
              <a:rPr lang="el-GR" dirty="0" smtClean="0"/>
              <a:t>ρόπους:</a:t>
            </a:r>
          </a:p>
          <a:p>
            <a:pPr marL="342900" indent="-342900">
              <a:buAutoNum type="arabicPeriod"/>
            </a:pPr>
            <a:r>
              <a:rPr lang="el-GR" dirty="0" smtClean="0"/>
              <a:t>Όπως οι μπίλιες. Βάζεις τα καρ</a:t>
            </a:r>
            <a:r>
              <a:rPr lang="el-GR" dirty="0"/>
              <a:t>ύ</a:t>
            </a:r>
            <a:r>
              <a:rPr lang="el-GR" dirty="0" smtClean="0"/>
              <a:t>δια σε μια σειρά  και προσπαθείς να τα πετύχεις από </a:t>
            </a:r>
          </a:p>
          <a:p>
            <a:r>
              <a:rPr lang="el-GR" dirty="0" smtClean="0"/>
              <a:t>κάποια απόσταση.</a:t>
            </a:r>
          </a:p>
          <a:p>
            <a:r>
              <a:rPr lang="el-GR" dirty="0" smtClean="0"/>
              <a:t>2. Βάζεις τα καρύδια σε μια σειρά και τοποθετείς ένα κεκλιμένο επίπεδο κοντά. Ρίχνεις ένα</a:t>
            </a:r>
          </a:p>
          <a:p>
            <a:r>
              <a:rPr lang="el-GR" dirty="0" smtClean="0"/>
              <a:t>καρύδι από ψηλά και προσπαθείς να πετύχεις τα υπόλοιπα.</a:t>
            </a:r>
            <a:endParaRPr lang="el-GR" dirty="0"/>
          </a:p>
        </p:txBody>
      </p:sp>
    </p:spTree>
    <p:extLst>
      <p:ext uri="{BB962C8B-B14F-4D97-AF65-F5344CB8AC3E}">
        <p14:creationId xmlns:p14="http://schemas.microsoft.com/office/powerpoint/2010/main" val="205212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711" y="332656"/>
            <a:ext cx="6277681" cy="1569660"/>
          </a:xfrm>
          <a:prstGeom prst="rect">
            <a:avLst/>
          </a:prstGeom>
          <a:noFill/>
        </p:spPr>
        <p:txBody>
          <a:bodyPr wrap="none" rtlCol="0">
            <a:spAutoFit/>
          </a:bodyPr>
          <a:lstStyle/>
          <a:p>
            <a:pPr algn="ctr"/>
            <a:r>
              <a:rPr lang="el-GR" sz="4800" dirty="0" smtClean="0">
                <a:solidFill>
                  <a:srgbClr val="31BF34"/>
                </a:solidFill>
              </a:rPr>
              <a:t>«</a:t>
            </a:r>
            <a:r>
              <a:rPr lang="el-GR" sz="4800" dirty="0" err="1" smtClean="0">
                <a:solidFill>
                  <a:srgbClr val="31BF34"/>
                </a:solidFill>
              </a:rPr>
              <a:t>Μωμόγεροι</a:t>
            </a:r>
            <a:r>
              <a:rPr lang="el-GR" sz="4800" dirty="0" smtClean="0">
                <a:solidFill>
                  <a:srgbClr val="31BF34"/>
                </a:solidFill>
              </a:rPr>
              <a:t>»</a:t>
            </a:r>
          </a:p>
          <a:p>
            <a:pPr algn="ctr"/>
            <a:r>
              <a:rPr lang="el-GR" sz="4800" dirty="0" smtClean="0">
                <a:solidFill>
                  <a:srgbClr val="31BF34"/>
                </a:solidFill>
              </a:rPr>
              <a:t> «</a:t>
            </a:r>
            <a:r>
              <a:rPr lang="el-GR" sz="4800" dirty="0" err="1" smtClean="0">
                <a:solidFill>
                  <a:srgbClr val="31BF34"/>
                </a:solidFill>
              </a:rPr>
              <a:t>μπαμπουσιαραίοι</a:t>
            </a:r>
            <a:r>
              <a:rPr lang="el-GR" sz="4800" dirty="0" smtClean="0">
                <a:solidFill>
                  <a:srgbClr val="31BF34"/>
                </a:solidFill>
              </a:rPr>
              <a:t>» κ.α.</a:t>
            </a:r>
            <a:endParaRPr lang="el-GR" sz="4800" dirty="0">
              <a:solidFill>
                <a:srgbClr val="31BF34"/>
              </a:solidFill>
            </a:endParaRPr>
          </a:p>
        </p:txBody>
      </p:sp>
      <p:graphicFrame>
        <p:nvGraphicFramePr>
          <p:cNvPr id="7" name="Διάγραμμα 6"/>
          <p:cNvGraphicFramePr/>
          <p:nvPr>
            <p:extLst>
              <p:ext uri="{D42A27DB-BD31-4B8C-83A1-F6EECF244321}">
                <p14:modId xmlns:p14="http://schemas.microsoft.com/office/powerpoint/2010/main" val="1033228001"/>
              </p:ext>
            </p:extLst>
          </p:nvPr>
        </p:nvGraphicFramePr>
        <p:xfrm>
          <a:off x="5220072" y="2000441"/>
          <a:ext cx="3469121" cy="195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p:cNvGraphicFramePr/>
          <p:nvPr>
            <p:extLst>
              <p:ext uri="{D42A27DB-BD31-4B8C-83A1-F6EECF244321}">
                <p14:modId xmlns:p14="http://schemas.microsoft.com/office/powerpoint/2010/main" val="2879299573"/>
              </p:ext>
            </p:extLst>
          </p:nvPr>
        </p:nvGraphicFramePr>
        <p:xfrm>
          <a:off x="683568" y="1937667"/>
          <a:ext cx="3024336" cy="2013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07504" y="4592540"/>
            <a:ext cx="9207905" cy="1477328"/>
          </a:xfrm>
          <a:prstGeom prst="rect">
            <a:avLst/>
          </a:prstGeom>
          <a:noFill/>
        </p:spPr>
        <p:txBody>
          <a:bodyPr wrap="none" rtlCol="0">
            <a:spAutoFit/>
          </a:bodyPr>
          <a:lstStyle/>
          <a:p>
            <a:r>
              <a:rPr lang="el-GR" dirty="0" smtClean="0"/>
              <a:t>Θεατρικά δρώμενα όλου του Δωδεκαημέρου. Οι άνθρωποι μεταμφιέζονται με προβιές ζώων, </a:t>
            </a:r>
          </a:p>
          <a:p>
            <a:r>
              <a:rPr lang="el-GR" dirty="0" smtClean="0"/>
              <a:t>Μάσκες, κουδούνια και με συνοδεία μουσικής γυρνούν στους δρόμους παριστάνοντας το γέρο,</a:t>
            </a:r>
          </a:p>
          <a:p>
            <a:r>
              <a:rPr lang="el-GR" dirty="0" smtClean="0"/>
              <a:t>το γαμπρό,  τη νύφη, γαμπρό, πεθερά κ.α. Από την εποχή του Βυζαντίου ωστόσο η εκκλησία  </a:t>
            </a:r>
          </a:p>
          <a:p>
            <a:r>
              <a:rPr lang="el-GR" dirty="0"/>
              <a:t>α</a:t>
            </a:r>
            <a:r>
              <a:rPr lang="el-GR" dirty="0" smtClean="0"/>
              <a:t>ντέδρασε  σε αυτά τα δρώμενα.</a:t>
            </a:r>
          </a:p>
          <a:p>
            <a:r>
              <a:rPr lang="el-GR" dirty="0" smtClean="0"/>
              <a:t> </a:t>
            </a:r>
            <a:endParaRPr lang="el-GR" dirty="0"/>
          </a:p>
        </p:txBody>
      </p:sp>
    </p:spTree>
    <p:extLst>
      <p:ext uri="{BB962C8B-B14F-4D97-AF65-F5344CB8AC3E}">
        <p14:creationId xmlns:p14="http://schemas.microsoft.com/office/powerpoint/2010/main" val="267246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925269"/>
            <a:ext cx="6094938" cy="830997"/>
          </a:xfrm>
          <a:prstGeom prst="rect">
            <a:avLst/>
          </a:prstGeom>
          <a:noFill/>
        </p:spPr>
        <p:txBody>
          <a:bodyPr wrap="none" rtlCol="0">
            <a:spAutoFit/>
          </a:bodyPr>
          <a:lstStyle/>
          <a:p>
            <a:r>
              <a:rPr lang="el-GR" sz="4800" dirty="0" smtClean="0">
                <a:solidFill>
                  <a:srgbClr val="00B0F0"/>
                </a:solidFill>
              </a:rPr>
              <a:t>ΕΘΙΜΑ ΠΡΩΤΟΧΡΟΝΙΑΣ</a:t>
            </a:r>
            <a:endParaRPr lang="el-GR" sz="4800" dirty="0">
              <a:solidFill>
                <a:srgbClr val="00B0F0"/>
              </a:solidFill>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148856"/>
            <a:ext cx="2885497" cy="2636912"/>
          </a:xfrm>
          <a:prstGeom prst="rect">
            <a:avLst/>
          </a:prstGeom>
        </p:spPr>
      </p:pic>
    </p:spTree>
    <p:extLst>
      <p:ext uri="{BB962C8B-B14F-4D97-AF65-F5344CB8AC3E}">
        <p14:creationId xmlns:p14="http://schemas.microsoft.com/office/powerpoint/2010/main" val="1743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2751202"/>
            <a:ext cx="3074515" cy="204595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912900"/>
            <a:ext cx="2664296" cy="1766544"/>
          </a:xfrm>
          <a:prstGeom prst="rect">
            <a:avLst/>
          </a:prstGeom>
        </p:spPr>
      </p:pic>
      <p:sp>
        <p:nvSpPr>
          <p:cNvPr id="4" name="TextBox 3"/>
          <p:cNvSpPr txBox="1"/>
          <p:nvPr/>
        </p:nvSpPr>
        <p:spPr>
          <a:xfrm>
            <a:off x="0" y="692696"/>
            <a:ext cx="9166292" cy="1200329"/>
          </a:xfrm>
          <a:prstGeom prst="rect">
            <a:avLst/>
          </a:prstGeom>
          <a:noFill/>
        </p:spPr>
        <p:txBody>
          <a:bodyPr wrap="none" rtlCol="0">
            <a:spAutoFit/>
          </a:bodyPr>
          <a:lstStyle/>
          <a:p>
            <a:r>
              <a:rPr lang="el-GR" dirty="0" smtClean="0"/>
              <a:t>Παραμονή πρωτοχρονιάς και τα παιδιά ξεχύνονται στους δρόμους για να πουν τα κάλαντα.</a:t>
            </a:r>
          </a:p>
          <a:p>
            <a:r>
              <a:rPr lang="el-GR" dirty="0" smtClean="0"/>
              <a:t>Τα μουσικά όργανα που κρατούν είναι όπως αυτά των Χριστουγέννων. Σε πολλά μέρη</a:t>
            </a:r>
          </a:p>
          <a:p>
            <a:r>
              <a:rPr lang="el-GR" dirty="0" smtClean="0"/>
              <a:t>Της Μακεδονίας και της Θράκης κρατούν ένα ραβδί, τη «σούρβα» και μ’ αυτό χτυπούν γέρους,</a:t>
            </a:r>
          </a:p>
          <a:p>
            <a:r>
              <a:rPr lang="el-GR" dirty="0" smtClean="0"/>
              <a:t> αρρώστους και ζώα για υγεία και απαγγέλουν την αλφαβήτα του </a:t>
            </a:r>
            <a:r>
              <a:rPr lang="el-GR" dirty="0" err="1" smtClean="0"/>
              <a:t>Αη</a:t>
            </a:r>
            <a:r>
              <a:rPr lang="el-GR" dirty="0" smtClean="0"/>
              <a:t> Βασίλη.</a:t>
            </a:r>
            <a:endParaRPr lang="el-GR" dirty="0"/>
          </a:p>
        </p:txBody>
      </p:sp>
    </p:spTree>
    <p:extLst>
      <p:ext uri="{BB962C8B-B14F-4D97-AF65-F5344CB8AC3E}">
        <p14:creationId xmlns:p14="http://schemas.microsoft.com/office/powerpoint/2010/main" val="267951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772816"/>
            <a:ext cx="4227150" cy="3166282"/>
          </a:xfrm>
          <a:prstGeom prst="rect">
            <a:avLst/>
          </a:prstGeom>
        </p:spPr>
      </p:pic>
      <p:sp>
        <p:nvSpPr>
          <p:cNvPr id="3" name="TextBox 2"/>
          <p:cNvSpPr txBox="1"/>
          <p:nvPr/>
        </p:nvSpPr>
        <p:spPr>
          <a:xfrm>
            <a:off x="0" y="620688"/>
            <a:ext cx="9328195" cy="923330"/>
          </a:xfrm>
          <a:prstGeom prst="rect">
            <a:avLst/>
          </a:prstGeom>
          <a:noFill/>
        </p:spPr>
        <p:txBody>
          <a:bodyPr wrap="none" rtlCol="0">
            <a:spAutoFit/>
          </a:bodyPr>
          <a:lstStyle/>
          <a:p>
            <a:r>
              <a:rPr lang="el-GR" dirty="0" smtClean="0"/>
              <a:t>Στη Χίο γίνεται διαγωνισμός κατασκευής καραβιών. Κατά τη διάρκεια του διαγωνισμού λέγονται </a:t>
            </a:r>
          </a:p>
          <a:p>
            <a:r>
              <a:rPr lang="el-GR" dirty="0" smtClean="0"/>
              <a:t>και παινέματα. Παλαιότερα τα παιδιά πήγαιναν στα σπίτια και έλεγαν για το κάθε σπίτι τα </a:t>
            </a:r>
          </a:p>
          <a:p>
            <a:r>
              <a:rPr lang="el-GR" dirty="0"/>
              <a:t>α</a:t>
            </a:r>
            <a:r>
              <a:rPr lang="el-GR" dirty="0" smtClean="0"/>
              <a:t>νάλογα παινέματα.</a:t>
            </a:r>
            <a:endParaRPr lang="el-GR" dirty="0"/>
          </a:p>
        </p:txBody>
      </p:sp>
    </p:spTree>
    <p:extLst>
      <p:ext uri="{BB962C8B-B14F-4D97-AF65-F5344CB8AC3E}">
        <p14:creationId xmlns:p14="http://schemas.microsoft.com/office/powerpoint/2010/main" val="410033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85" y="620688"/>
            <a:ext cx="8882111" cy="1200329"/>
          </a:xfrm>
          <a:prstGeom prst="rect">
            <a:avLst/>
          </a:prstGeom>
          <a:noFill/>
        </p:spPr>
        <p:txBody>
          <a:bodyPr wrap="none" rtlCol="0">
            <a:spAutoFit/>
          </a:bodyPr>
          <a:lstStyle/>
          <a:p>
            <a:r>
              <a:rPr lang="el-GR" dirty="0" smtClean="0"/>
              <a:t>Η περίοδος από την παραμονή </a:t>
            </a:r>
            <a:r>
              <a:rPr lang="el-GR" dirty="0" err="1" smtClean="0"/>
              <a:t>τωνΧριστούγεννα</a:t>
            </a:r>
            <a:r>
              <a:rPr lang="el-GR" dirty="0" smtClean="0"/>
              <a:t> έως  τα Θεοφάνεια ονομάζεται</a:t>
            </a:r>
          </a:p>
          <a:p>
            <a:r>
              <a:rPr lang="el-GR" dirty="0" smtClean="0"/>
              <a:t>Δωδεκαήμερο γιατί αυτές τις δώδεκα μέρες είναι ιδιαίτερες για τον λαό μας.</a:t>
            </a:r>
          </a:p>
          <a:p>
            <a:r>
              <a:rPr lang="el-GR" dirty="0" smtClean="0"/>
              <a:t>Κατά τη διάρκεια του Δωδεκαημέρου γιορτάζουμε τρεις μεγάλες γιορτές: Τα Χριστούγεννα, </a:t>
            </a:r>
          </a:p>
          <a:p>
            <a:r>
              <a:rPr lang="el-GR" dirty="0" smtClean="0"/>
              <a:t>την Πρωτοχρονιά- Αγίου Βασιλείου και τα Θεοφάνεια.</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86" y="4077072"/>
            <a:ext cx="1956812" cy="2519731"/>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04864"/>
            <a:ext cx="2950111" cy="2024799"/>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2" y="1988840"/>
            <a:ext cx="2852936" cy="2852936"/>
          </a:xfrm>
          <a:prstGeom prst="rect">
            <a:avLst/>
          </a:prstGeom>
        </p:spPr>
      </p:pic>
    </p:spTree>
    <p:extLst>
      <p:ext uri="{BB962C8B-B14F-4D97-AF65-F5344CB8AC3E}">
        <p14:creationId xmlns:p14="http://schemas.microsoft.com/office/powerpoint/2010/main" val="407950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095661"/>
            <a:ext cx="4320480" cy="2568533"/>
          </a:xfrm>
          <a:prstGeom prst="rect">
            <a:avLst/>
          </a:prstGeom>
        </p:spPr>
      </p:pic>
      <p:sp>
        <p:nvSpPr>
          <p:cNvPr id="4" name="TextBox 3"/>
          <p:cNvSpPr txBox="1"/>
          <p:nvPr/>
        </p:nvSpPr>
        <p:spPr>
          <a:xfrm>
            <a:off x="755576" y="1152207"/>
            <a:ext cx="7553671" cy="646331"/>
          </a:xfrm>
          <a:prstGeom prst="rect">
            <a:avLst/>
          </a:prstGeom>
          <a:noFill/>
        </p:spPr>
        <p:txBody>
          <a:bodyPr wrap="none" rtlCol="0">
            <a:spAutoFit/>
          </a:bodyPr>
          <a:lstStyle/>
          <a:p>
            <a:r>
              <a:rPr lang="el-GR" dirty="0" smtClean="0"/>
              <a:t>Στα Ιόνια νησιά ο κόσμος βγαίνει με κολόνιες στους δρόμους και τραγουδούν:</a:t>
            </a:r>
          </a:p>
          <a:p>
            <a:r>
              <a:rPr lang="el-GR" dirty="0" smtClean="0"/>
              <a:t>«Ήρθαμε με ρόδα, με ανθούς να σας ειπούμε χρόνους πολλούς.» </a:t>
            </a:r>
            <a:endParaRPr lang="el-GR" dirty="0"/>
          </a:p>
        </p:txBody>
      </p:sp>
    </p:spTree>
    <p:extLst>
      <p:ext uri="{BB962C8B-B14F-4D97-AF65-F5344CB8AC3E}">
        <p14:creationId xmlns:p14="http://schemas.microsoft.com/office/powerpoint/2010/main" val="278859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996952"/>
            <a:ext cx="3221806" cy="3213531"/>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880360"/>
            <a:ext cx="1900436" cy="1368314"/>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365104"/>
            <a:ext cx="1944216" cy="1944216"/>
          </a:xfrm>
          <a:prstGeom prst="rect">
            <a:avLst/>
          </a:prstGeom>
        </p:spPr>
      </p:pic>
      <p:sp>
        <p:nvSpPr>
          <p:cNvPr id="5" name="TextBox 4"/>
          <p:cNvSpPr txBox="1"/>
          <p:nvPr/>
        </p:nvSpPr>
        <p:spPr>
          <a:xfrm>
            <a:off x="107504" y="868070"/>
            <a:ext cx="8994770" cy="923330"/>
          </a:xfrm>
          <a:prstGeom prst="rect">
            <a:avLst/>
          </a:prstGeom>
          <a:noFill/>
        </p:spPr>
        <p:txBody>
          <a:bodyPr wrap="none" rtlCol="0">
            <a:spAutoFit/>
          </a:bodyPr>
          <a:lstStyle/>
          <a:p>
            <a:r>
              <a:rPr lang="el-GR" dirty="0" smtClean="0"/>
              <a:t>Στη φωτιά που καίει το βράδυ της παραμονής Πρωτοχρονιάς σε κάποια μέρη ρίχνουν σπόρια</a:t>
            </a:r>
          </a:p>
          <a:p>
            <a:r>
              <a:rPr lang="el-GR" dirty="0"/>
              <a:t>α</a:t>
            </a:r>
            <a:r>
              <a:rPr lang="el-GR" dirty="0" smtClean="0"/>
              <a:t>πό σιτάρι ή χλωρά φύλλα ελιάς και ανάλογα με το πώς πηδούν ή πως καίγονται κάνουν </a:t>
            </a:r>
          </a:p>
          <a:p>
            <a:r>
              <a:rPr lang="el-GR" dirty="0" smtClean="0"/>
              <a:t>προβλέψεις για τη χρονιά που έρχεται.</a:t>
            </a:r>
            <a:endParaRPr lang="el-GR" dirty="0"/>
          </a:p>
        </p:txBody>
      </p:sp>
    </p:spTree>
    <p:extLst>
      <p:ext uri="{BB962C8B-B14F-4D97-AF65-F5344CB8AC3E}">
        <p14:creationId xmlns:p14="http://schemas.microsoft.com/office/powerpoint/2010/main" val="166534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2492896"/>
            <a:ext cx="4174023" cy="2592288"/>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479168"/>
            <a:ext cx="4010703" cy="2619744"/>
          </a:xfrm>
          <a:prstGeom prst="rect">
            <a:avLst/>
          </a:prstGeom>
        </p:spPr>
      </p:pic>
      <p:sp>
        <p:nvSpPr>
          <p:cNvPr id="4" name="TextBox 3"/>
          <p:cNvSpPr txBox="1"/>
          <p:nvPr/>
        </p:nvSpPr>
        <p:spPr>
          <a:xfrm>
            <a:off x="-68519" y="962896"/>
            <a:ext cx="9324527" cy="1200329"/>
          </a:xfrm>
          <a:prstGeom prst="rect">
            <a:avLst/>
          </a:prstGeom>
          <a:noFill/>
        </p:spPr>
        <p:txBody>
          <a:bodyPr wrap="square" rtlCol="0">
            <a:spAutoFit/>
          </a:bodyPr>
          <a:lstStyle/>
          <a:p>
            <a:r>
              <a:rPr lang="el-GR" dirty="0" smtClean="0"/>
              <a:t>Το βράδυ της παραμονής συγγενείς και φίλοι  μαζεύονται σε σπίτια και παίζουν 31, ένα παιχνίδι </a:t>
            </a:r>
          </a:p>
          <a:p>
            <a:r>
              <a:rPr lang="el-GR" dirty="0"/>
              <a:t>μ</a:t>
            </a:r>
            <a:r>
              <a:rPr lang="el-GR" dirty="0" smtClean="0"/>
              <a:t>ε χαρτιά. Όταν αλλάξει ο χρόνος κόβουν τη βασιλόπιτα (ο γηραιότερος της οικογένειας). Όποιος</a:t>
            </a:r>
          </a:p>
          <a:p>
            <a:r>
              <a:rPr lang="el-GR" dirty="0" smtClean="0"/>
              <a:t>πετύχει το φλουρί είναι ο τυχερός της χρονιάς. Πριν κοπεί η βασιλόπιτα σταυρώνεται και τα </a:t>
            </a:r>
            <a:endParaRPr lang="el-GR" dirty="0"/>
          </a:p>
          <a:p>
            <a:r>
              <a:rPr lang="el-GR" dirty="0" smtClean="0"/>
              <a:t>πρώτα κομμάτια είναι του Χριστού, της Παναγιάς, του </a:t>
            </a:r>
            <a:r>
              <a:rPr lang="el-GR" dirty="0" err="1" smtClean="0"/>
              <a:t>Αη</a:t>
            </a:r>
            <a:r>
              <a:rPr lang="el-GR" dirty="0" smtClean="0"/>
              <a:t> Βασίλη και του φτωχού.</a:t>
            </a:r>
            <a:endParaRPr lang="el-GR" dirty="0"/>
          </a:p>
        </p:txBody>
      </p:sp>
    </p:spTree>
    <p:extLst>
      <p:ext uri="{BB962C8B-B14F-4D97-AF65-F5344CB8AC3E}">
        <p14:creationId xmlns:p14="http://schemas.microsoft.com/office/powerpoint/2010/main" val="221928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Διάγραμμα 10"/>
          <p:cNvGraphicFramePr/>
          <p:nvPr>
            <p:extLst>
              <p:ext uri="{D42A27DB-BD31-4B8C-83A1-F6EECF244321}">
                <p14:modId xmlns:p14="http://schemas.microsoft.com/office/powerpoint/2010/main" val="633967878"/>
              </p:ext>
            </p:extLst>
          </p:nvPr>
        </p:nvGraphicFramePr>
        <p:xfrm>
          <a:off x="5652120" y="2564904"/>
          <a:ext cx="3357869" cy="253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Διάγραμμα 14"/>
          <p:cNvGraphicFramePr/>
          <p:nvPr>
            <p:extLst>
              <p:ext uri="{D42A27DB-BD31-4B8C-83A1-F6EECF244321}">
                <p14:modId xmlns:p14="http://schemas.microsoft.com/office/powerpoint/2010/main" val="709684516"/>
              </p:ext>
            </p:extLst>
          </p:nvPr>
        </p:nvGraphicFramePr>
        <p:xfrm>
          <a:off x="5796136" y="5157192"/>
          <a:ext cx="3285861" cy="15611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Διάγραμμα 12"/>
          <p:cNvGraphicFramePr/>
          <p:nvPr>
            <p:extLst>
              <p:ext uri="{D42A27DB-BD31-4B8C-83A1-F6EECF244321}">
                <p14:modId xmlns:p14="http://schemas.microsoft.com/office/powerpoint/2010/main" val="2781133153"/>
              </p:ext>
            </p:extLst>
          </p:nvPr>
        </p:nvGraphicFramePr>
        <p:xfrm>
          <a:off x="179512" y="836712"/>
          <a:ext cx="2520280" cy="20653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Διάγραμμα 9"/>
          <p:cNvGraphicFramePr/>
          <p:nvPr>
            <p:extLst>
              <p:ext uri="{D42A27DB-BD31-4B8C-83A1-F6EECF244321}">
                <p14:modId xmlns:p14="http://schemas.microsoft.com/office/powerpoint/2010/main" val="416144162"/>
              </p:ext>
            </p:extLst>
          </p:nvPr>
        </p:nvGraphicFramePr>
        <p:xfrm>
          <a:off x="6084168" y="260648"/>
          <a:ext cx="2838675" cy="218200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Διάγραμμα 13"/>
          <p:cNvGraphicFramePr/>
          <p:nvPr>
            <p:extLst>
              <p:ext uri="{D42A27DB-BD31-4B8C-83A1-F6EECF244321}">
                <p14:modId xmlns:p14="http://schemas.microsoft.com/office/powerpoint/2010/main" val="3353571899"/>
              </p:ext>
            </p:extLst>
          </p:nvPr>
        </p:nvGraphicFramePr>
        <p:xfrm>
          <a:off x="210726" y="5176195"/>
          <a:ext cx="2304256" cy="156515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2" name="Διάγραμμα 11"/>
          <p:cNvGraphicFramePr/>
          <p:nvPr>
            <p:extLst>
              <p:ext uri="{D42A27DB-BD31-4B8C-83A1-F6EECF244321}">
                <p14:modId xmlns:p14="http://schemas.microsoft.com/office/powerpoint/2010/main" val="2129907785"/>
              </p:ext>
            </p:extLst>
          </p:nvPr>
        </p:nvGraphicFramePr>
        <p:xfrm>
          <a:off x="210726" y="3021813"/>
          <a:ext cx="2561074" cy="164675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6" name="TextBox 15"/>
          <p:cNvSpPr txBox="1"/>
          <p:nvPr/>
        </p:nvSpPr>
        <p:spPr>
          <a:xfrm>
            <a:off x="755576" y="260648"/>
            <a:ext cx="1811714" cy="369332"/>
          </a:xfrm>
          <a:prstGeom prst="rect">
            <a:avLst/>
          </a:prstGeom>
          <a:noFill/>
        </p:spPr>
        <p:txBody>
          <a:bodyPr wrap="none" rtlCol="0">
            <a:spAutoFit/>
          </a:bodyPr>
          <a:lstStyle/>
          <a:p>
            <a:r>
              <a:rPr lang="el-GR" dirty="0" smtClean="0"/>
              <a:t>Είδη βασιλόπιτας</a:t>
            </a:r>
            <a:endParaRPr lang="el-GR" dirty="0"/>
          </a:p>
        </p:txBody>
      </p:sp>
      <p:sp>
        <p:nvSpPr>
          <p:cNvPr id="17" name="TextBox 16"/>
          <p:cNvSpPr txBox="1"/>
          <p:nvPr/>
        </p:nvSpPr>
        <p:spPr>
          <a:xfrm>
            <a:off x="2627784" y="2904622"/>
            <a:ext cx="2983509" cy="1200329"/>
          </a:xfrm>
          <a:prstGeom prst="rect">
            <a:avLst/>
          </a:prstGeom>
          <a:noFill/>
        </p:spPr>
        <p:txBody>
          <a:bodyPr wrap="none" rtlCol="0">
            <a:spAutoFit/>
          </a:bodyPr>
          <a:lstStyle/>
          <a:p>
            <a:r>
              <a:rPr lang="el-GR" dirty="0" smtClean="0">
                <a:solidFill>
                  <a:srgbClr val="FF0000"/>
                </a:solidFill>
              </a:rPr>
              <a:t>Σε πολλά μέρη της Ελλάδας</a:t>
            </a:r>
          </a:p>
          <a:p>
            <a:r>
              <a:rPr lang="el-GR" dirty="0">
                <a:solidFill>
                  <a:srgbClr val="FF0000"/>
                </a:solidFill>
              </a:rPr>
              <a:t>α</a:t>
            </a:r>
            <a:r>
              <a:rPr lang="el-GR" dirty="0" smtClean="0">
                <a:solidFill>
                  <a:srgbClr val="FF0000"/>
                </a:solidFill>
              </a:rPr>
              <a:t>φήνουν βασιλόπιτα με νερό,</a:t>
            </a:r>
          </a:p>
          <a:p>
            <a:r>
              <a:rPr lang="el-GR" dirty="0">
                <a:solidFill>
                  <a:srgbClr val="FF0000"/>
                </a:solidFill>
              </a:rPr>
              <a:t>ή</a:t>
            </a:r>
            <a:r>
              <a:rPr lang="el-GR" dirty="0" smtClean="0">
                <a:solidFill>
                  <a:srgbClr val="FF0000"/>
                </a:solidFill>
              </a:rPr>
              <a:t> μπακλαβά με νερό για</a:t>
            </a:r>
          </a:p>
          <a:p>
            <a:r>
              <a:rPr lang="el-GR" dirty="0">
                <a:solidFill>
                  <a:srgbClr val="FF0000"/>
                </a:solidFill>
              </a:rPr>
              <a:t>τ</a:t>
            </a:r>
            <a:r>
              <a:rPr lang="el-GR" dirty="0" smtClean="0">
                <a:solidFill>
                  <a:srgbClr val="FF0000"/>
                </a:solidFill>
              </a:rPr>
              <a:t>ον </a:t>
            </a:r>
            <a:r>
              <a:rPr lang="el-GR" dirty="0">
                <a:solidFill>
                  <a:srgbClr val="FF0000"/>
                </a:solidFill>
              </a:rPr>
              <a:t>Ά</a:t>
            </a:r>
            <a:r>
              <a:rPr lang="el-GR" dirty="0" smtClean="0">
                <a:solidFill>
                  <a:srgbClr val="FF0000"/>
                </a:solidFill>
              </a:rPr>
              <a:t>γιο Βασίλη</a:t>
            </a:r>
            <a:r>
              <a:rPr lang="el-GR" dirty="0" smtClean="0"/>
              <a:t>.</a:t>
            </a:r>
            <a:endParaRPr lang="el-GR" dirty="0"/>
          </a:p>
        </p:txBody>
      </p:sp>
    </p:spTree>
    <p:extLst>
      <p:ext uri="{BB962C8B-B14F-4D97-AF65-F5344CB8AC3E}">
        <p14:creationId xmlns:p14="http://schemas.microsoft.com/office/powerpoint/2010/main" val="65591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924944"/>
            <a:ext cx="3581400" cy="1905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996952"/>
            <a:ext cx="3779912" cy="2521172"/>
          </a:xfrm>
          <a:prstGeom prst="rect">
            <a:avLst/>
          </a:prstGeom>
        </p:spPr>
      </p:pic>
      <p:sp>
        <p:nvSpPr>
          <p:cNvPr id="4" name="TextBox 3"/>
          <p:cNvSpPr txBox="1"/>
          <p:nvPr/>
        </p:nvSpPr>
        <p:spPr>
          <a:xfrm>
            <a:off x="282376" y="1401870"/>
            <a:ext cx="9050876" cy="646331"/>
          </a:xfrm>
          <a:prstGeom prst="rect">
            <a:avLst/>
          </a:prstGeom>
          <a:noFill/>
        </p:spPr>
        <p:txBody>
          <a:bodyPr wrap="none" rtlCol="0">
            <a:spAutoFit/>
          </a:bodyPr>
          <a:lstStyle/>
          <a:p>
            <a:r>
              <a:rPr lang="el-GR" dirty="0" smtClean="0"/>
              <a:t>Στη Χαλκιδική κάνουν ιδιαίτερα γλυκά για τους </a:t>
            </a:r>
            <a:r>
              <a:rPr lang="el-GR" dirty="0" err="1" smtClean="0"/>
              <a:t>καλαντιστές</a:t>
            </a:r>
            <a:r>
              <a:rPr lang="el-GR" dirty="0" smtClean="0"/>
              <a:t>,  τα «</a:t>
            </a:r>
            <a:r>
              <a:rPr lang="el-GR" dirty="0" err="1" smtClean="0"/>
              <a:t>κλίκια</a:t>
            </a:r>
            <a:r>
              <a:rPr lang="el-GR" dirty="0" smtClean="0"/>
              <a:t> »: σαραγλί, μπακλαβά,</a:t>
            </a:r>
          </a:p>
          <a:p>
            <a:r>
              <a:rPr lang="el-GR" dirty="0" smtClean="0"/>
              <a:t>σησαμόπιτα, </a:t>
            </a:r>
            <a:r>
              <a:rPr lang="el-GR" dirty="0" err="1" smtClean="0"/>
              <a:t>καταΐφι</a:t>
            </a:r>
            <a:r>
              <a:rPr lang="el-GR" dirty="0" smtClean="0"/>
              <a:t>.</a:t>
            </a:r>
            <a:endParaRPr lang="el-GR" dirty="0"/>
          </a:p>
        </p:txBody>
      </p:sp>
    </p:spTree>
    <p:extLst>
      <p:ext uri="{BB962C8B-B14F-4D97-AF65-F5344CB8AC3E}">
        <p14:creationId xmlns:p14="http://schemas.microsoft.com/office/powerpoint/2010/main" val="2238335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52" y="2948940"/>
            <a:ext cx="2389656" cy="3082656"/>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22636"/>
            <a:ext cx="3751246" cy="2496284"/>
          </a:xfrm>
          <a:prstGeom prst="rect">
            <a:avLst/>
          </a:prstGeom>
        </p:spPr>
      </p:pic>
      <p:sp>
        <p:nvSpPr>
          <p:cNvPr id="4" name="TextBox 3"/>
          <p:cNvSpPr txBox="1"/>
          <p:nvPr/>
        </p:nvSpPr>
        <p:spPr>
          <a:xfrm>
            <a:off x="683568" y="980728"/>
            <a:ext cx="7762061" cy="369332"/>
          </a:xfrm>
          <a:prstGeom prst="rect">
            <a:avLst/>
          </a:prstGeom>
          <a:noFill/>
        </p:spPr>
        <p:txBody>
          <a:bodyPr wrap="none" rtlCol="0">
            <a:spAutoFit/>
          </a:bodyPr>
          <a:lstStyle/>
          <a:p>
            <a:r>
              <a:rPr lang="el-GR" dirty="0" smtClean="0"/>
              <a:t>Στην Κρήτη για το καλό του χρόνου κρεμούν στην πόρτα το φυτό </a:t>
            </a:r>
            <a:r>
              <a:rPr lang="el-GR" dirty="0" err="1" smtClean="0"/>
              <a:t>ασκελετούρα</a:t>
            </a:r>
            <a:r>
              <a:rPr lang="el-GR" dirty="0" smtClean="0"/>
              <a:t>.</a:t>
            </a:r>
            <a:endParaRPr lang="el-GR" dirty="0"/>
          </a:p>
        </p:txBody>
      </p:sp>
    </p:spTree>
    <p:extLst>
      <p:ext uri="{BB962C8B-B14F-4D97-AF65-F5344CB8AC3E}">
        <p14:creationId xmlns:p14="http://schemas.microsoft.com/office/powerpoint/2010/main" val="424718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5244028" cy="2622014"/>
          </a:xfrm>
          <a:prstGeom prst="rect">
            <a:avLst/>
          </a:prstGeom>
        </p:spPr>
      </p:pic>
      <p:sp>
        <p:nvSpPr>
          <p:cNvPr id="4" name="TextBox 3"/>
          <p:cNvSpPr txBox="1"/>
          <p:nvPr/>
        </p:nvSpPr>
        <p:spPr>
          <a:xfrm>
            <a:off x="32243" y="1124744"/>
            <a:ext cx="9150262" cy="646331"/>
          </a:xfrm>
          <a:prstGeom prst="rect">
            <a:avLst/>
          </a:prstGeom>
          <a:noFill/>
        </p:spPr>
        <p:txBody>
          <a:bodyPr wrap="none" rtlCol="0">
            <a:spAutoFit/>
          </a:bodyPr>
          <a:lstStyle/>
          <a:p>
            <a:r>
              <a:rPr lang="el-GR" dirty="0" smtClean="0"/>
              <a:t>Για το καλό οι νύφες και οι κουμπάροι πάνε  ένα καλάθι με γλυκά και βασιλόπιτα στα πεθερικά</a:t>
            </a:r>
          </a:p>
          <a:p>
            <a:r>
              <a:rPr lang="el-GR" dirty="0"/>
              <a:t>κ</a:t>
            </a:r>
            <a:r>
              <a:rPr lang="el-GR" dirty="0" smtClean="0"/>
              <a:t>αι στους κουμπάρους αντίστοιχα.</a:t>
            </a:r>
            <a:endParaRPr lang="el-GR" dirty="0"/>
          </a:p>
        </p:txBody>
      </p:sp>
    </p:spTree>
    <p:extLst>
      <p:ext uri="{BB962C8B-B14F-4D97-AF65-F5344CB8AC3E}">
        <p14:creationId xmlns:p14="http://schemas.microsoft.com/office/powerpoint/2010/main" val="4278964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19768"/>
            <a:ext cx="4486229" cy="2512288"/>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896" y="2819768"/>
            <a:ext cx="2395740" cy="2395740"/>
          </a:xfrm>
          <a:prstGeom prst="rect">
            <a:avLst/>
          </a:prstGeom>
        </p:spPr>
      </p:pic>
      <p:sp>
        <p:nvSpPr>
          <p:cNvPr id="4" name="TextBox 3"/>
          <p:cNvSpPr txBox="1"/>
          <p:nvPr/>
        </p:nvSpPr>
        <p:spPr>
          <a:xfrm>
            <a:off x="5631" y="548680"/>
            <a:ext cx="9138369" cy="1200329"/>
          </a:xfrm>
          <a:prstGeom prst="rect">
            <a:avLst/>
          </a:prstGeom>
          <a:noFill/>
        </p:spPr>
        <p:txBody>
          <a:bodyPr wrap="square" rtlCol="0">
            <a:spAutoFit/>
          </a:bodyPr>
          <a:lstStyle/>
          <a:p>
            <a:r>
              <a:rPr lang="el-GR" dirty="0" smtClean="0"/>
              <a:t>Πολύ μεγάλη σημασία έδιναν οι άνθρωποι στο άτομο που θα έμπαινε πρώτος στο σπίτι μόλις άλλαζε ο χρόνος. Ποιος θα έκανε «ποδαρικό». Ήθελαν να μπαίνει με το δεξί και να είναι τυχερός. Στη Σύμη γι’ αυτό το λόγο έπαιρναν την εικόνα της Παναγίας από το εικονοστάσι και την πήγαιναν στο κατώι για να κάνει ποδαρικό η Παναγία.</a:t>
            </a:r>
            <a:endParaRPr lang="el-GR" dirty="0"/>
          </a:p>
        </p:txBody>
      </p:sp>
    </p:spTree>
    <p:extLst>
      <p:ext uri="{BB962C8B-B14F-4D97-AF65-F5344CB8AC3E}">
        <p14:creationId xmlns:p14="http://schemas.microsoft.com/office/powerpoint/2010/main" val="23991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708920"/>
            <a:ext cx="1470660" cy="198882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420" y="2636912"/>
            <a:ext cx="4176464" cy="2088232"/>
          </a:xfrm>
          <a:prstGeom prst="rect">
            <a:avLst/>
          </a:prstGeom>
        </p:spPr>
      </p:pic>
      <p:sp>
        <p:nvSpPr>
          <p:cNvPr id="4" name="TextBox 3"/>
          <p:cNvSpPr txBox="1"/>
          <p:nvPr/>
        </p:nvSpPr>
        <p:spPr>
          <a:xfrm>
            <a:off x="107504" y="908720"/>
            <a:ext cx="8879354" cy="369332"/>
          </a:xfrm>
          <a:prstGeom prst="rect">
            <a:avLst/>
          </a:prstGeom>
          <a:noFill/>
        </p:spPr>
        <p:txBody>
          <a:bodyPr wrap="none" rtlCol="0">
            <a:spAutoFit/>
          </a:bodyPr>
          <a:lstStyle/>
          <a:p>
            <a:r>
              <a:rPr lang="el-GR" dirty="0" smtClean="0"/>
              <a:t>Το πρωί όλοι πηγαίνουν εκκλησία. Σε πολλά μέρη παίρνουν μαζί τους μια πέτρα και ένα ρόδι.</a:t>
            </a:r>
            <a:endParaRPr lang="el-GR" dirty="0"/>
          </a:p>
        </p:txBody>
      </p:sp>
    </p:spTree>
    <p:extLst>
      <p:ext uri="{BB962C8B-B14F-4D97-AF65-F5344CB8AC3E}">
        <p14:creationId xmlns:p14="http://schemas.microsoft.com/office/powerpoint/2010/main" val="80937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916832"/>
            <a:ext cx="3995936" cy="2993095"/>
          </a:xfrm>
          <a:prstGeom prst="rect">
            <a:avLst/>
          </a:prstGeom>
        </p:spPr>
      </p:pic>
      <p:sp>
        <p:nvSpPr>
          <p:cNvPr id="3" name="TextBox 2"/>
          <p:cNvSpPr txBox="1"/>
          <p:nvPr/>
        </p:nvSpPr>
        <p:spPr>
          <a:xfrm>
            <a:off x="467544" y="764703"/>
            <a:ext cx="7709162" cy="646331"/>
          </a:xfrm>
          <a:prstGeom prst="rect">
            <a:avLst/>
          </a:prstGeom>
          <a:noFill/>
        </p:spPr>
        <p:txBody>
          <a:bodyPr wrap="none" rtlCol="0">
            <a:spAutoFit/>
          </a:bodyPr>
          <a:lstStyle/>
          <a:p>
            <a:r>
              <a:rPr lang="el-GR" dirty="0" smtClean="0"/>
              <a:t>Το ρόδι το σπάνε έξω από το σπίτι. Την πέτρα, ως σύμβολο δύναμης και υγείας,</a:t>
            </a:r>
          </a:p>
          <a:p>
            <a:r>
              <a:rPr lang="el-GR" dirty="0" smtClean="0"/>
              <a:t>την παίρνουν μέσα.</a:t>
            </a:r>
            <a:endParaRPr lang="el-GR" dirty="0"/>
          </a:p>
        </p:txBody>
      </p:sp>
    </p:spTree>
    <p:extLst>
      <p:ext uri="{BB962C8B-B14F-4D97-AF65-F5344CB8AC3E}">
        <p14:creationId xmlns:p14="http://schemas.microsoft.com/office/powerpoint/2010/main" val="174129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052736"/>
            <a:ext cx="4968552" cy="1569660"/>
          </a:xfrm>
          <a:prstGeom prst="rect">
            <a:avLst/>
          </a:prstGeom>
          <a:noFill/>
        </p:spPr>
        <p:txBody>
          <a:bodyPr wrap="square" rtlCol="0">
            <a:spAutoFit/>
          </a:bodyPr>
          <a:lstStyle/>
          <a:p>
            <a:pPr algn="ctr"/>
            <a:r>
              <a:rPr lang="el-GR" sz="4800" dirty="0" smtClean="0">
                <a:solidFill>
                  <a:srgbClr val="CC0000"/>
                </a:solidFill>
              </a:rPr>
              <a:t>Έθιμα Χριστουγέννων</a:t>
            </a:r>
            <a:endParaRPr lang="el-GR" sz="4800" dirty="0">
              <a:solidFill>
                <a:srgbClr val="CC0000"/>
              </a:solidFill>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496" y="2924944"/>
            <a:ext cx="2852936" cy="2852936"/>
          </a:xfrm>
          <a:prstGeom prst="rect">
            <a:avLst/>
          </a:prstGeom>
        </p:spPr>
      </p:pic>
    </p:spTree>
    <p:extLst>
      <p:ext uri="{BB962C8B-B14F-4D97-AF65-F5344CB8AC3E}">
        <p14:creationId xmlns:p14="http://schemas.microsoft.com/office/powerpoint/2010/main" val="196382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996952"/>
            <a:ext cx="3923683" cy="2941509"/>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8" y="2996952"/>
            <a:ext cx="4680521" cy="2808312"/>
          </a:xfrm>
          <a:prstGeom prst="rect">
            <a:avLst/>
          </a:prstGeom>
        </p:spPr>
      </p:pic>
      <p:sp>
        <p:nvSpPr>
          <p:cNvPr id="4" name="TextBox 3"/>
          <p:cNvSpPr txBox="1"/>
          <p:nvPr/>
        </p:nvSpPr>
        <p:spPr>
          <a:xfrm>
            <a:off x="0" y="620688"/>
            <a:ext cx="9398727" cy="646331"/>
          </a:xfrm>
          <a:prstGeom prst="rect">
            <a:avLst/>
          </a:prstGeom>
          <a:noFill/>
        </p:spPr>
        <p:txBody>
          <a:bodyPr wrap="none" rtlCol="0">
            <a:spAutoFit/>
          </a:bodyPr>
          <a:lstStyle/>
          <a:p>
            <a:r>
              <a:rPr lang="el-GR" dirty="0" smtClean="0"/>
              <a:t>Στη Ζίτσα τρώνε όλοι μια κουταλιά μέλι για να είναι γλυκιά η χρονιά ενώ στο Ηράκλειο μοιράζουν </a:t>
            </a:r>
          </a:p>
          <a:p>
            <a:r>
              <a:rPr lang="el-GR" dirty="0"/>
              <a:t>μ</a:t>
            </a:r>
            <a:r>
              <a:rPr lang="el-GR" dirty="0" smtClean="0"/>
              <a:t>πουγάτσα.</a:t>
            </a:r>
            <a:endParaRPr lang="el-GR" dirty="0"/>
          </a:p>
        </p:txBody>
      </p:sp>
    </p:spTree>
    <p:extLst>
      <p:ext uri="{BB962C8B-B14F-4D97-AF65-F5344CB8AC3E}">
        <p14:creationId xmlns:p14="http://schemas.microsoft.com/office/powerpoint/2010/main" val="336437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104" y="2132856"/>
            <a:ext cx="5486400" cy="3870960"/>
          </a:xfrm>
          <a:prstGeom prst="rect">
            <a:avLst/>
          </a:prstGeom>
        </p:spPr>
      </p:pic>
      <p:sp>
        <p:nvSpPr>
          <p:cNvPr id="4" name="TextBox 3"/>
          <p:cNvSpPr txBox="1"/>
          <p:nvPr/>
        </p:nvSpPr>
        <p:spPr>
          <a:xfrm>
            <a:off x="-22816" y="638366"/>
            <a:ext cx="9599103" cy="1200329"/>
          </a:xfrm>
          <a:prstGeom prst="rect">
            <a:avLst/>
          </a:prstGeom>
          <a:noFill/>
        </p:spPr>
        <p:txBody>
          <a:bodyPr wrap="none" rtlCol="0">
            <a:spAutoFit/>
          </a:bodyPr>
          <a:lstStyle/>
          <a:p>
            <a:r>
              <a:rPr lang="el-GR" dirty="0" smtClean="0"/>
              <a:t>Στην Κρήτη την Πρωτοχρονιά, γίνεται το έθιμο της «καλής χέρας» οι παππούδες και οι νονοί έδιναν </a:t>
            </a:r>
          </a:p>
          <a:p>
            <a:r>
              <a:rPr lang="el-GR" dirty="0" smtClean="0"/>
              <a:t>στο παιδί χρήματα και γλυκά. Γενικά αυτές τη μέρα τα παιδιά παίρνουν δώρα. Επειδή οι άνθρωποι</a:t>
            </a:r>
          </a:p>
          <a:p>
            <a:r>
              <a:rPr lang="el-GR" dirty="0" smtClean="0"/>
              <a:t>πίστευαν πως ότι κάνει κάποιος αυτή τη μέρα το κάνει όλη τη χρονιά φρόντιζαν να μην κάθονται </a:t>
            </a:r>
          </a:p>
          <a:p>
            <a:r>
              <a:rPr lang="el-GR" dirty="0" smtClean="0"/>
              <a:t>και κοιμούνται όλη μέρα.</a:t>
            </a:r>
            <a:endParaRPr lang="el-GR" dirty="0"/>
          </a:p>
        </p:txBody>
      </p:sp>
    </p:spTree>
    <p:extLst>
      <p:ext uri="{BB962C8B-B14F-4D97-AF65-F5344CB8AC3E}">
        <p14:creationId xmlns:p14="http://schemas.microsoft.com/office/powerpoint/2010/main" val="927383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32856"/>
            <a:ext cx="2095500" cy="139446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3" y="3861048"/>
            <a:ext cx="3081536" cy="2311152"/>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98" y="4149080"/>
            <a:ext cx="3394005" cy="2258556"/>
          </a:xfrm>
          <a:prstGeom prst="rect">
            <a:avLst/>
          </a:prstGeom>
        </p:spPr>
      </p:pic>
      <p:sp>
        <p:nvSpPr>
          <p:cNvPr id="5" name="TextBox 4"/>
          <p:cNvSpPr txBox="1"/>
          <p:nvPr/>
        </p:nvSpPr>
        <p:spPr>
          <a:xfrm>
            <a:off x="0" y="467380"/>
            <a:ext cx="9047670" cy="646331"/>
          </a:xfrm>
          <a:prstGeom prst="rect">
            <a:avLst/>
          </a:prstGeom>
          <a:noFill/>
        </p:spPr>
        <p:txBody>
          <a:bodyPr wrap="none" rtlCol="0">
            <a:spAutoFit/>
          </a:bodyPr>
          <a:lstStyle/>
          <a:p>
            <a:r>
              <a:rPr lang="el-GR" dirty="0" smtClean="0"/>
              <a:t>Το πρωτοχρονιάτικο τραπέζι είναι όπως αυτό των Χριστουγέννων κυρίως με χοιρινό, αλλά και </a:t>
            </a:r>
          </a:p>
          <a:p>
            <a:r>
              <a:rPr lang="el-GR" dirty="0" smtClean="0"/>
              <a:t>με γαλοπούλα (ξένο έθιμο). Στη Λέρο σφάζουν μαύρο κόκορα για να φάνε.</a:t>
            </a:r>
            <a:endParaRPr lang="el-GR" dirty="0"/>
          </a:p>
        </p:txBody>
      </p:sp>
    </p:spTree>
    <p:extLst>
      <p:ext uri="{BB962C8B-B14F-4D97-AF65-F5344CB8AC3E}">
        <p14:creationId xmlns:p14="http://schemas.microsoft.com/office/powerpoint/2010/main" val="223580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9152" y="260648"/>
            <a:ext cx="5180082" cy="2308324"/>
          </a:xfrm>
          <a:prstGeom prst="rect">
            <a:avLst/>
          </a:prstGeom>
          <a:noFill/>
        </p:spPr>
        <p:txBody>
          <a:bodyPr wrap="square" rtlCol="0">
            <a:spAutoFit/>
          </a:bodyPr>
          <a:lstStyle/>
          <a:p>
            <a:pPr algn="ctr"/>
            <a:r>
              <a:rPr lang="el-GR" sz="7200" dirty="0" smtClean="0">
                <a:solidFill>
                  <a:schemeClr val="accent3">
                    <a:lumMod val="75000"/>
                  </a:schemeClr>
                </a:solidFill>
              </a:rPr>
              <a:t>Έθιμα </a:t>
            </a:r>
            <a:r>
              <a:rPr lang="el-GR" sz="7200" dirty="0" smtClean="0">
                <a:solidFill>
                  <a:schemeClr val="accent3">
                    <a:lumMod val="75000"/>
                  </a:schemeClr>
                </a:solidFill>
              </a:rPr>
              <a:t>Θεοφανίων</a:t>
            </a:r>
            <a:endParaRPr lang="el-GR" sz="7200" dirty="0">
              <a:solidFill>
                <a:schemeClr val="accent3">
                  <a:lumMod val="75000"/>
                </a:schemeClr>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824536" cy="3073229"/>
          </a:xfrm>
          <a:prstGeom prst="rect">
            <a:avLst/>
          </a:prstGeom>
        </p:spPr>
      </p:pic>
    </p:spTree>
    <p:extLst>
      <p:ext uri="{BB962C8B-B14F-4D97-AF65-F5344CB8AC3E}">
        <p14:creationId xmlns:p14="http://schemas.microsoft.com/office/powerpoint/2010/main" val="3565236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16632"/>
            <a:ext cx="3847678" cy="3503843"/>
          </a:xfrm>
          <a:prstGeom prst="rect">
            <a:avLst/>
          </a:prstGeom>
        </p:spPr>
      </p:pic>
      <p:sp>
        <p:nvSpPr>
          <p:cNvPr id="3" name="TextBox 2"/>
          <p:cNvSpPr txBox="1"/>
          <p:nvPr/>
        </p:nvSpPr>
        <p:spPr>
          <a:xfrm>
            <a:off x="-23894" y="4642832"/>
            <a:ext cx="9283311" cy="923330"/>
          </a:xfrm>
          <a:prstGeom prst="rect">
            <a:avLst/>
          </a:prstGeom>
          <a:noFill/>
        </p:spPr>
        <p:txBody>
          <a:bodyPr wrap="none" rtlCol="0">
            <a:spAutoFit/>
          </a:bodyPr>
          <a:lstStyle/>
          <a:p>
            <a:r>
              <a:rPr lang="el-GR" dirty="0" smtClean="0"/>
              <a:t>Πολύ πρωί τα παιδιά πάνε στα σπίτια και λένε τα κάλαντα των Φώτων. Οι άνθρωποι πάνε στην </a:t>
            </a:r>
          </a:p>
          <a:p>
            <a:r>
              <a:rPr lang="el-GR" dirty="0" smtClean="0"/>
              <a:t>Εκκλησία και παίρνουν το μικρό αγιασμό για να ρίξουν στα </a:t>
            </a:r>
            <a:r>
              <a:rPr lang="el-GR" dirty="0"/>
              <a:t>σ</a:t>
            </a:r>
            <a:r>
              <a:rPr lang="el-GR" dirty="0" smtClean="0"/>
              <a:t>πίτια και τα χωράφια. Παίρνουν και</a:t>
            </a:r>
          </a:p>
          <a:p>
            <a:r>
              <a:rPr lang="el-GR" dirty="0"/>
              <a:t>φ</a:t>
            </a:r>
            <a:r>
              <a:rPr lang="el-GR" dirty="0" smtClean="0"/>
              <a:t>ως </a:t>
            </a:r>
            <a:r>
              <a:rPr lang="el-GR" dirty="0" smtClean="0"/>
              <a:t>από το καντήλι της αγίας τράπεζας και το κρατούν 40 μέρες σπίτι τους (Χίος).</a:t>
            </a:r>
            <a:endParaRPr lang="el-GR" dirty="0"/>
          </a:p>
        </p:txBody>
      </p:sp>
    </p:spTree>
    <p:extLst>
      <p:ext uri="{BB962C8B-B14F-4D97-AF65-F5344CB8AC3E}">
        <p14:creationId xmlns:p14="http://schemas.microsoft.com/office/powerpoint/2010/main" val="264083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6632"/>
            <a:ext cx="6629400" cy="3886200"/>
          </a:xfrm>
          <a:prstGeom prst="rect">
            <a:avLst/>
          </a:prstGeom>
        </p:spPr>
      </p:pic>
      <p:sp>
        <p:nvSpPr>
          <p:cNvPr id="3" name="TextBox 2"/>
          <p:cNvSpPr txBox="1"/>
          <p:nvPr/>
        </p:nvSpPr>
        <p:spPr>
          <a:xfrm>
            <a:off x="-5728" y="4837135"/>
            <a:ext cx="9424375" cy="1477328"/>
          </a:xfrm>
          <a:prstGeom prst="rect">
            <a:avLst/>
          </a:prstGeom>
          <a:noFill/>
        </p:spPr>
        <p:txBody>
          <a:bodyPr wrap="none" rtlCol="0">
            <a:spAutoFit/>
          </a:bodyPr>
          <a:lstStyle/>
          <a:p>
            <a:r>
              <a:rPr lang="el-GR" dirty="0" smtClean="0"/>
              <a:t>Στα </a:t>
            </a:r>
            <a:r>
              <a:rPr lang="el-GR" dirty="0"/>
              <a:t>Δ</a:t>
            </a:r>
            <a:r>
              <a:rPr lang="el-GR" dirty="0" smtClean="0"/>
              <a:t>ωδεκάνησα φτιάχνουν και κερνούν </a:t>
            </a:r>
            <a:r>
              <a:rPr lang="el-GR" dirty="0" err="1" smtClean="0"/>
              <a:t>μαρμαρίτες</a:t>
            </a:r>
            <a:r>
              <a:rPr lang="el-GR" dirty="0" smtClean="0"/>
              <a:t> ( τηγανίτες ψημένες σε θερμαινόμενο </a:t>
            </a:r>
          </a:p>
          <a:p>
            <a:r>
              <a:rPr lang="el-GR" dirty="0"/>
              <a:t>μ</a:t>
            </a:r>
            <a:r>
              <a:rPr lang="el-GR" dirty="0" smtClean="0"/>
              <a:t>άρμαρο). Ο Πόντιοι την παραμονή των Φώτων φτιάχνουν ένα ταψί σιτάρι για τους πεθαμένους</a:t>
            </a:r>
          </a:p>
          <a:p>
            <a:r>
              <a:rPr lang="el-GR" dirty="0" smtClean="0"/>
              <a:t>Και κρατούν στρωμένο όλο το βράδυ ένα τραπέζι με ψωμί και 4 κεριά σε σχήμα σταυρού.  Στην </a:t>
            </a:r>
          </a:p>
          <a:p>
            <a:r>
              <a:rPr lang="el-GR" dirty="0" smtClean="0"/>
              <a:t>Κρήτη κάνουν τα </a:t>
            </a:r>
            <a:r>
              <a:rPr lang="el-GR" dirty="0" err="1" smtClean="0"/>
              <a:t>φωτοκόλυβα</a:t>
            </a:r>
            <a:r>
              <a:rPr lang="el-GR" dirty="0" smtClean="0"/>
              <a:t> (περιέχουν σπόρια και όσπρια) τα οποία τα έδιναν στα ζώα και τα </a:t>
            </a:r>
          </a:p>
          <a:p>
            <a:r>
              <a:rPr lang="el-GR" dirty="0"/>
              <a:t>έ</a:t>
            </a:r>
            <a:r>
              <a:rPr lang="el-GR" dirty="0" smtClean="0"/>
              <a:t>ριχναν στις 4 γωνιές του σπιτιού.</a:t>
            </a:r>
            <a:endParaRPr lang="el-GR" dirty="0"/>
          </a:p>
        </p:txBody>
      </p:sp>
    </p:spTree>
    <p:extLst>
      <p:ext uri="{BB962C8B-B14F-4D97-AF65-F5344CB8AC3E}">
        <p14:creationId xmlns:p14="http://schemas.microsoft.com/office/powerpoint/2010/main" val="2303743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04664"/>
            <a:ext cx="4133778" cy="3096344"/>
          </a:xfrm>
          <a:prstGeom prst="rect">
            <a:avLst/>
          </a:prstGeom>
        </p:spPr>
      </p:pic>
      <p:sp>
        <p:nvSpPr>
          <p:cNvPr id="3" name="TextBox 2"/>
          <p:cNvSpPr txBox="1"/>
          <p:nvPr/>
        </p:nvSpPr>
        <p:spPr>
          <a:xfrm>
            <a:off x="251520" y="4365104"/>
            <a:ext cx="5086649" cy="369332"/>
          </a:xfrm>
          <a:prstGeom prst="rect">
            <a:avLst/>
          </a:prstGeom>
          <a:noFill/>
        </p:spPr>
        <p:txBody>
          <a:bodyPr wrap="none" rtlCol="0">
            <a:spAutoFit/>
          </a:bodyPr>
          <a:lstStyle/>
          <a:p>
            <a:r>
              <a:rPr lang="el-GR" dirty="0" smtClean="0"/>
              <a:t>Το πρωί γίνεται ο Μεγάλος Αγιασμός στην εκκλησία.</a:t>
            </a:r>
            <a:endParaRPr lang="el-GR" dirty="0"/>
          </a:p>
        </p:txBody>
      </p:sp>
    </p:spTree>
    <p:extLst>
      <p:ext uri="{BB962C8B-B14F-4D97-AF65-F5344CB8AC3E}">
        <p14:creationId xmlns:p14="http://schemas.microsoft.com/office/powerpoint/2010/main" val="1957217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671" y="2618656"/>
            <a:ext cx="5357601" cy="239452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5004048" cy="2502024"/>
          </a:xfrm>
          <a:prstGeom prst="rect">
            <a:avLst/>
          </a:prstGeom>
        </p:spPr>
      </p:pic>
      <p:sp>
        <p:nvSpPr>
          <p:cNvPr id="4" name="TextBox 3"/>
          <p:cNvSpPr txBox="1"/>
          <p:nvPr/>
        </p:nvSpPr>
        <p:spPr>
          <a:xfrm>
            <a:off x="33814" y="5661248"/>
            <a:ext cx="9110186" cy="1200329"/>
          </a:xfrm>
          <a:prstGeom prst="rect">
            <a:avLst/>
          </a:prstGeom>
          <a:noFill/>
        </p:spPr>
        <p:txBody>
          <a:bodyPr wrap="none" rtlCol="0">
            <a:spAutoFit/>
          </a:bodyPr>
          <a:lstStyle/>
          <a:p>
            <a:r>
              <a:rPr lang="el-GR" dirty="0" smtClean="0"/>
              <a:t>Στη Ζάκυνθο η εκκλησία στολίζεται με κλαδιά </a:t>
            </a:r>
            <a:r>
              <a:rPr lang="el-GR" dirty="0" err="1" smtClean="0"/>
              <a:t>νερατζιάς</a:t>
            </a:r>
            <a:r>
              <a:rPr lang="el-GR" dirty="0" smtClean="0"/>
              <a:t> και κοκοράκια (φυτά με </a:t>
            </a:r>
            <a:r>
              <a:rPr lang="el-GR" dirty="0" err="1" smtClean="0"/>
              <a:t>σπαθόσχημα</a:t>
            </a:r>
            <a:r>
              <a:rPr lang="el-GR" dirty="0" smtClean="0"/>
              <a:t> </a:t>
            </a:r>
          </a:p>
          <a:p>
            <a:r>
              <a:rPr lang="el-GR" dirty="0" smtClean="0"/>
              <a:t>φύλλα). Με τις αγιαστούρες που κάνουν από λουλούδια ο παπάς θα ραντίσει τα σπίτια που</a:t>
            </a:r>
          </a:p>
          <a:p>
            <a:r>
              <a:rPr lang="el-GR" dirty="0" smtClean="0"/>
              <a:t>θα πάει. Ανάλογο στολισμό έχουμε και στο </a:t>
            </a:r>
            <a:r>
              <a:rPr lang="el-GR" dirty="0" err="1" smtClean="0"/>
              <a:t>Ασβεστοχώρι</a:t>
            </a:r>
            <a:r>
              <a:rPr lang="el-GR" dirty="0" smtClean="0"/>
              <a:t> Θεσσαλονίκης (πορτοκάλια, μήλα, </a:t>
            </a:r>
          </a:p>
          <a:p>
            <a:r>
              <a:rPr lang="el-GR" dirty="0"/>
              <a:t>ξ</a:t>
            </a:r>
            <a:r>
              <a:rPr lang="el-GR" dirty="0" smtClean="0"/>
              <a:t>ηροί καρποί και κόκκινη κλωστή).</a:t>
            </a:r>
            <a:endParaRPr lang="el-GR" dirty="0"/>
          </a:p>
        </p:txBody>
      </p:sp>
    </p:spTree>
    <p:extLst>
      <p:ext uri="{BB962C8B-B14F-4D97-AF65-F5344CB8AC3E}">
        <p14:creationId xmlns:p14="http://schemas.microsoft.com/office/powerpoint/2010/main" val="1861111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3493750" cy="2376264"/>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933056"/>
            <a:ext cx="3246262" cy="216024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300" y="260648"/>
            <a:ext cx="3460839" cy="2592288"/>
          </a:xfrm>
          <a:prstGeom prst="rect">
            <a:avLst/>
          </a:prstGeom>
        </p:spPr>
      </p:pic>
      <p:sp>
        <p:nvSpPr>
          <p:cNvPr id="5" name="TextBox 4"/>
          <p:cNvSpPr txBox="1"/>
          <p:nvPr/>
        </p:nvSpPr>
        <p:spPr>
          <a:xfrm>
            <a:off x="107504" y="3614160"/>
            <a:ext cx="5639685" cy="1200329"/>
          </a:xfrm>
          <a:prstGeom prst="rect">
            <a:avLst/>
          </a:prstGeom>
          <a:noFill/>
        </p:spPr>
        <p:txBody>
          <a:bodyPr wrap="none" rtlCol="0">
            <a:spAutoFit/>
          </a:bodyPr>
          <a:lstStyle/>
          <a:p>
            <a:r>
              <a:rPr lang="el-GR" dirty="0" smtClean="0"/>
              <a:t>Το πρωί ο ιερέας πετάει το σταυρό στο νερό και </a:t>
            </a:r>
          </a:p>
          <a:p>
            <a:r>
              <a:rPr lang="el-GR" dirty="0"/>
              <a:t>έ</a:t>
            </a:r>
            <a:r>
              <a:rPr lang="el-GR" dirty="0" smtClean="0"/>
              <a:t>να περιστέρι αφήνεται ελεύθερο στον ουρανό. Οι νέοι </a:t>
            </a:r>
          </a:p>
          <a:p>
            <a:r>
              <a:rPr lang="el-GR" dirty="0" smtClean="0"/>
              <a:t>πέφτουν στο νερό και αγωνίζονται να πιάσουν το σταυρό.</a:t>
            </a:r>
          </a:p>
          <a:p>
            <a:r>
              <a:rPr lang="el-GR" dirty="0" smtClean="0"/>
              <a:t>Όποιος  τον πιάσει έχει καλή τύχη όλο το χρόνο.</a:t>
            </a:r>
            <a:endParaRPr lang="el-GR" dirty="0"/>
          </a:p>
        </p:txBody>
      </p:sp>
    </p:spTree>
    <p:extLst>
      <p:ext uri="{BB962C8B-B14F-4D97-AF65-F5344CB8AC3E}">
        <p14:creationId xmlns:p14="http://schemas.microsoft.com/office/powerpoint/2010/main" val="3601025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0"/>
            <a:ext cx="4365104" cy="4365104"/>
          </a:xfrm>
          <a:prstGeom prst="rect">
            <a:avLst/>
          </a:prstGeom>
        </p:spPr>
      </p:pic>
      <p:sp>
        <p:nvSpPr>
          <p:cNvPr id="3" name="TextBox 2"/>
          <p:cNvSpPr txBox="1"/>
          <p:nvPr/>
        </p:nvSpPr>
        <p:spPr>
          <a:xfrm>
            <a:off x="35496" y="5157168"/>
            <a:ext cx="9142246" cy="923330"/>
          </a:xfrm>
          <a:prstGeom prst="rect">
            <a:avLst/>
          </a:prstGeom>
          <a:noFill/>
        </p:spPr>
        <p:txBody>
          <a:bodyPr wrap="none" rtlCol="0">
            <a:spAutoFit/>
          </a:bodyPr>
          <a:lstStyle/>
          <a:p>
            <a:r>
              <a:rPr lang="el-GR" dirty="0" smtClean="0"/>
              <a:t>Στη Λευκάδα εκείνη την ώρα βουτούν στη θάλασσα ένα κλαδί με πορτοκάλια. Στη Μυτιλήνη </a:t>
            </a:r>
          </a:p>
          <a:p>
            <a:r>
              <a:rPr lang="el-GR" dirty="0"/>
              <a:t>β</a:t>
            </a:r>
            <a:r>
              <a:rPr lang="el-GR" dirty="0" smtClean="0"/>
              <a:t>ουτούν μια νεροκολοκύθα για να πάρουν νερό από 40 κύματα και να καθαρίσουν τις εικόνες</a:t>
            </a:r>
          </a:p>
          <a:p>
            <a:r>
              <a:rPr lang="el-GR" dirty="0"/>
              <a:t>σ</a:t>
            </a:r>
            <a:r>
              <a:rPr lang="el-GR" dirty="0" smtClean="0"/>
              <a:t>το εικονοστάσι τους.</a:t>
            </a:r>
            <a:endParaRPr lang="el-GR" dirty="0"/>
          </a:p>
        </p:txBody>
      </p:sp>
    </p:spTree>
    <p:extLst>
      <p:ext uri="{BB962C8B-B14F-4D97-AF65-F5344CB8AC3E}">
        <p14:creationId xmlns:p14="http://schemas.microsoft.com/office/powerpoint/2010/main" val="152793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76672"/>
            <a:ext cx="6687152" cy="1569660"/>
          </a:xfrm>
          <a:prstGeom prst="rect">
            <a:avLst/>
          </a:prstGeom>
          <a:noFill/>
        </p:spPr>
        <p:txBody>
          <a:bodyPr wrap="none" rtlCol="0">
            <a:spAutoFit/>
          </a:bodyPr>
          <a:lstStyle/>
          <a:p>
            <a:pPr algn="ctr"/>
            <a:r>
              <a:rPr lang="el-GR" sz="4800" dirty="0" smtClean="0">
                <a:solidFill>
                  <a:srgbClr val="DC3514"/>
                </a:solidFill>
              </a:rPr>
              <a:t>Εκκλησία </a:t>
            </a:r>
          </a:p>
          <a:p>
            <a:pPr algn="ctr"/>
            <a:r>
              <a:rPr lang="el-GR" sz="4800" dirty="0" smtClean="0">
                <a:solidFill>
                  <a:srgbClr val="DC3514"/>
                </a:solidFill>
              </a:rPr>
              <a:t> Αναπαράσταση Γέννησης</a:t>
            </a:r>
            <a:endParaRPr lang="el-GR" sz="4800" dirty="0">
              <a:solidFill>
                <a:srgbClr val="DC3514"/>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0" y="2286000"/>
            <a:ext cx="3543300" cy="2286000"/>
          </a:xfrm>
          <a:prstGeom prst="rect">
            <a:avLst/>
          </a:prstGeom>
        </p:spPr>
      </p:pic>
      <p:sp>
        <p:nvSpPr>
          <p:cNvPr id="4" name="TextBox 3"/>
          <p:cNvSpPr txBox="1"/>
          <p:nvPr/>
        </p:nvSpPr>
        <p:spPr>
          <a:xfrm>
            <a:off x="395536" y="4941168"/>
            <a:ext cx="8210196" cy="923330"/>
          </a:xfrm>
          <a:prstGeom prst="rect">
            <a:avLst/>
          </a:prstGeom>
          <a:noFill/>
        </p:spPr>
        <p:txBody>
          <a:bodyPr wrap="none" rtlCol="0">
            <a:spAutoFit/>
          </a:bodyPr>
          <a:lstStyle/>
          <a:p>
            <a:pPr algn="ctr"/>
            <a:r>
              <a:rPr lang="el-GR" dirty="0" smtClean="0"/>
              <a:t>Πολύ νωρίς τα </a:t>
            </a:r>
            <a:r>
              <a:rPr lang="el-GR" dirty="0"/>
              <a:t>Χ</a:t>
            </a:r>
            <a:r>
              <a:rPr lang="el-GR" dirty="0" smtClean="0"/>
              <a:t>ριστούγεννα όλοι οι χριστιανοί πάνε εκκλησία .</a:t>
            </a:r>
            <a:endParaRPr lang="el-GR" dirty="0"/>
          </a:p>
          <a:p>
            <a:pPr algn="ctr"/>
            <a:r>
              <a:rPr lang="el-GR" dirty="0" smtClean="0"/>
              <a:t>Στα </a:t>
            </a:r>
            <a:r>
              <a:rPr lang="el-GR" dirty="0" err="1" smtClean="0"/>
              <a:t>Μαραθοκέφαλα</a:t>
            </a:r>
            <a:r>
              <a:rPr lang="el-GR" dirty="0" smtClean="0"/>
              <a:t> </a:t>
            </a:r>
            <a:r>
              <a:rPr lang="el-GR" dirty="0" err="1" smtClean="0"/>
              <a:t>Κίσαμου</a:t>
            </a:r>
            <a:r>
              <a:rPr lang="el-GR" dirty="0" smtClean="0"/>
              <a:t> </a:t>
            </a:r>
            <a:r>
              <a:rPr lang="el-GR" dirty="0"/>
              <a:t>γ</a:t>
            </a:r>
            <a:r>
              <a:rPr lang="el-GR" dirty="0" smtClean="0"/>
              <a:t>ίνεται η αναπαράσταση της γέννησης του Χριστού με </a:t>
            </a:r>
          </a:p>
          <a:p>
            <a:pPr algn="ctr"/>
            <a:r>
              <a:rPr lang="el-GR" dirty="0" smtClean="0"/>
              <a:t>αρχιερατική  λειτουργία.</a:t>
            </a:r>
            <a:endParaRPr lang="el-GR" dirty="0"/>
          </a:p>
        </p:txBody>
      </p:sp>
    </p:spTree>
    <p:extLst>
      <p:ext uri="{BB962C8B-B14F-4D97-AF65-F5344CB8AC3E}">
        <p14:creationId xmlns:p14="http://schemas.microsoft.com/office/powerpoint/2010/main" val="2137189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16632"/>
            <a:ext cx="6743700" cy="4619625"/>
          </a:xfrm>
          <a:prstGeom prst="rect">
            <a:avLst/>
          </a:prstGeom>
        </p:spPr>
      </p:pic>
      <p:sp>
        <p:nvSpPr>
          <p:cNvPr id="3" name="TextBox 2"/>
          <p:cNvSpPr txBox="1"/>
          <p:nvPr/>
        </p:nvSpPr>
        <p:spPr>
          <a:xfrm>
            <a:off x="0" y="5229200"/>
            <a:ext cx="8678979" cy="646331"/>
          </a:xfrm>
          <a:prstGeom prst="rect">
            <a:avLst/>
          </a:prstGeom>
          <a:noFill/>
        </p:spPr>
        <p:txBody>
          <a:bodyPr wrap="none" rtlCol="0">
            <a:spAutoFit/>
          </a:bodyPr>
          <a:lstStyle/>
          <a:p>
            <a:r>
              <a:rPr lang="el-GR" dirty="0" smtClean="0"/>
              <a:t>Στην </a:t>
            </a:r>
            <a:r>
              <a:rPr lang="el-GR" dirty="0" err="1" smtClean="0"/>
              <a:t>Ερμιονίδα</a:t>
            </a:r>
            <a:r>
              <a:rPr lang="el-GR" dirty="0" smtClean="0"/>
              <a:t>, οι νέοι στολίζουν βάρκες με </a:t>
            </a:r>
            <a:r>
              <a:rPr lang="el-GR" dirty="0" err="1" smtClean="0"/>
              <a:t>φοινικόκλαδα</a:t>
            </a:r>
            <a:r>
              <a:rPr lang="el-GR" dirty="0" smtClean="0"/>
              <a:t> και τις κουνούν μέχρι την ώρα </a:t>
            </a:r>
          </a:p>
          <a:p>
            <a:r>
              <a:rPr lang="el-GR" dirty="0" smtClean="0"/>
              <a:t>που θα πέσουν να πιάσουν το σταυρό. Το έθιμο λέγεται </a:t>
            </a:r>
            <a:r>
              <a:rPr lang="el-GR" dirty="0" err="1" smtClean="0"/>
              <a:t>γιάλα</a:t>
            </a:r>
            <a:r>
              <a:rPr lang="el-GR" dirty="0" smtClean="0"/>
              <a:t>- </a:t>
            </a:r>
            <a:r>
              <a:rPr lang="el-GR" dirty="0" err="1" smtClean="0"/>
              <a:t>γιάλα</a:t>
            </a:r>
            <a:r>
              <a:rPr lang="el-GR" dirty="0" smtClean="0"/>
              <a:t>.</a:t>
            </a:r>
            <a:endParaRPr lang="el-GR" dirty="0"/>
          </a:p>
        </p:txBody>
      </p:sp>
    </p:spTree>
    <p:extLst>
      <p:ext uri="{BB962C8B-B14F-4D97-AF65-F5344CB8AC3E}">
        <p14:creationId xmlns:p14="http://schemas.microsoft.com/office/powerpoint/2010/main" val="1893211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76672"/>
            <a:ext cx="4269824" cy="2273543"/>
          </a:xfrm>
          <a:prstGeom prst="rect">
            <a:avLst/>
          </a:prstGeom>
        </p:spPr>
      </p:pic>
      <p:sp>
        <p:nvSpPr>
          <p:cNvPr id="3" name="TextBox 2"/>
          <p:cNvSpPr txBox="1"/>
          <p:nvPr/>
        </p:nvSpPr>
        <p:spPr>
          <a:xfrm>
            <a:off x="683568" y="3717030"/>
            <a:ext cx="8100294" cy="646331"/>
          </a:xfrm>
          <a:prstGeom prst="rect">
            <a:avLst/>
          </a:prstGeom>
          <a:noFill/>
        </p:spPr>
        <p:txBody>
          <a:bodyPr wrap="none" rtlCol="0">
            <a:spAutoFit/>
          </a:bodyPr>
          <a:lstStyle/>
          <a:p>
            <a:r>
              <a:rPr lang="el-GR" dirty="0" smtClean="0"/>
              <a:t>Στη Θεσσαλία πάνε και τις εικόνες της εκκλησίας στα ποτάμια, τις ραντίζουν και τις </a:t>
            </a:r>
          </a:p>
          <a:p>
            <a:r>
              <a:rPr lang="el-GR" dirty="0" smtClean="0"/>
              <a:t>επιστρέφουν πίσω.</a:t>
            </a:r>
            <a:endParaRPr lang="el-GR" dirty="0"/>
          </a:p>
        </p:txBody>
      </p:sp>
    </p:spTree>
    <p:extLst>
      <p:ext uri="{BB962C8B-B14F-4D97-AF65-F5344CB8AC3E}">
        <p14:creationId xmlns:p14="http://schemas.microsoft.com/office/powerpoint/2010/main" val="478693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8916" y="2149405"/>
            <a:ext cx="3249608" cy="830997"/>
          </a:xfrm>
          <a:prstGeom prst="rect">
            <a:avLst/>
          </a:prstGeom>
          <a:noFill/>
        </p:spPr>
        <p:txBody>
          <a:bodyPr wrap="none" rtlCol="0">
            <a:spAutoFit/>
          </a:bodyPr>
          <a:lstStyle/>
          <a:p>
            <a:r>
              <a:rPr lang="el-GR" sz="4800" dirty="0" smtClean="0">
                <a:solidFill>
                  <a:srgbClr val="777777"/>
                </a:solidFill>
              </a:rPr>
              <a:t>Παραδόσεις</a:t>
            </a:r>
            <a:endParaRPr lang="el-GR" sz="4800" dirty="0">
              <a:solidFill>
                <a:srgbClr val="777777"/>
              </a:solidFill>
            </a:endParaRPr>
          </a:p>
        </p:txBody>
      </p:sp>
    </p:spTree>
    <p:extLst>
      <p:ext uri="{BB962C8B-B14F-4D97-AF65-F5344CB8AC3E}">
        <p14:creationId xmlns:p14="http://schemas.microsoft.com/office/powerpoint/2010/main" val="1223576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46449"/>
            <a:ext cx="7752443" cy="1569660"/>
          </a:xfrm>
          <a:prstGeom prst="rect">
            <a:avLst/>
          </a:prstGeom>
          <a:noFill/>
        </p:spPr>
        <p:txBody>
          <a:bodyPr wrap="none" rtlCol="0">
            <a:spAutoFit/>
          </a:bodyPr>
          <a:lstStyle/>
          <a:p>
            <a:pPr algn="ctr"/>
            <a:r>
              <a:rPr lang="el-GR" sz="4800" dirty="0" smtClean="0">
                <a:solidFill>
                  <a:schemeClr val="tx2">
                    <a:lumMod val="60000"/>
                    <a:lumOff val="40000"/>
                  </a:schemeClr>
                </a:solidFill>
              </a:rPr>
              <a:t>Καλικάτζαροι , </a:t>
            </a:r>
            <a:r>
              <a:rPr lang="el-GR" sz="4800" dirty="0" err="1" smtClean="0">
                <a:solidFill>
                  <a:schemeClr val="tx2">
                    <a:lumMod val="60000"/>
                    <a:lumOff val="40000"/>
                  </a:schemeClr>
                </a:solidFill>
              </a:rPr>
              <a:t>Λυκοκάτζαροι</a:t>
            </a:r>
            <a:r>
              <a:rPr lang="el-GR" sz="4800" dirty="0" smtClean="0">
                <a:solidFill>
                  <a:schemeClr val="tx2">
                    <a:lumMod val="60000"/>
                    <a:lumOff val="40000"/>
                  </a:schemeClr>
                </a:solidFill>
              </a:rPr>
              <a:t>,</a:t>
            </a:r>
          </a:p>
          <a:p>
            <a:pPr algn="ctr"/>
            <a:r>
              <a:rPr lang="el-GR" sz="4800" dirty="0" err="1" smtClean="0">
                <a:solidFill>
                  <a:schemeClr val="tx2">
                    <a:lumMod val="60000"/>
                    <a:lumOff val="40000"/>
                  </a:schemeClr>
                </a:solidFill>
              </a:rPr>
              <a:t>Παγανοί</a:t>
            </a:r>
            <a:r>
              <a:rPr lang="el-GR" sz="4800" dirty="0" smtClean="0">
                <a:solidFill>
                  <a:schemeClr val="tx2">
                    <a:lumMod val="60000"/>
                    <a:lumOff val="40000"/>
                  </a:schemeClr>
                </a:solidFill>
              </a:rPr>
              <a:t>, </a:t>
            </a:r>
            <a:r>
              <a:rPr lang="el-GR" sz="4800" dirty="0" err="1" smtClean="0">
                <a:solidFill>
                  <a:schemeClr val="tx2">
                    <a:lumMod val="60000"/>
                    <a:lumOff val="40000"/>
                  </a:schemeClr>
                </a:solidFill>
              </a:rPr>
              <a:t>Μνημοράτοι</a:t>
            </a:r>
            <a:r>
              <a:rPr lang="el-GR" sz="4800" dirty="0" smtClean="0">
                <a:solidFill>
                  <a:schemeClr val="tx2">
                    <a:lumMod val="60000"/>
                    <a:lumOff val="40000"/>
                  </a:schemeClr>
                </a:solidFill>
              </a:rPr>
              <a:t> κ.α.</a:t>
            </a:r>
            <a:endParaRPr lang="el-GR" sz="4800" dirty="0">
              <a:solidFill>
                <a:schemeClr val="tx2">
                  <a:lumMod val="60000"/>
                  <a:lumOff val="40000"/>
                </a:schemeClr>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060848"/>
            <a:ext cx="3807423" cy="234303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0" y="4814914"/>
            <a:ext cx="9144000" cy="1754326"/>
          </a:xfrm>
          <a:prstGeom prst="rect">
            <a:avLst/>
          </a:prstGeom>
          <a:noFill/>
        </p:spPr>
        <p:txBody>
          <a:bodyPr wrap="square" rtlCol="0">
            <a:spAutoFit/>
          </a:bodyPr>
          <a:lstStyle/>
          <a:p>
            <a:r>
              <a:rPr lang="el-GR" dirty="0" smtClean="0"/>
              <a:t>Τη νύχτα που γεννιέται ο Σωτήρας του κόσμου μυριάδες μικροί δαίμονες, ενοχλητικοί, αστείοι </a:t>
            </a:r>
          </a:p>
          <a:p>
            <a:r>
              <a:rPr lang="el-GR" dirty="0"/>
              <a:t>κ</a:t>
            </a:r>
            <a:r>
              <a:rPr lang="el-GR" dirty="0" smtClean="0"/>
              <a:t>αι φιλοπερίεργοι ξεχύνονται σ’ όλο τον απάνω κόσμο. </a:t>
            </a:r>
            <a:r>
              <a:rPr lang="el-GR" dirty="0"/>
              <a:t> Ο λαός τους φαντάζεται μαύρους και άσχημους, κουτσούς, ψηλούς με μάτια κόκκινα, πόδια τραγίσια και σώμα τριχωτό. </a:t>
            </a:r>
            <a:r>
              <a:rPr lang="el-GR" dirty="0" smtClean="0"/>
              <a:t>Ολοχρονίς ο σκοπός τους είναι να κόψουν το μεγάλο στύλο που κρατάει τη γη για να την γκρεμίσουν. Μόλις όμως πλησιάσουν στο σκοπό τους έρχεται το δωδεκαήμερο και ανεβαίνουν επάνω για να τα κάνουν όλα </a:t>
            </a:r>
            <a:r>
              <a:rPr lang="el-GR" dirty="0"/>
              <a:t>ά</a:t>
            </a:r>
            <a:r>
              <a:rPr lang="el-GR" dirty="0" smtClean="0"/>
              <a:t>νω κάτω. </a:t>
            </a:r>
            <a:endParaRPr lang="el-GR" dirty="0"/>
          </a:p>
        </p:txBody>
      </p:sp>
    </p:spTree>
    <p:extLst>
      <p:ext uri="{BB962C8B-B14F-4D97-AF65-F5344CB8AC3E}">
        <p14:creationId xmlns:p14="http://schemas.microsoft.com/office/powerpoint/2010/main" val="1667464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27568"/>
            <a:ext cx="3280988" cy="3096344"/>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0" y="4725144"/>
            <a:ext cx="9352240" cy="1200329"/>
          </a:xfrm>
          <a:prstGeom prst="rect">
            <a:avLst/>
          </a:prstGeom>
          <a:noFill/>
        </p:spPr>
        <p:txBody>
          <a:bodyPr wrap="none" rtlCol="0">
            <a:spAutoFit/>
          </a:bodyPr>
          <a:lstStyle/>
          <a:p>
            <a:r>
              <a:rPr lang="el-GR" dirty="0" smtClean="0"/>
              <a:t>Χαρά τους είναι να μπαίνουν από την καμινάδα του σπιτιού και να κάνουν άνω κάτω το </a:t>
            </a:r>
          </a:p>
          <a:p>
            <a:r>
              <a:rPr lang="el-GR" dirty="0" smtClean="0"/>
              <a:t>νοικοκυριό, σκορπίζοντας τα πάντα και βρωμίζοντας ότι βρουν.  Αν πετύχουν κάποιον στο δρόμο</a:t>
            </a:r>
          </a:p>
          <a:p>
            <a:r>
              <a:rPr lang="el-GR" dirty="0" smtClean="0"/>
              <a:t>Χορεύουν μαζί του τραβώντας τον και στο τέλος πεθαίνει. Τον πετούν ψηλά και φωνάζουν </a:t>
            </a:r>
          </a:p>
          <a:p>
            <a:r>
              <a:rPr lang="el-GR" dirty="0" smtClean="0"/>
              <a:t>«μπαμπάκι», ενώ όταν πέφτει φωνάζουν «βαρίδι».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208" y="260648"/>
            <a:ext cx="2448272" cy="43170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4516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04664"/>
            <a:ext cx="5715000" cy="2962275"/>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4791" y="4036422"/>
            <a:ext cx="9363429" cy="2308324"/>
          </a:xfrm>
          <a:prstGeom prst="rect">
            <a:avLst/>
          </a:prstGeom>
          <a:noFill/>
        </p:spPr>
        <p:txBody>
          <a:bodyPr wrap="square" rtlCol="0">
            <a:spAutoFit/>
          </a:bodyPr>
          <a:lstStyle/>
          <a:p>
            <a:r>
              <a:rPr lang="el-GR" dirty="0" smtClean="0"/>
              <a:t>Οι νοικοκυρές για να ξεφορτωθούν τους καλικάτζαρους αφήνουν ένα κόσκινο στην πόρτα του </a:t>
            </a:r>
          </a:p>
          <a:p>
            <a:r>
              <a:rPr lang="el-GR" dirty="0"/>
              <a:t>σ</a:t>
            </a:r>
            <a:r>
              <a:rPr lang="el-GR" dirty="0" smtClean="0"/>
              <a:t>πιτιού. Οι καλικάτζαροι δεν ξέρουν να μετρούν και έτσι μένουν όλη τη νύχτα μετρώντας 1-2,1-2.</a:t>
            </a:r>
          </a:p>
          <a:p>
            <a:r>
              <a:rPr lang="el-GR" dirty="0" smtClean="0"/>
              <a:t>Κάποιες άλλες πετούν ξεροτήγανα για να τα φάνε και να αφήσουν το σπίτι τους ήσυχο. Αυτό όμως που προστατεύει το σπίτι είναι η φωτιά των Χριστουγέννων- ο μέγιστος εχθρός τους. Οι πρόγονοί τους που πλησίασαν τη φωτιά κατακάηκαν  και έμειναν αιώνια ανάπηροι. Γι’ αυτό και οι χωρικοί όταν βγαίνουν  έξω το βράδυ παίρνουν μαζί τους ένα δαυλό από τη φωτιά που καίει στο τζάκι.</a:t>
            </a:r>
          </a:p>
          <a:p>
            <a:r>
              <a:rPr lang="el-GR" dirty="0" smtClean="0"/>
              <a:t> </a:t>
            </a:r>
            <a:endParaRPr lang="el-GR" dirty="0"/>
          </a:p>
        </p:txBody>
      </p:sp>
    </p:spTree>
    <p:extLst>
      <p:ext uri="{BB962C8B-B14F-4D97-AF65-F5344CB8AC3E}">
        <p14:creationId xmlns:p14="http://schemas.microsoft.com/office/powerpoint/2010/main" val="4039956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186" y="476672"/>
            <a:ext cx="4001477" cy="2736304"/>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8552" y="4380940"/>
            <a:ext cx="9240030" cy="1200329"/>
          </a:xfrm>
          <a:prstGeom prst="rect">
            <a:avLst/>
          </a:prstGeom>
          <a:noFill/>
        </p:spPr>
        <p:txBody>
          <a:bodyPr wrap="none" rtlCol="0">
            <a:spAutoFit/>
          </a:bodyPr>
          <a:lstStyle/>
          <a:p>
            <a:r>
              <a:rPr lang="el-GR" dirty="0" smtClean="0"/>
              <a:t>Όλες τις ζαβολιές τους τις κάνουν βράδυ, γιατί, όταν ξημερώσει και ο πετεινός λαλήσει τρέχουν </a:t>
            </a:r>
          </a:p>
          <a:p>
            <a:r>
              <a:rPr lang="el-GR" dirty="0"/>
              <a:t>ν</a:t>
            </a:r>
            <a:r>
              <a:rPr lang="el-GR" dirty="0" smtClean="0"/>
              <a:t>α κρυφτούν. Δεν μπορούν καθόλου το φως του ήλιου. Πεθαίνουν.</a:t>
            </a:r>
          </a:p>
          <a:p>
            <a:r>
              <a:rPr lang="el-GR" dirty="0"/>
              <a:t> </a:t>
            </a:r>
            <a:r>
              <a:rPr lang="el-GR" dirty="0" smtClean="0"/>
              <a:t>                      </a:t>
            </a:r>
            <a:r>
              <a:rPr lang="en-US" dirty="0" smtClean="0"/>
              <a:t>O</a:t>
            </a:r>
            <a:r>
              <a:rPr lang="el-GR" dirty="0" smtClean="0"/>
              <a:t>ι καλικάτζαροι κατά τόπους στο παρακάτω </a:t>
            </a:r>
            <a:r>
              <a:rPr lang="en-US" dirty="0" smtClean="0"/>
              <a:t>link:</a:t>
            </a:r>
          </a:p>
          <a:p>
            <a:r>
              <a:rPr lang="en-US" dirty="0"/>
              <a:t> </a:t>
            </a:r>
            <a:r>
              <a:rPr lang="en-US" dirty="0" smtClean="0"/>
              <a:t>             </a:t>
            </a:r>
            <a:r>
              <a:rPr lang="el-GR" dirty="0" smtClean="0"/>
              <a:t>     </a:t>
            </a:r>
            <a:r>
              <a:rPr lang="en-US" dirty="0" smtClean="0"/>
              <a:t>  </a:t>
            </a:r>
            <a:r>
              <a:rPr lang="en-US" dirty="0" smtClean="0">
                <a:hlinkClick r:id="rId3"/>
              </a:rPr>
              <a:t>https://maphub.net/GiwrgosAggelidis/Kalikantzaroi</a:t>
            </a:r>
            <a:endParaRPr lang="el-GR" dirty="0"/>
          </a:p>
        </p:txBody>
      </p:sp>
    </p:spTree>
    <p:extLst>
      <p:ext uri="{BB962C8B-B14F-4D97-AF65-F5344CB8AC3E}">
        <p14:creationId xmlns:p14="http://schemas.microsoft.com/office/powerpoint/2010/main" val="3553512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08" y="404664"/>
            <a:ext cx="5715000" cy="169545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07504" y="2924944"/>
            <a:ext cx="8908208" cy="2585323"/>
          </a:xfrm>
          <a:prstGeom prst="rect">
            <a:avLst/>
          </a:prstGeom>
          <a:noFill/>
        </p:spPr>
        <p:txBody>
          <a:bodyPr wrap="none" rtlCol="0">
            <a:spAutoFit/>
          </a:bodyPr>
          <a:lstStyle/>
          <a:p>
            <a:r>
              <a:rPr lang="el-GR" dirty="0" smtClean="0"/>
              <a:t>Τέλος οι καλικάτζαροι φοβούνται τον Μεγάλο αγιασμό. Μόλις ο παπάς καθαγιάσει τα ύδατα</a:t>
            </a:r>
          </a:p>
          <a:p>
            <a:r>
              <a:rPr lang="el-GR" dirty="0"/>
              <a:t>κ</a:t>
            </a:r>
            <a:r>
              <a:rPr lang="el-GR" dirty="0" smtClean="0"/>
              <a:t>αι βγει με το βασιλικό οι καλικάτζαροι όπου φύγει- φύγε</a:t>
            </a:r>
          </a:p>
          <a:p>
            <a:r>
              <a:rPr lang="el-GR" dirty="0"/>
              <a:t> </a:t>
            </a:r>
            <a:r>
              <a:rPr lang="el-GR" dirty="0" smtClean="0"/>
              <a:t>                                                      - Φύγετε να φύγουμε,</a:t>
            </a:r>
          </a:p>
          <a:p>
            <a:pPr algn="ctr"/>
            <a:r>
              <a:rPr lang="el-GR" dirty="0" smtClean="0"/>
              <a:t>τι έρχεται ο τουρλόπαπας, </a:t>
            </a:r>
          </a:p>
          <a:p>
            <a:pPr algn="ctr"/>
            <a:r>
              <a:rPr lang="el-GR" dirty="0"/>
              <a:t>μ</a:t>
            </a:r>
            <a:r>
              <a:rPr lang="el-GR" dirty="0" smtClean="0"/>
              <a:t>ε την αγιαστούρα του</a:t>
            </a:r>
          </a:p>
          <a:p>
            <a:pPr algn="ctr"/>
            <a:r>
              <a:rPr lang="el-GR" dirty="0"/>
              <a:t>κ</a:t>
            </a:r>
            <a:r>
              <a:rPr lang="el-GR" dirty="0" smtClean="0"/>
              <a:t>αι με τη </a:t>
            </a:r>
            <a:r>
              <a:rPr lang="el-GR" dirty="0" err="1" smtClean="0"/>
              <a:t>βρεχτούρα</a:t>
            </a:r>
            <a:r>
              <a:rPr lang="el-GR" dirty="0" smtClean="0"/>
              <a:t> του.</a:t>
            </a:r>
          </a:p>
          <a:p>
            <a:pPr algn="ctr"/>
            <a:r>
              <a:rPr lang="el-GR" dirty="0" smtClean="0"/>
              <a:t>Μας έβρεξε, μας άγιασε</a:t>
            </a:r>
          </a:p>
          <a:p>
            <a:pPr algn="ctr"/>
            <a:r>
              <a:rPr lang="el-GR" dirty="0"/>
              <a:t>κ</a:t>
            </a:r>
            <a:r>
              <a:rPr lang="el-GR" dirty="0" smtClean="0"/>
              <a:t>αι μας </a:t>
            </a:r>
            <a:r>
              <a:rPr lang="el-GR" dirty="0" err="1" smtClean="0"/>
              <a:t>εκατάκαψε</a:t>
            </a:r>
            <a:r>
              <a:rPr lang="el-GR" dirty="0" smtClean="0"/>
              <a:t>.</a:t>
            </a:r>
          </a:p>
          <a:p>
            <a:pPr algn="ctr"/>
            <a:r>
              <a:rPr lang="el-GR" dirty="0" smtClean="0"/>
              <a:t>Οι καλικάτζαροι επιστρέφουν στο δέντρο της γης αλλά εκείνο έχει προλάβει να ξαναγίνει.</a:t>
            </a:r>
          </a:p>
        </p:txBody>
      </p:sp>
    </p:spTree>
    <p:extLst>
      <p:ext uri="{BB962C8B-B14F-4D97-AF65-F5344CB8AC3E}">
        <p14:creationId xmlns:p14="http://schemas.microsoft.com/office/powerpoint/2010/main" val="1174499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12" y="332656"/>
            <a:ext cx="4400077" cy="2682974"/>
          </a:xfrm>
          <a:prstGeom prst="rect">
            <a:avLst/>
          </a:prstGeom>
          <a:ln w="228600" cap="sq" cmpd="thickThin">
            <a:solidFill>
              <a:srgbClr val="000000"/>
            </a:solidFill>
            <a:prstDash val="solid"/>
            <a:miter lim="800000"/>
          </a:ln>
          <a:effectLst>
            <a:innerShdw blurRad="76200">
              <a:srgbClr val="000000"/>
            </a:innerShdw>
          </a:effectLst>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29000"/>
            <a:ext cx="8428384" cy="2660254"/>
          </a:xfrm>
          <a:prstGeom prst="rect">
            <a:avLst/>
          </a:prstGeom>
        </p:spPr>
      </p:pic>
      <p:sp>
        <p:nvSpPr>
          <p:cNvPr id="4" name="TextBox 3"/>
          <p:cNvSpPr txBox="1"/>
          <p:nvPr/>
        </p:nvSpPr>
        <p:spPr>
          <a:xfrm>
            <a:off x="6804248" y="476672"/>
            <a:ext cx="2101857" cy="923330"/>
          </a:xfrm>
          <a:prstGeom prst="rect">
            <a:avLst/>
          </a:prstGeom>
          <a:noFill/>
        </p:spPr>
        <p:txBody>
          <a:bodyPr wrap="none" rtlCol="0">
            <a:spAutoFit/>
          </a:bodyPr>
          <a:lstStyle/>
          <a:p>
            <a:r>
              <a:rPr lang="el-GR" dirty="0" smtClean="0"/>
              <a:t>Από τις παραδόσεις </a:t>
            </a:r>
          </a:p>
          <a:p>
            <a:r>
              <a:rPr lang="el-GR" dirty="0" smtClean="0"/>
              <a:t>του Ν. Πολίτη, 633</a:t>
            </a:r>
          </a:p>
          <a:p>
            <a:r>
              <a:rPr lang="el-GR" dirty="0" smtClean="0"/>
              <a:t>και  624</a:t>
            </a:r>
            <a:endParaRPr lang="el-GR" dirty="0"/>
          </a:p>
        </p:txBody>
      </p:sp>
    </p:spTree>
    <p:extLst>
      <p:ext uri="{BB962C8B-B14F-4D97-AF65-F5344CB8AC3E}">
        <p14:creationId xmlns:p14="http://schemas.microsoft.com/office/powerpoint/2010/main" val="2128477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0"/>
            <a:ext cx="3716980"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484" y="-9152"/>
            <a:ext cx="5094351" cy="6858000"/>
          </a:xfrm>
          <a:prstGeom prst="rect">
            <a:avLst/>
          </a:prstGeom>
        </p:spPr>
      </p:pic>
    </p:spTree>
    <p:extLst>
      <p:ext uri="{BB962C8B-B14F-4D97-AF65-F5344CB8AC3E}">
        <p14:creationId xmlns:p14="http://schemas.microsoft.com/office/powerpoint/2010/main" val="320619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39" y="450471"/>
            <a:ext cx="8146589" cy="646331"/>
          </a:xfrm>
          <a:prstGeom prst="rect">
            <a:avLst/>
          </a:prstGeom>
          <a:noFill/>
        </p:spPr>
        <p:txBody>
          <a:bodyPr wrap="none" rtlCol="0">
            <a:spAutoFit/>
          </a:bodyPr>
          <a:lstStyle/>
          <a:p>
            <a:pPr algn="ctr"/>
            <a:r>
              <a:rPr lang="el-GR" dirty="0" smtClean="0"/>
              <a:t>Οι προετοιμασίες για αυτές τις γιορτές γίνονται μέρες πριν. </a:t>
            </a:r>
          </a:p>
          <a:p>
            <a:pPr algn="ctr"/>
            <a:r>
              <a:rPr lang="el-GR" dirty="0" smtClean="0"/>
              <a:t>Ξεκινούν με την καθαριότητα, τον στολισμό των σπιτιών και την </a:t>
            </a:r>
            <a:r>
              <a:rPr lang="el-GR" dirty="0"/>
              <a:t>π</a:t>
            </a:r>
            <a:r>
              <a:rPr lang="el-GR" dirty="0" smtClean="0"/>
              <a:t>αρασκευή γλυκών.</a:t>
            </a:r>
            <a:endParaRPr lang="el-GR" dirty="0"/>
          </a:p>
        </p:txBody>
      </p:sp>
      <p:sp>
        <p:nvSpPr>
          <p:cNvPr id="4" name="TextBox 3"/>
          <p:cNvSpPr txBox="1"/>
          <p:nvPr/>
        </p:nvSpPr>
        <p:spPr>
          <a:xfrm>
            <a:off x="2555775" y="1134057"/>
            <a:ext cx="3709285" cy="1200329"/>
          </a:xfrm>
          <a:prstGeom prst="rect">
            <a:avLst/>
          </a:prstGeom>
          <a:noFill/>
        </p:spPr>
        <p:txBody>
          <a:bodyPr wrap="none" rtlCol="0">
            <a:spAutoFit/>
          </a:bodyPr>
          <a:lstStyle/>
          <a:p>
            <a:pPr algn="ctr"/>
            <a:r>
              <a:rPr lang="el-GR" sz="3600" dirty="0" smtClean="0"/>
              <a:t> Στολισμός:</a:t>
            </a:r>
          </a:p>
          <a:p>
            <a:pPr algn="ctr"/>
            <a:r>
              <a:rPr lang="el-GR" sz="3600" dirty="0" smtClean="0"/>
              <a:t>Καραβάκι - Δέντρο</a:t>
            </a:r>
            <a:endParaRPr lang="el-GR" sz="36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35" y="2310268"/>
            <a:ext cx="3024336" cy="2265332"/>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204864"/>
            <a:ext cx="2956128" cy="2217096"/>
          </a:xfrm>
          <a:prstGeom prst="rect">
            <a:avLst/>
          </a:prstGeom>
        </p:spPr>
      </p:pic>
      <p:sp>
        <p:nvSpPr>
          <p:cNvPr id="7" name="TextBox 6"/>
          <p:cNvSpPr txBox="1"/>
          <p:nvPr/>
        </p:nvSpPr>
        <p:spPr>
          <a:xfrm>
            <a:off x="107504" y="4551482"/>
            <a:ext cx="3744416" cy="2246769"/>
          </a:xfrm>
          <a:prstGeom prst="rect">
            <a:avLst/>
          </a:prstGeom>
          <a:noFill/>
        </p:spPr>
        <p:txBody>
          <a:bodyPr wrap="square" rtlCol="0">
            <a:spAutoFit/>
          </a:bodyPr>
          <a:lstStyle/>
          <a:p>
            <a:pPr algn="ctr"/>
            <a:r>
              <a:rPr lang="el-GR" sz="1400" dirty="0" smtClean="0"/>
              <a:t>Το καράβι συμβολίζει το καινούριο ταξίδι του ανθρώπου στη </a:t>
            </a:r>
            <a:r>
              <a:rPr lang="el-GR" sz="1400" dirty="0"/>
              <a:t>ζ</a:t>
            </a:r>
            <a:r>
              <a:rPr lang="el-GR" sz="1400" dirty="0" smtClean="0"/>
              <a:t>ωή μετά την έλευση του Χριστού. Στην Ελλάδα όπου το θαλασσινό στοιχείο κυριαρχεί τα παιδιά έφτιαχναν καραβάκια που συμβόλιζαν την προσμονή τους για την συνάντηση με τους δικούς τους που ταξίδευαν.  Με αυτά τραγουδούσαν τα κάλαντα σαν φαναράκια. Στην </a:t>
            </a:r>
            <a:r>
              <a:rPr lang="el-GR" sz="1400" dirty="0"/>
              <a:t>Ή</a:t>
            </a:r>
            <a:r>
              <a:rPr lang="el-GR" sz="1400" dirty="0" smtClean="0"/>
              <a:t>πειρο τραγουδούσαν κρατώντας φαναράκι – ομοίωμα της </a:t>
            </a:r>
            <a:r>
              <a:rPr lang="el-GR" sz="1400" dirty="0" err="1" smtClean="0"/>
              <a:t>Αγιάς</a:t>
            </a:r>
            <a:r>
              <a:rPr lang="el-GR" sz="1400" dirty="0" smtClean="0"/>
              <a:t> </a:t>
            </a:r>
            <a:r>
              <a:rPr lang="el-GR" sz="1400" dirty="0" err="1" smtClean="0"/>
              <a:t>Σοφιάς</a:t>
            </a:r>
            <a:r>
              <a:rPr lang="el-GR" sz="1400" dirty="0" smtClean="0"/>
              <a:t>.</a:t>
            </a:r>
            <a:endParaRPr lang="el-GR" sz="1400" dirty="0"/>
          </a:p>
        </p:txBody>
      </p:sp>
      <p:sp>
        <p:nvSpPr>
          <p:cNvPr id="8" name="TextBox 7"/>
          <p:cNvSpPr txBox="1"/>
          <p:nvPr/>
        </p:nvSpPr>
        <p:spPr>
          <a:xfrm>
            <a:off x="5662978" y="4660698"/>
            <a:ext cx="3510476" cy="1600438"/>
          </a:xfrm>
          <a:prstGeom prst="rect">
            <a:avLst/>
          </a:prstGeom>
          <a:noFill/>
        </p:spPr>
        <p:txBody>
          <a:bodyPr wrap="square" rtlCol="0">
            <a:spAutoFit/>
          </a:bodyPr>
          <a:lstStyle/>
          <a:p>
            <a:r>
              <a:rPr lang="el-GR" sz="1400" dirty="0" smtClean="0"/>
              <a:t>Το χριστουγεννιάτικο δέντρο ήρθε στην Ελλάδα την εποχή του </a:t>
            </a:r>
            <a:r>
              <a:rPr lang="el-GR" sz="1400" dirty="0" err="1" smtClean="0"/>
              <a:t>Όθωνα</a:t>
            </a:r>
            <a:r>
              <a:rPr lang="el-GR" sz="1400" dirty="0" smtClean="0"/>
              <a:t>. Ωστόσο η χρήση στολισμένων κλαδιών  ελιάς με λευκό, κόκκινο μαλλί καρπών εποχής υπήρχε από την αρχαία Ελλάδα στις γιορτές των «</a:t>
            </a:r>
            <a:r>
              <a:rPr lang="el-GR" sz="1400" dirty="0" err="1" smtClean="0"/>
              <a:t>δεντροφοριών</a:t>
            </a:r>
            <a:r>
              <a:rPr lang="el-GR" sz="1400" dirty="0" smtClean="0"/>
              <a:t>» και στις ρωμαϊκές και βυζαντινές καλένδες.</a:t>
            </a:r>
            <a:endParaRPr lang="el-GR" dirty="0"/>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943" y="2180864"/>
            <a:ext cx="2088232" cy="2088232"/>
          </a:xfrm>
          <a:prstGeom prst="rect">
            <a:avLst/>
          </a:prstGeom>
        </p:spPr>
      </p:pic>
      <p:sp>
        <p:nvSpPr>
          <p:cNvPr id="10" name="TextBox 9"/>
          <p:cNvSpPr txBox="1"/>
          <p:nvPr/>
        </p:nvSpPr>
        <p:spPr>
          <a:xfrm>
            <a:off x="3719530" y="4269096"/>
            <a:ext cx="1811057" cy="2092881"/>
          </a:xfrm>
          <a:prstGeom prst="rect">
            <a:avLst/>
          </a:prstGeom>
          <a:noFill/>
        </p:spPr>
        <p:txBody>
          <a:bodyPr wrap="square" rtlCol="0">
            <a:spAutoFit/>
          </a:bodyPr>
          <a:lstStyle/>
          <a:p>
            <a:r>
              <a:rPr lang="el-GR" dirty="0"/>
              <a:t> </a:t>
            </a:r>
            <a:r>
              <a:rPr lang="el-GR" sz="1400" dirty="0" smtClean="0"/>
              <a:t>Σε πολλά χωριά έβαζαν </a:t>
            </a:r>
            <a:r>
              <a:rPr lang="el-GR" sz="1400" dirty="0"/>
              <a:t>έ</a:t>
            </a:r>
            <a:r>
              <a:rPr lang="el-GR" sz="1400" dirty="0" smtClean="0"/>
              <a:t>ξω από την πόρτα μια πλεξίδα σκόρδα με μοσχοκάρφι για την κακογλωσσιά. Το στεφάνι ήρθε από τις χώρες της β</a:t>
            </a:r>
            <a:r>
              <a:rPr lang="el-GR" sz="1400" dirty="0"/>
              <a:t>ό</a:t>
            </a:r>
            <a:r>
              <a:rPr lang="el-GR" sz="1400" dirty="0" smtClean="0"/>
              <a:t>ρειας Ευρώπης.</a:t>
            </a:r>
            <a:endParaRPr lang="el-GR" sz="1400" dirty="0"/>
          </a:p>
        </p:txBody>
      </p:sp>
    </p:spTree>
    <p:extLst>
      <p:ext uri="{BB962C8B-B14F-4D97-AF65-F5344CB8AC3E}">
        <p14:creationId xmlns:p14="http://schemas.microsoft.com/office/powerpoint/2010/main" val="1531803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653136"/>
            <a:ext cx="8676456" cy="1316582"/>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70968"/>
            <a:ext cx="4763210" cy="3384386"/>
          </a:xfrm>
          <a:prstGeom prst="rect">
            <a:avLst/>
          </a:prstGeom>
        </p:spPr>
      </p:pic>
      <p:sp>
        <p:nvSpPr>
          <p:cNvPr id="5" name="TextBox 4"/>
          <p:cNvSpPr txBox="1"/>
          <p:nvPr/>
        </p:nvSpPr>
        <p:spPr>
          <a:xfrm>
            <a:off x="6598906" y="908720"/>
            <a:ext cx="2483372" cy="923330"/>
          </a:xfrm>
          <a:prstGeom prst="rect">
            <a:avLst/>
          </a:prstGeom>
          <a:noFill/>
        </p:spPr>
        <p:txBody>
          <a:bodyPr wrap="none" rtlCol="0">
            <a:spAutoFit/>
          </a:bodyPr>
          <a:lstStyle/>
          <a:p>
            <a:r>
              <a:rPr lang="el-GR" dirty="0" smtClean="0"/>
              <a:t>Από  </a:t>
            </a:r>
            <a:r>
              <a:rPr lang="el-GR" dirty="0"/>
              <a:t>π</a:t>
            </a:r>
            <a:r>
              <a:rPr lang="el-GR" dirty="0" smtClean="0"/>
              <a:t>αράσταση </a:t>
            </a:r>
          </a:p>
          <a:p>
            <a:r>
              <a:rPr lang="el-GR" dirty="0"/>
              <a:t>τ</a:t>
            </a:r>
            <a:r>
              <a:rPr lang="el-GR" dirty="0" smtClean="0"/>
              <a:t>ου Καραγκιόζη μυλωνά</a:t>
            </a:r>
          </a:p>
          <a:p>
            <a:r>
              <a:rPr lang="el-GR" dirty="0"/>
              <a:t>μ</a:t>
            </a:r>
            <a:r>
              <a:rPr lang="el-GR" dirty="0" smtClean="0"/>
              <a:t>ε τους καλικάτζαρους</a:t>
            </a:r>
            <a:endParaRPr lang="el-GR" dirty="0"/>
          </a:p>
        </p:txBody>
      </p:sp>
    </p:spTree>
    <p:extLst>
      <p:ext uri="{BB962C8B-B14F-4D97-AF65-F5344CB8AC3E}">
        <p14:creationId xmlns:p14="http://schemas.microsoft.com/office/powerpoint/2010/main" val="914857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18" y="29704"/>
            <a:ext cx="3715526"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6832"/>
            <a:ext cx="4254397" cy="6858000"/>
          </a:xfrm>
          <a:prstGeom prst="rect">
            <a:avLst/>
          </a:prstGeom>
        </p:spPr>
      </p:pic>
    </p:spTree>
    <p:extLst>
      <p:ext uri="{BB962C8B-B14F-4D97-AF65-F5344CB8AC3E}">
        <p14:creationId xmlns:p14="http://schemas.microsoft.com/office/powerpoint/2010/main" val="2439496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Διάγραμμα ροής: Μαγνητικό μέσο 16"/>
          <p:cNvSpPr/>
          <p:nvPr/>
        </p:nvSpPr>
        <p:spPr>
          <a:xfrm>
            <a:off x="4259949" y="5633828"/>
            <a:ext cx="607985" cy="745232"/>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699792" y="794221"/>
            <a:ext cx="3835484" cy="5140340"/>
          </a:xfrm>
          <a:prstGeom prst="rect">
            <a:avLst/>
          </a:prstGeom>
        </p:spPr>
      </p:pic>
      <p:sp>
        <p:nvSpPr>
          <p:cNvPr id="3" name="Αστέρι 5 ακτινών 2"/>
          <p:cNvSpPr/>
          <p:nvPr/>
        </p:nvSpPr>
        <p:spPr>
          <a:xfrm>
            <a:off x="971600" y="5805264"/>
            <a:ext cx="818562"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Αστέρι 5 ακτινών 3"/>
          <p:cNvSpPr/>
          <p:nvPr/>
        </p:nvSpPr>
        <p:spPr>
          <a:xfrm>
            <a:off x="4208253" y="188640"/>
            <a:ext cx="818562" cy="72008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Καρδιά 5"/>
          <p:cNvSpPr/>
          <p:nvPr/>
        </p:nvSpPr>
        <p:spPr>
          <a:xfrm>
            <a:off x="4170655" y="1513893"/>
            <a:ext cx="914400" cy="914400"/>
          </a:xfrm>
          <a:prstGeom prst="hear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Έλλειψη 6"/>
          <p:cNvSpPr/>
          <p:nvPr/>
        </p:nvSpPr>
        <p:spPr>
          <a:xfrm>
            <a:off x="672184" y="4174232"/>
            <a:ext cx="598831" cy="957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Ισοσκελές τρίγωνο 9"/>
          <p:cNvSpPr/>
          <p:nvPr/>
        </p:nvSpPr>
        <p:spPr>
          <a:xfrm>
            <a:off x="4860032" y="2922648"/>
            <a:ext cx="720080" cy="834389"/>
          </a:xfrm>
          <a:prstGeom prst="triangl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Έλλειψη 10"/>
          <p:cNvSpPr/>
          <p:nvPr/>
        </p:nvSpPr>
        <p:spPr>
          <a:xfrm>
            <a:off x="971599" y="3068960"/>
            <a:ext cx="720081" cy="688077"/>
          </a:xfrm>
          <a:prstGeom prst="ellipse">
            <a:avLst/>
          </a:prstGeom>
          <a:solidFill>
            <a:srgbClr val="F15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Έλλειψη 11"/>
          <p:cNvSpPr/>
          <p:nvPr/>
        </p:nvSpPr>
        <p:spPr>
          <a:xfrm>
            <a:off x="4106709" y="4863975"/>
            <a:ext cx="720081" cy="68807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Ορθογώνιο 12"/>
          <p:cNvSpPr/>
          <p:nvPr/>
        </p:nvSpPr>
        <p:spPr>
          <a:xfrm>
            <a:off x="3334006" y="4880012"/>
            <a:ext cx="60121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Ορθογώνιο 13"/>
          <p:cNvSpPr/>
          <p:nvPr/>
        </p:nvSpPr>
        <p:spPr>
          <a:xfrm>
            <a:off x="779665" y="1924237"/>
            <a:ext cx="60121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Ορθογώνιο 15"/>
          <p:cNvSpPr/>
          <p:nvPr/>
        </p:nvSpPr>
        <p:spPr>
          <a:xfrm>
            <a:off x="4915926" y="4885059"/>
            <a:ext cx="1177280" cy="532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Έλλειψη 7"/>
          <p:cNvSpPr/>
          <p:nvPr/>
        </p:nvSpPr>
        <p:spPr>
          <a:xfrm>
            <a:off x="3635807" y="2860939"/>
            <a:ext cx="598831" cy="957808"/>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TextBox 17"/>
          <p:cNvSpPr txBox="1"/>
          <p:nvPr/>
        </p:nvSpPr>
        <p:spPr>
          <a:xfrm>
            <a:off x="-28512" y="125074"/>
            <a:ext cx="4330032" cy="646331"/>
          </a:xfrm>
          <a:prstGeom prst="rect">
            <a:avLst/>
          </a:prstGeom>
          <a:noFill/>
        </p:spPr>
        <p:txBody>
          <a:bodyPr wrap="none" rtlCol="0">
            <a:spAutoFit/>
          </a:bodyPr>
          <a:lstStyle/>
          <a:p>
            <a:r>
              <a:rPr lang="el-GR" dirty="0" smtClean="0">
                <a:solidFill>
                  <a:srgbClr val="002060"/>
                </a:solidFill>
              </a:rPr>
              <a:t>Ας παίξουμε με τα σχήματα:</a:t>
            </a:r>
          </a:p>
          <a:p>
            <a:r>
              <a:rPr lang="el-GR" dirty="0" smtClean="0">
                <a:solidFill>
                  <a:srgbClr val="002060"/>
                </a:solidFill>
              </a:rPr>
              <a:t>Τοποθέτησε σωστά τα σχήματα στο δέντρο.</a:t>
            </a:r>
            <a:endParaRPr lang="el-GR" dirty="0">
              <a:solidFill>
                <a:srgbClr val="002060"/>
              </a:solidFill>
            </a:endParaRPr>
          </a:p>
        </p:txBody>
      </p:sp>
      <p:sp>
        <p:nvSpPr>
          <p:cNvPr id="9" name="Ισοσκελές τρίγωνο 8"/>
          <p:cNvSpPr/>
          <p:nvPr/>
        </p:nvSpPr>
        <p:spPr>
          <a:xfrm>
            <a:off x="7765504" y="2922647"/>
            <a:ext cx="720080" cy="834389"/>
          </a:xfrm>
          <a:prstGeom prst="triangl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Ορθογώνιο 14"/>
          <p:cNvSpPr/>
          <p:nvPr/>
        </p:nvSpPr>
        <p:spPr>
          <a:xfrm>
            <a:off x="7634040" y="4851413"/>
            <a:ext cx="1177280" cy="532655"/>
          </a:xfrm>
          <a:prstGeom prst="rect">
            <a:avLst/>
          </a:prstGeom>
          <a:solidFill>
            <a:srgbClr val="FC22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Καρδιά 4"/>
          <p:cNvSpPr/>
          <p:nvPr/>
        </p:nvSpPr>
        <p:spPr>
          <a:xfrm>
            <a:off x="7571184" y="940149"/>
            <a:ext cx="914400" cy="914400"/>
          </a:xfrm>
          <a:prstGeom prst="hear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408050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321175"/>
            <a:ext cx="2380033" cy="3535769"/>
          </a:xfrm>
          <a:prstGeom prst="rect">
            <a:avLst/>
          </a:prstGeom>
        </p:spPr>
      </p:pic>
      <p:pic>
        <p:nvPicPr>
          <p:cNvPr id="4" name="Εικόνα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64007"/>
            <a:ext cx="971600" cy="829553"/>
          </a:xfrm>
          <a:prstGeom prst="rect">
            <a:avLst/>
          </a:prstGeom>
        </p:spPr>
      </p:pic>
      <p:pic>
        <p:nvPicPr>
          <p:cNvPr id="5" name="Εικόνα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939527"/>
            <a:ext cx="971600" cy="829553"/>
          </a:xfrm>
          <a:prstGeom prst="rect">
            <a:avLst/>
          </a:prstGeom>
        </p:spPr>
      </p:pic>
      <p:pic>
        <p:nvPicPr>
          <p:cNvPr id="6" name="Εικόνα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168" y="1771408"/>
            <a:ext cx="971600" cy="829553"/>
          </a:xfrm>
          <a:prstGeom prst="rect">
            <a:avLst/>
          </a:prstGeom>
        </p:spPr>
      </p:pic>
      <p:pic>
        <p:nvPicPr>
          <p:cNvPr id="7" name="Εικόνα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2600961"/>
            <a:ext cx="971600" cy="829553"/>
          </a:xfrm>
          <a:prstGeom prst="rect">
            <a:avLst/>
          </a:prstGeom>
          <a:ln>
            <a:solidFill>
              <a:srgbClr val="FFFF00"/>
            </a:solidFill>
          </a:ln>
        </p:spPr>
      </p:pic>
      <p:pic>
        <p:nvPicPr>
          <p:cNvPr id="8" name="Εικόνα 7"/>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87624" y="134333"/>
            <a:ext cx="1008112" cy="860727"/>
          </a:xfrm>
          <a:prstGeom prst="rect">
            <a:avLst/>
          </a:prstGeom>
        </p:spPr>
      </p:pic>
      <p:pic>
        <p:nvPicPr>
          <p:cNvPr id="9" name="Εικόνα 8"/>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51547" y="64007"/>
            <a:ext cx="968926" cy="827270"/>
          </a:xfrm>
          <a:prstGeom prst="rect">
            <a:avLst/>
          </a:prstGeom>
        </p:spPr>
      </p:pic>
      <p:pic>
        <p:nvPicPr>
          <p:cNvPr id="10" name="Εικόνα 9"/>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95807" y="118201"/>
            <a:ext cx="1044545" cy="891834"/>
          </a:xfrm>
          <a:prstGeom prst="rect">
            <a:avLst/>
          </a:prstGeom>
        </p:spPr>
      </p:pic>
      <p:pic>
        <p:nvPicPr>
          <p:cNvPr id="11" name="Εικόνα 10"/>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80112" y="141172"/>
            <a:ext cx="1039918" cy="887883"/>
          </a:xfrm>
          <a:prstGeom prst="rect">
            <a:avLst/>
          </a:prstGeom>
        </p:spPr>
      </p:pic>
      <p:pic>
        <p:nvPicPr>
          <p:cNvPr id="12" name="Εικόνα 1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87624" y="1029055"/>
            <a:ext cx="1008112" cy="860727"/>
          </a:xfrm>
          <a:prstGeom prst="rect">
            <a:avLst/>
          </a:prstGeom>
        </p:spPr>
      </p:pic>
      <p:pic>
        <p:nvPicPr>
          <p:cNvPr id="13" name="Εικόνα 12"/>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87624" y="2748873"/>
            <a:ext cx="1008112" cy="860727"/>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78512" y="1888146"/>
            <a:ext cx="1008112" cy="860727"/>
          </a:xfrm>
          <a:prstGeom prst="rect">
            <a:avLst/>
          </a:prstGeom>
        </p:spPr>
      </p:pic>
      <p:pic>
        <p:nvPicPr>
          <p:cNvPr id="15" name="Εικόνα 14"/>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624830" y="1081153"/>
            <a:ext cx="1039918" cy="887883"/>
          </a:xfrm>
          <a:prstGeom prst="rect">
            <a:avLst/>
          </a:prstGeom>
        </p:spPr>
      </p:pic>
      <p:pic>
        <p:nvPicPr>
          <p:cNvPr id="16" name="Εικόνα 15"/>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745727" y="1988840"/>
            <a:ext cx="1039918" cy="887883"/>
          </a:xfrm>
          <a:prstGeom prst="rect">
            <a:avLst/>
          </a:prstGeom>
        </p:spPr>
      </p:pic>
      <p:pic>
        <p:nvPicPr>
          <p:cNvPr id="17" name="Εικόνα 16"/>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833117" y="3015737"/>
            <a:ext cx="1039918" cy="887883"/>
          </a:xfrm>
          <a:prstGeom prst="rect">
            <a:avLst/>
          </a:prstGeom>
        </p:spPr>
      </p:pic>
      <p:pic>
        <p:nvPicPr>
          <p:cNvPr id="18" name="Εικόνα 17"/>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34244" y="1010035"/>
            <a:ext cx="1044545" cy="891834"/>
          </a:xfrm>
          <a:prstGeom prst="rect">
            <a:avLst/>
          </a:prstGeom>
        </p:spPr>
      </p:pic>
      <p:pic>
        <p:nvPicPr>
          <p:cNvPr id="19" name="Εικόνα 18"/>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859231" y="1969036"/>
            <a:ext cx="1044545" cy="891834"/>
          </a:xfrm>
          <a:prstGeom prst="rect">
            <a:avLst/>
          </a:prstGeom>
        </p:spPr>
      </p:pic>
      <p:pic>
        <p:nvPicPr>
          <p:cNvPr id="20" name="Εικόνα 19"/>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959401" y="2989281"/>
            <a:ext cx="1044545" cy="891834"/>
          </a:xfrm>
          <a:prstGeom prst="rect">
            <a:avLst/>
          </a:prstGeom>
        </p:spPr>
      </p:pic>
      <p:pic>
        <p:nvPicPr>
          <p:cNvPr id="22" name="Εικόνα 21"/>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903776" y="960773"/>
            <a:ext cx="1062424" cy="907099"/>
          </a:xfrm>
          <a:prstGeom prst="rect">
            <a:avLst/>
          </a:prstGeom>
        </p:spPr>
      </p:pic>
      <p:pic>
        <p:nvPicPr>
          <p:cNvPr id="23" name="Εικόνα 22"/>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050656" y="1889782"/>
            <a:ext cx="1042723" cy="890278"/>
          </a:xfrm>
          <a:prstGeom prst="rect">
            <a:avLst/>
          </a:prstGeom>
        </p:spPr>
      </p:pic>
      <p:pic>
        <p:nvPicPr>
          <p:cNvPr id="24" name="Εικόνα 23"/>
          <p:cNvPicPr>
            <a:picLocks noChangeAspect="1"/>
          </p:cNvPicPr>
          <p:nvPr/>
        </p:nvPicPr>
        <p:blipFill>
          <a:blip r:embed="rId17" cstate="print">
            <a:extLst>
              <a:ext uri="{BEBA8EAE-BF5A-486C-A8C5-ECC9F3942E4B}">
                <a14:imgProps xmlns:a14="http://schemas.microsoft.com/office/drawing/2010/main">
                  <a14:imgLayer r:embed="rId1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091317" y="2929082"/>
            <a:ext cx="1090176" cy="930793"/>
          </a:xfrm>
          <a:prstGeom prst="rect">
            <a:avLst/>
          </a:prstGeom>
        </p:spPr>
      </p:pic>
      <p:sp>
        <p:nvSpPr>
          <p:cNvPr id="25" name="TextBox 24"/>
          <p:cNvSpPr txBox="1"/>
          <p:nvPr/>
        </p:nvSpPr>
        <p:spPr>
          <a:xfrm>
            <a:off x="2544460" y="154315"/>
            <a:ext cx="2803973" cy="1200329"/>
          </a:xfrm>
          <a:prstGeom prst="rect">
            <a:avLst/>
          </a:prstGeom>
          <a:noFill/>
        </p:spPr>
        <p:txBody>
          <a:bodyPr wrap="none" rtlCol="0">
            <a:spAutoFit/>
          </a:bodyPr>
          <a:lstStyle/>
          <a:p>
            <a:r>
              <a:rPr lang="el-GR" dirty="0" smtClean="0"/>
              <a:t>Βάλε δύο δώρα από κάθε</a:t>
            </a:r>
          </a:p>
          <a:p>
            <a:r>
              <a:rPr lang="el-GR" dirty="0"/>
              <a:t>χ</a:t>
            </a:r>
            <a:r>
              <a:rPr lang="el-GR" dirty="0" smtClean="0"/>
              <a:t>ρώμα κάτω από το δέντρο</a:t>
            </a:r>
          </a:p>
          <a:p>
            <a:r>
              <a:rPr lang="el-GR" dirty="0" smtClean="0"/>
              <a:t>και μετά βάλε τον αριθμό 2</a:t>
            </a:r>
          </a:p>
          <a:p>
            <a:r>
              <a:rPr lang="el-GR" dirty="0"/>
              <a:t>α</a:t>
            </a:r>
            <a:r>
              <a:rPr lang="el-GR" dirty="0" smtClean="0"/>
              <a:t>πό κάτω από κάθε χρώμα.</a:t>
            </a:r>
            <a:endParaRPr lang="el-GR" dirty="0"/>
          </a:p>
        </p:txBody>
      </p:sp>
      <p:sp>
        <p:nvSpPr>
          <p:cNvPr id="2" name="TextBox 1"/>
          <p:cNvSpPr txBox="1"/>
          <p:nvPr/>
        </p:nvSpPr>
        <p:spPr>
          <a:xfrm>
            <a:off x="231113" y="3839334"/>
            <a:ext cx="469038" cy="584775"/>
          </a:xfrm>
          <a:prstGeom prst="rect">
            <a:avLst/>
          </a:prstGeom>
          <a:noFill/>
        </p:spPr>
        <p:txBody>
          <a:bodyPr wrap="square" rtlCol="0">
            <a:spAutoFit/>
          </a:bodyPr>
          <a:lstStyle/>
          <a:p>
            <a:r>
              <a:rPr lang="el-GR" sz="3200" b="1" dirty="0" smtClean="0"/>
              <a:t>1     </a:t>
            </a:r>
            <a:endParaRPr lang="el-GR" sz="3200" b="1" dirty="0"/>
          </a:p>
        </p:txBody>
      </p:sp>
      <p:sp>
        <p:nvSpPr>
          <p:cNvPr id="21" name="TextBox 20"/>
          <p:cNvSpPr txBox="1"/>
          <p:nvPr/>
        </p:nvSpPr>
        <p:spPr>
          <a:xfrm>
            <a:off x="1066730" y="3839335"/>
            <a:ext cx="425116" cy="584775"/>
          </a:xfrm>
          <a:prstGeom prst="rect">
            <a:avLst/>
          </a:prstGeom>
          <a:noFill/>
        </p:spPr>
        <p:txBody>
          <a:bodyPr wrap="none" rtlCol="0">
            <a:spAutoFit/>
          </a:bodyPr>
          <a:lstStyle/>
          <a:p>
            <a:r>
              <a:rPr lang="el-GR" sz="3200" b="1" dirty="0" smtClean="0"/>
              <a:t>2</a:t>
            </a:r>
            <a:endParaRPr lang="el-GR" sz="3200" b="1" dirty="0"/>
          </a:p>
        </p:txBody>
      </p:sp>
      <p:sp>
        <p:nvSpPr>
          <p:cNvPr id="26" name="TextBox 25"/>
          <p:cNvSpPr txBox="1"/>
          <p:nvPr/>
        </p:nvSpPr>
        <p:spPr>
          <a:xfrm>
            <a:off x="2186624" y="3792949"/>
            <a:ext cx="425116" cy="584775"/>
          </a:xfrm>
          <a:prstGeom prst="rect">
            <a:avLst/>
          </a:prstGeom>
          <a:noFill/>
        </p:spPr>
        <p:txBody>
          <a:bodyPr wrap="none" rtlCol="0">
            <a:spAutoFit/>
          </a:bodyPr>
          <a:lstStyle/>
          <a:p>
            <a:r>
              <a:rPr lang="el-GR" sz="3200" b="1" dirty="0" smtClean="0"/>
              <a:t>3</a:t>
            </a:r>
            <a:endParaRPr lang="el-GR" sz="3200" b="1" dirty="0"/>
          </a:p>
        </p:txBody>
      </p:sp>
      <p:sp>
        <p:nvSpPr>
          <p:cNvPr id="28" name="TextBox 27"/>
          <p:cNvSpPr txBox="1"/>
          <p:nvPr/>
        </p:nvSpPr>
        <p:spPr>
          <a:xfrm>
            <a:off x="5655557" y="4131722"/>
            <a:ext cx="425116" cy="584775"/>
          </a:xfrm>
          <a:prstGeom prst="rect">
            <a:avLst/>
          </a:prstGeom>
          <a:noFill/>
        </p:spPr>
        <p:txBody>
          <a:bodyPr wrap="none" rtlCol="0">
            <a:spAutoFit/>
          </a:bodyPr>
          <a:lstStyle/>
          <a:p>
            <a:r>
              <a:rPr lang="el-GR" sz="3200" b="1" dirty="0" smtClean="0"/>
              <a:t>2</a:t>
            </a:r>
            <a:endParaRPr lang="el-GR" sz="3200" b="1" dirty="0"/>
          </a:p>
        </p:txBody>
      </p:sp>
      <p:sp>
        <p:nvSpPr>
          <p:cNvPr id="29" name="TextBox 28"/>
          <p:cNvSpPr txBox="1"/>
          <p:nvPr/>
        </p:nvSpPr>
        <p:spPr>
          <a:xfrm>
            <a:off x="6959401" y="4266074"/>
            <a:ext cx="425116" cy="584775"/>
          </a:xfrm>
          <a:prstGeom prst="rect">
            <a:avLst/>
          </a:prstGeom>
          <a:noFill/>
        </p:spPr>
        <p:txBody>
          <a:bodyPr wrap="none" rtlCol="0">
            <a:spAutoFit/>
          </a:bodyPr>
          <a:lstStyle/>
          <a:p>
            <a:r>
              <a:rPr lang="el-GR" sz="3200" dirty="0" smtClean="0"/>
              <a:t>4</a:t>
            </a:r>
            <a:endParaRPr lang="el-GR" sz="3200" dirty="0"/>
          </a:p>
        </p:txBody>
      </p:sp>
      <p:sp>
        <p:nvSpPr>
          <p:cNvPr id="30" name="TextBox 29"/>
          <p:cNvSpPr txBox="1"/>
          <p:nvPr/>
        </p:nvSpPr>
        <p:spPr>
          <a:xfrm>
            <a:off x="7527794" y="4221088"/>
            <a:ext cx="425116" cy="584775"/>
          </a:xfrm>
          <a:prstGeom prst="rect">
            <a:avLst/>
          </a:prstGeom>
          <a:noFill/>
        </p:spPr>
        <p:txBody>
          <a:bodyPr wrap="none" rtlCol="0">
            <a:spAutoFit/>
          </a:bodyPr>
          <a:lstStyle/>
          <a:p>
            <a:r>
              <a:rPr lang="el-GR" sz="3200" b="1" dirty="0" smtClean="0"/>
              <a:t>3</a:t>
            </a:r>
            <a:endParaRPr lang="el-GR" sz="3200" b="1" dirty="0"/>
          </a:p>
        </p:txBody>
      </p:sp>
      <p:sp>
        <p:nvSpPr>
          <p:cNvPr id="31" name="TextBox 30"/>
          <p:cNvSpPr txBox="1"/>
          <p:nvPr/>
        </p:nvSpPr>
        <p:spPr>
          <a:xfrm>
            <a:off x="8336010" y="4221088"/>
            <a:ext cx="425116" cy="584775"/>
          </a:xfrm>
          <a:prstGeom prst="rect">
            <a:avLst/>
          </a:prstGeom>
          <a:noFill/>
        </p:spPr>
        <p:txBody>
          <a:bodyPr wrap="none" rtlCol="0">
            <a:spAutoFit/>
          </a:bodyPr>
          <a:lstStyle/>
          <a:p>
            <a:r>
              <a:rPr lang="el-GR" sz="3200" b="1" dirty="0" smtClean="0"/>
              <a:t>2</a:t>
            </a:r>
            <a:endParaRPr lang="el-GR" sz="3200" b="1" dirty="0"/>
          </a:p>
        </p:txBody>
      </p:sp>
      <p:sp>
        <p:nvSpPr>
          <p:cNvPr id="32" name="TextBox 31"/>
          <p:cNvSpPr txBox="1"/>
          <p:nvPr/>
        </p:nvSpPr>
        <p:spPr>
          <a:xfrm>
            <a:off x="2399182" y="2946003"/>
            <a:ext cx="425116" cy="584775"/>
          </a:xfrm>
          <a:prstGeom prst="rect">
            <a:avLst/>
          </a:prstGeom>
          <a:noFill/>
        </p:spPr>
        <p:txBody>
          <a:bodyPr wrap="none" rtlCol="0">
            <a:spAutoFit/>
          </a:bodyPr>
          <a:lstStyle/>
          <a:p>
            <a:r>
              <a:rPr lang="el-GR" sz="3200" b="1" dirty="0" smtClean="0"/>
              <a:t>2</a:t>
            </a:r>
            <a:endParaRPr lang="el-GR" sz="3200" b="1" dirty="0"/>
          </a:p>
        </p:txBody>
      </p:sp>
      <p:sp>
        <p:nvSpPr>
          <p:cNvPr id="33" name="TextBox 32"/>
          <p:cNvSpPr txBox="1"/>
          <p:nvPr/>
        </p:nvSpPr>
        <p:spPr>
          <a:xfrm>
            <a:off x="6360529" y="4214772"/>
            <a:ext cx="425116" cy="584775"/>
          </a:xfrm>
          <a:prstGeom prst="rect">
            <a:avLst/>
          </a:prstGeom>
          <a:noFill/>
        </p:spPr>
        <p:txBody>
          <a:bodyPr wrap="none" rtlCol="0">
            <a:spAutoFit/>
          </a:bodyPr>
          <a:lstStyle/>
          <a:p>
            <a:r>
              <a:rPr lang="el-GR" sz="3200" b="1" dirty="0" smtClean="0"/>
              <a:t>2</a:t>
            </a:r>
            <a:endParaRPr lang="el-GR" sz="3200" b="1" dirty="0"/>
          </a:p>
        </p:txBody>
      </p:sp>
    </p:spTree>
    <p:extLst>
      <p:ext uri="{BB962C8B-B14F-4D97-AF65-F5344CB8AC3E}">
        <p14:creationId xmlns:p14="http://schemas.microsoft.com/office/powerpoint/2010/main" val="1489769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650097780"/>
              </p:ext>
            </p:extLst>
          </p:nvPr>
        </p:nvGraphicFramePr>
        <p:xfrm>
          <a:off x="251520" y="836712"/>
          <a:ext cx="5760639" cy="5904654"/>
        </p:xfrm>
        <a:graphic>
          <a:graphicData uri="http://schemas.openxmlformats.org/drawingml/2006/table">
            <a:tbl>
              <a:tblPr firstRow="1" bandRow="1">
                <a:tableStyleId>{00A15C55-8517-42AA-B614-E9B94910E393}</a:tableStyleId>
              </a:tblPr>
              <a:tblGrid>
                <a:gridCol w="1920213"/>
                <a:gridCol w="1920213"/>
                <a:gridCol w="1920213"/>
              </a:tblGrid>
              <a:tr h="984109">
                <a:tc>
                  <a:txBody>
                    <a:bodyPr/>
                    <a:lstStyle/>
                    <a:p>
                      <a:endParaRPr lang="el-GR" dirty="0"/>
                    </a:p>
                  </a:txBody>
                  <a:tcPr/>
                </a:tc>
                <a:tc>
                  <a:txBody>
                    <a:bodyPr/>
                    <a:lstStyle/>
                    <a:p>
                      <a:endParaRPr lang="el-GR" dirty="0"/>
                    </a:p>
                  </a:txBody>
                  <a:tcPr/>
                </a:tc>
                <a:tc>
                  <a:txBody>
                    <a:bodyPr/>
                    <a:lstStyle/>
                    <a:p>
                      <a:endParaRPr lang="el-GR" dirty="0"/>
                    </a:p>
                  </a:txBody>
                  <a:tcPr/>
                </a:tc>
              </a:tr>
              <a:tr h="984109">
                <a:tc>
                  <a:txBody>
                    <a:bodyPr/>
                    <a:lstStyle/>
                    <a:p>
                      <a:endParaRPr lang="el-GR" dirty="0"/>
                    </a:p>
                  </a:txBody>
                  <a:tcPr/>
                </a:tc>
                <a:tc>
                  <a:txBody>
                    <a:bodyPr/>
                    <a:lstStyle/>
                    <a:p>
                      <a:endParaRPr lang="el-GR" dirty="0"/>
                    </a:p>
                  </a:txBody>
                  <a:tcPr/>
                </a:tc>
                <a:tc>
                  <a:txBody>
                    <a:bodyPr/>
                    <a:lstStyle/>
                    <a:p>
                      <a:endParaRPr lang="el-GR" dirty="0"/>
                    </a:p>
                  </a:txBody>
                  <a:tcPr/>
                </a:tc>
              </a:tr>
              <a:tr h="984109">
                <a:tc>
                  <a:txBody>
                    <a:bodyPr/>
                    <a:lstStyle/>
                    <a:p>
                      <a:endParaRPr lang="el-GR" dirty="0"/>
                    </a:p>
                  </a:txBody>
                  <a:tcPr/>
                </a:tc>
                <a:tc>
                  <a:txBody>
                    <a:bodyPr/>
                    <a:lstStyle/>
                    <a:p>
                      <a:endParaRPr lang="el-GR" dirty="0"/>
                    </a:p>
                  </a:txBody>
                  <a:tcPr/>
                </a:tc>
                <a:tc>
                  <a:txBody>
                    <a:bodyPr/>
                    <a:lstStyle/>
                    <a:p>
                      <a:endParaRPr lang="el-GR" dirty="0"/>
                    </a:p>
                  </a:txBody>
                  <a:tcPr/>
                </a:tc>
              </a:tr>
              <a:tr h="984109">
                <a:tc>
                  <a:txBody>
                    <a:bodyPr/>
                    <a:lstStyle/>
                    <a:p>
                      <a:endParaRPr lang="el-GR" dirty="0"/>
                    </a:p>
                  </a:txBody>
                  <a:tcPr/>
                </a:tc>
                <a:tc>
                  <a:txBody>
                    <a:bodyPr/>
                    <a:lstStyle/>
                    <a:p>
                      <a:endParaRPr lang="el-GR" dirty="0"/>
                    </a:p>
                  </a:txBody>
                  <a:tcPr/>
                </a:tc>
                <a:tc>
                  <a:txBody>
                    <a:bodyPr/>
                    <a:lstStyle/>
                    <a:p>
                      <a:endParaRPr lang="el-GR" dirty="0"/>
                    </a:p>
                  </a:txBody>
                  <a:tcPr/>
                </a:tc>
              </a:tr>
              <a:tr h="984109">
                <a:tc>
                  <a:txBody>
                    <a:bodyPr/>
                    <a:lstStyle/>
                    <a:p>
                      <a:endParaRPr lang="el-GR" dirty="0"/>
                    </a:p>
                  </a:txBody>
                  <a:tcPr/>
                </a:tc>
                <a:tc>
                  <a:txBody>
                    <a:bodyPr/>
                    <a:lstStyle/>
                    <a:p>
                      <a:endParaRPr lang="el-GR" dirty="0"/>
                    </a:p>
                  </a:txBody>
                  <a:tcPr/>
                </a:tc>
                <a:tc>
                  <a:txBody>
                    <a:bodyPr/>
                    <a:lstStyle/>
                    <a:p>
                      <a:endParaRPr lang="el-GR" dirty="0"/>
                    </a:p>
                  </a:txBody>
                  <a:tcPr/>
                </a:tc>
              </a:tr>
              <a:tr h="984109">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88032"/>
            <a:ext cx="438323" cy="461162"/>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193" y="4869160"/>
            <a:ext cx="449796" cy="473232"/>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326" y="4725144"/>
            <a:ext cx="466332" cy="490630"/>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5" y="1360912"/>
            <a:ext cx="432048" cy="454560"/>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288032"/>
            <a:ext cx="435299" cy="457980"/>
          </a:xfrm>
          <a:prstGeom prst="rect">
            <a:avLst/>
          </a:prstGeom>
        </p:spPr>
      </p:pic>
      <p:pic>
        <p:nvPicPr>
          <p:cNvPr id="8" name="Εικόνα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5" y="1072880"/>
            <a:ext cx="468588" cy="493004"/>
          </a:xfrm>
          <a:prstGeom prst="rect">
            <a:avLst/>
          </a:prstGeom>
        </p:spPr>
      </p:pic>
      <p:pic>
        <p:nvPicPr>
          <p:cNvPr id="9" name="Εικόνα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060" y="1107904"/>
            <a:ext cx="870598" cy="915960"/>
          </a:xfrm>
          <a:prstGeom prst="rect">
            <a:avLst/>
          </a:prstGeom>
        </p:spPr>
      </p:pic>
      <p:pic>
        <p:nvPicPr>
          <p:cNvPr id="11" name="Εικόνα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3216" y="2411000"/>
            <a:ext cx="870598" cy="915960"/>
          </a:xfrm>
          <a:prstGeom prst="rect">
            <a:avLst/>
          </a:prstGeom>
        </p:spPr>
      </p:pic>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2691" y="288032"/>
            <a:ext cx="870598" cy="915960"/>
          </a:xfrm>
          <a:prstGeom prst="rect">
            <a:avLst/>
          </a:prstGeom>
        </p:spPr>
      </p:pic>
      <p:pic>
        <p:nvPicPr>
          <p:cNvPr id="13" name="Εικόνα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9417" y="3513055"/>
            <a:ext cx="870598" cy="915960"/>
          </a:xfrm>
          <a:prstGeom prst="rect">
            <a:avLst/>
          </a:prstGeom>
        </p:spPr>
      </p:pic>
      <p:pic>
        <p:nvPicPr>
          <p:cNvPr id="14" name="Εικόνα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9693" y="5707324"/>
            <a:ext cx="870598" cy="915960"/>
          </a:xfrm>
          <a:prstGeom prst="rect">
            <a:avLst/>
          </a:prstGeom>
        </p:spPr>
      </p:pic>
      <p:pic>
        <p:nvPicPr>
          <p:cNvPr id="15" name="Εικόνα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902932"/>
            <a:ext cx="870598" cy="915960"/>
          </a:xfrm>
          <a:prstGeom prst="rect">
            <a:avLst/>
          </a:prstGeom>
        </p:spPr>
      </p:pic>
      <p:pic>
        <p:nvPicPr>
          <p:cNvPr id="16" name="Εικόνα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8885" y="2053223"/>
            <a:ext cx="623225" cy="655697"/>
          </a:xfrm>
          <a:prstGeom prst="rect">
            <a:avLst/>
          </a:prstGeom>
        </p:spPr>
      </p:pic>
      <p:pic>
        <p:nvPicPr>
          <p:cNvPr id="17" name="Εικόνα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7967" y="1491043"/>
            <a:ext cx="623225" cy="655697"/>
          </a:xfrm>
          <a:prstGeom prst="rect">
            <a:avLst/>
          </a:prstGeom>
        </p:spPr>
      </p:pic>
      <p:pic>
        <p:nvPicPr>
          <p:cNvPr id="18" name="Εικόνα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9866" y="2708920"/>
            <a:ext cx="623225" cy="655697"/>
          </a:xfrm>
          <a:prstGeom prst="rect">
            <a:avLst/>
          </a:prstGeom>
        </p:spPr>
      </p:pic>
      <p:pic>
        <p:nvPicPr>
          <p:cNvPr id="19" name="Εικόνα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4010" y="3513055"/>
            <a:ext cx="623225" cy="655697"/>
          </a:xfrm>
          <a:prstGeom prst="rect">
            <a:avLst/>
          </a:prstGeom>
        </p:spPr>
      </p:pic>
      <p:pic>
        <p:nvPicPr>
          <p:cNvPr id="20" name="Εικόνα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8060" y="5837455"/>
            <a:ext cx="623225" cy="655697"/>
          </a:xfrm>
          <a:prstGeom prst="rect">
            <a:avLst/>
          </a:prstGeom>
        </p:spPr>
      </p:pic>
      <p:pic>
        <p:nvPicPr>
          <p:cNvPr id="21" name="Εικόνα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1800" y="991533"/>
            <a:ext cx="623225" cy="655697"/>
          </a:xfrm>
          <a:prstGeom prst="rect">
            <a:avLst/>
          </a:prstGeom>
        </p:spPr>
      </p:pic>
      <p:sp>
        <p:nvSpPr>
          <p:cNvPr id="22" name="TextBox 21"/>
          <p:cNvSpPr txBox="1"/>
          <p:nvPr/>
        </p:nvSpPr>
        <p:spPr>
          <a:xfrm>
            <a:off x="179512" y="288032"/>
            <a:ext cx="5602816" cy="369332"/>
          </a:xfrm>
          <a:prstGeom prst="rect">
            <a:avLst/>
          </a:prstGeom>
          <a:noFill/>
        </p:spPr>
        <p:txBody>
          <a:bodyPr wrap="none" rtlCol="0">
            <a:spAutoFit/>
          </a:bodyPr>
          <a:lstStyle/>
          <a:p>
            <a:r>
              <a:rPr lang="el-GR" dirty="0" smtClean="0"/>
              <a:t>Χώρισε σε ομάδες τα κεριά ανάλογα με το μέγεθος τους.</a:t>
            </a:r>
            <a:endParaRPr lang="el-GR" dirty="0"/>
          </a:p>
        </p:txBody>
      </p:sp>
    </p:spTree>
    <p:extLst>
      <p:ext uri="{BB962C8B-B14F-4D97-AF65-F5344CB8AC3E}">
        <p14:creationId xmlns:p14="http://schemas.microsoft.com/office/powerpoint/2010/main" val="1897926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6" y="1062028"/>
            <a:ext cx="9175910" cy="369332"/>
          </a:xfrm>
          <a:prstGeom prst="rect">
            <a:avLst/>
          </a:prstGeom>
          <a:noFill/>
        </p:spPr>
        <p:txBody>
          <a:bodyPr wrap="none" rtlCol="0">
            <a:spAutoFit/>
          </a:bodyPr>
          <a:lstStyle/>
          <a:p>
            <a:r>
              <a:rPr lang="el-GR" dirty="0" smtClean="0"/>
              <a:t>Μετράω πόσους μπακλαβάδες θα  φάει ο </a:t>
            </a:r>
            <a:r>
              <a:rPr lang="el-GR" dirty="0"/>
              <a:t>Ά</a:t>
            </a:r>
            <a:r>
              <a:rPr lang="el-GR" dirty="0" smtClean="0"/>
              <a:t>γιος Βασίλης και βάζω δίπλα τον κατάλληλο αριθμό.</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4864"/>
            <a:ext cx="1699640" cy="1133647"/>
          </a:xfrm>
          <a:prstGeom prst="rect">
            <a:avLst/>
          </a:prstGeom>
        </p:spPr>
      </p:pic>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672" y="2204864"/>
            <a:ext cx="1699640" cy="1133647"/>
          </a:xfrm>
          <a:prstGeom prst="rect">
            <a:avLst/>
          </a:prstGeom>
        </p:spPr>
      </p:pic>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200103"/>
            <a:ext cx="1699640" cy="1133647"/>
          </a:xfrm>
          <a:prstGeom prst="rect">
            <a:avLst/>
          </a:prstGeom>
        </p:spPr>
      </p:pic>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640" y="5707281"/>
            <a:ext cx="1699640" cy="1133647"/>
          </a:xfrm>
          <a:prstGeom prst="rect">
            <a:avLst/>
          </a:prstGeom>
        </p:spPr>
      </p:pic>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40385"/>
            <a:ext cx="1699640" cy="1133647"/>
          </a:xfrm>
          <a:prstGeom prst="rect">
            <a:avLst/>
          </a:prstGeom>
        </p:spPr>
      </p:pic>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 y="3861048"/>
            <a:ext cx="1699640" cy="1133647"/>
          </a:xfrm>
          <a:prstGeom prst="rect">
            <a:avLst/>
          </a:prstGeom>
        </p:spPr>
      </p:pic>
      <p:sp>
        <p:nvSpPr>
          <p:cNvPr id="13" name="Έλλειψη 12"/>
          <p:cNvSpPr/>
          <p:nvPr/>
        </p:nvSpPr>
        <p:spPr>
          <a:xfrm>
            <a:off x="5724128" y="188640"/>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smtClean="0">
                <a:solidFill>
                  <a:srgbClr val="FF0000"/>
                </a:solidFill>
              </a:rPr>
              <a:t>2</a:t>
            </a:r>
            <a:endParaRPr lang="el-GR" sz="4400" b="1" dirty="0">
              <a:solidFill>
                <a:srgbClr val="FF0000"/>
              </a:solidFill>
            </a:endParaRPr>
          </a:p>
        </p:txBody>
      </p:sp>
      <p:sp>
        <p:nvSpPr>
          <p:cNvPr id="14" name="Έλλειψη 13"/>
          <p:cNvSpPr/>
          <p:nvPr/>
        </p:nvSpPr>
        <p:spPr>
          <a:xfrm>
            <a:off x="4586824" y="188640"/>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smtClean="0">
                <a:solidFill>
                  <a:srgbClr val="FF0000"/>
                </a:solidFill>
              </a:rPr>
              <a:t>3</a:t>
            </a:r>
            <a:endParaRPr lang="el-GR" sz="4400" b="1" dirty="0">
              <a:solidFill>
                <a:srgbClr val="FF0000"/>
              </a:solidFill>
            </a:endParaRPr>
          </a:p>
        </p:txBody>
      </p:sp>
      <p:sp>
        <p:nvSpPr>
          <p:cNvPr id="15" name="Έλλειψη 14"/>
          <p:cNvSpPr/>
          <p:nvPr/>
        </p:nvSpPr>
        <p:spPr>
          <a:xfrm>
            <a:off x="3437535" y="188640"/>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smtClean="0">
                <a:solidFill>
                  <a:srgbClr val="FF0000"/>
                </a:solidFill>
              </a:rPr>
              <a:t>1</a:t>
            </a:r>
            <a:endParaRPr lang="el-GR" sz="4400" b="1" dirty="0">
              <a:solidFill>
                <a:srgbClr val="FF0000"/>
              </a:solidFill>
            </a:endParaRPr>
          </a:p>
        </p:txBody>
      </p:sp>
      <p:sp>
        <p:nvSpPr>
          <p:cNvPr id="16" name="Έλλειψη 15"/>
          <p:cNvSpPr/>
          <p:nvPr/>
        </p:nvSpPr>
        <p:spPr>
          <a:xfrm>
            <a:off x="6948264" y="152894"/>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smtClean="0">
                <a:solidFill>
                  <a:srgbClr val="FF0000"/>
                </a:solidFill>
              </a:rPr>
              <a:t>0</a:t>
            </a:r>
            <a:endParaRPr lang="el-GR" sz="4400" b="1" dirty="0">
              <a:solidFill>
                <a:srgbClr val="FF0000"/>
              </a:solidFill>
            </a:endParaRPr>
          </a:p>
        </p:txBody>
      </p:sp>
    </p:spTree>
    <p:extLst>
      <p:ext uri="{BB962C8B-B14F-4D97-AF65-F5344CB8AC3E}">
        <p14:creationId xmlns:p14="http://schemas.microsoft.com/office/powerpoint/2010/main" val="745290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64" y="1114088"/>
            <a:ext cx="9190336" cy="369332"/>
          </a:xfrm>
          <a:prstGeom prst="rect">
            <a:avLst/>
          </a:prstGeom>
          <a:noFill/>
        </p:spPr>
        <p:txBody>
          <a:bodyPr wrap="none" rtlCol="0">
            <a:spAutoFit/>
          </a:bodyPr>
          <a:lstStyle/>
          <a:p>
            <a:r>
              <a:rPr lang="el-GR" dirty="0" smtClean="0"/>
              <a:t>Δώσε στον </a:t>
            </a:r>
            <a:r>
              <a:rPr lang="el-GR" dirty="0"/>
              <a:t>Ά</a:t>
            </a:r>
            <a:r>
              <a:rPr lang="el-GR" dirty="0" smtClean="0"/>
              <a:t>γιο Βασίλη (δίπλα του) τόσα νομίσματα όσα  ζητάει για να μοιράσει στους φτωχούς.</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 y="2547464"/>
            <a:ext cx="817475" cy="1584176"/>
          </a:xfrm>
          <a:prstGeom prst="rect">
            <a:avLst/>
          </a:prstGeom>
        </p:spPr>
      </p:pic>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414" y="5250216"/>
            <a:ext cx="817475" cy="1584176"/>
          </a:xfrm>
          <a:prstGeom prst="rect">
            <a:avLst/>
          </a:prstGeom>
        </p:spPr>
      </p:pic>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565" y="5250216"/>
            <a:ext cx="817475" cy="1584176"/>
          </a:xfrm>
          <a:prstGeom prst="rect">
            <a:avLst/>
          </a:prstGeom>
        </p:spPr>
      </p:pic>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58" y="2547464"/>
            <a:ext cx="817475" cy="1584176"/>
          </a:xfrm>
          <a:prstGeom prst="rect">
            <a:avLst/>
          </a:prstGeom>
        </p:spPr>
      </p:pic>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 y="5250216"/>
            <a:ext cx="817475" cy="1584176"/>
          </a:xfrm>
          <a:prstGeom prst="rect">
            <a:avLst/>
          </a:prstGeom>
        </p:spPr>
      </p:pic>
      <p:sp>
        <p:nvSpPr>
          <p:cNvPr id="8" name="Ελλειψοειδής επεξήγηση 7"/>
          <p:cNvSpPr/>
          <p:nvPr/>
        </p:nvSpPr>
        <p:spPr>
          <a:xfrm>
            <a:off x="344096" y="1975528"/>
            <a:ext cx="1224136" cy="79208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b="1" dirty="0">
                <a:solidFill>
                  <a:srgbClr val="FF0000"/>
                </a:solidFill>
              </a:rPr>
              <a:t>3</a:t>
            </a:r>
          </a:p>
        </p:txBody>
      </p:sp>
      <p:sp>
        <p:nvSpPr>
          <p:cNvPr id="9" name="Ελλειψοειδής επεξήγηση 8"/>
          <p:cNvSpPr/>
          <p:nvPr/>
        </p:nvSpPr>
        <p:spPr>
          <a:xfrm>
            <a:off x="6013836" y="4458128"/>
            <a:ext cx="1224136" cy="79208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b="1" dirty="0">
                <a:solidFill>
                  <a:srgbClr val="FF0000"/>
                </a:solidFill>
              </a:rPr>
              <a:t>3</a:t>
            </a:r>
          </a:p>
        </p:txBody>
      </p:sp>
      <p:sp>
        <p:nvSpPr>
          <p:cNvPr id="10" name="Ελλειψοειδής επεξήγηση 9"/>
          <p:cNvSpPr/>
          <p:nvPr/>
        </p:nvSpPr>
        <p:spPr>
          <a:xfrm>
            <a:off x="3421972" y="4509120"/>
            <a:ext cx="1224136" cy="79208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b="1" dirty="0" smtClean="0">
                <a:solidFill>
                  <a:srgbClr val="FF0000"/>
                </a:solidFill>
              </a:rPr>
              <a:t>1</a:t>
            </a:r>
            <a:endParaRPr lang="el-GR" sz="4400" b="1" dirty="0">
              <a:solidFill>
                <a:srgbClr val="FF0000"/>
              </a:solidFill>
            </a:endParaRPr>
          </a:p>
        </p:txBody>
      </p:sp>
      <p:sp>
        <p:nvSpPr>
          <p:cNvPr id="11" name="Ελλειψοειδής επεξήγηση 10"/>
          <p:cNvSpPr/>
          <p:nvPr/>
        </p:nvSpPr>
        <p:spPr>
          <a:xfrm>
            <a:off x="4626465" y="1874576"/>
            <a:ext cx="1224136" cy="79208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b="1" dirty="0" smtClean="0">
                <a:solidFill>
                  <a:srgbClr val="FF0000"/>
                </a:solidFill>
              </a:rPr>
              <a:t>2</a:t>
            </a:r>
            <a:endParaRPr lang="el-GR" sz="4400" b="1" dirty="0">
              <a:solidFill>
                <a:srgbClr val="FF0000"/>
              </a:solidFill>
            </a:endParaRPr>
          </a:p>
        </p:txBody>
      </p:sp>
      <p:sp>
        <p:nvSpPr>
          <p:cNvPr id="12" name="Ελλειψοειδής επεξήγηση 11"/>
          <p:cNvSpPr/>
          <p:nvPr/>
        </p:nvSpPr>
        <p:spPr>
          <a:xfrm>
            <a:off x="210031" y="4578856"/>
            <a:ext cx="1224136" cy="79208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b="1" dirty="0" smtClean="0">
                <a:solidFill>
                  <a:srgbClr val="FF0000"/>
                </a:solidFill>
              </a:rPr>
              <a:t>2</a:t>
            </a:r>
            <a:endParaRPr lang="el-GR" sz="4400" b="1" dirty="0">
              <a:solidFill>
                <a:srgbClr val="FF0000"/>
              </a:solidFill>
            </a:endParaRP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59" y="271180"/>
            <a:ext cx="709424" cy="709424"/>
          </a:xfrm>
          <a:prstGeom prst="rect">
            <a:avLst/>
          </a:prstGeom>
        </p:spPr>
      </p:pic>
      <p:pic>
        <p:nvPicPr>
          <p:cNvPr id="14" name="Εικόνα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 y="245956"/>
            <a:ext cx="709424" cy="709424"/>
          </a:xfrm>
          <a:prstGeom prst="rect">
            <a:avLst/>
          </a:prstGeom>
        </p:spPr>
      </p:pic>
      <p:pic>
        <p:nvPicPr>
          <p:cNvPr id="15" name="Εικόνα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128" y="256364"/>
            <a:ext cx="709424" cy="709424"/>
          </a:xfrm>
          <a:prstGeom prst="rect">
            <a:avLst/>
          </a:prstGeom>
        </p:spPr>
      </p:pic>
      <p:pic>
        <p:nvPicPr>
          <p:cNvPr id="16" name="Εικόνα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884" y="215928"/>
            <a:ext cx="709424" cy="709424"/>
          </a:xfrm>
          <a:prstGeom prst="rect">
            <a:avLst/>
          </a:prstGeom>
        </p:spPr>
      </p:pic>
      <p:pic>
        <p:nvPicPr>
          <p:cNvPr id="17" name="Εικόνα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7132"/>
            <a:ext cx="709424" cy="709424"/>
          </a:xfrm>
          <a:prstGeom prst="rect">
            <a:avLst/>
          </a:prstGeom>
        </p:spPr>
      </p:pic>
      <p:pic>
        <p:nvPicPr>
          <p:cNvPr id="18" name="Εικόνα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209" y="271180"/>
            <a:ext cx="709424" cy="709424"/>
          </a:xfrm>
          <a:prstGeom prst="rect">
            <a:avLst/>
          </a:prstGeom>
        </p:spPr>
      </p:pic>
      <p:pic>
        <p:nvPicPr>
          <p:cNvPr id="19" name="Εικόνα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660" y="271180"/>
            <a:ext cx="709424" cy="709424"/>
          </a:xfrm>
          <a:prstGeom prst="rect">
            <a:avLst/>
          </a:prstGeom>
        </p:spPr>
      </p:pic>
      <p:pic>
        <p:nvPicPr>
          <p:cNvPr id="20" name="Εικόνα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048" y="215688"/>
            <a:ext cx="709424" cy="709424"/>
          </a:xfrm>
          <a:prstGeom prst="rect">
            <a:avLst/>
          </a:prstGeom>
        </p:spPr>
      </p:pic>
      <p:pic>
        <p:nvPicPr>
          <p:cNvPr id="21" name="Εικόνα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624" y="237132"/>
            <a:ext cx="709424" cy="709424"/>
          </a:xfrm>
          <a:prstGeom prst="rect">
            <a:avLst/>
          </a:prstGeom>
        </p:spPr>
      </p:pic>
      <p:pic>
        <p:nvPicPr>
          <p:cNvPr id="22" name="Εικόνα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260" y="215688"/>
            <a:ext cx="709424" cy="709424"/>
          </a:xfrm>
          <a:prstGeom prst="rect">
            <a:avLst/>
          </a:prstGeom>
        </p:spPr>
      </p:pic>
      <p:pic>
        <p:nvPicPr>
          <p:cNvPr id="23" name="Εικόνα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340" y="264244"/>
            <a:ext cx="709424" cy="709424"/>
          </a:xfrm>
          <a:prstGeom prst="rect">
            <a:avLst/>
          </a:prstGeom>
        </p:spPr>
      </p:pic>
      <p:pic>
        <p:nvPicPr>
          <p:cNvPr id="24" name="Εικόνα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108" y="271180"/>
            <a:ext cx="709424" cy="709424"/>
          </a:xfrm>
          <a:prstGeom prst="rect">
            <a:avLst/>
          </a:prstGeom>
        </p:spPr>
      </p:pic>
    </p:spTree>
    <p:extLst>
      <p:ext uri="{BB962C8B-B14F-4D97-AF65-F5344CB8AC3E}">
        <p14:creationId xmlns:p14="http://schemas.microsoft.com/office/powerpoint/2010/main" val="708747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044"/>
            <a:ext cx="2171700" cy="134874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995044"/>
            <a:ext cx="2095500" cy="139446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045520"/>
            <a:ext cx="2209800" cy="1325880"/>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4239" y="1052736"/>
            <a:ext cx="1973580" cy="1478280"/>
          </a:xfrm>
          <a:prstGeom prst="rect">
            <a:avLst/>
          </a:prstGeom>
        </p:spPr>
      </p:pic>
      <p:sp>
        <p:nvSpPr>
          <p:cNvPr id="6" name="Έλλειψη 5"/>
          <p:cNvSpPr/>
          <p:nvPr/>
        </p:nvSpPr>
        <p:spPr>
          <a:xfrm>
            <a:off x="0" y="5074900"/>
            <a:ext cx="1512168" cy="1584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dirty="0">
                <a:solidFill>
                  <a:srgbClr val="FF0000"/>
                </a:solidFill>
              </a:rPr>
              <a:t>Μ</a:t>
            </a:r>
          </a:p>
        </p:txBody>
      </p:sp>
      <p:sp>
        <p:nvSpPr>
          <p:cNvPr id="7" name="Έλλειψη 6"/>
          <p:cNvSpPr/>
          <p:nvPr/>
        </p:nvSpPr>
        <p:spPr>
          <a:xfrm>
            <a:off x="2411760" y="5098115"/>
            <a:ext cx="1512168" cy="1584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dirty="0" smtClean="0">
                <a:solidFill>
                  <a:srgbClr val="FF0000"/>
                </a:solidFill>
              </a:rPr>
              <a:t>Β</a:t>
            </a:r>
            <a:endParaRPr lang="el-GR" sz="4400" dirty="0">
              <a:solidFill>
                <a:srgbClr val="FF0000"/>
              </a:solidFill>
            </a:endParaRPr>
          </a:p>
        </p:txBody>
      </p:sp>
      <p:sp>
        <p:nvSpPr>
          <p:cNvPr id="8" name="Έλλειψη 7"/>
          <p:cNvSpPr/>
          <p:nvPr/>
        </p:nvSpPr>
        <p:spPr>
          <a:xfrm>
            <a:off x="4716016" y="5131014"/>
            <a:ext cx="1512168" cy="1584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dirty="0">
                <a:solidFill>
                  <a:srgbClr val="FF0000"/>
                </a:solidFill>
              </a:rPr>
              <a:t>Ρ</a:t>
            </a:r>
          </a:p>
        </p:txBody>
      </p:sp>
      <p:sp>
        <p:nvSpPr>
          <p:cNvPr id="9" name="Έλλειψη 8"/>
          <p:cNvSpPr/>
          <p:nvPr/>
        </p:nvSpPr>
        <p:spPr>
          <a:xfrm>
            <a:off x="7222105" y="5047839"/>
            <a:ext cx="1512168" cy="1584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4400" dirty="0" smtClean="0">
                <a:solidFill>
                  <a:srgbClr val="FF0000"/>
                </a:solidFill>
              </a:rPr>
              <a:t>Κ</a:t>
            </a:r>
            <a:endParaRPr lang="el-GR" sz="4400" dirty="0">
              <a:solidFill>
                <a:srgbClr val="FF0000"/>
              </a:solidFill>
            </a:endParaRPr>
          </a:p>
        </p:txBody>
      </p:sp>
      <p:sp>
        <p:nvSpPr>
          <p:cNvPr id="10" name="TextBox 9"/>
          <p:cNvSpPr txBox="1"/>
          <p:nvPr/>
        </p:nvSpPr>
        <p:spPr>
          <a:xfrm>
            <a:off x="179512" y="404664"/>
            <a:ext cx="8311891" cy="461665"/>
          </a:xfrm>
          <a:prstGeom prst="rect">
            <a:avLst/>
          </a:prstGeom>
          <a:noFill/>
        </p:spPr>
        <p:txBody>
          <a:bodyPr wrap="none" rtlCol="0">
            <a:spAutoFit/>
          </a:bodyPr>
          <a:lstStyle/>
          <a:p>
            <a:r>
              <a:rPr lang="el-GR" sz="2400" dirty="0" smtClean="0"/>
              <a:t>Βάζω κάτω από κάθε εικόνα τη φωνούλα από την οποία αρχίζει.</a:t>
            </a:r>
            <a:endParaRPr lang="el-GR" sz="2400" dirty="0"/>
          </a:p>
        </p:txBody>
      </p:sp>
    </p:spTree>
    <p:extLst>
      <p:ext uri="{BB962C8B-B14F-4D97-AF65-F5344CB8AC3E}">
        <p14:creationId xmlns:p14="http://schemas.microsoft.com/office/powerpoint/2010/main" val="3184724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990" y="2276872"/>
            <a:ext cx="4015166" cy="2448272"/>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564904"/>
            <a:ext cx="3975178" cy="2304256"/>
          </a:xfrm>
          <a:prstGeom prst="rect">
            <a:avLst/>
          </a:prstGeom>
        </p:spPr>
      </p:pic>
      <p:sp>
        <p:nvSpPr>
          <p:cNvPr id="4" name="TextBox 3"/>
          <p:cNvSpPr txBox="1"/>
          <p:nvPr/>
        </p:nvSpPr>
        <p:spPr>
          <a:xfrm>
            <a:off x="611560" y="764704"/>
            <a:ext cx="7149714" cy="369332"/>
          </a:xfrm>
          <a:prstGeom prst="rect">
            <a:avLst/>
          </a:prstGeom>
          <a:noFill/>
        </p:spPr>
        <p:txBody>
          <a:bodyPr wrap="none" rtlCol="0">
            <a:spAutoFit/>
          </a:bodyPr>
          <a:lstStyle/>
          <a:p>
            <a:r>
              <a:rPr lang="el-GR" dirty="0" smtClean="0"/>
              <a:t>Μπορείτε να σκεφτείτε μια ιστορία  που ν </a:t>
            </a:r>
            <a:r>
              <a:rPr lang="el-GR" dirty="0" err="1" smtClean="0"/>
              <a:t>απεριέχει</a:t>
            </a:r>
            <a:r>
              <a:rPr lang="el-GR" dirty="0" smtClean="0"/>
              <a:t> αυτές τις δύο εικόνες;</a:t>
            </a:r>
            <a:endParaRPr lang="el-GR" dirty="0"/>
          </a:p>
        </p:txBody>
      </p:sp>
    </p:spTree>
    <p:extLst>
      <p:ext uri="{BB962C8B-B14F-4D97-AF65-F5344CB8AC3E}">
        <p14:creationId xmlns:p14="http://schemas.microsoft.com/office/powerpoint/2010/main" val="158257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835696" y="73234"/>
            <a:ext cx="4536504" cy="1446550"/>
          </a:xfrm>
          <a:prstGeom prst="rect">
            <a:avLst/>
          </a:prstGeom>
        </p:spPr>
        <p:txBody>
          <a:bodyPr wrap="square">
            <a:spAutoFit/>
          </a:bodyPr>
          <a:lstStyle/>
          <a:p>
            <a:pPr lvl="0" algn="ctr"/>
            <a:r>
              <a:rPr lang="el-GR" sz="4400" dirty="0">
                <a:solidFill>
                  <a:srgbClr val="EEECE1">
                    <a:lumMod val="50000"/>
                  </a:srgbClr>
                </a:solidFill>
              </a:rPr>
              <a:t>Χριστουγεννιάτικα γλυκά</a:t>
            </a:r>
          </a:p>
        </p:txBody>
      </p:sp>
      <p:graphicFrame>
        <p:nvGraphicFramePr>
          <p:cNvPr id="7" name="Διάγραμμα 6"/>
          <p:cNvGraphicFramePr/>
          <p:nvPr>
            <p:extLst>
              <p:ext uri="{D42A27DB-BD31-4B8C-83A1-F6EECF244321}">
                <p14:modId xmlns:p14="http://schemas.microsoft.com/office/powerpoint/2010/main" val="2428155559"/>
              </p:ext>
            </p:extLst>
          </p:nvPr>
        </p:nvGraphicFramePr>
        <p:xfrm>
          <a:off x="107504" y="1268760"/>
          <a:ext cx="2787962"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Διάγραμμα 7"/>
          <p:cNvGraphicFramePr/>
          <p:nvPr>
            <p:extLst>
              <p:ext uri="{D42A27DB-BD31-4B8C-83A1-F6EECF244321}">
                <p14:modId xmlns:p14="http://schemas.microsoft.com/office/powerpoint/2010/main" val="3356397444"/>
              </p:ext>
            </p:extLst>
          </p:nvPr>
        </p:nvGraphicFramePr>
        <p:xfrm>
          <a:off x="3059832" y="2132856"/>
          <a:ext cx="2744752" cy="18265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Διάγραμμα 8"/>
          <p:cNvGraphicFramePr/>
          <p:nvPr>
            <p:extLst>
              <p:ext uri="{D42A27DB-BD31-4B8C-83A1-F6EECF244321}">
                <p14:modId xmlns:p14="http://schemas.microsoft.com/office/powerpoint/2010/main" val="767988990"/>
              </p:ext>
            </p:extLst>
          </p:nvPr>
        </p:nvGraphicFramePr>
        <p:xfrm>
          <a:off x="6156176" y="4660659"/>
          <a:ext cx="2880320" cy="1909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Διάγραμμα 10"/>
          <p:cNvGraphicFramePr/>
          <p:nvPr>
            <p:extLst>
              <p:ext uri="{D42A27DB-BD31-4B8C-83A1-F6EECF244321}">
                <p14:modId xmlns:p14="http://schemas.microsoft.com/office/powerpoint/2010/main" val="144476300"/>
              </p:ext>
            </p:extLst>
          </p:nvPr>
        </p:nvGraphicFramePr>
        <p:xfrm>
          <a:off x="323528" y="4869160"/>
          <a:ext cx="2537460" cy="11506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p:cNvSpPr txBox="1"/>
          <p:nvPr/>
        </p:nvSpPr>
        <p:spPr>
          <a:xfrm>
            <a:off x="5533208" y="1124744"/>
            <a:ext cx="3528392" cy="3693319"/>
          </a:xfrm>
          <a:prstGeom prst="rect">
            <a:avLst/>
          </a:prstGeom>
          <a:noFill/>
        </p:spPr>
        <p:txBody>
          <a:bodyPr wrap="square" rtlCol="0">
            <a:spAutoFit/>
          </a:bodyPr>
          <a:lstStyle/>
          <a:p>
            <a:r>
              <a:rPr lang="el-GR" dirty="0" smtClean="0"/>
              <a:t>Τα γλυκά που φτιάχνουμε είναι απλά και με υλικά που υπάρχουν </a:t>
            </a:r>
            <a:r>
              <a:rPr lang="el-GR" dirty="0"/>
              <a:t>ά</a:t>
            </a:r>
            <a:r>
              <a:rPr lang="el-GR" dirty="0" smtClean="0"/>
              <a:t>φθονα αυτή την εποχή σε κάθε σπίτι : αλεύρι, ζάχαρη, μέλι, καρύδια, βούτυρο, πορτοκάλι. Σ</a:t>
            </a:r>
          </a:p>
          <a:p>
            <a:r>
              <a:rPr lang="el-GR" dirty="0" smtClean="0"/>
              <a:t>το </a:t>
            </a:r>
            <a:r>
              <a:rPr lang="el-GR" dirty="0"/>
              <a:t>Ζαγόρι της Ηπείρου για παράδειγμα, ξημερώνοντας Χριστούγεννα, κάνουν τα «σπάργανα», τηγανίτες με πολλά καρύδια, τα οποία συνηθίζουν να προσφέρουν σε όσους επισκέπτονται οποιαδήποτε λεχώνα. </a:t>
            </a:r>
          </a:p>
        </p:txBody>
      </p:sp>
      <p:graphicFrame>
        <p:nvGraphicFramePr>
          <p:cNvPr id="14" name="Διάγραμμα 13"/>
          <p:cNvGraphicFramePr/>
          <p:nvPr>
            <p:extLst>
              <p:ext uri="{D42A27DB-BD31-4B8C-83A1-F6EECF244321}">
                <p14:modId xmlns:p14="http://schemas.microsoft.com/office/powerpoint/2010/main" val="1661634181"/>
              </p:ext>
            </p:extLst>
          </p:nvPr>
        </p:nvGraphicFramePr>
        <p:xfrm>
          <a:off x="3131840" y="4869160"/>
          <a:ext cx="2095500" cy="139446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208024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404" y="260648"/>
            <a:ext cx="6315511" cy="830997"/>
          </a:xfrm>
          <a:prstGeom prst="rect">
            <a:avLst/>
          </a:prstGeom>
          <a:noFill/>
        </p:spPr>
        <p:txBody>
          <a:bodyPr wrap="none" rtlCol="0">
            <a:spAutoFit/>
          </a:bodyPr>
          <a:lstStyle/>
          <a:p>
            <a:r>
              <a:rPr lang="el-GR" sz="4800" dirty="0" smtClean="0">
                <a:solidFill>
                  <a:schemeClr val="accent2">
                    <a:lumMod val="75000"/>
                  </a:schemeClr>
                </a:solidFill>
              </a:rPr>
              <a:t>Κάλαντα Χριστουγέννων</a:t>
            </a:r>
            <a:endParaRPr lang="el-GR" sz="4800" dirty="0">
              <a:solidFill>
                <a:schemeClr val="accent2">
                  <a:lumMod val="75000"/>
                </a:schemeClr>
              </a:solidFill>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556792"/>
            <a:ext cx="3808765" cy="2551002"/>
          </a:xfrm>
          <a:prstGeom prst="rect">
            <a:avLst/>
          </a:prstGeom>
        </p:spPr>
      </p:pic>
      <p:sp>
        <p:nvSpPr>
          <p:cNvPr id="4" name="TextBox 3"/>
          <p:cNvSpPr txBox="1"/>
          <p:nvPr/>
        </p:nvSpPr>
        <p:spPr>
          <a:xfrm>
            <a:off x="21870" y="4175297"/>
            <a:ext cx="9122130" cy="1200329"/>
          </a:xfrm>
          <a:prstGeom prst="rect">
            <a:avLst/>
          </a:prstGeom>
          <a:noFill/>
        </p:spPr>
        <p:txBody>
          <a:bodyPr wrap="square" rtlCol="0">
            <a:spAutoFit/>
          </a:bodyPr>
          <a:lstStyle/>
          <a:p>
            <a:r>
              <a:rPr lang="el-GR" dirty="0" smtClean="0"/>
              <a:t>Από το πρωί της παραμονής των Χριστουγέννων τα παιδιά ξεχύνονται στις γειτονιές να ψάλουν το χαρμόσυνο μήνυμα της γέννησης του Χριστού κρατώντας </a:t>
            </a:r>
            <a:r>
              <a:rPr lang="el-GR" dirty="0" err="1" smtClean="0"/>
              <a:t>τριγωνάκια</a:t>
            </a:r>
            <a:r>
              <a:rPr lang="el-GR" dirty="0" smtClean="0"/>
              <a:t> ή </a:t>
            </a:r>
            <a:r>
              <a:rPr lang="el-GR" dirty="0" err="1" smtClean="0"/>
              <a:t>τραμπούκες</a:t>
            </a:r>
            <a:r>
              <a:rPr lang="en-US" dirty="0" smtClean="0"/>
              <a:t> </a:t>
            </a:r>
            <a:r>
              <a:rPr lang="el-GR" dirty="0" smtClean="0"/>
              <a:t>ή ότι άλλο μουσικό όργανο έχουν.  Τα κάλαντα διαφέρουν από τόπο σε τόπο</a:t>
            </a:r>
            <a:r>
              <a:rPr lang="el-GR" dirty="0"/>
              <a:t> </a:t>
            </a:r>
            <a:r>
              <a:rPr lang="el-GR" dirty="0" smtClean="0"/>
              <a:t>και εύχονται ανάλογα. Οι νοικοκυρές τους δίνουν γλυκά και χρήματα. </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402700"/>
            <a:ext cx="1581904" cy="114448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5406281"/>
            <a:ext cx="1656184" cy="1240539"/>
          </a:xfrm>
          <a:prstGeom prst="rect">
            <a:avLst/>
          </a:prstGeom>
        </p:spPr>
      </p:pic>
      <p:sp>
        <p:nvSpPr>
          <p:cNvPr id="7" name="TextBox 6"/>
          <p:cNvSpPr txBox="1"/>
          <p:nvPr/>
        </p:nvSpPr>
        <p:spPr>
          <a:xfrm>
            <a:off x="395535" y="1010345"/>
            <a:ext cx="8508355" cy="369332"/>
          </a:xfrm>
          <a:prstGeom prst="rect">
            <a:avLst/>
          </a:prstGeom>
          <a:noFill/>
        </p:spPr>
        <p:txBody>
          <a:bodyPr wrap="none" rtlCol="0">
            <a:spAutoFit/>
          </a:bodyPr>
          <a:lstStyle/>
          <a:p>
            <a:r>
              <a:rPr lang="en-US" dirty="0" smtClean="0">
                <a:hlinkClick r:id="rId5"/>
              </a:rPr>
              <a:t>https://content.e-me.edu.gr/wp-admin/admin-ajax.php?action=h5p_embed&amp;id=582180</a:t>
            </a:r>
            <a:endParaRPr lang="el-GR" dirty="0"/>
          </a:p>
        </p:txBody>
      </p:sp>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556" y="5325739"/>
            <a:ext cx="2095500" cy="1394460"/>
          </a:xfrm>
          <a:prstGeom prst="rect">
            <a:avLst/>
          </a:prstGeom>
        </p:spPr>
      </p:pic>
    </p:spTree>
    <p:extLst>
      <p:ext uri="{BB962C8B-B14F-4D97-AF65-F5344CB8AC3E}">
        <p14:creationId xmlns:p14="http://schemas.microsoft.com/office/powerpoint/2010/main" val="373874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924349" cy="830997"/>
          </a:xfrm>
          <a:prstGeom prst="rect">
            <a:avLst/>
          </a:prstGeom>
          <a:noFill/>
        </p:spPr>
        <p:txBody>
          <a:bodyPr wrap="none" rtlCol="0">
            <a:spAutoFit/>
          </a:bodyPr>
          <a:lstStyle/>
          <a:p>
            <a:r>
              <a:rPr lang="el-GR" sz="4800" dirty="0" smtClean="0">
                <a:solidFill>
                  <a:schemeClr val="accent6">
                    <a:lumMod val="50000"/>
                  </a:schemeClr>
                </a:solidFill>
              </a:rPr>
              <a:t>Χριστόψωμο- </a:t>
            </a:r>
            <a:r>
              <a:rPr lang="el-GR" sz="4800" dirty="0" err="1" smtClean="0">
                <a:solidFill>
                  <a:schemeClr val="accent6">
                    <a:lumMod val="50000"/>
                  </a:schemeClr>
                </a:solidFill>
              </a:rPr>
              <a:t>Χριστοκούλουρα</a:t>
            </a:r>
            <a:endParaRPr lang="el-GR" sz="4800" dirty="0">
              <a:solidFill>
                <a:schemeClr val="accent6">
                  <a:lumMod val="50000"/>
                </a:schemeClr>
              </a:solidFill>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12776"/>
            <a:ext cx="3600400" cy="2399329"/>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574555"/>
            <a:ext cx="3570795" cy="2142477"/>
          </a:xfrm>
          <a:prstGeom prst="rect">
            <a:avLst/>
          </a:prstGeom>
        </p:spPr>
      </p:pic>
      <p:sp>
        <p:nvSpPr>
          <p:cNvPr id="6" name="TextBox 5"/>
          <p:cNvSpPr txBox="1"/>
          <p:nvPr/>
        </p:nvSpPr>
        <p:spPr>
          <a:xfrm>
            <a:off x="179512" y="4221088"/>
            <a:ext cx="8928992" cy="3139321"/>
          </a:xfrm>
          <a:prstGeom prst="rect">
            <a:avLst/>
          </a:prstGeom>
          <a:noFill/>
        </p:spPr>
        <p:txBody>
          <a:bodyPr wrap="square" rtlCol="0">
            <a:spAutoFit/>
          </a:bodyPr>
          <a:lstStyle/>
          <a:p>
            <a:r>
              <a:rPr lang="el-GR" dirty="0" smtClean="0"/>
              <a:t>Την παραμονή των </a:t>
            </a:r>
            <a:r>
              <a:rPr lang="el-GR" dirty="0"/>
              <a:t>Χ</a:t>
            </a:r>
            <a:r>
              <a:rPr lang="el-GR" dirty="0" smtClean="0"/>
              <a:t>ριστουγέννων ή λίγες μέρες πριν οι νοικοκυρές φτιάχνουν τα χριστόψωμα και τα </a:t>
            </a:r>
            <a:r>
              <a:rPr lang="el-GR" dirty="0" err="1" smtClean="0"/>
              <a:t>χριστοκούλουρα</a:t>
            </a:r>
            <a:r>
              <a:rPr lang="el-GR" dirty="0" smtClean="0"/>
              <a:t>. Αυτά είναι γεμάτα κεντίδια δηλ. στολίσματα.  Τα στολίσματα αυτά συμβολίζουν τους καημούς και τα όνειρα του κάθε νοικοκύρη ανάλογα με τη δουλειά που κάνει. Στο κέντρο και στις άκρες του βάζουν καρύδια ή αμύγδαλα. Πολλές φορές κρεμάνε και κάποιο </a:t>
            </a:r>
            <a:r>
              <a:rPr lang="el-GR" dirty="0" err="1" smtClean="0"/>
              <a:t>χριστοκούλουρο</a:t>
            </a:r>
            <a:r>
              <a:rPr lang="el-GR" dirty="0" smtClean="0"/>
              <a:t> πλάι από τα εικονίσματα. Το χριστόψωμο έχει εξέχουσα θέση στο Χριστουγεννιάτικο τραπέζι. Σε κάποια μέρη το ευλογεί ο παπάς και το κόβει σαν ιερή αρτοκλασία. Σε όλα τα μέρη όμως το σταυρώνει ο πατέρας και μετά το κόβει και μοιράζει σε καθένα μια φέτα.</a:t>
            </a:r>
            <a:endParaRPr lang="el-GR" dirty="0"/>
          </a:p>
          <a:p>
            <a:endParaRPr lang="el-GR" dirty="0" smtClean="0"/>
          </a:p>
          <a:p>
            <a:endParaRPr lang="el-GR" dirty="0"/>
          </a:p>
          <a:p>
            <a:endParaRPr lang="el-GR" dirty="0"/>
          </a:p>
        </p:txBody>
      </p:sp>
    </p:spTree>
    <p:extLst>
      <p:ext uri="{BB962C8B-B14F-4D97-AF65-F5344CB8AC3E}">
        <p14:creationId xmlns:p14="http://schemas.microsoft.com/office/powerpoint/2010/main" val="5531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03542"/>
            <a:ext cx="7788864" cy="1569660"/>
          </a:xfrm>
          <a:prstGeom prst="rect">
            <a:avLst/>
          </a:prstGeom>
          <a:noFill/>
        </p:spPr>
        <p:txBody>
          <a:bodyPr wrap="none" rtlCol="0">
            <a:spAutoFit/>
          </a:bodyPr>
          <a:lstStyle/>
          <a:p>
            <a:pPr algn="ctr"/>
            <a:r>
              <a:rPr lang="el-GR" sz="4800" dirty="0" smtClean="0">
                <a:solidFill>
                  <a:schemeClr val="accent4">
                    <a:lumMod val="75000"/>
                  </a:schemeClr>
                </a:solidFill>
              </a:rPr>
              <a:t>Φαγητά </a:t>
            </a:r>
          </a:p>
          <a:p>
            <a:pPr algn="ctr"/>
            <a:r>
              <a:rPr lang="el-GR" sz="4800" dirty="0" smtClean="0">
                <a:solidFill>
                  <a:schemeClr val="accent4">
                    <a:lumMod val="75000"/>
                  </a:schemeClr>
                </a:solidFill>
              </a:rPr>
              <a:t>χριστουγεννιάτικου τραπεζιού</a:t>
            </a:r>
            <a:endParaRPr lang="el-GR" sz="4800" dirty="0">
              <a:solidFill>
                <a:schemeClr val="accent4">
                  <a:lumMod val="75000"/>
                </a:schemeClr>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212976"/>
            <a:ext cx="2994689" cy="1992829"/>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139" y="3231678"/>
            <a:ext cx="2707705" cy="2030778"/>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906" y="2896230"/>
            <a:ext cx="2524346" cy="1925182"/>
          </a:xfrm>
          <a:prstGeom prst="rect">
            <a:avLst/>
          </a:prstGeom>
        </p:spPr>
      </p:pic>
      <p:sp>
        <p:nvSpPr>
          <p:cNvPr id="7" name="TextBox 6"/>
          <p:cNvSpPr txBox="1"/>
          <p:nvPr/>
        </p:nvSpPr>
        <p:spPr>
          <a:xfrm>
            <a:off x="3995936" y="2492896"/>
            <a:ext cx="296876" cy="369332"/>
          </a:xfrm>
          <a:prstGeom prst="rect">
            <a:avLst/>
          </a:prstGeom>
          <a:noFill/>
        </p:spPr>
        <p:txBody>
          <a:bodyPr wrap="none" rtlCol="0">
            <a:spAutoFit/>
          </a:bodyPr>
          <a:lstStyle/>
          <a:p>
            <a:r>
              <a:rPr lang="el-GR" dirty="0" smtClean="0"/>
              <a:t>Τ</a:t>
            </a:r>
            <a:endParaRPr lang="el-GR" dirty="0"/>
          </a:p>
        </p:txBody>
      </p:sp>
      <p:sp>
        <p:nvSpPr>
          <p:cNvPr id="8" name="Ορθογώνιο 7"/>
          <p:cNvSpPr/>
          <p:nvPr/>
        </p:nvSpPr>
        <p:spPr>
          <a:xfrm>
            <a:off x="130360" y="1741073"/>
            <a:ext cx="8789042" cy="1477328"/>
          </a:xfrm>
          <a:prstGeom prst="rect">
            <a:avLst/>
          </a:prstGeom>
        </p:spPr>
        <p:txBody>
          <a:bodyPr wrap="square">
            <a:spAutoFit/>
          </a:bodyPr>
          <a:lstStyle/>
          <a:p>
            <a:r>
              <a:rPr lang="el-GR" dirty="0" smtClean="0"/>
              <a:t>Το </a:t>
            </a:r>
            <a:r>
              <a:rPr lang="el-GR" dirty="0"/>
              <a:t>χριστουγεννιάτικο τραπέζι το οποίο σε αρκετά μέρη στρώνεται από την </a:t>
            </a:r>
            <a:r>
              <a:rPr lang="el-GR" dirty="0" smtClean="0"/>
              <a:t>παραμονή λέγεται </a:t>
            </a:r>
            <a:r>
              <a:rPr lang="el-GR" dirty="0"/>
              <a:t>και τραπέζι της Παναγιάς.  Στη Θράκη και τη Μακεδονία το λένε και «τα εννέα φαγιά», επειδή σ’ αυτό πρέπει να υπάρχουν εννιά ειδών </a:t>
            </a:r>
            <a:r>
              <a:rPr lang="el-GR" dirty="0" smtClean="0"/>
              <a:t>φαγητά , ανάμεσα τους και ένα καρπούζι).</a:t>
            </a:r>
            <a:r>
              <a:rPr lang="el-GR" dirty="0"/>
              <a:t>  Σε κάποιες περιοχές το τραπέζι που στρώνουν την παραμονή δεν το σηκώνουν, μόνο το σκεπάζουν και το αφήνουν για να φάει ο Χριστός.</a:t>
            </a:r>
          </a:p>
        </p:txBody>
      </p:sp>
      <p:sp>
        <p:nvSpPr>
          <p:cNvPr id="9" name="TextBox 8"/>
          <p:cNvSpPr txBox="1"/>
          <p:nvPr/>
        </p:nvSpPr>
        <p:spPr>
          <a:xfrm>
            <a:off x="-3419" y="5285565"/>
            <a:ext cx="2919236" cy="1477328"/>
          </a:xfrm>
          <a:prstGeom prst="rect">
            <a:avLst/>
          </a:prstGeom>
          <a:noFill/>
        </p:spPr>
        <p:txBody>
          <a:bodyPr wrap="square" rtlCol="0">
            <a:spAutoFit/>
          </a:bodyPr>
          <a:lstStyle/>
          <a:p>
            <a:r>
              <a:rPr lang="el-GR" dirty="0" smtClean="0"/>
              <a:t>Η γαλοπούλα δεν είναι ελληνικό έθιμο, ωστόσο, σε πολλά μέρη </a:t>
            </a:r>
            <a:r>
              <a:rPr lang="el-GR" dirty="0"/>
              <a:t>έ</a:t>
            </a:r>
            <a:r>
              <a:rPr lang="el-GR" dirty="0" smtClean="0"/>
              <a:t>σφαζαν κοτόπουλο και έτρωγαν την ημέρα των Χριστουγέννων</a:t>
            </a:r>
            <a:endParaRPr lang="el-GR" dirty="0"/>
          </a:p>
        </p:txBody>
      </p:sp>
      <p:sp>
        <p:nvSpPr>
          <p:cNvPr id="10" name="TextBox 9"/>
          <p:cNvSpPr txBox="1"/>
          <p:nvPr/>
        </p:nvSpPr>
        <p:spPr>
          <a:xfrm>
            <a:off x="2915816" y="5424064"/>
            <a:ext cx="2944028" cy="1200329"/>
          </a:xfrm>
          <a:prstGeom prst="rect">
            <a:avLst/>
          </a:prstGeom>
          <a:noFill/>
        </p:spPr>
        <p:txBody>
          <a:bodyPr wrap="square" rtlCol="0">
            <a:spAutoFit/>
          </a:bodyPr>
          <a:lstStyle/>
          <a:p>
            <a:r>
              <a:rPr lang="el-GR" dirty="0" smtClean="0"/>
              <a:t>Το παραδοσιακό ελληνικό φαγητό των Χριστουγέννων είναι το χοιρινό μαγειρεμένο με διάφορους τρόπους.</a:t>
            </a:r>
            <a:endParaRPr lang="el-GR" dirty="0"/>
          </a:p>
        </p:txBody>
      </p:sp>
      <p:sp>
        <p:nvSpPr>
          <p:cNvPr id="11" name="TextBox 10"/>
          <p:cNvSpPr txBox="1"/>
          <p:nvPr/>
        </p:nvSpPr>
        <p:spPr>
          <a:xfrm rot="10800000" flipV="1">
            <a:off x="5878614" y="4826674"/>
            <a:ext cx="3284156" cy="2031326"/>
          </a:xfrm>
          <a:prstGeom prst="rect">
            <a:avLst/>
          </a:prstGeom>
          <a:noFill/>
        </p:spPr>
        <p:txBody>
          <a:bodyPr wrap="square" rtlCol="0">
            <a:spAutoFit/>
          </a:bodyPr>
          <a:lstStyle/>
          <a:p>
            <a:r>
              <a:rPr lang="el-GR" dirty="0"/>
              <a:t> Στη Μακεδονία και αλλού τα Χριστούγεννα μαγείρευαν ντολμαδάκια (σαρμάδες) με λάχανο και κρέας χοιρινό, συνοδευμένο με σέλινο, πράσο ή σπανάκι (τα έλεγαν και σπάργανα του </a:t>
            </a:r>
            <a:r>
              <a:rPr lang="el-GR" dirty="0" smtClean="0"/>
              <a:t>Χριστού).</a:t>
            </a:r>
            <a:endParaRPr lang="el-GR" dirty="0"/>
          </a:p>
        </p:txBody>
      </p:sp>
    </p:spTree>
    <p:extLst>
      <p:ext uri="{BB962C8B-B14F-4D97-AF65-F5344CB8AC3E}">
        <p14:creationId xmlns:p14="http://schemas.microsoft.com/office/powerpoint/2010/main" val="16465113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992</TotalTime>
  <Words>2366</Words>
  <Application>Microsoft Office PowerPoint</Application>
  <PresentationFormat>Προβολή στην οθόνη (4:3)</PresentationFormat>
  <Paragraphs>218</Paragraphs>
  <Slides>58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Διαστημικό</vt:lpstr>
      <vt:lpstr>Τα εθιμα και οι παραδοσεισ  του δωδεκαημερου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έθιμα των Χριστουγέννων</dc:title>
  <dc:creator>user</dc:creator>
  <cp:lastModifiedBy>user</cp:lastModifiedBy>
  <cp:revision>74</cp:revision>
  <dcterms:created xsi:type="dcterms:W3CDTF">2020-12-10T06:42:18Z</dcterms:created>
  <dcterms:modified xsi:type="dcterms:W3CDTF">2020-12-21T17:27:46Z</dcterms:modified>
</cp:coreProperties>
</file>