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73" r:id="rId4"/>
    <p:sldId id="276" r:id="rId5"/>
    <p:sldId id="270" r:id="rId6"/>
    <p:sldId id="272" r:id="rId7"/>
    <p:sldId id="271" r:id="rId8"/>
    <p:sldId id="275" r:id="rId9"/>
    <p:sldId id="277" r:id="rId10"/>
    <p:sldId id="274" r:id="rId11"/>
    <p:sldId id="258" r:id="rId12"/>
    <p:sldId id="259" r:id="rId13"/>
    <p:sldId id="260" r:id="rId14"/>
    <p:sldId id="262" r:id="rId15"/>
    <p:sldId id="263" r:id="rId16"/>
    <p:sldId id="264" r:id="rId17"/>
    <p:sldId id="266" r:id="rId18"/>
    <p:sldId id="267" r:id="rId19"/>
    <p:sldId id="268" r:id="rId20"/>
    <p:sldId id="261" r:id="rId21"/>
    <p:sldId id="269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37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3867-44F6-4DC3-A50C-5739C615D9D9}" type="datetimeFigureOut">
              <a:rPr lang="el-GR" smtClean="0"/>
              <a:t>14/5/2021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A853A-D10B-44F8-9069-AC78EB316AA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17629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3867-44F6-4DC3-A50C-5739C615D9D9}" type="datetimeFigureOut">
              <a:rPr lang="el-GR" smtClean="0"/>
              <a:t>14/5/2021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A853A-D10B-44F8-9069-AC78EB316AA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63117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3867-44F6-4DC3-A50C-5739C615D9D9}" type="datetimeFigureOut">
              <a:rPr lang="el-GR" smtClean="0"/>
              <a:t>14/5/2021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A853A-D10B-44F8-9069-AC78EB316AA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407507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3867-44F6-4DC3-A50C-5739C615D9D9}" type="datetimeFigureOut">
              <a:rPr lang="el-GR" smtClean="0"/>
              <a:t>14/5/2021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A853A-D10B-44F8-9069-AC78EB316AAB}" type="slidenum">
              <a:rPr lang="el-GR" smtClean="0"/>
              <a:t>‹#›</a:t>
            </a:fld>
            <a:endParaRPr lang="el-GR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604937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3867-44F6-4DC3-A50C-5739C615D9D9}" type="datetimeFigureOut">
              <a:rPr lang="el-GR" smtClean="0"/>
              <a:t>14/5/2021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A853A-D10B-44F8-9069-AC78EB316AA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387221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ήλ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3867-44F6-4DC3-A50C-5739C615D9D9}" type="datetimeFigureOut">
              <a:rPr lang="el-GR" smtClean="0"/>
              <a:t>14/5/2021</a:t>
            </a:fld>
            <a:endParaRPr lang="el-G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A853A-D10B-44F8-9069-AC78EB316AA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215533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3867-44F6-4DC3-A50C-5739C615D9D9}" type="datetimeFigureOut">
              <a:rPr lang="el-GR" smtClean="0"/>
              <a:t>14/5/2021</a:t>
            </a:fld>
            <a:endParaRPr lang="el-G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A853A-D10B-44F8-9069-AC78EB316AA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830424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3867-44F6-4DC3-A50C-5739C615D9D9}" type="datetimeFigureOut">
              <a:rPr lang="el-GR" smtClean="0"/>
              <a:t>14/5/2021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A853A-D10B-44F8-9069-AC78EB316AA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770279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3867-44F6-4DC3-A50C-5739C615D9D9}" type="datetimeFigureOut">
              <a:rPr lang="el-GR" smtClean="0"/>
              <a:t>14/5/2021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A853A-D10B-44F8-9069-AC78EB316AA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82869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3867-44F6-4DC3-A50C-5739C615D9D9}" type="datetimeFigureOut">
              <a:rPr lang="el-GR" smtClean="0"/>
              <a:t>14/5/2021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A853A-D10B-44F8-9069-AC78EB316AA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01557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3867-44F6-4DC3-A50C-5739C615D9D9}" type="datetimeFigureOut">
              <a:rPr lang="el-GR" smtClean="0"/>
              <a:t>14/5/2021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A853A-D10B-44F8-9069-AC78EB316AA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337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3867-44F6-4DC3-A50C-5739C615D9D9}" type="datetimeFigureOut">
              <a:rPr lang="el-GR" smtClean="0"/>
              <a:t>14/5/2021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A853A-D10B-44F8-9069-AC78EB316AA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34094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3867-44F6-4DC3-A50C-5739C615D9D9}" type="datetimeFigureOut">
              <a:rPr lang="el-GR" smtClean="0"/>
              <a:t>14/5/2021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A853A-D10B-44F8-9069-AC78EB316AA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51799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3867-44F6-4DC3-A50C-5739C615D9D9}" type="datetimeFigureOut">
              <a:rPr lang="el-GR" smtClean="0"/>
              <a:t>14/5/2021</a:t>
            </a:fld>
            <a:endParaRPr lang="el-G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A853A-D10B-44F8-9069-AC78EB316AA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37800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3867-44F6-4DC3-A50C-5739C615D9D9}" type="datetimeFigureOut">
              <a:rPr lang="el-GR" smtClean="0"/>
              <a:t>14/5/2021</a:t>
            </a:fld>
            <a:endParaRPr lang="el-G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A853A-D10B-44F8-9069-AC78EB316AA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30486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3867-44F6-4DC3-A50C-5739C615D9D9}" type="datetimeFigureOut">
              <a:rPr lang="el-GR" smtClean="0"/>
              <a:t>14/5/2021</a:t>
            </a:fld>
            <a:endParaRPr lang="el-G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A853A-D10B-44F8-9069-AC78EB316AA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0503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3867-44F6-4DC3-A50C-5739C615D9D9}" type="datetimeFigureOut">
              <a:rPr lang="el-GR" smtClean="0"/>
              <a:t>14/5/2021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A853A-D10B-44F8-9069-AC78EB316AA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85740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9B43867-44F6-4DC3-A50C-5739C615D9D9}" type="datetimeFigureOut">
              <a:rPr lang="el-GR" smtClean="0"/>
              <a:t>14/5/2021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7A853A-D10B-44F8-9069-AC78EB316AA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04395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hyperlink" Target="https://www.youtube.com/watch?v=EgiQ6GliTrI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3.m4a"/><Relationship Id="rId7" Type="http://schemas.openxmlformats.org/officeDocument/2006/relationships/image" Target="../media/image2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0.png"/><Relationship Id="rId4" Type="http://schemas.openxmlformats.org/officeDocument/2006/relationships/hyperlink" Target="https://www.youtube.com/watch?v=_ZXdJ46IX0I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4739683-2551-467C-86D0-EED646C1AC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6571" y="1935685"/>
            <a:ext cx="9497287" cy="4924696"/>
          </a:xfrm>
        </p:spPr>
        <p:txBody>
          <a:bodyPr/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>
                <a:latin typeface="Comic Sans MS" panose="030F0702030302020204" pitchFamily="66" charset="0"/>
              </a:rPr>
              <a:t>It’s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dirty="0">
                <a:latin typeface="Comic Sans MS" panose="030F0702030302020204" pitchFamily="66" charset="0"/>
              </a:rPr>
              <a:t>Spring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sz="2800" dirty="0">
                <a:latin typeface="Comic Sans MS" panose="030F0702030302020204" pitchFamily="66" charset="0"/>
              </a:rPr>
              <a:t>By Marianthe Hassapis</a:t>
            </a:r>
            <a:br>
              <a:rPr lang="en-US" dirty="0"/>
            </a:br>
            <a:endParaRPr lang="el-GR" dirty="0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9CD93DE1-1D25-4F80-B1B6-528EF95E3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827" y="1935685"/>
            <a:ext cx="5307967" cy="4577034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8FDBDA65-B5CA-4E66-99D9-DC2353DB5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082" y="909502"/>
            <a:ext cx="371475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413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A51F54E-1E4F-4F17-8365-4B986A48C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3" y="104503"/>
            <a:ext cx="10711543" cy="1748745"/>
          </a:xfrm>
        </p:spPr>
        <p:txBody>
          <a:bodyPr/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Now, let’s learn a new song! Let’s sing about butterflies, ladybugs and bumblebees!</a:t>
            </a:r>
            <a:br>
              <a:rPr lang="en-US" sz="3600" dirty="0">
                <a:latin typeface="Comic Sans MS" panose="030F0702030302020204" pitchFamily="66" charset="0"/>
              </a:rPr>
            </a:br>
            <a:r>
              <a:rPr lang="en-US" sz="1600" b="0" i="0" dirty="0">
                <a:effectLst/>
                <a:latin typeface="Comic Sans MS" panose="030F0702030302020204" pitchFamily="66" charset="0"/>
              </a:rPr>
              <a:t>Butterfly Ladybug Bumblebee | Super Simple Songs</a:t>
            </a:r>
            <a:br>
              <a:rPr lang="en-US" sz="1600" b="0" i="0" dirty="0">
                <a:effectLst/>
                <a:latin typeface="Roboto" panose="02000000000000000000" pitchFamily="2" charset="0"/>
              </a:rPr>
            </a:br>
            <a:br>
              <a:rPr lang="en-US" sz="4000" dirty="0">
                <a:latin typeface="Comic Sans MS" panose="030F0702030302020204" pitchFamily="66" charset="0"/>
              </a:rPr>
            </a:br>
            <a:br>
              <a:rPr lang="en-US" sz="4000" dirty="0">
                <a:latin typeface="Comic Sans MS" panose="030F0702030302020204" pitchFamily="66" charset="0"/>
              </a:rPr>
            </a:br>
            <a:br>
              <a:rPr lang="en-US" sz="4000" dirty="0">
                <a:latin typeface="Comic Sans MS" panose="030F0702030302020204" pitchFamily="66" charset="0"/>
              </a:rPr>
            </a:br>
            <a:endParaRPr lang="el-GR" sz="4000" dirty="0">
              <a:latin typeface="Comic Sans MS" panose="030F0702030302020204" pitchFamily="66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7193A6F-A11F-4D34-927D-D0F7851EB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1826" y="1528354"/>
            <a:ext cx="8538027" cy="4720045"/>
          </a:xfrm>
        </p:spPr>
        <p:txBody>
          <a:bodyPr/>
          <a:lstStyle/>
          <a:p>
            <a:r>
              <a:rPr lang="en-US" dirty="0">
                <a:hlinkClick r:id="rId4"/>
              </a:rPr>
              <a:t>https://www.youtube.com/watch?v=EgiQ6GliTrI</a:t>
            </a:r>
            <a:endParaRPr lang="el-GR" dirty="0"/>
          </a:p>
        </p:txBody>
      </p:sp>
      <p:pic>
        <p:nvPicPr>
          <p:cNvPr id="4" name="Butterfly Ladybug Bumblebee Super Simple Songs">
            <a:hlinkClick r:id="" action="ppaction://media"/>
            <a:extLst>
              <a:ext uri="{FF2B5EF4-FFF2-40B4-BE49-F238E27FC236}">
                <a16:creationId xmlns:a16="http://schemas.microsoft.com/office/drawing/2014/main" id="{13842DB3-5126-411E-9B3A-A04BA9F070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44913" y="1992586"/>
            <a:ext cx="7813602" cy="439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47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CD6B096-0FE2-483E-9E6A-FD1045255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you see?</a:t>
            </a:r>
            <a:endParaRPr lang="el-GR" dirty="0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FCADC956-EE88-4FB8-9F5B-B33A9A9E2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860" y="1987899"/>
            <a:ext cx="3184751" cy="2954923"/>
          </a:xfrm>
          <a:prstGeom prst="rect">
            <a:avLst/>
          </a:prstGeom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A79E53E9-8370-4C65-9136-22F34B92A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0035" y="1362006"/>
            <a:ext cx="4283628" cy="2850560"/>
          </a:xfrm>
          <a:prstGeom prst="rect">
            <a:avLst/>
          </a:prstGeom>
        </p:spPr>
      </p:pic>
      <p:pic>
        <p:nvPicPr>
          <p:cNvPr id="19" name="Εικόνα 18">
            <a:extLst>
              <a:ext uri="{FF2B5EF4-FFF2-40B4-BE49-F238E27FC236}">
                <a16:creationId xmlns:a16="http://schemas.microsoft.com/office/drawing/2014/main" id="{4114E0E4-A0F8-4A0F-83BF-757D43CAC6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312" y="3721324"/>
            <a:ext cx="4351074" cy="271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9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F6A2A42-F72F-416F-8F91-683217477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you hear?</a:t>
            </a:r>
            <a:endParaRPr lang="el-GR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E2E2AFC3-015C-4F74-A384-8CE2298EC1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940527" y="2155371"/>
            <a:ext cx="3269212" cy="3175072"/>
          </a:xfrm>
          <a:prstGeom prst="rect">
            <a:avLst/>
          </a:prstGeom>
        </p:spPr>
      </p:pic>
      <p:pic>
        <p:nvPicPr>
          <p:cNvPr id="6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57BFEB1A-CE56-4F72-917E-DDFEFA2072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38872" y="2412523"/>
            <a:ext cx="609600" cy="609600"/>
          </a:xfrm>
          <a:prstGeom prst="rect">
            <a:avLst/>
          </a:prstGeom>
        </p:spPr>
      </p:pic>
      <p:pic>
        <p:nvPicPr>
          <p:cNvPr id="8" name="bee">
            <a:hlinkClick r:id="" action="ppaction://media"/>
            <a:extLst>
              <a:ext uri="{FF2B5EF4-FFF2-40B4-BE49-F238E27FC236}">
                <a16:creationId xmlns:a16="http://schemas.microsoft.com/office/drawing/2014/main" id="{7538C9C7-2052-4825-9CFF-D591CFF0F7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55030" y="4223657"/>
            <a:ext cx="609600" cy="60960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AD601FE4-A670-4B6D-81E6-AB7F6B9C3B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8430" y="1307623"/>
            <a:ext cx="3238500" cy="2209800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1E02E040-75EE-467A-8B6D-80C73655A6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88430" y="3707234"/>
            <a:ext cx="3269212" cy="276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52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8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58024AF-DB2D-4020-B42A-ED15CF0BB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you feel?</a:t>
            </a:r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1AE10912-DA34-4E3C-9A00-A0D0CDAC8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971" y="2190791"/>
            <a:ext cx="2231425" cy="2476418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3E5C3D27-4864-4D6A-A531-519210815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9722" y="2628900"/>
            <a:ext cx="2857500" cy="1600200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1703A089-61BA-4BFF-BC07-003A16BCC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3556" y="3594428"/>
            <a:ext cx="2686050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78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9EB4845-5989-48F4-8D8E-29DFAC584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452" y="235132"/>
            <a:ext cx="10254342" cy="60132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>
                <a:latin typeface="Comic Sans MS" panose="030F0702030302020204" pitchFamily="66" charset="0"/>
              </a:rPr>
              <a:t>I can see a rainbow! </a:t>
            </a:r>
          </a:p>
          <a:p>
            <a:pPr marL="0" indent="0" algn="ctr">
              <a:buNone/>
            </a:pPr>
            <a:r>
              <a:rPr lang="en-US" sz="4000" dirty="0">
                <a:latin typeface="Comic Sans MS" panose="030F0702030302020204" pitchFamily="66" charset="0"/>
              </a:rPr>
              <a:t>Can you draw a rainbow?</a:t>
            </a:r>
            <a:endParaRPr lang="el-GR" sz="4000" dirty="0">
              <a:latin typeface="Comic Sans MS" panose="030F0702030302020204" pitchFamily="66" charset="0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F47B8209-BB49-4259-8ED7-FBF88D2F9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2739" y="1937098"/>
            <a:ext cx="5879375" cy="391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593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3EC3DE6-4716-41D6-BDBE-951ACFE57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339634"/>
            <a:ext cx="8946541" cy="59087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>
                <a:latin typeface="Comic Sans MS" panose="030F0702030302020204" pitchFamily="66" charset="0"/>
              </a:rPr>
              <a:t>I can hear the birds.  </a:t>
            </a:r>
          </a:p>
          <a:p>
            <a:pPr marL="0" indent="0" algn="ctr">
              <a:buNone/>
            </a:pPr>
            <a:r>
              <a:rPr lang="en-US" sz="4000" dirty="0">
                <a:latin typeface="Comic Sans MS" panose="030F0702030302020204" pitchFamily="66" charset="0"/>
              </a:rPr>
              <a:t>Let’s all ‘tweet’ like birds!</a:t>
            </a:r>
          </a:p>
          <a:p>
            <a:pPr marL="0" indent="0" algn="ctr">
              <a:buNone/>
            </a:pPr>
            <a:r>
              <a:rPr lang="en-US" sz="4000" dirty="0">
                <a:latin typeface="Comic Sans MS" panose="030F0702030302020204" pitchFamily="66" charset="0"/>
              </a:rPr>
              <a:t>Can you draw a bird?</a:t>
            </a:r>
            <a:endParaRPr lang="el-GR" sz="4000" dirty="0">
              <a:latin typeface="Comic Sans MS" panose="030F0702030302020204" pitchFamily="66" charset="0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F4E8CE7D-C704-46F9-A839-63827239D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956" y="2711484"/>
            <a:ext cx="7633930" cy="248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4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CE777F3-326F-4013-A7E4-6C8D9DD79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365760"/>
            <a:ext cx="8946541" cy="588263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>
                <a:latin typeface="Comic Sans MS" panose="030F0702030302020204" pitchFamily="66" charset="0"/>
              </a:rPr>
              <a:t>I  can feel the sun! </a:t>
            </a:r>
          </a:p>
          <a:p>
            <a:pPr marL="0" indent="0" algn="ctr">
              <a:buNone/>
            </a:pPr>
            <a:r>
              <a:rPr lang="en-US" sz="4000" dirty="0">
                <a:latin typeface="Comic Sans MS" panose="030F0702030302020204" pitchFamily="66" charset="0"/>
              </a:rPr>
              <a:t>Let’s all feel the sun!</a:t>
            </a:r>
          </a:p>
          <a:p>
            <a:pPr marL="0" indent="0" algn="ctr">
              <a:buNone/>
            </a:pPr>
            <a:r>
              <a:rPr lang="en-US" sz="4000" dirty="0">
                <a:latin typeface="Comic Sans MS" panose="030F0702030302020204" pitchFamily="66" charset="0"/>
              </a:rPr>
              <a:t>Can you draw the sun?</a:t>
            </a:r>
            <a:endParaRPr lang="el-GR" sz="4000" dirty="0">
              <a:latin typeface="Comic Sans MS" panose="030F0702030302020204" pitchFamily="66" charset="0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488F0C12-B6F7-46FF-B79C-569B35ECE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7371" y="2693845"/>
            <a:ext cx="5598422" cy="3554554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5F954E00-B56F-400D-8463-B972330A2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5793" y="821757"/>
            <a:ext cx="1872088" cy="187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196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8F1DDCD-836A-47F8-8F18-5A261BB983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418012"/>
            <a:ext cx="8946541" cy="58303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>
                <a:latin typeface="Comic Sans MS" panose="030F0702030302020204" pitchFamily="66" charset="0"/>
              </a:rPr>
              <a:t>I can see the butterflies! </a:t>
            </a:r>
          </a:p>
          <a:p>
            <a:pPr marL="0" indent="0" algn="ctr">
              <a:buNone/>
            </a:pPr>
            <a:r>
              <a:rPr lang="en-US" sz="4000" dirty="0">
                <a:latin typeface="Comic Sans MS" panose="030F0702030302020204" pitchFamily="66" charset="0"/>
              </a:rPr>
              <a:t>Let’s all be butterflies! </a:t>
            </a:r>
          </a:p>
          <a:p>
            <a:pPr marL="0" indent="0" algn="ctr">
              <a:buNone/>
            </a:pPr>
            <a:r>
              <a:rPr lang="en-US" sz="4000" dirty="0">
                <a:latin typeface="Comic Sans MS" panose="030F0702030302020204" pitchFamily="66" charset="0"/>
              </a:rPr>
              <a:t>Can you draw a butterfly?</a:t>
            </a:r>
            <a:endParaRPr lang="el-GR" sz="4000" dirty="0">
              <a:latin typeface="Comic Sans MS" panose="030F0702030302020204" pitchFamily="66" charset="0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F63D5201-0478-4A7A-BA13-C3E6A5A98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2185" y="2769208"/>
            <a:ext cx="5582344" cy="347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3721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1B29647-2DFA-4DF7-B208-14097DC9E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339634"/>
            <a:ext cx="8946541" cy="59087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>
                <a:latin typeface="Comic Sans MS" panose="030F0702030302020204" pitchFamily="66" charset="0"/>
              </a:rPr>
              <a:t>I can hear the bees.  </a:t>
            </a:r>
          </a:p>
          <a:p>
            <a:pPr marL="0" indent="0" algn="ctr">
              <a:buNone/>
            </a:pPr>
            <a:r>
              <a:rPr lang="en-US" sz="4000" dirty="0">
                <a:latin typeface="Comic Sans MS" panose="030F0702030302020204" pitchFamily="66" charset="0"/>
              </a:rPr>
              <a:t>Let’s all buzz like bees.  </a:t>
            </a:r>
          </a:p>
          <a:p>
            <a:pPr marL="0" indent="0" algn="ctr">
              <a:buNone/>
            </a:pPr>
            <a:r>
              <a:rPr lang="en-US" sz="4000" dirty="0">
                <a:latin typeface="Comic Sans MS" panose="030F0702030302020204" pitchFamily="66" charset="0"/>
              </a:rPr>
              <a:t>Can you draw a bee?</a:t>
            </a:r>
            <a:endParaRPr lang="el-GR" sz="4000" dirty="0">
              <a:latin typeface="Comic Sans MS" panose="030F0702030302020204" pitchFamily="66" charset="0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E360856F-5094-4FB9-8D49-E47BBF5B5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207" y="2992346"/>
            <a:ext cx="4910157" cy="259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468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1009619-6FE8-4ADD-8C80-A3C7AFD1E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69817"/>
            <a:ext cx="8946541" cy="60785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>
                <a:latin typeface="Comic Sans MS" panose="030F0702030302020204" pitchFamily="66" charset="0"/>
              </a:rPr>
              <a:t>I can feel the wind.  </a:t>
            </a:r>
          </a:p>
          <a:p>
            <a:pPr marL="0" indent="0" algn="ctr">
              <a:buNone/>
            </a:pPr>
            <a:r>
              <a:rPr lang="en-US" sz="4000" dirty="0">
                <a:latin typeface="Comic Sans MS" panose="030F0702030302020204" pitchFamily="66" charset="0"/>
              </a:rPr>
              <a:t>Let’s all blow like the wind. </a:t>
            </a:r>
          </a:p>
          <a:p>
            <a:pPr marL="0" indent="0" algn="ctr">
              <a:buNone/>
            </a:pPr>
            <a:r>
              <a:rPr lang="en-US" sz="4000" dirty="0">
                <a:latin typeface="Comic Sans MS" panose="030F0702030302020204" pitchFamily="66" charset="0"/>
              </a:rPr>
              <a:t>Let’s all feel the wind!</a:t>
            </a:r>
            <a:endParaRPr lang="el-GR" sz="4000" dirty="0">
              <a:latin typeface="Comic Sans MS" panose="030F0702030302020204" pitchFamily="66" charset="0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9274F463-8161-4B45-814B-AB0100090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828" y="2770005"/>
            <a:ext cx="4013040" cy="2729457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69DA5EC5-BF76-41F0-AC64-E366EC9CC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3851" y="3209505"/>
            <a:ext cx="5584486" cy="311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512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07C6018-BA91-4D16-A7C1-894FEAE01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Spring is here! What can you see?</a:t>
            </a:r>
            <a:endParaRPr lang="el-GR" dirty="0">
              <a:latin typeface="Comic Sans MS" panose="030F0702030302020204" pitchFamily="66" charset="0"/>
            </a:endParaRP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E0ECE19E-4B36-4D2F-B3EA-448C32A514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9531" y="1416966"/>
            <a:ext cx="8901303" cy="4947864"/>
          </a:xfr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F888E275-BDE2-4A05-AE63-0067A6044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0559" y="1416966"/>
            <a:ext cx="2200275" cy="20764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F7CB6F-A706-42DD-9450-52C401903F34}"/>
              </a:ext>
            </a:extLst>
          </p:cNvPr>
          <p:cNvSpPr txBox="1"/>
          <p:nvPr/>
        </p:nvSpPr>
        <p:spPr>
          <a:xfrm>
            <a:off x="1552332" y="1560860"/>
            <a:ext cx="1965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blue sky</a:t>
            </a:r>
            <a:endParaRPr lang="el-GR" sz="3200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0F6168-70AA-40CA-ADCE-A6466A8CFB73}"/>
              </a:ext>
            </a:extLst>
          </p:cNvPr>
          <p:cNvSpPr txBox="1"/>
          <p:nvPr/>
        </p:nvSpPr>
        <p:spPr>
          <a:xfrm>
            <a:off x="7955389" y="3411808"/>
            <a:ext cx="20954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highlight>
                  <a:srgbClr val="FFFF00"/>
                </a:highlight>
                <a:latin typeface="Comic Sans MS" panose="030F0702030302020204" pitchFamily="66" charset="0"/>
              </a:rPr>
              <a:t>yellow sun</a:t>
            </a:r>
            <a:endParaRPr lang="el-GR" sz="3200" dirty="0">
              <a:highlight>
                <a:srgbClr val="FFFF00"/>
              </a:highlight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1BFA82-6551-49E0-A9F0-230908EABEC9}"/>
              </a:ext>
            </a:extLst>
          </p:cNvPr>
          <p:cNvSpPr txBox="1"/>
          <p:nvPr/>
        </p:nvSpPr>
        <p:spPr>
          <a:xfrm>
            <a:off x="5933014" y="4470431"/>
            <a:ext cx="24737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highlight>
                  <a:srgbClr val="00FF00"/>
                </a:highlight>
                <a:latin typeface="Comic Sans MS" panose="030F0702030302020204" pitchFamily="66" charset="0"/>
              </a:rPr>
              <a:t>Green grass</a:t>
            </a:r>
            <a:endParaRPr lang="el-GR" sz="3200" dirty="0">
              <a:highlight>
                <a:srgbClr val="00FF00"/>
              </a:highlight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DC6F3A-4CAB-4EFE-A9D1-1E2B646EACE6}"/>
              </a:ext>
            </a:extLst>
          </p:cNvPr>
          <p:cNvSpPr txBox="1"/>
          <p:nvPr/>
        </p:nvSpPr>
        <p:spPr>
          <a:xfrm>
            <a:off x="4013124" y="5709176"/>
            <a:ext cx="358784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highlight>
                  <a:srgbClr val="FF0000"/>
                </a:highlight>
                <a:latin typeface="Comic Sans MS" panose="030F0702030302020204" pitchFamily="66" charset="0"/>
              </a:rPr>
              <a:t>Red, yellow, pink </a:t>
            </a:r>
          </a:p>
          <a:p>
            <a:pPr algn="ctr"/>
            <a:r>
              <a:rPr lang="en-US" sz="3200" dirty="0">
                <a:highlight>
                  <a:srgbClr val="FF0000"/>
                </a:highlight>
                <a:latin typeface="Comic Sans MS" panose="030F0702030302020204" pitchFamily="66" charset="0"/>
              </a:rPr>
              <a:t>and white flowers</a:t>
            </a:r>
            <a:endParaRPr lang="el-GR" sz="3200" dirty="0">
              <a:highlight>
                <a:srgbClr val="FF0000"/>
              </a:highligh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42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6A36E0E-C0CB-4325-B169-1D80EB3A8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222069"/>
            <a:ext cx="9404723" cy="1631179"/>
          </a:xfrm>
        </p:spPr>
        <p:txBody>
          <a:bodyPr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Let’s sing ‘Spring is here</a:t>
            </a:r>
            <a:r>
              <a:rPr lang="en-US" sz="3200" dirty="0">
                <a:latin typeface="Comic Sans MS" panose="030F0702030302020204" pitchFamily="66" charset="0"/>
              </a:rPr>
              <a:t>!’ [half the song]</a:t>
            </a:r>
            <a:br>
              <a:rPr lang="en-US" sz="3200" dirty="0">
                <a:latin typeface="Comic Sans MS" panose="030F0702030302020204" pitchFamily="66" charset="0"/>
              </a:rPr>
            </a:br>
            <a:r>
              <a:rPr lang="en-US" sz="1800" b="0" i="0" dirty="0">
                <a:effectLst/>
                <a:latin typeface="Comic Sans MS" panose="030F0702030302020204" pitchFamily="66" charset="0"/>
              </a:rPr>
              <a:t>Spring Song for Kids - Spring is HERE by ELF Learning - ELF Kids Videos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sz="2400" dirty="0">
                <a:latin typeface="Comic Sans MS" panose="030F0702030302020204" pitchFamily="66" charset="0"/>
                <a:hlinkClick r:id="rId4"/>
              </a:rPr>
              <a:t>https://www.youtube.com/watch?v=_ZXdJ46IX0I</a:t>
            </a:r>
            <a:br>
              <a:rPr lang="en-US" sz="2400" dirty="0">
                <a:latin typeface="Comic Sans MS" panose="030F0702030302020204" pitchFamily="66" charset="0"/>
              </a:rPr>
            </a:br>
            <a:br>
              <a:rPr lang="en-US" sz="2400" dirty="0">
                <a:latin typeface="Comic Sans MS" panose="030F0702030302020204" pitchFamily="66" charset="0"/>
              </a:rPr>
            </a:br>
            <a:br>
              <a:rPr lang="en-US" dirty="0"/>
            </a:br>
            <a:endParaRPr lang="el-GR" dirty="0"/>
          </a:p>
        </p:txBody>
      </p:sp>
      <p:pic>
        <p:nvPicPr>
          <p:cNvPr id="4" name="Spring Song for Kids trim- Spring is HERE by ELF Learning - ELF Kids Videos_Trim">
            <a:hlinkClick r:id="" action="ppaction://media"/>
            <a:extLst>
              <a:ext uri="{FF2B5EF4-FFF2-40B4-BE49-F238E27FC236}">
                <a16:creationId xmlns:a16="http://schemas.microsoft.com/office/drawing/2014/main" id="{CD11278A-D9B8-4263-ABFE-8C11F3A08FC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99156" y="1711234"/>
            <a:ext cx="8345568" cy="4694048"/>
          </a:xfrm>
        </p:spPr>
      </p:pic>
    </p:spTree>
    <p:extLst>
      <p:ext uri="{BB962C8B-B14F-4D97-AF65-F5344CB8AC3E}">
        <p14:creationId xmlns:p14="http://schemas.microsoft.com/office/powerpoint/2010/main" val="129542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218621F-8408-4884-8DCE-4E0622AFF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Goodbye my little ladybugs!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dirty="0">
                <a:latin typeface="Comic Sans MS" panose="030F0702030302020204" pitchFamily="66" charset="0"/>
              </a:rPr>
              <a:t>See you next time!</a:t>
            </a:r>
            <a:endParaRPr lang="el-GR" dirty="0">
              <a:latin typeface="Comic Sans MS" panose="030F0702030302020204" pitchFamily="66" charset="0"/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728C1DAD-C874-4091-A113-078B6594E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3350" y="2107886"/>
            <a:ext cx="4319935" cy="429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072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CD2CF3D-7E7B-4CA7-BFFC-D75FDB62B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How many flowers?</a:t>
            </a:r>
            <a:endParaRPr lang="el-GR" dirty="0">
              <a:latin typeface="Comic Sans MS" panose="030F0702030302020204" pitchFamily="66" charset="0"/>
            </a:endParaRP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493887E0-E4EB-46EC-A9DC-C376E7E693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0539" y="1536791"/>
            <a:ext cx="2085975" cy="219075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A376C71E-D8BE-4B82-87C9-FC04D7B4F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2572" y="1853248"/>
            <a:ext cx="3752850" cy="121920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625FDB19-8F35-4A60-B610-021617E1A1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160" y="1560603"/>
            <a:ext cx="2143125" cy="2143125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39FF4E98-7175-4C73-982E-14A2FD9AD1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9717" y="3703728"/>
            <a:ext cx="3337102" cy="2868253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C7AC77B9-CB13-4968-8CEF-0BC862B43F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2921" y="4028921"/>
            <a:ext cx="2584576" cy="25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21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7E524FF-268E-45C5-B6D1-8B9E987F1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This is a tree. Say ‘hello’ tree!</a:t>
            </a:r>
            <a:endParaRPr lang="el-GR" sz="4400" dirty="0">
              <a:latin typeface="Comic Sans MS" panose="030F0702030302020204" pitchFamily="66" charset="0"/>
            </a:endParaRPr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CA126C57-D2A6-46C2-AAAF-27B5203BDE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8167" y="1513995"/>
            <a:ext cx="4650440" cy="465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185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67DDAD2-E83D-4DBA-9F14-7210EE6C5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137" y="452718"/>
            <a:ext cx="10189029" cy="1400530"/>
          </a:xfrm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This is a butterfly! Say ‘hello’ butterfly.</a:t>
            </a:r>
            <a:endParaRPr lang="el-GR" dirty="0">
              <a:latin typeface="Comic Sans MS" panose="030F0702030302020204" pitchFamily="66" charset="0"/>
            </a:endParaRP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5697FEFA-D83B-41C7-9BBA-5AF62B6552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7601" y="1306285"/>
            <a:ext cx="4062550" cy="40625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0E12FE-1D66-4E98-85AC-597975F3BE9D}"/>
              </a:ext>
            </a:extLst>
          </p:cNvPr>
          <p:cNvSpPr txBox="1"/>
          <p:nvPr/>
        </p:nvSpPr>
        <p:spPr>
          <a:xfrm>
            <a:off x="2508068" y="5469247"/>
            <a:ext cx="679705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A butterfly can fly! </a:t>
            </a:r>
          </a:p>
          <a:p>
            <a:pPr algn="ctr"/>
            <a:r>
              <a:rPr lang="en-US" sz="4000" dirty="0">
                <a:latin typeface="Comic Sans MS" panose="030F0702030302020204" pitchFamily="66" charset="0"/>
              </a:rPr>
              <a:t>Let’s all fly like a butterfly!</a:t>
            </a:r>
            <a:endParaRPr lang="el-GR" sz="4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70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6276CD9-CFD4-44D5-BDAC-D7DE4C1E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703" y="452718"/>
            <a:ext cx="9953897" cy="1400530"/>
          </a:xfrm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 This is a ladybug! Say ‘hello’ ladybug.</a:t>
            </a:r>
            <a:endParaRPr lang="el-GR" dirty="0">
              <a:latin typeface="Comic Sans MS" panose="030F0702030302020204" pitchFamily="66" charset="0"/>
            </a:endParaRP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54D31C48-9256-48C5-B5FE-BD8BE5E9EA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1029" y="1410382"/>
            <a:ext cx="4023360" cy="40372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0E9184-513C-4B55-9766-008A073E0868}"/>
              </a:ext>
            </a:extLst>
          </p:cNvPr>
          <p:cNvSpPr txBox="1"/>
          <p:nvPr/>
        </p:nvSpPr>
        <p:spPr>
          <a:xfrm>
            <a:off x="2358132" y="5447617"/>
            <a:ext cx="636103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A ladybug can fly! </a:t>
            </a:r>
          </a:p>
          <a:p>
            <a:pPr algn="ctr"/>
            <a:r>
              <a:rPr lang="en-US" sz="4000" dirty="0">
                <a:latin typeface="Comic Sans MS" panose="030F0702030302020204" pitchFamily="66" charset="0"/>
              </a:rPr>
              <a:t>Let’s all fly like a ladybug!</a:t>
            </a:r>
            <a:endParaRPr lang="el-GR" sz="4000" dirty="0"/>
          </a:p>
        </p:txBody>
      </p:sp>
    </p:spTree>
    <p:extLst>
      <p:ext uri="{BB962C8B-B14F-4D97-AF65-F5344CB8AC3E}">
        <p14:creationId xmlns:p14="http://schemas.microsoft.com/office/powerpoint/2010/main" val="183711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7D5FC89-18AD-476E-899B-1EB337E3D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117566"/>
            <a:ext cx="9404723" cy="1735682"/>
          </a:xfrm>
        </p:spPr>
        <p:txBody>
          <a:bodyPr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This is a bumblebee! 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dirty="0">
                <a:latin typeface="Comic Sans MS" panose="030F0702030302020204" pitchFamily="66" charset="0"/>
              </a:rPr>
              <a:t>Say ‘hello’ bumblebee.</a:t>
            </a:r>
            <a:endParaRPr lang="el-GR" dirty="0">
              <a:latin typeface="Comic Sans MS" panose="030F0702030302020204" pitchFamily="66" charset="0"/>
            </a:endParaRP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83DF49F4-36C2-4813-963C-066477EE79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28153" y="1597531"/>
            <a:ext cx="3673984" cy="39019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67F041-44E0-48DE-B3E4-58BA106273BE}"/>
              </a:ext>
            </a:extLst>
          </p:cNvPr>
          <p:cNvSpPr txBox="1"/>
          <p:nvPr/>
        </p:nvSpPr>
        <p:spPr>
          <a:xfrm>
            <a:off x="1825479" y="5512526"/>
            <a:ext cx="77365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A bumblebee can fly! </a:t>
            </a:r>
          </a:p>
          <a:p>
            <a:pPr algn="ctr"/>
            <a:r>
              <a:rPr lang="en-US" sz="4000" dirty="0">
                <a:latin typeface="Comic Sans MS" panose="030F0702030302020204" pitchFamily="66" charset="0"/>
              </a:rPr>
              <a:t>Let’s all fly like a bumblebee!</a:t>
            </a:r>
            <a:endParaRPr lang="el-GR" sz="4000" dirty="0"/>
          </a:p>
        </p:txBody>
      </p:sp>
    </p:spTree>
    <p:extLst>
      <p:ext uri="{BB962C8B-B14F-4D97-AF65-F5344CB8AC3E}">
        <p14:creationId xmlns:p14="http://schemas.microsoft.com/office/powerpoint/2010/main" val="309926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1597F0D-7B65-4079-8CFB-E4CE8A1A8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117566"/>
            <a:ext cx="9404723" cy="1005840"/>
          </a:xfrm>
        </p:spPr>
        <p:txBody>
          <a:bodyPr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   What are they doing?</a:t>
            </a:r>
            <a:endParaRPr lang="el-GR" dirty="0">
              <a:latin typeface="Comic Sans MS" panose="030F0702030302020204" pitchFamily="66" charset="0"/>
            </a:endParaRP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ADE09E0B-24A4-48D7-8591-B87D6A8D3A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5905" y="996483"/>
            <a:ext cx="6011685" cy="413225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D8FE2F-995A-47C8-9D3D-3890D6936728}"/>
              </a:ext>
            </a:extLst>
          </p:cNvPr>
          <p:cNvSpPr txBox="1"/>
          <p:nvPr/>
        </p:nvSpPr>
        <p:spPr>
          <a:xfrm>
            <a:off x="1619454" y="5199797"/>
            <a:ext cx="895309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Yes, they are flying around the tree.</a:t>
            </a:r>
          </a:p>
          <a:p>
            <a:pPr algn="ctr"/>
            <a:r>
              <a:rPr lang="en-US" sz="4000" dirty="0">
                <a:latin typeface="Comic Sans MS" panose="030F0702030302020204" pitchFamily="66" charset="0"/>
              </a:rPr>
              <a:t>Let’s all fly around the tree!</a:t>
            </a:r>
            <a:endParaRPr lang="el-GR" sz="4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84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F417338-BE5F-4007-85D0-454140F5D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What are they doing now?</a:t>
            </a:r>
            <a:endParaRPr lang="el-GR" sz="4400" dirty="0">
              <a:latin typeface="Comic Sans MS" panose="030F0702030302020204" pitchFamily="66" charset="0"/>
            </a:endParaRP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3940F890-6EC5-42F7-89BB-7569B286A3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2758" y="1371888"/>
            <a:ext cx="6482353" cy="342414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7B4208-76CA-450C-ACBF-52821ED6EDFA}"/>
              </a:ext>
            </a:extLst>
          </p:cNvPr>
          <p:cNvSpPr txBox="1"/>
          <p:nvPr/>
        </p:nvSpPr>
        <p:spPr>
          <a:xfrm>
            <a:off x="1252398" y="5004753"/>
            <a:ext cx="91646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Yes, they are flying high into the sky!</a:t>
            </a:r>
          </a:p>
          <a:p>
            <a:pPr algn="ctr"/>
            <a:r>
              <a:rPr lang="en-US" sz="4000" dirty="0">
                <a:latin typeface="Comic Sans MS" panose="030F0702030302020204" pitchFamily="66" charset="0"/>
              </a:rPr>
              <a:t>Let’s all fly high into the sky!</a:t>
            </a:r>
            <a:endParaRPr lang="el-GR" sz="4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19023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Ιόν">
  <a:themeElements>
    <a:clrScheme name="Ιόν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Ιό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Ιό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196</TotalTime>
  <Words>389</Words>
  <Application>Microsoft Office PowerPoint</Application>
  <PresentationFormat>Ευρεία οθόνη</PresentationFormat>
  <Paragraphs>48</Paragraphs>
  <Slides>21</Slides>
  <Notes>0</Notes>
  <HiddenSlides>0</HiddenSlides>
  <MMClips>4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21</vt:i4>
      </vt:variant>
    </vt:vector>
  </HeadingPairs>
  <TitlesOfParts>
    <vt:vector size="27" baseType="lpstr">
      <vt:lpstr>Arial</vt:lpstr>
      <vt:lpstr>Century Gothic</vt:lpstr>
      <vt:lpstr>Comic Sans MS</vt:lpstr>
      <vt:lpstr>Roboto</vt:lpstr>
      <vt:lpstr>Wingdings 3</vt:lpstr>
      <vt:lpstr>Ιόν</vt:lpstr>
      <vt:lpstr>         It’s Spring By Marianthe Hassapis </vt:lpstr>
      <vt:lpstr>Spring is here! What can you see?</vt:lpstr>
      <vt:lpstr>How many flowers?</vt:lpstr>
      <vt:lpstr>This is a tree. Say ‘hello’ tree!</vt:lpstr>
      <vt:lpstr>This is a butterfly! Say ‘hello’ butterfly.</vt:lpstr>
      <vt:lpstr> This is a ladybug! Say ‘hello’ ladybug.</vt:lpstr>
      <vt:lpstr>This is a bumblebee!  Say ‘hello’ bumblebee.</vt:lpstr>
      <vt:lpstr>   What are they doing?</vt:lpstr>
      <vt:lpstr>What are they doing now?</vt:lpstr>
      <vt:lpstr>Now, let’s learn a new song! Let’s sing about butterflies, ladybugs and bumblebees! Butterfly Ladybug Bumblebee | Super Simple Songs    </vt:lpstr>
      <vt:lpstr>What can you see?</vt:lpstr>
      <vt:lpstr>What can you hear?</vt:lpstr>
      <vt:lpstr>What can you feel?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Let’s sing ‘Spring is here!’ [half the song] Spring Song for Kids - Spring is HERE by ELF Learning - ELF Kids Videos https://www.youtube.com/watch?v=_ZXdJ46IX0I   </vt:lpstr>
      <vt:lpstr>Goodbye my little ladybugs! See you next time!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C’ class UNIT 1</dc:title>
  <dc:creator>Marianthe Hassapis</dc:creator>
  <cp:lastModifiedBy>Marianthe Hassapis</cp:lastModifiedBy>
  <cp:revision>22</cp:revision>
  <dcterms:created xsi:type="dcterms:W3CDTF">2021-01-29T19:19:28Z</dcterms:created>
  <dcterms:modified xsi:type="dcterms:W3CDTF">2021-05-14T10:42:49Z</dcterms:modified>
</cp:coreProperties>
</file>