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5" r:id="rId10"/>
    <p:sldId id="268" r:id="rId11"/>
    <p:sldId id="267"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33B1F4-CE56-3B0F-120D-9C1FE2817AF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EB252EF-0A32-BC5B-FC7E-CA716542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0554D68-2096-838E-2A76-D668782C2A78}"/>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1DC8EE8F-A627-5C2B-709F-9297209C6A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4F58548-54B0-2854-C243-6E58EA920EF7}"/>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94094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C469A-0DDE-AB57-6F22-3F6E4F1FA0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F1A7C5A-A6C9-07E3-D39C-CB69828B70E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64735FD-AD76-61D3-D6B0-32900E310AE3}"/>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C3076795-9893-818D-524B-7B5BB7D230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2937281-6B49-E9F9-C182-6B6BA930299C}"/>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200188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0D7E570-2137-A43E-2E48-593B0F48E08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624E08F-7019-275A-C889-16C8730385A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AB1EA8-9033-C9AF-7738-355278ADC0C1}"/>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AD6BB1CF-00C9-96D2-37D2-859C05C7B3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BB5DBF-A7CB-697B-C025-E49DEC529D2C}"/>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35795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D96816-F299-E853-1A59-08ED5305F91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C006915-0AF0-64FF-D08C-64B5924D6EF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5C3289-D732-663E-2C14-BC0B18DE7711}"/>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CE93FAEC-A7E5-5376-DA84-E41ABA824DD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A6907F-48F3-67C9-64D0-E1ACEC29D80E}"/>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335090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8C548-F366-F3C2-7156-7B12A6DEBDA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3DD05F-B74A-D61A-7CD6-9A9B5D7D0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F9B99C2-F270-96C2-535D-F983D2BD20AE}"/>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45A0154E-09B4-F3E9-12C2-23DC1BB61E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8497701-35C2-EE09-92EA-AA4D03E91A32}"/>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180958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DECA0C-FCEA-4E97-CC4D-B500F04C3BD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8CE499-18A5-0BBF-446A-8EF3707EDB4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86FC34A-5DB5-8BB0-CF96-09BF610653C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4CD1EE2-7162-5A40-AE3A-E12CA5B2A358}"/>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6" name="Θέση υποσέλιδου 5">
            <a:extLst>
              <a:ext uri="{FF2B5EF4-FFF2-40B4-BE49-F238E27FC236}">
                <a16:creationId xmlns:a16="http://schemas.microsoft.com/office/drawing/2014/main" id="{D42D46A9-593F-D3F5-C64D-4FC35185300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2595E1D-44DB-1950-6DEA-038DA668AED8}"/>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9164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51CB0-BE13-64A7-1508-6667251E942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DDA435A-AD3F-EFD1-4F0A-5F0029AA7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089E55A-7CA2-5ACB-FF4B-12803FDDB1E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88B8966-6852-7899-4FB8-69C50E4B6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E39C8FF-2D9F-1B6E-C9EE-14FD4BC4EB2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321727D-0CB7-22F5-DD4F-1BC16187262C}"/>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8" name="Θέση υποσέλιδου 7">
            <a:extLst>
              <a:ext uri="{FF2B5EF4-FFF2-40B4-BE49-F238E27FC236}">
                <a16:creationId xmlns:a16="http://schemas.microsoft.com/office/drawing/2014/main" id="{25C736BA-E022-AB72-7B0A-CC98B6C5DD2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E5F6543-8CC9-99F4-8597-15F16F423157}"/>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62055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533549-5FDD-3116-005C-3001B145A9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139F0EB-3D12-7342-DE62-2939170B7BDF}"/>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4" name="Θέση υποσέλιδου 3">
            <a:extLst>
              <a:ext uri="{FF2B5EF4-FFF2-40B4-BE49-F238E27FC236}">
                <a16:creationId xmlns:a16="http://schemas.microsoft.com/office/drawing/2014/main" id="{C28D56D1-38C8-B028-281D-0754599FC2B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31401E7-8235-CDB0-F340-3F727F8D9410}"/>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416429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69F5AE1-0CA0-4CC0-84AD-A5AF132CB983}"/>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3" name="Θέση υποσέλιδου 2">
            <a:extLst>
              <a:ext uri="{FF2B5EF4-FFF2-40B4-BE49-F238E27FC236}">
                <a16:creationId xmlns:a16="http://schemas.microsoft.com/office/drawing/2014/main" id="{BA64ADFB-A7EE-D82B-0617-81179BE1CB5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BC7EE48-27EE-FF8A-9DA9-A72E9F220449}"/>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222417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2C188-57EE-6DBA-8C92-07072D58814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240A9F-51C7-0956-6B7F-C74990A26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F4EDEB0-3374-153D-F739-03FC24287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BBEDCC9-0755-0CBC-26F4-4F7A40568F92}"/>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6" name="Θέση υποσέλιδου 5">
            <a:extLst>
              <a:ext uri="{FF2B5EF4-FFF2-40B4-BE49-F238E27FC236}">
                <a16:creationId xmlns:a16="http://schemas.microsoft.com/office/drawing/2014/main" id="{527FBAAF-5EC3-9F35-B391-D8F9A8E7C3E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08C4B98-4688-E29C-86EC-89CEE910836A}"/>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33917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A5251-BBE6-C6A3-E09B-9CA4BE9CD2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599B2AC-A550-23D9-0A1D-C5E2F40F7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1B1F66F-94D7-FC34-D6FA-E13E2B444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49396A7-7F17-7B70-1747-5EEA725DEE34}"/>
              </a:ext>
            </a:extLst>
          </p:cNvPr>
          <p:cNvSpPr>
            <a:spLocks noGrp="1"/>
          </p:cNvSpPr>
          <p:nvPr>
            <p:ph type="dt" sz="half" idx="10"/>
          </p:nvPr>
        </p:nvSpPr>
        <p:spPr/>
        <p:txBody>
          <a:bodyPr/>
          <a:lstStyle/>
          <a:p>
            <a:fld id="{A1FB6C9E-3307-4AFE-93D7-07AB11D8A02E}" type="datetimeFigureOut">
              <a:rPr lang="el-GR" smtClean="0"/>
              <a:t>6/3/2023</a:t>
            </a:fld>
            <a:endParaRPr lang="el-GR"/>
          </a:p>
        </p:txBody>
      </p:sp>
      <p:sp>
        <p:nvSpPr>
          <p:cNvPr id="6" name="Θέση υποσέλιδου 5">
            <a:extLst>
              <a:ext uri="{FF2B5EF4-FFF2-40B4-BE49-F238E27FC236}">
                <a16:creationId xmlns:a16="http://schemas.microsoft.com/office/drawing/2014/main" id="{40D0390B-B411-B8A3-51D3-31861EA5C44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944FC89-CA18-6CA9-B870-D9727284EAD6}"/>
              </a:ext>
            </a:extLst>
          </p:cNvPr>
          <p:cNvSpPr>
            <a:spLocks noGrp="1"/>
          </p:cNvSpPr>
          <p:nvPr>
            <p:ph type="sldNum" sz="quarter" idx="12"/>
          </p:nvPr>
        </p:nvSpPr>
        <p:spPr/>
        <p:txBody>
          <a:bodyPr/>
          <a:lstStyle/>
          <a:p>
            <a:fld id="{99824A18-B776-4E67-BF82-D59061855770}" type="slidenum">
              <a:rPr lang="el-GR" smtClean="0"/>
              <a:t>‹#›</a:t>
            </a:fld>
            <a:endParaRPr lang="el-GR"/>
          </a:p>
        </p:txBody>
      </p:sp>
    </p:spTree>
    <p:extLst>
      <p:ext uri="{BB962C8B-B14F-4D97-AF65-F5344CB8AC3E}">
        <p14:creationId xmlns:p14="http://schemas.microsoft.com/office/powerpoint/2010/main" val="394307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2048F75-3FEF-5DC8-9FB1-A8D16D377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0C9985-3F6F-30AA-A062-2DF2E1894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8C5BAB-0DC2-1398-3DB7-3C312E9D8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B6C9E-3307-4AFE-93D7-07AB11D8A02E}" type="datetimeFigureOut">
              <a:rPr lang="el-GR" smtClean="0"/>
              <a:t>6/3/2023</a:t>
            </a:fld>
            <a:endParaRPr lang="el-GR"/>
          </a:p>
        </p:txBody>
      </p:sp>
      <p:sp>
        <p:nvSpPr>
          <p:cNvPr id="5" name="Θέση υποσέλιδου 4">
            <a:extLst>
              <a:ext uri="{FF2B5EF4-FFF2-40B4-BE49-F238E27FC236}">
                <a16:creationId xmlns:a16="http://schemas.microsoft.com/office/drawing/2014/main" id="{789F8B59-AB1B-FC51-3A85-514BAE5F6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58B315E-6942-78E0-8C29-565EBA2F0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24A18-B776-4E67-BF82-D59061855770}" type="slidenum">
              <a:rPr lang="el-GR" smtClean="0"/>
              <a:t>‹#›</a:t>
            </a:fld>
            <a:endParaRPr lang="el-GR"/>
          </a:p>
        </p:txBody>
      </p:sp>
    </p:spTree>
    <p:extLst>
      <p:ext uri="{BB962C8B-B14F-4D97-AF65-F5344CB8AC3E}">
        <p14:creationId xmlns:p14="http://schemas.microsoft.com/office/powerpoint/2010/main" val="41858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asvouris.weebly.com/muomicronrhophiepsilonsigm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221C0-D2E0-9C4F-1A8D-743EB433C063}"/>
              </a:ext>
            </a:extLst>
          </p:cNvPr>
          <p:cNvSpPr>
            <a:spLocks noGrp="1"/>
          </p:cNvSpPr>
          <p:nvPr>
            <p:ph type="ctrTitle"/>
          </p:nvPr>
        </p:nvSpPr>
        <p:spPr>
          <a:xfrm>
            <a:off x="1524000" y="1122363"/>
            <a:ext cx="9144000" cy="1161537"/>
          </a:xfrm>
        </p:spPr>
        <p:txBody>
          <a:bodyPr/>
          <a:lstStyle/>
          <a:p>
            <a:r>
              <a:rPr lang="el-GR" dirty="0"/>
              <a:t>Μορφές </a:t>
            </a:r>
            <a:r>
              <a:rPr lang="en-US" dirty="0"/>
              <a:t> bullying</a:t>
            </a:r>
            <a:endParaRPr lang="el-GR" dirty="0"/>
          </a:p>
        </p:txBody>
      </p:sp>
      <p:sp>
        <p:nvSpPr>
          <p:cNvPr id="3" name="Υπότιτλος 2">
            <a:extLst>
              <a:ext uri="{FF2B5EF4-FFF2-40B4-BE49-F238E27FC236}">
                <a16:creationId xmlns:a16="http://schemas.microsoft.com/office/drawing/2014/main" id="{A272C740-71C5-8B25-FD0D-B962780D9206}"/>
              </a:ext>
            </a:extLst>
          </p:cNvPr>
          <p:cNvSpPr>
            <a:spLocks noGrp="1"/>
          </p:cNvSpPr>
          <p:nvPr>
            <p:ph type="subTitle" idx="1"/>
          </p:nvPr>
        </p:nvSpPr>
        <p:spPr/>
        <p:txBody>
          <a:bodyPr>
            <a:normAutofit/>
          </a:bodyPr>
          <a:lstStyle/>
          <a:p>
            <a:endParaRPr lang="el-GR" dirty="0"/>
          </a:p>
          <a:p>
            <a:r>
              <a:rPr lang="el-GR" dirty="0"/>
              <a:t> </a:t>
            </a:r>
          </a:p>
        </p:txBody>
      </p:sp>
      <p:pic>
        <p:nvPicPr>
          <p:cNvPr id="4" name="Εικόνα 3">
            <a:extLst>
              <a:ext uri="{FF2B5EF4-FFF2-40B4-BE49-F238E27FC236}">
                <a16:creationId xmlns:a16="http://schemas.microsoft.com/office/drawing/2014/main" id="{37D20A64-6EE8-89BD-822A-663F4673DD0C}"/>
              </a:ext>
            </a:extLst>
          </p:cNvPr>
          <p:cNvPicPr>
            <a:picLocks noChangeAspect="1"/>
          </p:cNvPicPr>
          <p:nvPr/>
        </p:nvPicPr>
        <p:blipFill>
          <a:blip r:embed="rId2"/>
          <a:stretch>
            <a:fillRect/>
          </a:stretch>
        </p:blipFill>
        <p:spPr>
          <a:xfrm>
            <a:off x="2587494" y="2725271"/>
            <a:ext cx="6873575" cy="3677629"/>
          </a:xfrm>
          <a:prstGeom prst="rect">
            <a:avLst/>
          </a:prstGeom>
          <a:ln>
            <a:noFill/>
          </a:ln>
          <a:effectLst>
            <a:softEdge rad="112500"/>
          </a:effectLst>
        </p:spPr>
      </p:pic>
    </p:spTree>
    <p:extLst>
      <p:ext uri="{BB962C8B-B14F-4D97-AF65-F5344CB8AC3E}">
        <p14:creationId xmlns:p14="http://schemas.microsoft.com/office/powerpoint/2010/main" val="54693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95101B-232F-8AAB-7CBE-EEBA01E677F1}"/>
              </a:ext>
            </a:extLst>
          </p:cNvPr>
          <p:cNvSpPr>
            <a:spLocks noGrp="1"/>
          </p:cNvSpPr>
          <p:nvPr>
            <p:ph type="title"/>
          </p:nvPr>
        </p:nvSpPr>
        <p:spPr/>
        <p:txBody>
          <a:bodyPr/>
          <a:lstStyle/>
          <a:p>
            <a:r>
              <a:rPr lang="el-GR" dirty="0"/>
              <a:t>Ψυχολογικός εκφοβισμός(</a:t>
            </a:r>
            <a:r>
              <a:rPr lang="en-US" dirty="0"/>
              <a:t>psychological bullying)</a:t>
            </a:r>
            <a:endParaRPr lang="el-GR" dirty="0"/>
          </a:p>
        </p:txBody>
      </p:sp>
      <p:sp>
        <p:nvSpPr>
          <p:cNvPr id="4" name="Θέση περιεχομένου 3">
            <a:extLst>
              <a:ext uri="{FF2B5EF4-FFF2-40B4-BE49-F238E27FC236}">
                <a16:creationId xmlns:a16="http://schemas.microsoft.com/office/drawing/2014/main" id="{BF3B6773-CA72-0AB1-1657-8ED50E64A9A6}"/>
              </a:ext>
            </a:extLst>
          </p:cNvPr>
          <p:cNvSpPr>
            <a:spLocks noGrp="1"/>
          </p:cNvSpPr>
          <p:nvPr>
            <p:ph idx="1"/>
          </p:nvPr>
        </p:nvSpPr>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συνδυασμός πολλών άλλων μορφών εκφοβισμού, όπως απειλές, μηνύματα και e-</a:t>
            </a:r>
            <a:r>
              <a:rPr kumimoji="0" lang="el-GR" sz="2800" b="0" i="0" u="none" strike="noStrike" kern="1200" cap="none" spc="0" normalizeH="0" baseline="0" noProof="0" dirty="0" err="1">
                <a:ln>
                  <a:noFill/>
                </a:ln>
                <a:solidFill>
                  <a:prstClr val="black"/>
                </a:solidFill>
                <a:effectLst/>
                <a:uLnTx/>
                <a:uFillTx/>
                <a:latin typeface="Calibri" panose="020F0502020204030204"/>
                <a:ea typeface="+mn-ea"/>
                <a:cs typeface="+mn-cs"/>
              </a:rPr>
              <a:t>mails</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 προσβλητικές αναρτήσεις, εκμετάλλευση, συναισθηματικός εκβιασμός, απειλές για την ασφάλεια κάποιου, με σκοπό την πρόκληση ψυχολογικής βλάβης στο θύμα.</a:t>
            </a:r>
          </a:p>
          <a:p>
            <a:endParaRPr lang="el-GR" dirty="0"/>
          </a:p>
          <a:p>
            <a:endParaRPr lang="el-GR" dirty="0"/>
          </a:p>
        </p:txBody>
      </p:sp>
      <p:pic>
        <p:nvPicPr>
          <p:cNvPr id="6" name="Εικόνα 5">
            <a:extLst>
              <a:ext uri="{FF2B5EF4-FFF2-40B4-BE49-F238E27FC236}">
                <a16:creationId xmlns:a16="http://schemas.microsoft.com/office/drawing/2014/main" id="{9D1295B6-4FAC-05BD-E486-86C9BD3E9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51" y="3585882"/>
            <a:ext cx="4885765" cy="2726018"/>
          </a:xfrm>
          <a:prstGeom prst="rect">
            <a:avLst/>
          </a:prstGeom>
        </p:spPr>
      </p:pic>
    </p:spTree>
    <p:extLst>
      <p:ext uri="{BB962C8B-B14F-4D97-AF65-F5344CB8AC3E}">
        <p14:creationId xmlns:p14="http://schemas.microsoft.com/office/powerpoint/2010/main" val="409090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702195-E4DF-6F79-1200-77D4033104DE}"/>
              </a:ext>
            </a:extLst>
          </p:cNvPr>
          <p:cNvSpPr>
            <a:spLocks noGrp="1"/>
          </p:cNvSpPr>
          <p:nvPr>
            <p:ph type="title"/>
          </p:nvPr>
        </p:nvSpPr>
        <p:spPr/>
        <p:txBody>
          <a:bodyPr>
            <a:normAutofit fontScale="90000"/>
          </a:bodyPr>
          <a:lstStyle/>
          <a:p>
            <a:r>
              <a:rPr lang="el-GR" dirty="0">
                <a:hlinkClick r:id="rId2"/>
              </a:rPr>
              <a:t>Πηγές </a:t>
            </a:r>
            <a:r>
              <a:rPr lang="en-US" sz="3300" dirty="0">
                <a:hlinkClick r:id="rId2"/>
              </a:rPr>
              <a:t>https://asvouris.weebly.com/muomicronrhophiepsilonsigma.html</a:t>
            </a:r>
            <a:br>
              <a:rPr lang="el-GR" sz="3300" dirty="0"/>
            </a:br>
            <a:endParaRPr lang="el-GR" sz="3300" dirty="0"/>
          </a:p>
        </p:txBody>
      </p:sp>
      <p:pic>
        <p:nvPicPr>
          <p:cNvPr id="1026" name="Picture 2" descr="Bullying and cyberbullying : Mentally Healthy Schools">
            <a:extLst>
              <a:ext uri="{FF2B5EF4-FFF2-40B4-BE49-F238E27FC236}">
                <a16:creationId xmlns:a16="http://schemas.microsoft.com/office/drawing/2014/main" id="{78C8AC17-87EB-262D-5F0B-108024668E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0119" y="2503581"/>
            <a:ext cx="7342094" cy="398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9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8B3BD-8B35-469E-2D45-B95CD7AB29E1}"/>
              </a:ext>
            </a:extLst>
          </p:cNvPr>
          <p:cNvSpPr>
            <a:spLocks noGrp="1"/>
          </p:cNvSpPr>
          <p:nvPr>
            <p:ph type="title"/>
          </p:nvPr>
        </p:nvSpPr>
        <p:spPr/>
        <p:txBody>
          <a:bodyPr>
            <a:normAutofit fontScale="90000"/>
          </a:bodyPr>
          <a:lstStyle/>
          <a:p>
            <a:br>
              <a:rPr lang="el-GR" dirty="0"/>
            </a:br>
            <a:r>
              <a:rPr lang="el-GR" dirty="0"/>
              <a:t>  Λεκτικός εκφοβισμός </a:t>
            </a:r>
            <a:r>
              <a:rPr lang="en-US" dirty="0"/>
              <a:t>(verbal bullying)</a:t>
            </a:r>
            <a:br>
              <a:rPr lang="el-GR" dirty="0"/>
            </a:br>
            <a:endParaRPr lang="el-GR" dirty="0"/>
          </a:p>
        </p:txBody>
      </p:sp>
      <p:sp>
        <p:nvSpPr>
          <p:cNvPr id="3" name="Θέση περιεχομένου 2">
            <a:extLst>
              <a:ext uri="{FF2B5EF4-FFF2-40B4-BE49-F238E27FC236}">
                <a16:creationId xmlns:a16="http://schemas.microsoft.com/office/drawing/2014/main" id="{CB0B771E-EF49-1A33-08EC-1EC6C9E6C63E}"/>
              </a:ext>
            </a:extLst>
          </p:cNvPr>
          <p:cNvSpPr>
            <a:spLocks noGrp="1"/>
          </p:cNvSpPr>
          <p:nvPr>
            <p:ph idx="1"/>
          </p:nvPr>
        </p:nvSpPr>
        <p:spPr/>
        <p:txBody>
          <a:bodyPr/>
          <a:lstStyle/>
          <a:p>
            <a:pPr algn="just"/>
            <a:r>
              <a:rPr lang="el-GR" dirty="0"/>
              <a:t>συστηματική χρησιμοποίηση υβριστικών εκφράσεων, φραστικών επιθέσεων, προσβολών και απειλών, αγενών σχολίων και ειρωνείας, χρήση παρατσουκλιών, με σκοπό την ταπείνωση, τον εξευτελισμό και τη μείωση της αυτοπεποίθησης του ατόμου, ώστε να το κάνουν ανίκανο και ανίσχυρο να προσαρμοστεί και να δημιουργήσει φιλική σχέση με τους συμμαθητές του.</a:t>
            </a:r>
          </a:p>
        </p:txBody>
      </p:sp>
      <p:pic>
        <p:nvPicPr>
          <p:cNvPr id="4" name="Εικόνα 3">
            <a:extLst>
              <a:ext uri="{FF2B5EF4-FFF2-40B4-BE49-F238E27FC236}">
                <a16:creationId xmlns:a16="http://schemas.microsoft.com/office/drawing/2014/main" id="{F098E92B-90D0-BE0B-A5BD-FDE4E09607B6}"/>
              </a:ext>
            </a:extLst>
          </p:cNvPr>
          <p:cNvPicPr>
            <a:picLocks noChangeAspect="1"/>
          </p:cNvPicPr>
          <p:nvPr/>
        </p:nvPicPr>
        <p:blipFill>
          <a:blip r:embed="rId2"/>
          <a:stretch>
            <a:fillRect/>
          </a:stretch>
        </p:blipFill>
        <p:spPr>
          <a:xfrm>
            <a:off x="7435104" y="3804520"/>
            <a:ext cx="4389344" cy="2910326"/>
          </a:xfrm>
          <a:prstGeom prst="rect">
            <a:avLst/>
          </a:prstGeom>
        </p:spPr>
      </p:pic>
    </p:spTree>
    <p:extLst>
      <p:ext uri="{BB962C8B-B14F-4D97-AF65-F5344CB8AC3E}">
        <p14:creationId xmlns:p14="http://schemas.microsoft.com/office/powerpoint/2010/main" val="17997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0C978A-4D1B-342F-1205-2F87B4F1B69C}"/>
              </a:ext>
            </a:extLst>
          </p:cNvPr>
          <p:cNvSpPr>
            <a:spLocks noGrp="1"/>
          </p:cNvSpPr>
          <p:nvPr>
            <p:ph type="title"/>
          </p:nvPr>
        </p:nvSpPr>
        <p:spPr/>
        <p:txBody>
          <a:bodyPr/>
          <a:lstStyle/>
          <a:p>
            <a:r>
              <a:rPr lang="el-GR" dirty="0"/>
              <a:t> Σωματικός εκφοβισμός(</a:t>
            </a:r>
            <a:r>
              <a:rPr lang="en-US" dirty="0"/>
              <a:t>physical bullying)</a:t>
            </a:r>
            <a:endParaRPr lang="el-GR" dirty="0"/>
          </a:p>
        </p:txBody>
      </p:sp>
      <p:sp>
        <p:nvSpPr>
          <p:cNvPr id="3" name="Θέση περιεχομένου 2">
            <a:extLst>
              <a:ext uri="{FF2B5EF4-FFF2-40B4-BE49-F238E27FC236}">
                <a16:creationId xmlns:a16="http://schemas.microsoft.com/office/drawing/2014/main" id="{E910C082-ACA5-5A35-8116-987971F55FC9}"/>
              </a:ext>
            </a:extLst>
          </p:cNvPr>
          <p:cNvSpPr>
            <a:spLocks noGrp="1"/>
          </p:cNvSpPr>
          <p:nvPr>
            <p:ph idx="1"/>
          </p:nvPr>
        </p:nvSpPr>
        <p:spPr/>
        <p:txBody>
          <a:bodyPr/>
          <a:lstStyle/>
          <a:p>
            <a:pPr algn="just"/>
            <a:r>
              <a:rPr lang="el-GR" dirty="0"/>
              <a:t> σπρωξίματα, σκουντήματα, αγκωνιές, γροθιές και κλωτσιές, τρικλοποδιές, χτυπήματα με αντικείμενα, τσιμπήματα και δαγκωνιές, με σκοπό το φυσικό τραυματισμό ή απειλή τραυματισμού προς κάποιον.</a:t>
            </a:r>
          </a:p>
        </p:txBody>
      </p:sp>
      <p:pic>
        <p:nvPicPr>
          <p:cNvPr id="4" name="Εικόνα 3">
            <a:extLst>
              <a:ext uri="{FF2B5EF4-FFF2-40B4-BE49-F238E27FC236}">
                <a16:creationId xmlns:a16="http://schemas.microsoft.com/office/drawing/2014/main" id="{51D68565-4B9D-811F-A0CC-46A4F18B573F}"/>
              </a:ext>
            </a:extLst>
          </p:cNvPr>
          <p:cNvPicPr>
            <a:picLocks noChangeAspect="1"/>
          </p:cNvPicPr>
          <p:nvPr/>
        </p:nvPicPr>
        <p:blipFill>
          <a:blip r:embed="rId2"/>
          <a:stretch>
            <a:fillRect/>
          </a:stretch>
        </p:blipFill>
        <p:spPr>
          <a:xfrm>
            <a:off x="4326591" y="3747247"/>
            <a:ext cx="4579738" cy="2564653"/>
          </a:xfrm>
          <a:prstGeom prst="rect">
            <a:avLst/>
          </a:prstGeom>
        </p:spPr>
      </p:pic>
    </p:spTree>
    <p:extLst>
      <p:ext uri="{BB962C8B-B14F-4D97-AF65-F5344CB8AC3E}">
        <p14:creationId xmlns:p14="http://schemas.microsoft.com/office/powerpoint/2010/main" val="88611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C84DAB-31A7-218E-37CC-ABC2653961F8}"/>
              </a:ext>
            </a:extLst>
          </p:cNvPr>
          <p:cNvSpPr>
            <a:spLocks noGrp="1"/>
          </p:cNvSpPr>
          <p:nvPr>
            <p:ph type="title"/>
          </p:nvPr>
        </p:nvSpPr>
        <p:spPr/>
        <p:txBody>
          <a:bodyPr/>
          <a:lstStyle/>
          <a:p>
            <a:r>
              <a:rPr lang="el-GR" dirty="0"/>
              <a:t>Έμμεσος ή κοινωνικός εκφοβισμός (</a:t>
            </a:r>
            <a:r>
              <a:rPr lang="en-US" dirty="0"/>
              <a:t>indirect/social/relational bullying)</a:t>
            </a:r>
            <a:endParaRPr lang="el-GR" dirty="0"/>
          </a:p>
        </p:txBody>
      </p:sp>
      <p:sp>
        <p:nvSpPr>
          <p:cNvPr id="3" name="Θέση περιεχομένου 2">
            <a:extLst>
              <a:ext uri="{FF2B5EF4-FFF2-40B4-BE49-F238E27FC236}">
                <a16:creationId xmlns:a16="http://schemas.microsoft.com/office/drawing/2014/main" id="{40CF77B0-966D-8254-AD33-3A8CE490517A}"/>
              </a:ext>
            </a:extLst>
          </p:cNvPr>
          <p:cNvSpPr>
            <a:spLocks noGrp="1"/>
          </p:cNvSpPr>
          <p:nvPr>
            <p:ph idx="1"/>
          </p:nvPr>
        </p:nvSpPr>
        <p:spPr/>
        <p:txBody>
          <a:bodyPr/>
          <a:lstStyle/>
          <a:p>
            <a:pPr algn="just"/>
            <a:r>
              <a:rPr lang="el-GR" dirty="0"/>
              <a:t>διάδοση κακοήθων φημών, κουτσομπολιού, δημοσιοποίηση ντροπιαστικών (πολλές φορές ψευδών) στοιχείων για τη ζωή και την προσωπικότητα του θύματος, με σκοπό την κοινωνική απομόνωση ή αγνόηση του ατόμου και τον αποκλεισμό του από το σύνολο των μαθητών και τις δραστηριότητες της ομάδας, αφού θα αισθανθούν αντιπάθεια για το συγκεκριμένο συμμαθητή τους.</a:t>
            </a:r>
          </a:p>
          <a:p>
            <a:endParaRPr lang="el-GR" dirty="0"/>
          </a:p>
        </p:txBody>
      </p:sp>
      <p:pic>
        <p:nvPicPr>
          <p:cNvPr id="4" name="Εικόνα 3">
            <a:extLst>
              <a:ext uri="{FF2B5EF4-FFF2-40B4-BE49-F238E27FC236}">
                <a16:creationId xmlns:a16="http://schemas.microsoft.com/office/drawing/2014/main" id="{2CB9D798-D2F9-FB7F-2BC4-EAC6C0AFE945}"/>
              </a:ext>
            </a:extLst>
          </p:cNvPr>
          <p:cNvPicPr>
            <a:picLocks noChangeAspect="1"/>
          </p:cNvPicPr>
          <p:nvPr/>
        </p:nvPicPr>
        <p:blipFill>
          <a:blip r:embed="rId2"/>
          <a:stretch>
            <a:fillRect/>
          </a:stretch>
        </p:blipFill>
        <p:spPr>
          <a:xfrm>
            <a:off x="7915835" y="4233074"/>
            <a:ext cx="4105836" cy="2150543"/>
          </a:xfrm>
          <a:prstGeom prst="rect">
            <a:avLst/>
          </a:prstGeom>
        </p:spPr>
      </p:pic>
    </p:spTree>
    <p:extLst>
      <p:ext uri="{BB962C8B-B14F-4D97-AF65-F5344CB8AC3E}">
        <p14:creationId xmlns:p14="http://schemas.microsoft.com/office/powerpoint/2010/main" val="35199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E4A8E-AD57-8613-016E-A98DE24CD00B}"/>
              </a:ext>
            </a:extLst>
          </p:cNvPr>
          <p:cNvSpPr>
            <a:spLocks noGrp="1"/>
          </p:cNvSpPr>
          <p:nvPr>
            <p:ph type="title"/>
          </p:nvPr>
        </p:nvSpPr>
        <p:spPr/>
        <p:txBody>
          <a:bodyPr/>
          <a:lstStyle/>
          <a:p>
            <a:r>
              <a:rPr lang="el-GR" dirty="0"/>
              <a:t> Εκβιασμός (</a:t>
            </a:r>
            <a:r>
              <a:rPr lang="en-US" dirty="0"/>
              <a:t>extortion)</a:t>
            </a:r>
            <a:endParaRPr lang="el-GR" dirty="0"/>
          </a:p>
        </p:txBody>
      </p:sp>
      <p:sp>
        <p:nvSpPr>
          <p:cNvPr id="3" name="Θέση περιεχομένου 2">
            <a:extLst>
              <a:ext uri="{FF2B5EF4-FFF2-40B4-BE49-F238E27FC236}">
                <a16:creationId xmlns:a16="http://schemas.microsoft.com/office/drawing/2014/main" id="{6F121F74-39BA-D163-35EB-ACD8A6EB44D6}"/>
              </a:ext>
            </a:extLst>
          </p:cNvPr>
          <p:cNvSpPr>
            <a:spLocks noGrp="1"/>
          </p:cNvSpPr>
          <p:nvPr>
            <p:ph idx="1"/>
          </p:nvPr>
        </p:nvSpPr>
        <p:spPr/>
        <p:txBody>
          <a:bodyPr/>
          <a:lstStyle/>
          <a:p>
            <a:pPr algn="just"/>
            <a:r>
              <a:rPr lang="el-GR" dirty="0"/>
              <a:t>εκούσια απόσπαση χρημάτων ή προσωπικών αντικειμένων, η οποία συνοδεύεται από απειλές ή εκβιασμούς, με σκοπό τα θύματα να ικανοποιήσουν επιθυμίες ή απαιτήσεις του θύτη ή των θυτών.</a:t>
            </a:r>
          </a:p>
        </p:txBody>
      </p:sp>
      <p:pic>
        <p:nvPicPr>
          <p:cNvPr id="4" name="Εικόνα 3">
            <a:extLst>
              <a:ext uri="{FF2B5EF4-FFF2-40B4-BE49-F238E27FC236}">
                <a16:creationId xmlns:a16="http://schemas.microsoft.com/office/drawing/2014/main" id="{007854CA-6A2D-011F-78E7-6505D07C97F7}"/>
              </a:ext>
            </a:extLst>
          </p:cNvPr>
          <p:cNvPicPr>
            <a:picLocks noChangeAspect="1"/>
          </p:cNvPicPr>
          <p:nvPr/>
        </p:nvPicPr>
        <p:blipFill>
          <a:blip r:embed="rId2"/>
          <a:stretch>
            <a:fillRect/>
          </a:stretch>
        </p:blipFill>
        <p:spPr>
          <a:xfrm>
            <a:off x="2837889" y="2998878"/>
            <a:ext cx="3258111" cy="3859122"/>
          </a:xfrm>
          <a:prstGeom prst="rect">
            <a:avLst/>
          </a:prstGeom>
        </p:spPr>
      </p:pic>
    </p:spTree>
    <p:extLst>
      <p:ext uri="{BB962C8B-B14F-4D97-AF65-F5344CB8AC3E}">
        <p14:creationId xmlns:p14="http://schemas.microsoft.com/office/powerpoint/2010/main" val="32045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322574-6A31-6D3F-617F-404E8F5CE3C1}"/>
              </a:ext>
            </a:extLst>
          </p:cNvPr>
          <p:cNvSpPr>
            <a:spLocks noGrp="1"/>
          </p:cNvSpPr>
          <p:nvPr>
            <p:ph type="title"/>
          </p:nvPr>
        </p:nvSpPr>
        <p:spPr/>
        <p:txBody>
          <a:bodyPr/>
          <a:lstStyle/>
          <a:p>
            <a:r>
              <a:rPr lang="el-GR" dirty="0"/>
              <a:t>Οπτικός εκφοβισμός (</a:t>
            </a:r>
            <a:r>
              <a:rPr lang="en-US" dirty="0"/>
              <a:t>visual bullying)</a:t>
            </a:r>
            <a:endParaRPr lang="el-GR" dirty="0"/>
          </a:p>
        </p:txBody>
      </p:sp>
      <p:sp>
        <p:nvSpPr>
          <p:cNvPr id="3" name="Θέση περιεχομένου 2">
            <a:extLst>
              <a:ext uri="{FF2B5EF4-FFF2-40B4-BE49-F238E27FC236}">
                <a16:creationId xmlns:a16="http://schemas.microsoft.com/office/drawing/2014/main" id="{01C030AC-0AAC-BF9A-00C6-B26B078D7C11}"/>
              </a:ext>
            </a:extLst>
          </p:cNvPr>
          <p:cNvSpPr>
            <a:spLocks noGrp="1"/>
          </p:cNvSpPr>
          <p:nvPr>
            <p:ph idx="1"/>
          </p:nvPr>
        </p:nvSpPr>
        <p:spPr/>
        <p:txBody>
          <a:bodyPr/>
          <a:lstStyle/>
          <a:p>
            <a:pPr algn="just"/>
            <a:r>
              <a:rPr lang="el-GR" dirty="0"/>
              <a:t>κυκλοφορία μεταξύ των μαθητών σημειωμάτων με  ταπεινωτικό περιεχόμενο για το θύμα, ανάρτηση τέτοιων μηνυμάτων σε χώρους του σχολείου ορατούς στο σύνολο των μαθητών (τοίχους, πόρτες, πίνακες) ή ακόμα και πάνω στο θύμα (σημειώματα στην πλάτη, στο θρανίο, στην τσάντα του θύματος).</a:t>
            </a:r>
          </a:p>
        </p:txBody>
      </p:sp>
      <p:pic>
        <p:nvPicPr>
          <p:cNvPr id="4" name="Εικόνα 3">
            <a:extLst>
              <a:ext uri="{FF2B5EF4-FFF2-40B4-BE49-F238E27FC236}">
                <a16:creationId xmlns:a16="http://schemas.microsoft.com/office/drawing/2014/main" id="{A765A9B1-A661-8FCC-AFCF-D774C15D7B79}"/>
              </a:ext>
            </a:extLst>
          </p:cNvPr>
          <p:cNvPicPr>
            <a:picLocks noChangeAspect="1"/>
          </p:cNvPicPr>
          <p:nvPr/>
        </p:nvPicPr>
        <p:blipFill>
          <a:blip r:embed="rId2"/>
          <a:stretch>
            <a:fillRect/>
          </a:stretch>
        </p:blipFill>
        <p:spPr>
          <a:xfrm>
            <a:off x="1137397" y="4304335"/>
            <a:ext cx="2860862" cy="2123640"/>
          </a:xfrm>
          <a:prstGeom prst="rect">
            <a:avLst/>
          </a:prstGeom>
        </p:spPr>
      </p:pic>
    </p:spTree>
    <p:extLst>
      <p:ext uri="{BB962C8B-B14F-4D97-AF65-F5344CB8AC3E}">
        <p14:creationId xmlns:p14="http://schemas.microsoft.com/office/powerpoint/2010/main" val="168405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FFCE3D-8762-7CEA-F2F3-63187114F721}"/>
              </a:ext>
            </a:extLst>
          </p:cNvPr>
          <p:cNvSpPr>
            <a:spLocks noGrp="1"/>
          </p:cNvSpPr>
          <p:nvPr>
            <p:ph type="title"/>
          </p:nvPr>
        </p:nvSpPr>
        <p:spPr/>
        <p:txBody>
          <a:bodyPr/>
          <a:lstStyle/>
          <a:p>
            <a:r>
              <a:rPr lang="el-GR" dirty="0"/>
              <a:t> Σεξουαλικός εκφοβισμός (</a:t>
            </a:r>
            <a:r>
              <a:rPr lang="en-US" dirty="0"/>
              <a:t>sexual bullying)</a:t>
            </a:r>
            <a:endParaRPr lang="el-GR" dirty="0"/>
          </a:p>
        </p:txBody>
      </p:sp>
      <p:sp>
        <p:nvSpPr>
          <p:cNvPr id="3" name="Θέση περιεχομένου 2">
            <a:extLst>
              <a:ext uri="{FF2B5EF4-FFF2-40B4-BE49-F238E27FC236}">
                <a16:creationId xmlns:a16="http://schemas.microsoft.com/office/drawing/2014/main" id="{F0156470-E94D-24BA-491B-DF41F862AEAE}"/>
              </a:ext>
            </a:extLst>
          </p:cNvPr>
          <p:cNvSpPr>
            <a:spLocks noGrp="1"/>
          </p:cNvSpPr>
          <p:nvPr>
            <p:ph idx="1"/>
          </p:nvPr>
        </p:nvSpPr>
        <p:spPr/>
        <p:txBody>
          <a:bodyPr/>
          <a:lstStyle/>
          <a:p>
            <a:pPr algn="just"/>
            <a:r>
              <a:rPr lang="el-GR" dirty="0"/>
              <a:t>υβριστικά σχόλια, σκίτσα και γκράφιτι με σεξουαλικό περιεχόμενο, ανήθικες χειρονομίες, ανεπιθύμητο άγγιγμα, μέχρι και σοβαρές σεξουαλικές επιθέσεις, με σκοπό τη δημιουργία αισθημάτων αμηχανίας, ντροπής και εξευτελισμού του θύματος.</a:t>
            </a:r>
          </a:p>
          <a:p>
            <a:endParaRPr lang="el-GR" dirty="0"/>
          </a:p>
        </p:txBody>
      </p:sp>
      <p:pic>
        <p:nvPicPr>
          <p:cNvPr id="4" name="Εικόνα 3">
            <a:extLst>
              <a:ext uri="{FF2B5EF4-FFF2-40B4-BE49-F238E27FC236}">
                <a16:creationId xmlns:a16="http://schemas.microsoft.com/office/drawing/2014/main" id="{BAF71342-C3B6-77C6-C0C9-37698F1D4F14}"/>
              </a:ext>
            </a:extLst>
          </p:cNvPr>
          <p:cNvPicPr>
            <a:picLocks noChangeAspect="1"/>
          </p:cNvPicPr>
          <p:nvPr/>
        </p:nvPicPr>
        <p:blipFill>
          <a:blip r:embed="rId2"/>
          <a:stretch>
            <a:fillRect/>
          </a:stretch>
        </p:blipFill>
        <p:spPr>
          <a:xfrm>
            <a:off x="2778218" y="3429000"/>
            <a:ext cx="4429406" cy="2947568"/>
          </a:xfrm>
          <a:prstGeom prst="rect">
            <a:avLst/>
          </a:prstGeom>
        </p:spPr>
      </p:pic>
    </p:spTree>
    <p:extLst>
      <p:ext uri="{BB962C8B-B14F-4D97-AF65-F5344CB8AC3E}">
        <p14:creationId xmlns:p14="http://schemas.microsoft.com/office/powerpoint/2010/main" val="426383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2EE60-963D-6681-303E-54DD178DDBB6}"/>
              </a:ext>
            </a:extLst>
          </p:cNvPr>
          <p:cNvSpPr>
            <a:spLocks noGrp="1"/>
          </p:cNvSpPr>
          <p:nvPr>
            <p:ph type="title"/>
          </p:nvPr>
        </p:nvSpPr>
        <p:spPr/>
        <p:txBody>
          <a:bodyPr/>
          <a:lstStyle/>
          <a:p>
            <a:r>
              <a:rPr lang="el-GR" dirty="0"/>
              <a:t> Ρατσιστικός εκφοβισμός (</a:t>
            </a:r>
            <a:r>
              <a:rPr lang="en-US" dirty="0"/>
              <a:t>racial bullying)</a:t>
            </a:r>
            <a:endParaRPr lang="el-GR" dirty="0"/>
          </a:p>
        </p:txBody>
      </p:sp>
      <p:sp>
        <p:nvSpPr>
          <p:cNvPr id="3" name="Θέση περιεχομένου 2">
            <a:extLst>
              <a:ext uri="{FF2B5EF4-FFF2-40B4-BE49-F238E27FC236}">
                <a16:creationId xmlns:a16="http://schemas.microsoft.com/office/drawing/2014/main" id="{2404DC5B-FBD4-FEA0-910B-077980903E96}"/>
              </a:ext>
            </a:extLst>
          </p:cNvPr>
          <p:cNvSpPr>
            <a:spLocks noGrp="1"/>
          </p:cNvSpPr>
          <p:nvPr>
            <p:ph idx="1"/>
          </p:nvPr>
        </p:nvSpPr>
        <p:spPr/>
        <p:txBody>
          <a:bodyPr/>
          <a:lstStyle/>
          <a:p>
            <a:pPr algn="just"/>
            <a:r>
              <a:rPr lang="el-GR" dirty="0"/>
              <a:t>διάδοση αρνητικών σχολίων εξαιτίας της εθνικότητας, της κοινωνικής προέλευσης, της οικονομικής κατάστασης, της διαφορετικότητας - εκφράζεται σωματικά, κοινωνικά και ψυχολογικά, με σκοπό το στιγματισμό του θύματος.</a:t>
            </a:r>
          </a:p>
        </p:txBody>
      </p:sp>
      <p:pic>
        <p:nvPicPr>
          <p:cNvPr id="4" name="Εικόνα 3">
            <a:extLst>
              <a:ext uri="{FF2B5EF4-FFF2-40B4-BE49-F238E27FC236}">
                <a16:creationId xmlns:a16="http://schemas.microsoft.com/office/drawing/2014/main" id="{4ECC766B-46C6-9FEA-DED3-513EFDF61592}"/>
              </a:ext>
            </a:extLst>
          </p:cNvPr>
          <p:cNvPicPr>
            <a:picLocks noChangeAspect="1"/>
          </p:cNvPicPr>
          <p:nvPr/>
        </p:nvPicPr>
        <p:blipFill>
          <a:blip r:embed="rId2"/>
          <a:stretch>
            <a:fillRect/>
          </a:stretch>
        </p:blipFill>
        <p:spPr>
          <a:xfrm>
            <a:off x="5521419" y="3255704"/>
            <a:ext cx="3792911" cy="2524010"/>
          </a:xfrm>
          <a:prstGeom prst="rect">
            <a:avLst/>
          </a:prstGeom>
        </p:spPr>
      </p:pic>
    </p:spTree>
    <p:extLst>
      <p:ext uri="{BB962C8B-B14F-4D97-AF65-F5344CB8AC3E}">
        <p14:creationId xmlns:p14="http://schemas.microsoft.com/office/powerpoint/2010/main" val="68806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5B18B3-103F-15EC-8977-65D6F3C231CB}"/>
              </a:ext>
            </a:extLst>
          </p:cNvPr>
          <p:cNvSpPr>
            <a:spLocks noGrp="1"/>
          </p:cNvSpPr>
          <p:nvPr>
            <p:ph type="title"/>
          </p:nvPr>
        </p:nvSpPr>
        <p:spPr/>
        <p:txBody>
          <a:bodyPr/>
          <a:lstStyle/>
          <a:p>
            <a:r>
              <a:rPr lang="el-GR" dirty="0"/>
              <a:t> Ηλεκτρονικός εκφοβισμός (</a:t>
            </a:r>
            <a:r>
              <a:rPr lang="en-US" dirty="0"/>
              <a:t>cyber bullying)</a:t>
            </a:r>
            <a:endParaRPr lang="el-GR" dirty="0"/>
          </a:p>
        </p:txBody>
      </p:sp>
      <p:sp>
        <p:nvSpPr>
          <p:cNvPr id="3" name="Θέση περιεχομένου 2">
            <a:extLst>
              <a:ext uri="{FF2B5EF4-FFF2-40B4-BE49-F238E27FC236}">
                <a16:creationId xmlns:a16="http://schemas.microsoft.com/office/drawing/2014/main" id="{0B167266-4647-FDDC-D491-2A49689914D9}"/>
              </a:ext>
            </a:extLst>
          </p:cNvPr>
          <p:cNvSpPr>
            <a:spLocks noGrp="1"/>
          </p:cNvSpPr>
          <p:nvPr>
            <p:ph idx="1"/>
          </p:nvPr>
        </p:nvSpPr>
        <p:spPr/>
        <p:txBody>
          <a:bodyPr/>
          <a:lstStyle/>
          <a:p>
            <a:pPr algn="just"/>
            <a:r>
              <a:rPr lang="el-GR" dirty="0"/>
              <a:t>αποστολή απειλητικού ή υβριστικού υλικού μέσω της χρήσης ηλεκτρονικών μέσων, όπως διαδίκτυο, ηλεκτρονικό ταχυδρομείο, κινητά τηλέφωνα κτλ., για την ανάρτηση και διακίνηση προσβλητικών για το θύμα κειμένων, φωτογραφιών ή βίντεο.</a:t>
            </a:r>
          </a:p>
        </p:txBody>
      </p:sp>
      <p:pic>
        <p:nvPicPr>
          <p:cNvPr id="4" name="Εικόνα 3">
            <a:extLst>
              <a:ext uri="{FF2B5EF4-FFF2-40B4-BE49-F238E27FC236}">
                <a16:creationId xmlns:a16="http://schemas.microsoft.com/office/drawing/2014/main" id="{C4A336DC-AD38-3490-6896-0D9FE03E633E}"/>
              </a:ext>
            </a:extLst>
          </p:cNvPr>
          <p:cNvPicPr>
            <a:picLocks noChangeAspect="1"/>
          </p:cNvPicPr>
          <p:nvPr/>
        </p:nvPicPr>
        <p:blipFill>
          <a:blip r:embed="rId2"/>
          <a:stretch>
            <a:fillRect/>
          </a:stretch>
        </p:blipFill>
        <p:spPr>
          <a:xfrm>
            <a:off x="994242" y="4326800"/>
            <a:ext cx="3255030" cy="2166075"/>
          </a:xfrm>
          <a:prstGeom prst="rect">
            <a:avLst/>
          </a:prstGeom>
        </p:spPr>
      </p:pic>
    </p:spTree>
    <p:extLst>
      <p:ext uri="{BB962C8B-B14F-4D97-AF65-F5344CB8AC3E}">
        <p14:creationId xmlns:p14="http://schemas.microsoft.com/office/powerpoint/2010/main" val="35752124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444</Words>
  <Application>Microsoft Office PowerPoint</Application>
  <PresentationFormat>Ευρεία οθόνη</PresentationFormat>
  <Paragraphs>22</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Calibri</vt:lpstr>
      <vt:lpstr>Calibri Light</vt:lpstr>
      <vt:lpstr>Θέμα του Office</vt:lpstr>
      <vt:lpstr>Μορφές  bullying</vt:lpstr>
      <vt:lpstr>   Λεκτικός εκφοβισμός (verbal bullying) </vt:lpstr>
      <vt:lpstr> Σωματικός εκφοβισμός(physical bullying)</vt:lpstr>
      <vt:lpstr>Έμμεσος ή κοινωνικός εκφοβισμός (indirect/social/relational bullying)</vt:lpstr>
      <vt:lpstr> Εκβιασμός (extortion)</vt:lpstr>
      <vt:lpstr>Οπτικός εκφοβισμός (visual bullying)</vt:lpstr>
      <vt:lpstr> Σεξουαλικός εκφοβισμός (sexual bullying)</vt:lpstr>
      <vt:lpstr> Ρατσιστικός εκφοβισμός (racial bullying)</vt:lpstr>
      <vt:lpstr> Ηλεκτρονικός εκφοβισμός (cyber bullying)</vt:lpstr>
      <vt:lpstr>Ψυχολογικός εκφοβισμός(psychological bullying)</vt:lpstr>
      <vt:lpstr>Πηγές https://asvouris.weebly.com/muomicronrhophiepsilonsigma.html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Μορφές  bullying</dc:title>
  <dc:creator>Giorgos Kotsaris</dc:creator>
  <cp:lastModifiedBy>Giorgos Kotsaris</cp:lastModifiedBy>
  <cp:revision>6</cp:revision>
  <dcterms:created xsi:type="dcterms:W3CDTF">2023-03-06T17:55:22Z</dcterms:created>
  <dcterms:modified xsi:type="dcterms:W3CDTF">2023-03-06T18:47:34Z</dcterms:modified>
</cp:coreProperties>
</file>