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271" r:id="rId3"/>
    <p:sldId id="257" r:id="rId4"/>
    <p:sldId id="272" r:id="rId5"/>
    <p:sldId id="270" r:id="rId6"/>
    <p:sldId id="258" r:id="rId7"/>
    <p:sldId id="273" r:id="rId8"/>
    <p:sldId id="274" r:id="rId9"/>
    <p:sldId id="275" r:id="rId10"/>
    <p:sldId id="276" r:id="rId11"/>
    <p:sldId id="277" r:id="rId12"/>
    <p:sldId id="291" r:id="rId13"/>
    <p:sldId id="278" r:id="rId14"/>
    <p:sldId id="279" r:id="rId15"/>
    <p:sldId id="294" r:id="rId16"/>
    <p:sldId id="295" r:id="rId17"/>
    <p:sldId id="281" r:id="rId18"/>
    <p:sldId id="283" r:id="rId19"/>
    <p:sldId id="284" r:id="rId20"/>
    <p:sldId id="285" r:id="rId21"/>
    <p:sldId id="286" r:id="rId22"/>
    <p:sldId id="287" r:id="rId23"/>
    <p:sldId id="288" r:id="rId24"/>
    <p:sldId id="292" r:id="rId25"/>
    <p:sldId id="289" r:id="rId26"/>
    <p:sldId id="267"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DDD10-4115-4916-A4F7-9A25D4F72DBD}" type="datetimeFigureOut">
              <a:rPr lang="el-GR" smtClean="0"/>
              <a:pPr/>
              <a:t>23/3/2021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DFAFBE-646A-4A53-9F80-DE16BE6ADC19}"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0DFAFBE-646A-4A53-9F80-DE16BE6ADC19}" type="slidenum">
              <a:rPr lang="el-GR" smtClean="0"/>
              <a:pPr/>
              <a:t>20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AD4F8712-C574-4DC8-BA5A-9CEDDF9ECC08}" type="datetime1">
              <a:rPr lang="el-GR" smtClean="0"/>
              <a:pPr/>
              <a:t>23/3/2021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8952094-CBF5-4132-83B9-E8E9459A415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5FA8BB8-72A3-483E-B662-A23F91984A43}" type="datetime1">
              <a:rPr lang="el-GR" smtClean="0"/>
              <a:pPr/>
              <a:t>23/3/2021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8952094-CBF5-4132-83B9-E8E9459A415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A678297-9E58-4FE8-BD33-C5F792A44D0E}" type="datetime1">
              <a:rPr lang="el-GR" smtClean="0"/>
              <a:pPr/>
              <a:t>23/3/2021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8952094-CBF5-4132-83B9-E8E9459A415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A19D5FE-96A8-437D-AC68-F0F2F78C540C}" type="datetime1">
              <a:rPr lang="el-GR" smtClean="0"/>
              <a:pPr/>
              <a:t>23/3/2021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8952094-CBF5-4132-83B9-E8E9459A415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E917A95-AE52-481D-9720-3369418052EB}" type="datetime1">
              <a:rPr lang="el-GR" smtClean="0"/>
              <a:pPr/>
              <a:t>23/3/2021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8952094-CBF5-4132-83B9-E8E9459A415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ADE2A957-002B-4A64-A519-D65783E73949}" type="datetime1">
              <a:rPr lang="el-GR" smtClean="0"/>
              <a:pPr/>
              <a:t>23/3/2021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8952094-CBF5-4132-83B9-E8E9459A415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179A74A-8115-4E5D-BD0C-C25B4EAD5733}" type="datetime1">
              <a:rPr lang="el-GR" smtClean="0"/>
              <a:pPr/>
              <a:t>23/3/2021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8952094-CBF5-4132-83B9-E8E9459A415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D7B03E19-5BF5-425F-AEB3-F341F9FE3C0F}" type="datetime1">
              <a:rPr lang="el-GR" smtClean="0"/>
              <a:pPr/>
              <a:t>23/3/2021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8952094-CBF5-4132-83B9-E8E9459A415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CC74F5A-BE3A-4B31-953D-75D825199C79}" type="datetime1">
              <a:rPr lang="el-GR" smtClean="0"/>
              <a:pPr/>
              <a:t>23/3/2021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8952094-CBF5-4132-83B9-E8E9459A415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EE92D88-9B33-4F66-8A33-B464AF5B95ED}" type="datetime1">
              <a:rPr lang="el-GR" smtClean="0"/>
              <a:pPr/>
              <a:t>23/3/2021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8952094-CBF5-4132-83B9-E8E9459A415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E4E67DB-521F-492A-8150-2124A30DA09A}" type="datetime1">
              <a:rPr lang="el-GR" smtClean="0"/>
              <a:pPr/>
              <a:t>23/3/2021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8952094-CBF5-4132-83B9-E8E9459A415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C0F36-9D5D-4CFC-BDB2-5CF2233B3127}" type="datetime1">
              <a:rPr lang="el-GR" smtClean="0"/>
              <a:pPr/>
              <a:t>23/3/2021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952094-CBF5-4132-83B9-E8E9459A415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2513021"/>
          </a:xfrm>
        </p:spPr>
        <p:txBody>
          <a:bodyPr>
            <a:normAutofit fontScale="90000"/>
          </a:bodyPr>
          <a:lstStyle/>
          <a:p>
            <a:r>
              <a:rPr lang="en-GB" b="1" dirty="0" smtClean="0">
                <a:solidFill>
                  <a:schemeClr val="bg1"/>
                </a:solidFill>
              </a:rPr>
              <a:t/>
            </a:r>
            <a:br>
              <a:rPr lang="en-GB" b="1" dirty="0" smtClean="0">
                <a:solidFill>
                  <a:schemeClr val="bg1"/>
                </a:solidFill>
              </a:rPr>
            </a:br>
            <a:r>
              <a:rPr lang="en-GB" b="1" dirty="0" smtClean="0">
                <a:solidFill>
                  <a:schemeClr val="bg1"/>
                </a:solidFill>
              </a:rPr>
              <a:t/>
            </a:r>
            <a:br>
              <a:rPr lang="en-GB" b="1" dirty="0" smtClean="0">
                <a:solidFill>
                  <a:schemeClr val="bg1"/>
                </a:solidFill>
              </a:rPr>
            </a:br>
            <a:r>
              <a:rPr lang="en-GB" b="1" dirty="0" smtClean="0">
                <a:solidFill>
                  <a:schemeClr val="bg1"/>
                </a:solidFill>
              </a:rPr>
              <a:t/>
            </a:r>
            <a:br>
              <a:rPr lang="en-GB" b="1" dirty="0" smtClean="0">
                <a:solidFill>
                  <a:schemeClr val="bg1"/>
                </a:solidFill>
              </a:rPr>
            </a:br>
            <a:r>
              <a:rPr lang="el-GR" sz="4000" b="1" dirty="0" smtClean="0">
                <a:solidFill>
                  <a:schemeClr val="bg1"/>
                </a:solidFill>
              </a:rPr>
              <a:t>Αχ</a:t>
            </a:r>
            <a:r>
              <a:rPr lang="el-GR" sz="4000" b="1" dirty="0">
                <a:solidFill>
                  <a:schemeClr val="bg1"/>
                </a:solidFill>
              </a:rPr>
              <a:t>! Αυτές οι </a:t>
            </a:r>
            <a:r>
              <a:rPr lang="el-GR" sz="4000" b="1" dirty="0" smtClean="0">
                <a:solidFill>
                  <a:schemeClr val="bg1"/>
                </a:solidFill>
              </a:rPr>
              <a:t>εξετάσεις!!!</a:t>
            </a:r>
            <a:r>
              <a:rPr lang="el-GR" dirty="0">
                <a:solidFill>
                  <a:schemeClr val="bg1"/>
                </a:solidFill>
              </a:rPr>
              <a:t/>
            </a:r>
            <a:br>
              <a:rPr lang="el-GR" dirty="0">
                <a:solidFill>
                  <a:schemeClr val="bg1"/>
                </a:solidFill>
              </a:rPr>
            </a:br>
            <a:r>
              <a:rPr lang="el-GR" b="1" dirty="0">
                <a:solidFill>
                  <a:schemeClr val="bg1"/>
                </a:solidFill>
              </a:rPr>
              <a:t> </a:t>
            </a:r>
            <a:endParaRPr lang="el-GR" dirty="0">
              <a:solidFill>
                <a:schemeClr val="bg1"/>
              </a:solidFill>
            </a:endParaRPr>
          </a:p>
        </p:txBody>
      </p:sp>
      <p:sp>
        <p:nvSpPr>
          <p:cNvPr id="3" name="2 - Υπότιτλος"/>
          <p:cNvSpPr>
            <a:spLocks noGrp="1"/>
          </p:cNvSpPr>
          <p:nvPr>
            <p:ph type="subTitle" idx="1"/>
          </p:nvPr>
        </p:nvSpPr>
        <p:spPr>
          <a:xfrm>
            <a:off x="1371600" y="3643314"/>
            <a:ext cx="6400800" cy="2714644"/>
          </a:xfrm>
        </p:spPr>
        <p:txBody>
          <a:bodyPr>
            <a:normAutofit/>
          </a:bodyPr>
          <a:lstStyle/>
          <a:p>
            <a:endParaRPr lang="en-GB" dirty="0" smtClean="0"/>
          </a:p>
          <a:p>
            <a:r>
              <a:rPr lang="el-GR" dirty="0" smtClean="0">
                <a:solidFill>
                  <a:schemeClr val="bg1"/>
                </a:solidFill>
                <a:latin typeface="Times New Roman" pitchFamily="18" charset="0"/>
                <a:cs typeface="Times New Roman" pitchFamily="18" charset="0"/>
              </a:rPr>
              <a:t>Οδηγίες για τη διαχείριση </a:t>
            </a:r>
          </a:p>
          <a:p>
            <a:r>
              <a:rPr lang="el-GR" dirty="0" smtClean="0">
                <a:solidFill>
                  <a:schemeClr val="bg1"/>
                </a:solidFill>
                <a:latin typeface="Times New Roman" pitchFamily="18" charset="0"/>
                <a:cs typeface="Times New Roman" pitchFamily="18" charset="0"/>
              </a:rPr>
              <a:t>του άγχους</a:t>
            </a:r>
          </a:p>
          <a:p>
            <a:r>
              <a:rPr lang="el-GR" sz="2200" dirty="0" smtClean="0">
                <a:solidFill>
                  <a:schemeClr val="bg1"/>
                </a:solidFill>
                <a:latin typeface="Times New Roman" pitchFamily="18" charset="0"/>
                <a:cs typeface="Times New Roman" pitchFamily="18" charset="0"/>
              </a:rPr>
              <a:t>Παρουσίαση: Έφη Μπουκουβάλα - Κλώντζα</a:t>
            </a:r>
            <a:endParaRPr lang="el-GR" sz="2200" dirty="0">
              <a:latin typeface="Times New Roman" pitchFamily="18" charset="0"/>
              <a:cs typeface="Times New Roman" pitchFamily="18" charset="0"/>
            </a:endParaRPr>
          </a:p>
        </p:txBody>
      </p:sp>
      <p:pic>
        <p:nvPicPr>
          <p:cNvPr id="5" name="4 - Εικόνα" descr="άγχος 4.jpg"/>
          <p:cNvPicPr>
            <a:picLocks noChangeAspect="1"/>
          </p:cNvPicPr>
          <p:nvPr/>
        </p:nvPicPr>
        <p:blipFill>
          <a:blip r:embed="rId2" cstate="print"/>
          <a:stretch>
            <a:fillRect/>
          </a:stretch>
        </p:blipFill>
        <p:spPr>
          <a:xfrm>
            <a:off x="1214414" y="1214422"/>
            <a:ext cx="2905126" cy="1800226"/>
          </a:xfrm>
          <a:prstGeom prst="rect">
            <a:avLst/>
          </a:prstGeom>
        </p:spPr>
      </p:pic>
      <p:pic>
        <p:nvPicPr>
          <p:cNvPr id="6" name="5 - Εικόνα" descr="άγχος 5.jpg"/>
          <p:cNvPicPr>
            <a:picLocks noChangeAspect="1"/>
          </p:cNvPicPr>
          <p:nvPr/>
        </p:nvPicPr>
        <p:blipFill>
          <a:blip r:embed="rId3" cstate="print"/>
          <a:stretch>
            <a:fillRect/>
          </a:stretch>
        </p:blipFill>
        <p:spPr>
          <a:xfrm>
            <a:off x="4714876" y="1214422"/>
            <a:ext cx="2928958" cy="181451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p:txBody>
          <a:bodyPr>
            <a:normAutofit/>
          </a:bodyPr>
          <a:lstStyle/>
          <a:p>
            <a:r>
              <a:rPr lang="el-GR" sz="3600" dirty="0" smtClean="0">
                <a:solidFill>
                  <a:schemeClr val="bg1"/>
                </a:solidFill>
                <a:latin typeface="Times New Roman" pitchFamily="18" charset="0"/>
                <a:cs typeface="Times New Roman" pitchFamily="18" charset="0"/>
              </a:rPr>
              <a:t>Γονείς και εξετάσεις</a:t>
            </a:r>
            <a:endParaRPr lang="el-GR" sz="3600" dirty="0">
              <a:solidFill>
                <a:schemeClr val="bg1"/>
              </a:solidFill>
              <a:latin typeface="Times New Roman" pitchFamily="18" charset="0"/>
              <a:cs typeface="Times New Roman" pitchFamily="18" charset="0"/>
            </a:endParaRPr>
          </a:p>
        </p:txBody>
      </p:sp>
      <p:pic>
        <p:nvPicPr>
          <p:cNvPr id="5" name="4 - Θέση περιεχομένου" descr="goneis-eksetaseis.jpg"/>
          <p:cNvPicPr>
            <a:picLocks noGrp="1" noChangeAspect="1"/>
          </p:cNvPicPr>
          <p:nvPr>
            <p:ph sz="half" idx="1"/>
          </p:nvPr>
        </p:nvPicPr>
        <p:blipFill>
          <a:blip r:embed="rId2" cstate="print"/>
          <a:stretch>
            <a:fillRect/>
          </a:stretch>
        </p:blipFill>
        <p:spPr>
          <a:xfrm>
            <a:off x="428596" y="1530337"/>
            <a:ext cx="3357586" cy="4327555"/>
          </a:xfrm>
        </p:spPr>
      </p:pic>
      <p:sp>
        <p:nvSpPr>
          <p:cNvPr id="7" name="6 - Θέση περιεχομένου"/>
          <p:cNvSpPr>
            <a:spLocks noGrp="1"/>
          </p:cNvSpPr>
          <p:nvPr>
            <p:ph sz="half" idx="2"/>
          </p:nvPr>
        </p:nvSpPr>
        <p:spPr>
          <a:xfrm>
            <a:off x="3929058" y="1600200"/>
            <a:ext cx="4757742" cy="4525963"/>
          </a:xfrm>
        </p:spPr>
        <p:txBody>
          <a:bodyPr/>
          <a:lstStyle/>
          <a:p>
            <a:pPr>
              <a:buNone/>
            </a:pPr>
            <a:endParaRPr lang="el-GR" dirty="0" smtClean="0"/>
          </a:p>
          <a:p>
            <a:pPr>
              <a:buNone/>
            </a:pPr>
            <a:r>
              <a:rPr lang="el-GR" dirty="0" smtClean="0">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Το άγχος  των παιδιών είναι φόβος μεταμφιεσμένος:</a:t>
            </a:r>
          </a:p>
          <a:p>
            <a:r>
              <a:rPr lang="el-GR" sz="2400" dirty="0" smtClean="0">
                <a:solidFill>
                  <a:schemeClr val="bg1"/>
                </a:solidFill>
                <a:latin typeface="Times New Roman" pitchFamily="18" charset="0"/>
                <a:cs typeface="Times New Roman" pitchFamily="18" charset="0"/>
              </a:rPr>
              <a:t>Φόβος μήπως αποτύχουν.</a:t>
            </a:r>
          </a:p>
          <a:p>
            <a:r>
              <a:rPr lang="el-GR" sz="2400" dirty="0" smtClean="0">
                <a:solidFill>
                  <a:schemeClr val="bg1"/>
                </a:solidFill>
                <a:latin typeface="Times New Roman" pitchFamily="18" charset="0"/>
                <a:cs typeface="Times New Roman" pitchFamily="18" charset="0"/>
              </a:rPr>
              <a:t>Φόβος  μήπως διαψεύσουν  τις προσδοκίες των σημαντικών Άλλων. </a:t>
            </a:r>
            <a:endParaRPr lang="el-GR" sz="2400" dirty="0">
              <a:solidFill>
                <a:schemeClr val="bg1"/>
              </a:solidFill>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10</a:t>
            </a:fld>
            <a:endParaRPr lang="el-GR"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p:txBody>
          <a:bodyPr>
            <a:normAutofit/>
          </a:bodyPr>
          <a:lstStyle/>
          <a:p>
            <a:r>
              <a:rPr lang="el-GR" sz="3600" b="1" dirty="0" smtClean="0">
                <a:solidFill>
                  <a:schemeClr val="bg1"/>
                </a:solidFill>
                <a:latin typeface="Times New Roman" pitchFamily="18" charset="0"/>
                <a:cs typeface="Times New Roman" pitchFamily="18" charset="0"/>
              </a:rPr>
              <a:t>Έφηβοι σε απόγνωση</a:t>
            </a:r>
            <a:endParaRPr lang="el-GR" sz="3600" b="1" dirty="0">
              <a:solidFill>
                <a:schemeClr val="bg1"/>
              </a:solidFill>
              <a:latin typeface="Times New Roman" pitchFamily="18" charset="0"/>
              <a:cs typeface="Times New Roman" pitchFamily="18" charset="0"/>
            </a:endParaRPr>
          </a:p>
        </p:txBody>
      </p:sp>
      <p:sp>
        <p:nvSpPr>
          <p:cNvPr id="7" name="6 - Θέση περιεχομένου"/>
          <p:cNvSpPr>
            <a:spLocks noGrp="1"/>
          </p:cNvSpPr>
          <p:nvPr>
            <p:ph idx="1"/>
          </p:nvPr>
        </p:nvSpPr>
        <p:spPr/>
        <p:txBody>
          <a:bodyPr>
            <a:normAutofit/>
          </a:bodyPr>
          <a:lstStyle/>
          <a:p>
            <a:pPr algn="just"/>
            <a:r>
              <a:rPr lang="el-GR" sz="2400" dirty="0" smtClean="0">
                <a:solidFill>
                  <a:schemeClr val="bg1"/>
                </a:solidFill>
                <a:latin typeface="Times New Roman" pitchFamily="18" charset="0"/>
                <a:cs typeface="Times New Roman" pitchFamily="18" charset="0"/>
              </a:rPr>
              <a:t>«Σε λίγες μέρες ξεκινάνε οι εξετάσεις και έχω πολύ άγχος. Όσο περνάει ο καιρός, νιώθω ότι το άγχος μου  θα είναι τόσο μεγάλο που δεν θα καταφέρω τίποτα και σκέφτομαι ότι δε θα πάω να γράψω. Οι γονείς μου με πιέζουν. Μου λένε ότι πρέπει να διαβάζω περισσότερο, ότι έχω ικανότητες και ότι μπορώ να κάνω πολλά περισσότερα από αυτά που καταφέρνω ως τώρα. Εγώ όμως αγχώνομαι περισσότερο και δεν μπορώ να το ελέγξω. Τι να κάνω;»</a:t>
            </a:r>
            <a:endParaRPr lang="el-GR" sz="2400" dirty="0">
              <a:solidFill>
                <a:schemeClr val="bg1"/>
              </a:solidFill>
              <a:latin typeface="Times New Roman" pitchFamily="18" charset="0"/>
              <a:cs typeface="Times New Roman" pitchFamily="18" charset="0"/>
            </a:endParaRPr>
          </a:p>
        </p:txBody>
      </p:sp>
      <p:sp>
        <p:nvSpPr>
          <p:cNvPr id="5" name="4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11</a:t>
            </a:fld>
            <a:endParaRPr lang="el-GR" dirty="0">
              <a:solidFill>
                <a:schemeClr val="bg1"/>
              </a:solidFill>
            </a:endParaRPr>
          </a:p>
        </p:txBody>
      </p:sp>
      <p:pic>
        <p:nvPicPr>
          <p:cNvPr id="8" name="7 - Εικόνα" descr="άγχος 7.jpg"/>
          <p:cNvPicPr>
            <a:picLocks noChangeAspect="1"/>
          </p:cNvPicPr>
          <p:nvPr/>
        </p:nvPicPr>
        <p:blipFill>
          <a:blip r:embed="rId2" cstate="print"/>
          <a:stretch>
            <a:fillRect/>
          </a:stretch>
        </p:blipFill>
        <p:spPr>
          <a:xfrm>
            <a:off x="3143240" y="4786322"/>
            <a:ext cx="2638425" cy="17335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Τίτλος"/>
          <p:cNvSpPr>
            <a:spLocks noGrp="1"/>
          </p:cNvSpPr>
          <p:nvPr>
            <p:ph type="title"/>
          </p:nvPr>
        </p:nvSpPr>
        <p:spPr/>
        <p:txBody>
          <a:bodyPr>
            <a:normAutofit/>
          </a:bodyPr>
          <a:lstStyle/>
          <a:p>
            <a:r>
              <a:rPr lang="el-GR" sz="3600" b="1" dirty="0" smtClean="0">
                <a:solidFill>
                  <a:schemeClr val="bg1"/>
                </a:solidFill>
                <a:latin typeface="Times New Roman" pitchFamily="18" charset="0"/>
                <a:cs typeface="Times New Roman" pitchFamily="18" charset="0"/>
              </a:rPr>
              <a:t>Γονείς και εξετάσεις</a:t>
            </a:r>
            <a:endParaRPr lang="el-GR" sz="3600" b="1" dirty="0">
              <a:solidFill>
                <a:schemeClr val="bg1"/>
              </a:solidFill>
              <a:latin typeface="Times New Roman" pitchFamily="18" charset="0"/>
              <a:cs typeface="Times New Roman" pitchFamily="18" charset="0"/>
            </a:endParaRPr>
          </a:p>
        </p:txBody>
      </p:sp>
      <p:pic>
        <p:nvPicPr>
          <p:cNvPr id="5" name="4 - Θέση περιεχομένου" descr="γονείς και εξετάσεις.png"/>
          <p:cNvPicPr>
            <a:picLocks noGrp="1" noChangeAspect="1"/>
          </p:cNvPicPr>
          <p:nvPr>
            <p:ph idx="1"/>
          </p:nvPr>
        </p:nvPicPr>
        <p:blipFill>
          <a:blip r:embed="rId2" cstate="print"/>
          <a:stretch>
            <a:fillRect/>
          </a:stretch>
        </p:blipFill>
        <p:spPr>
          <a:xfrm>
            <a:off x="2571736" y="3714752"/>
            <a:ext cx="4059422" cy="2114554"/>
          </a:xfrm>
          <a:prstGeom prst="rect">
            <a:avLst/>
          </a:prstGeom>
        </p:spPr>
      </p:pic>
      <p:sp>
        <p:nvSpPr>
          <p:cNvPr id="4" name="3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12</a:t>
            </a:fld>
            <a:endParaRPr lang="el-GR" dirty="0">
              <a:solidFill>
                <a:schemeClr val="bg1"/>
              </a:solidFill>
            </a:endParaRPr>
          </a:p>
        </p:txBody>
      </p:sp>
      <p:sp>
        <p:nvSpPr>
          <p:cNvPr id="8" name="7 - Θέση περιεχομένου"/>
          <p:cNvSpPr>
            <a:spLocks noGrp="1"/>
          </p:cNvSpPr>
          <p:nvPr>
            <p:ph sz="half" idx="4294967295"/>
          </p:nvPr>
        </p:nvSpPr>
        <p:spPr>
          <a:xfrm>
            <a:off x="0" y="1600200"/>
            <a:ext cx="9144000" cy="4525963"/>
          </a:xfrm>
        </p:spPr>
        <p:txBody>
          <a:bodyPr/>
          <a:lstStyle/>
          <a:p>
            <a:pPr lvl="0" algn="ctr">
              <a:buNone/>
            </a:pPr>
            <a:r>
              <a:rPr lang="el-GR" dirty="0" smtClean="0">
                <a:solidFill>
                  <a:schemeClr val="bg1"/>
                </a:solidFill>
                <a:latin typeface="Times New Roman" pitchFamily="18" charset="0"/>
                <a:cs typeface="Times New Roman" pitchFamily="18" charset="0"/>
              </a:rPr>
              <a:t> </a:t>
            </a:r>
            <a:r>
              <a:rPr lang="el-GR" sz="2800" dirty="0" smtClean="0">
                <a:solidFill>
                  <a:schemeClr val="bg1"/>
                </a:solidFill>
                <a:latin typeface="Times New Roman" pitchFamily="18" charset="0"/>
                <a:cs typeface="Times New Roman" pitchFamily="18" charset="0"/>
              </a:rPr>
              <a:t>Μήπως προβάλλουμε στο παιδί δικές μας </a:t>
            </a:r>
          </a:p>
          <a:p>
            <a:pPr lvl="0" algn="ctr">
              <a:buFontTx/>
              <a:buChar char="-"/>
            </a:pPr>
            <a:r>
              <a:rPr lang="el-GR" sz="2800" dirty="0" smtClean="0">
                <a:solidFill>
                  <a:schemeClr val="bg1"/>
                </a:solidFill>
                <a:latin typeface="Times New Roman" pitchFamily="18" charset="0"/>
                <a:cs typeface="Times New Roman" pitchFamily="18" charset="0"/>
              </a:rPr>
              <a:t>ανεκπλήρωτες συνήθως –</a:t>
            </a:r>
          </a:p>
          <a:p>
            <a:pPr lvl="0" algn="ctr">
              <a:buNone/>
            </a:pPr>
            <a:r>
              <a:rPr lang="el-GR" sz="2800" dirty="0" smtClean="0">
                <a:solidFill>
                  <a:schemeClr val="bg1"/>
                </a:solidFill>
                <a:latin typeface="Times New Roman" pitchFamily="18" charset="0"/>
                <a:cs typeface="Times New Roman" pitchFamily="18" charset="0"/>
              </a:rPr>
              <a:t> προσδοκίες;</a:t>
            </a:r>
            <a:endParaRPr lang="el-GR" sz="2800" dirty="0">
              <a:solidFill>
                <a:schemeClr val="bg1"/>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solidFill>
                  <a:schemeClr val="bg1"/>
                </a:solidFill>
                <a:latin typeface="Times New Roman" pitchFamily="18" charset="0"/>
                <a:cs typeface="Times New Roman" pitchFamily="18" charset="0"/>
              </a:rPr>
              <a:t>Γονείς και εξετάσεις</a:t>
            </a:r>
            <a:endParaRPr lang="el-GR" sz="3600" b="1"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pPr algn="ctr">
              <a:buNone/>
            </a:pPr>
            <a:r>
              <a:rPr lang="el-GR" sz="2400" b="1" dirty="0" smtClean="0">
                <a:solidFill>
                  <a:schemeClr val="bg1"/>
                </a:solidFill>
                <a:latin typeface="Times New Roman" pitchFamily="18" charset="0"/>
                <a:cs typeface="Times New Roman" pitchFamily="18" charset="0"/>
              </a:rPr>
              <a:t>Είμαστε σε θέση να διαχειριστούμε εμείς οι γονείς </a:t>
            </a:r>
          </a:p>
          <a:p>
            <a:pPr algn="ctr">
              <a:buNone/>
            </a:pPr>
            <a:r>
              <a:rPr lang="el-GR" sz="2400" b="1" dirty="0" smtClean="0">
                <a:solidFill>
                  <a:schemeClr val="bg1"/>
                </a:solidFill>
                <a:latin typeface="Times New Roman" pitchFamily="18" charset="0"/>
                <a:cs typeface="Times New Roman" pitchFamily="18" charset="0"/>
              </a:rPr>
              <a:t>το άγχος μας μπροστά στις εξετάσεις;</a:t>
            </a:r>
            <a:endParaRPr lang="el-GR" sz="2400" dirty="0" smtClean="0">
              <a:solidFill>
                <a:schemeClr val="bg1"/>
              </a:solidFill>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13</a:t>
            </a:fld>
            <a:endParaRPr lang="el-GR" dirty="0">
              <a:solidFill>
                <a:schemeClr val="bg1"/>
              </a:solidFill>
            </a:endParaRPr>
          </a:p>
        </p:txBody>
      </p:sp>
      <p:pic>
        <p:nvPicPr>
          <p:cNvPr id="5" name="4 - Εικόνα" descr="γονείς.jpg"/>
          <p:cNvPicPr>
            <a:picLocks noChangeAspect="1"/>
          </p:cNvPicPr>
          <p:nvPr/>
        </p:nvPicPr>
        <p:blipFill>
          <a:blip r:embed="rId2" cstate="print"/>
          <a:stretch>
            <a:fillRect/>
          </a:stretch>
        </p:blipFill>
        <p:spPr>
          <a:xfrm>
            <a:off x="2428861" y="3188969"/>
            <a:ext cx="4179102" cy="2340297"/>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solidFill>
                  <a:schemeClr val="bg1"/>
                </a:solidFill>
                <a:latin typeface="Times New Roman" pitchFamily="18" charset="0"/>
                <a:cs typeface="Times New Roman" pitchFamily="18" charset="0"/>
              </a:rPr>
              <a:t>Γονείς και εξετάσεις</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857364"/>
            <a:ext cx="8229600" cy="4268799"/>
          </a:xfrm>
        </p:spPr>
        <p:txBody>
          <a:bodyPr>
            <a:normAutofit fontScale="70000" lnSpcReduction="20000"/>
          </a:bodyPr>
          <a:lstStyle/>
          <a:p>
            <a:pPr algn="just"/>
            <a:endParaRPr lang="el-GR" b="1" dirty="0" smtClean="0">
              <a:solidFill>
                <a:schemeClr val="bg1"/>
              </a:solidFill>
            </a:endParaRPr>
          </a:p>
          <a:p>
            <a:pPr algn="just"/>
            <a:endParaRPr lang="el-GR" b="1" dirty="0" smtClean="0">
              <a:solidFill>
                <a:schemeClr val="bg1"/>
              </a:solidFill>
            </a:endParaRPr>
          </a:p>
          <a:p>
            <a:pPr algn="just"/>
            <a:endParaRPr lang="el-GR" b="1" dirty="0" smtClean="0">
              <a:solidFill>
                <a:schemeClr val="bg1"/>
              </a:solidFill>
            </a:endParaRPr>
          </a:p>
          <a:p>
            <a:pPr algn="just">
              <a:buNone/>
            </a:pPr>
            <a:r>
              <a:rPr lang="el-GR" dirty="0" smtClean="0">
                <a:solidFill>
                  <a:schemeClr val="bg1"/>
                </a:solidFill>
                <a:latin typeface="Times New Roman" pitchFamily="18" charset="0"/>
                <a:cs typeface="Times New Roman" pitchFamily="18" charset="0"/>
              </a:rPr>
              <a:t>Ο γιος μου διαβάζει, για να δώσει πανελλήνιες. Έχει πολύ άγχος. Ο αδελφός του άλλαξε δωμάτιο, για να μην τον ενοχλεί. Έχει βάλει υψηλούς στόχους και αγχώνεται, γιατί ανησυχεί ότι </a:t>
            </a:r>
            <a:r>
              <a:rPr lang="el-GR" dirty="0" smtClean="0">
                <a:solidFill>
                  <a:schemeClr val="bg1"/>
                </a:solidFill>
                <a:latin typeface="Times New Roman" pitchFamily="18" charset="0"/>
                <a:cs typeface="Times New Roman" pitchFamily="18" charset="0"/>
              </a:rPr>
              <a:t>δε </a:t>
            </a:r>
            <a:r>
              <a:rPr lang="el-GR" dirty="0" smtClean="0">
                <a:solidFill>
                  <a:schemeClr val="bg1"/>
                </a:solidFill>
                <a:latin typeface="Times New Roman" pitchFamily="18" charset="0"/>
                <a:cs typeface="Times New Roman" pitchFamily="18" charset="0"/>
              </a:rPr>
              <a:t>θα τα καταφέρει. Λέει ότι δεν του φτάνει ο χρόνος και ότι δεν μπορεί να συγκεντρωθεί. Είναι καλός μαθητής, αλλά ανησυχεί μήπως ξεχνάει αυτά που διαβάζει. Το βράδυ αργεί να κοιμηθεί. Δεν τρώει καλά. Πήρα άδεια από τη δουλειά μου, για να είμαι στο σπίτι και να τον βοηθάω όσο μπορώ. Έχω χάσει κι εγώ μαζί του τον ύπνο μου. Νιώθω εξαντλημένη και καταπονημένη και δεν μπορώ να συγκεντρωθώ στις δουλειές μου. Τι μπορώ να κάνω, για να μην αγχώνεται τόσο πολύ;</a:t>
            </a:r>
          </a:p>
          <a:p>
            <a:endParaRPr lang="el-GR" dirty="0"/>
          </a:p>
        </p:txBody>
      </p:sp>
      <p:sp>
        <p:nvSpPr>
          <p:cNvPr id="4" name="3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14</a:t>
            </a:fld>
            <a:endParaRPr lang="el-GR" dirty="0">
              <a:solidFill>
                <a:schemeClr val="bg1"/>
              </a:solidFill>
            </a:endParaRPr>
          </a:p>
        </p:txBody>
      </p:sp>
      <p:pic>
        <p:nvPicPr>
          <p:cNvPr id="5" name="4 - Εικόνα" descr="άγχος 5.jpg"/>
          <p:cNvPicPr>
            <a:picLocks noChangeAspect="1"/>
          </p:cNvPicPr>
          <p:nvPr/>
        </p:nvPicPr>
        <p:blipFill>
          <a:blip r:embed="rId2" cstate="print"/>
          <a:stretch>
            <a:fillRect/>
          </a:stretch>
        </p:blipFill>
        <p:spPr>
          <a:xfrm>
            <a:off x="3714744" y="1428736"/>
            <a:ext cx="2047871" cy="1314447"/>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357166"/>
            <a:ext cx="8229600" cy="1143000"/>
          </a:xfrm>
        </p:spPr>
        <p:txBody>
          <a:bodyPr>
            <a:normAutofit fontScale="90000"/>
          </a:bodyPr>
          <a:lstStyle/>
          <a:p>
            <a:pPr lvl="0"/>
            <a:r>
              <a:rPr lang="el-GR" dirty="0" smtClean="0">
                <a:solidFill>
                  <a:schemeClr val="bg1"/>
                </a:solidFill>
                <a:latin typeface="Times New Roman" pitchFamily="18" charset="0"/>
                <a:cs typeface="Times New Roman" pitchFamily="18" charset="0"/>
              </a:rPr>
              <a:t/>
            </a:r>
            <a:br>
              <a:rPr lang="el-GR" dirty="0" smtClean="0">
                <a:solidFill>
                  <a:schemeClr val="bg1"/>
                </a:solidFill>
                <a:latin typeface="Times New Roman" pitchFamily="18" charset="0"/>
                <a:cs typeface="Times New Roman" pitchFamily="18" charset="0"/>
              </a:rPr>
            </a:br>
            <a:r>
              <a:rPr lang="el-GR" dirty="0" smtClean="0">
                <a:solidFill>
                  <a:schemeClr val="bg1"/>
                </a:solidFill>
                <a:latin typeface="Times New Roman" pitchFamily="18" charset="0"/>
                <a:cs typeface="Times New Roman" pitchFamily="18" charset="0"/>
              </a:rPr>
              <a:t> </a:t>
            </a:r>
            <a:br>
              <a:rPr lang="el-GR" dirty="0" smtClean="0">
                <a:solidFill>
                  <a:schemeClr val="bg1"/>
                </a:solidFill>
                <a:latin typeface="Times New Roman" pitchFamily="18" charset="0"/>
                <a:cs typeface="Times New Roman" pitchFamily="18" charset="0"/>
              </a:rPr>
            </a:br>
            <a:r>
              <a:rPr lang="el-GR" sz="4000" dirty="0" smtClean="0">
                <a:solidFill>
                  <a:schemeClr val="bg1"/>
                </a:solidFill>
                <a:latin typeface="Times New Roman" pitchFamily="18" charset="0"/>
                <a:cs typeface="Times New Roman" pitchFamily="18" charset="0"/>
              </a:rPr>
              <a:t>Γονείς και εξετάσεις</a:t>
            </a:r>
            <a:br>
              <a:rPr lang="el-GR" sz="4000" dirty="0" smtClean="0">
                <a:solidFill>
                  <a:schemeClr val="bg1"/>
                </a:solidFill>
                <a:latin typeface="Times New Roman" pitchFamily="18" charset="0"/>
                <a:cs typeface="Times New Roman" pitchFamily="18" charset="0"/>
              </a:rPr>
            </a:br>
            <a:r>
              <a:rPr lang="el-GR" sz="4000" b="1" u="sng" dirty="0" smtClean="0">
                <a:solidFill>
                  <a:schemeClr val="bg1"/>
                </a:solidFill>
                <a:latin typeface="Times New Roman" pitchFamily="18" charset="0"/>
                <a:cs typeface="Times New Roman" pitchFamily="18" charset="0"/>
              </a:rPr>
              <a:t/>
            </a:r>
            <a:br>
              <a:rPr lang="el-GR" sz="4000" b="1" u="sng" dirty="0" smtClean="0">
                <a:solidFill>
                  <a:schemeClr val="bg1"/>
                </a:solidFill>
                <a:latin typeface="Times New Roman" pitchFamily="18" charset="0"/>
                <a:cs typeface="Times New Roman" pitchFamily="18" charset="0"/>
              </a:rPr>
            </a:br>
            <a:r>
              <a:rPr lang="el-GR" dirty="0" smtClean="0">
                <a:solidFill>
                  <a:schemeClr val="bg1"/>
                </a:solidFill>
                <a:latin typeface="Times New Roman" pitchFamily="18" charset="0"/>
                <a:cs typeface="Times New Roman" pitchFamily="18" charset="0"/>
              </a:rPr>
              <a:t/>
            </a:r>
            <a:br>
              <a:rPr lang="el-GR" dirty="0" smtClean="0">
                <a:solidFill>
                  <a:schemeClr val="bg1"/>
                </a:solidFill>
                <a:latin typeface="Times New Roman" pitchFamily="18" charset="0"/>
                <a:cs typeface="Times New Roman" pitchFamily="18" charset="0"/>
              </a:rPr>
            </a:br>
            <a:endParaRPr lang="el-GR" dirty="0"/>
          </a:p>
        </p:txBody>
      </p:sp>
      <p:sp>
        <p:nvSpPr>
          <p:cNvPr id="3" name="2 - Θέση περιεχομένου"/>
          <p:cNvSpPr>
            <a:spLocks noGrp="1"/>
          </p:cNvSpPr>
          <p:nvPr>
            <p:ph idx="1"/>
          </p:nvPr>
        </p:nvSpPr>
        <p:spPr>
          <a:xfrm>
            <a:off x="500034" y="2285992"/>
            <a:ext cx="8229600" cy="4071966"/>
          </a:xfrm>
        </p:spPr>
        <p:txBody>
          <a:bodyPr>
            <a:normAutofit/>
          </a:bodyPr>
          <a:lstStyle/>
          <a:p>
            <a:pPr algn="just">
              <a:buNone/>
            </a:pPr>
            <a:r>
              <a:rPr lang="el-GR" sz="2800" u="sng" dirty="0" smtClean="0">
                <a:solidFill>
                  <a:schemeClr val="bg1"/>
                </a:solidFill>
                <a:latin typeface="Times New Roman" pitchFamily="18" charset="0"/>
                <a:cs typeface="Times New Roman" pitchFamily="18" charset="0"/>
              </a:rPr>
              <a:t>Προτάσεις:</a:t>
            </a:r>
          </a:p>
          <a:p>
            <a:pPr lvl="0" algn="just"/>
            <a:r>
              <a:rPr lang="el-GR" sz="2600" dirty="0" smtClean="0">
                <a:solidFill>
                  <a:schemeClr val="bg1"/>
                </a:solidFill>
                <a:latin typeface="Times New Roman" pitchFamily="18" charset="0"/>
                <a:cs typeface="Times New Roman" pitchFamily="18" charset="0"/>
              </a:rPr>
              <a:t>Απογυμνώνουμε </a:t>
            </a:r>
            <a:r>
              <a:rPr lang="el-GR" sz="2600" dirty="0" smtClean="0">
                <a:solidFill>
                  <a:schemeClr val="bg1"/>
                </a:solidFill>
                <a:latin typeface="Times New Roman" pitchFamily="18" charset="0"/>
                <a:cs typeface="Times New Roman" pitchFamily="18" charset="0"/>
              </a:rPr>
              <a:t>τις εξετάσεις από την τεράστια σημασία, με την οποία τις έχουμε επενδύσει. </a:t>
            </a:r>
          </a:p>
          <a:p>
            <a:pPr lvl="0" algn="just"/>
            <a:r>
              <a:rPr lang="el-GR" sz="2600" u="sng" dirty="0" smtClean="0">
                <a:solidFill>
                  <a:schemeClr val="bg1"/>
                </a:solidFill>
                <a:latin typeface="Times New Roman" pitchFamily="18" charset="0"/>
                <a:cs typeface="Times New Roman" pitchFamily="18" charset="0"/>
              </a:rPr>
              <a:t>Δεν</a:t>
            </a:r>
            <a:r>
              <a:rPr lang="el-GR" sz="2600" dirty="0" smtClean="0">
                <a:solidFill>
                  <a:schemeClr val="bg1"/>
                </a:solidFill>
                <a:latin typeface="Times New Roman" pitchFamily="18" charset="0"/>
                <a:cs typeface="Times New Roman" pitchFamily="18" charset="0"/>
              </a:rPr>
              <a:t> είναι το τέλος του κόσμου, δεν είναι η συντέλεια.</a:t>
            </a:r>
          </a:p>
          <a:p>
            <a:pPr lvl="0" algn="just"/>
            <a:r>
              <a:rPr lang="el-GR" sz="2600" u="sng" dirty="0" smtClean="0">
                <a:solidFill>
                  <a:schemeClr val="bg1"/>
                </a:solidFill>
                <a:latin typeface="Times New Roman" pitchFamily="18" charset="0"/>
                <a:cs typeface="Times New Roman" pitchFamily="18" charset="0"/>
              </a:rPr>
              <a:t> Δεν </a:t>
            </a:r>
            <a:r>
              <a:rPr lang="el-GR" sz="2600" dirty="0" smtClean="0">
                <a:solidFill>
                  <a:schemeClr val="bg1"/>
                </a:solidFill>
                <a:latin typeface="Times New Roman" pitchFamily="18" charset="0"/>
                <a:cs typeface="Times New Roman" pitchFamily="18" charset="0"/>
              </a:rPr>
              <a:t>είναι η μοναδική ευκαιρία της </a:t>
            </a:r>
            <a:r>
              <a:rPr lang="el-GR" sz="2600" dirty="0" smtClean="0">
                <a:solidFill>
                  <a:schemeClr val="bg1"/>
                </a:solidFill>
                <a:latin typeface="Times New Roman" pitchFamily="18" charset="0"/>
                <a:cs typeface="Times New Roman" pitchFamily="18" charset="0"/>
              </a:rPr>
              <a:t>ζωής.</a:t>
            </a:r>
            <a:endParaRPr lang="el-GR" sz="2600" dirty="0" smtClean="0">
              <a:solidFill>
                <a:schemeClr val="bg1"/>
              </a:solidFill>
              <a:latin typeface="Times New Roman" pitchFamily="18" charset="0"/>
              <a:cs typeface="Times New Roman" pitchFamily="18" charset="0"/>
            </a:endParaRPr>
          </a:p>
          <a:p>
            <a:pPr lvl="0" algn="just"/>
            <a:r>
              <a:rPr lang="el-GR" sz="2600" dirty="0" smtClean="0">
                <a:solidFill>
                  <a:schemeClr val="bg1"/>
                </a:solidFill>
                <a:latin typeface="Times New Roman" pitchFamily="18" charset="0"/>
                <a:cs typeface="Times New Roman" pitchFamily="18" charset="0"/>
              </a:rPr>
              <a:t> </a:t>
            </a:r>
            <a:r>
              <a:rPr lang="el-GR" sz="2600" u="sng" dirty="0" smtClean="0">
                <a:solidFill>
                  <a:schemeClr val="bg1"/>
                </a:solidFill>
                <a:latin typeface="Times New Roman" pitchFamily="18" charset="0"/>
                <a:cs typeface="Times New Roman" pitchFamily="18" charset="0"/>
              </a:rPr>
              <a:t>Δεν </a:t>
            </a:r>
            <a:r>
              <a:rPr lang="el-GR" sz="2600" dirty="0" smtClean="0">
                <a:solidFill>
                  <a:schemeClr val="bg1"/>
                </a:solidFill>
                <a:latin typeface="Times New Roman" pitchFamily="18" charset="0"/>
                <a:cs typeface="Times New Roman" pitchFamily="18" charset="0"/>
              </a:rPr>
              <a:t>κρίνουν την αξία του παιδιού μας. </a:t>
            </a:r>
          </a:p>
          <a:p>
            <a:pPr lvl="0" algn="just"/>
            <a:r>
              <a:rPr lang="el-GR" sz="2600" dirty="0" smtClean="0">
                <a:solidFill>
                  <a:schemeClr val="bg1"/>
                </a:solidFill>
                <a:latin typeface="Times New Roman" pitchFamily="18" charset="0"/>
                <a:cs typeface="Times New Roman" pitchFamily="18" charset="0"/>
              </a:rPr>
              <a:t>Η ανθρώπινη αξία του είναι αυταπόδεικτη.</a:t>
            </a:r>
          </a:p>
          <a:p>
            <a:pPr lvl="0" algn="just"/>
            <a:r>
              <a:rPr lang="el-GR" sz="2600" dirty="0" smtClean="0">
                <a:solidFill>
                  <a:schemeClr val="bg1"/>
                </a:solidFill>
                <a:latin typeface="Times New Roman" pitchFamily="18" charset="0"/>
                <a:cs typeface="Times New Roman" pitchFamily="18" charset="0"/>
              </a:rPr>
              <a:t> Είναι μοναδικό, ξεχωριστό κι ανεπανάληπτο πλάσμα! </a:t>
            </a:r>
            <a:endParaRPr lang="el-GR" sz="2600" dirty="0">
              <a:solidFill>
                <a:schemeClr val="bg1"/>
              </a:solidFill>
              <a:latin typeface="Times New Roman" pitchFamily="18" charset="0"/>
              <a:cs typeface="Times New Roman" pitchFamily="18" charset="0"/>
            </a:endParaRPr>
          </a:p>
        </p:txBody>
      </p:sp>
      <p:pic>
        <p:nvPicPr>
          <p:cNvPr id="4" name="3 - Εικόνα" descr="γονείς και εξετάσεις.png"/>
          <p:cNvPicPr>
            <a:picLocks noChangeAspect="1"/>
          </p:cNvPicPr>
          <p:nvPr/>
        </p:nvPicPr>
        <p:blipFill>
          <a:blip r:embed="rId2" cstate="print"/>
          <a:stretch>
            <a:fillRect/>
          </a:stretch>
        </p:blipFill>
        <p:spPr>
          <a:xfrm>
            <a:off x="3143240" y="1214422"/>
            <a:ext cx="3214710" cy="1285884"/>
          </a:xfrm>
          <a:prstGeom prst="rect">
            <a:avLst/>
          </a:prstGeom>
        </p:spPr>
      </p:pic>
      <p:sp>
        <p:nvSpPr>
          <p:cNvPr id="5" name="4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15</a:t>
            </a:fld>
            <a:endParaRPr lang="el-GR"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solidFill>
                  <a:schemeClr val="bg1"/>
                </a:solidFill>
                <a:latin typeface="Times New Roman" pitchFamily="18" charset="0"/>
                <a:cs typeface="Times New Roman" pitchFamily="18" charset="0"/>
              </a:rPr>
              <a:t>Γονείς και εξετάσεις</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sz="half" idx="1"/>
          </p:nvPr>
        </p:nvSpPr>
        <p:spPr>
          <a:xfrm>
            <a:off x="457200" y="1428736"/>
            <a:ext cx="4038600" cy="5072098"/>
          </a:xfrm>
        </p:spPr>
        <p:txBody>
          <a:bodyPr>
            <a:normAutofit fontScale="70000" lnSpcReduction="20000"/>
          </a:bodyPr>
          <a:lstStyle/>
          <a:p>
            <a:pPr lvl="0" algn="ctr">
              <a:buNone/>
            </a:pPr>
            <a:r>
              <a:rPr lang="el-GR" sz="3600" b="1" u="sng" dirty="0" smtClean="0">
                <a:solidFill>
                  <a:schemeClr val="bg1"/>
                </a:solidFill>
                <a:latin typeface="Times New Roman" pitchFamily="18" charset="0"/>
                <a:cs typeface="Times New Roman" pitchFamily="18" charset="0"/>
              </a:rPr>
              <a:t>Προτεινόμενες λύσεις</a:t>
            </a:r>
          </a:p>
          <a:p>
            <a:pPr lvl="0"/>
            <a:endParaRPr lang="el-GR" sz="3100" dirty="0" smtClean="0">
              <a:solidFill>
                <a:schemeClr val="bg1"/>
              </a:solidFill>
            </a:endParaRPr>
          </a:p>
          <a:p>
            <a:pPr lvl="0"/>
            <a:r>
              <a:rPr lang="el-GR" sz="3100" dirty="0" smtClean="0">
                <a:solidFill>
                  <a:schemeClr val="bg1"/>
                </a:solidFill>
                <a:latin typeface="Times New Roman" pitchFamily="18" charset="0"/>
                <a:cs typeface="Times New Roman" pitchFamily="18" charset="0"/>
              </a:rPr>
              <a:t>Αντιμετωπίζουμε την όλη κατάσταση με φυσικότητα και όχι με πανικό.</a:t>
            </a:r>
          </a:p>
          <a:p>
            <a:r>
              <a:rPr lang="el-GR" sz="3100" dirty="0" smtClean="0">
                <a:solidFill>
                  <a:schemeClr val="bg1"/>
                </a:solidFill>
                <a:latin typeface="Times New Roman" pitchFamily="18" charset="0"/>
                <a:cs typeface="Times New Roman" pitchFamily="18" charset="0"/>
              </a:rPr>
              <a:t>Ψυχραιμία -Υπομονή – Καλοσύνη.</a:t>
            </a:r>
          </a:p>
          <a:p>
            <a:r>
              <a:rPr lang="el-GR" sz="3100" dirty="0" smtClean="0">
                <a:solidFill>
                  <a:schemeClr val="bg1"/>
                </a:solidFill>
                <a:latin typeface="Times New Roman" pitchFamily="18" charset="0"/>
                <a:cs typeface="Times New Roman" pitchFamily="18" charset="0"/>
              </a:rPr>
              <a:t>Προσπαθούμε να διαχειριστούμε το δικό μας άγχος, γιατί ό, τι νιώθουμε αντανακλάται αυτόματα στα παιδιά μας.</a:t>
            </a:r>
          </a:p>
          <a:p>
            <a:pPr lvl="0"/>
            <a:r>
              <a:rPr lang="el-GR" sz="3100" dirty="0" smtClean="0">
                <a:solidFill>
                  <a:schemeClr val="bg1"/>
                </a:solidFill>
                <a:latin typeface="Times New Roman" pitchFamily="18" charset="0"/>
                <a:cs typeface="Times New Roman" pitchFamily="18" charset="0"/>
              </a:rPr>
              <a:t>Ασχολούμαστε με δραστηριότητες που μας χαλαρώνουν και μας αποφορτίζουν.</a:t>
            </a:r>
          </a:p>
          <a:p>
            <a:endParaRPr lang="el-GR" sz="2400" dirty="0" smtClean="0">
              <a:solidFill>
                <a:schemeClr val="bg1"/>
              </a:solidFill>
            </a:endParaRPr>
          </a:p>
          <a:p>
            <a:pPr lvl="0" algn="ctr">
              <a:buNone/>
            </a:pPr>
            <a:endParaRPr lang="el-GR" b="1" u="sng" dirty="0" smtClean="0">
              <a:solidFill>
                <a:schemeClr val="bg1"/>
              </a:solidFill>
              <a:latin typeface="Times New Roman" pitchFamily="18" charset="0"/>
              <a:cs typeface="Times New Roman" pitchFamily="18" charset="0"/>
            </a:endParaRPr>
          </a:p>
          <a:p>
            <a:endParaRPr lang="el-GR" dirty="0"/>
          </a:p>
        </p:txBody>
      </p:sp>
      <p:sp>
        <p:nvSpPr>
          <p:cNvPr id="6" name="5 - Θέση περιεχομένου"/>
          <p:cNvSpPr>
            <a:spLocks noGrp="1"/>
          </p:cNvSpPr>
          <p:nvPr>
            <p:ph sz="half" idx="2"/>
          </p:nvPr>
        </p:nvSpPr>
        <p:spPr/>
        <p:txBody>
          <a:bodyPr>
            <a:normAutofit fontScale="70000" lnSpcReduction="20000"/>
          </a:bodyPr>
          <a:lstStyle/>
          <a:p>
            <a:endParaRPr lang="el-GR"/>
          </a:p>
        </p:txBody>
      </p:sp>
      <p:sp>
        <p:nvSpPr>
          <p:cNvPr id="4" name="3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16</a:t>
            </a:fld>
            <a:endParaRPr lang="el-GR" dirty="0">
              <a:solidFill>
                <a:schemeClr val="bg1"/>
              </a:solidFill>
            </a:endParaRPr>
          </a:p>
        </p:txBody>
      </p:sp>
      <p:pic>
        <p:nvPicPr>
          <p:cNvPr id="5" name="4 - Εικόνα" descr="ΗΡΕΜΙΑ.jpg"/>
          <p:cNvPicPr>
            <a:picLocks noChangeAspect="1"/>
          </p:cNvPicPr>
          <p:nvPr/>
        </p:nvPicPr>
        <p:blipFill>
          <a:blip r:embed="rId2" cstate="print"/>
          <a:stretch>
            <a:fillRect/>
          </a:stretch>
        </p:blipFill>
        <p:spPr>
          <a:xfrm>
            <a:off x="4643438" y="1500174"/>
            <a:ext cx="4214842" cy="4741937"/>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solidFill>
                  <a:schemeClr val="bg1"/>
                </a:solidFill>
                <a:latin typeface="Times New Roman" pitchFamily="18" charset="0"/>
                <a:cs typeface="Times New Roman" pitchFamily="18" charset="0"/>
              </a:rPr>
              <a:t>Γονείς και εξετάσεις</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sz="half" idx="1"/>
          </p:nvPr>
        </p:nvSpPr>
        <p:spPr>
          <a:xfrm>
            <a:off x="457200" y="1357298"/>
            <a:ext cx="4038600" cy="4768865"/>
          </a:xfrm>
        </p:spPr>
        <p:txBody>
          <a:bodyPr>
            <a:normAutofit/>
          </a:bodyPr>
          <a:lstStyle/>
          <a:p>
            <a:pPr lvl="0"/>
            <a:r>
              <a:rPr lang="el-GR" sz="2400" dirty="0" smtClean="0">
                <a:solidFill>
                  <a:schemeClr val="bg1"/>
                </a:solidFill>
                <a:latin typeface="Times New Roman" pitchFamily="18" charset="0"/>
                <a:cs typeface="Times New Roman" pitchFamily="18" charset="0"/>
              </a:rPr>
              <a:t>Μιλάμε </a:t>
            </a:r>
            <a:r>
              <a:rPr lang="el-GR" sz="2400" dirty="0" smtClean="0">
                <a:solidFill>
                  <a:schemeClr val="bg1"/>
                </a:solidFill>
                <a:latin typeface="Times New Roman" pitchFamily="18" charset="0"/>
                <a:cs typeface="Times New Roman" pitchFamily="18" charset="0"/>
              </a:rPr>
              <a:t>ήρεμα και συγκρατημένα.</a:t>
            </a:r>
          </a:p>
          <a:p>
            <a:r>
              <a:rPr lang="el-GR" sz="2400" dirty="0" smtClean="0">
                <a:solidFill>
                  <a:schemeClr val="bg1"/>
                </a:solidFill>
                <a:latin typeface="Times New Roman" pitchFamily="18" charset="0"/>
                <a:cs typeface="Times New Roman" pitchFamily="18" charset="0"/>
              </a:rPr>
              <a:t>Μαθαίνουμε να είμαστε καλοί ακροατές, χωρίς να παρεμβαίνουμε.</a:t>
            </a:r>
          </a:p>
          <a:p>
            <a:endParaRPr lang="el-GR" sz="2400" dirty="0" smtClean="0">
              <a:solidFill>
                <a:schemeClr val="bg1"/>
              </a:solidFill>
              <a:latin typeface="Times New Roman" pitchFamily="18" charset="0"/>
              <a:cs typeface="Times New Roman" pitchFamily="18" charset="0"/>
            </a:endParaRPr>
          </a:p>
        </p:txBody>
      </p:sp>
      <p:sp>
        <p:nvSpPr>
          <p:cNvPr id="6" name="5 - Θέση περιεχομένου"/>
          <p:cNvSpPr>
            <a:spLocks noGrp="1"/>
          </p:cNvSpPr>
          <p:nvPr>
            <p:ph sz="half" idx="2"/>
          </p:nvPr>
        </p:nvSpPr>
        <p:spPr>
          <a:xfrm>
            <a:off x="4648200" y="1285860"/>
            <a:ext cx="4038600" cy="4840303"/>
          </a:xfrm>
        </p:spPr>
        <p:txBody>
          <a:bodyPr>
            <a:normAutofit/>
          </a:bodyPr>
          <a:lstStyle/>
          <a:p>
            <a:pPr lvl="0"/>
            <a:r>
              <a:rPr lang="el-GR" sz="2400" dirty="0" smtClean="0">
                <a:solidFill>
                  <a:schemeClr val="bg1"/>
                </a:solidFill>
                <a:latin typeface="Times New Roman" pitchFamily="18" charset="0"/>
                <a:cs typeface="Times New Roman" pitchFamily="18" charset="0"/>
              </a:rPr>
              <a:t>Δεν ματαιοπονούμε υπογραμμίζοντας τα λάθη του παρελθόντος. Ο μόνος διαθέσιμος χρόνος </a:t>
            </a:r>
            <a:r>
              <a:rPr lang="el-GR" sz="2400" dirty="0" smtClean="0">
                <a:solidFill>
                  <a:schemeClr val="bg1"/>
                </a:solidFill>
                <a:latin typeface="Times New Roman" pitchFamily="18" charset="0"/>
                <a:cs typeface="Times New Roman" pitchFamily="18" charset="0"/>
              </a:rPr>
              <a:t>είναι </a:t>
            </a:r>
            <a:r>
              <a:rPr lang="el-GR" sz="2400" dirty="0" smtClean="0">
                <a:solidFill>
                  <a:schemeClr val="bg1"/>
                </a:solidFill>
                <a:latin typeface="Times New Roman" pitchFamily="18" charset="0"/>
                <a:cs typeface="Times New Roman" pitchFamily="18" charset="0"/>
              </a:rPr>
              <a:t>το «τώρα».</a:t>
            </a:r>
          </a:p>
          <a:p>
            <a:pPr lvl="0"/>
            <a:r>
              <a:rPr lang="el-GR" sz="2400" dirty="0" smtClean="0">
                <a:solidFill>
                  <a:schemeClr val="bg1"/>
                </a:solidFill>
                <a:latin typeface="Times New Roman" pitchFamily="18" charset="0"/>
                <a:cs typeface="Times New Roman" pitchFamily="18" charset="0"/>
              </a:rPr>
              <a:t>Ενθαρρύνουμε, υποστηρίζουμε, τονώνουμε </a:t>
            </a:r>
            <a:r>
              <a:rPr lang="el-GR" sz="2400" dirty="0" smtClean="0">
                <a:solidFill>
                  <a:schemeClr val="bg1"/>
                </a:solidFill>
                <a:latin typeface="Times New Roman" pitchFamily="18" charset="0"/>
                <a:cs typeface="Times New Roman" pitchFamily="18" charset="0"/>
              </a:rPr>
              <a:t>το </a:t>
            </a:r>
            <a:r>
              <a:rPr lang="el-GR" sz="2400" dirty="0" smtClean="0">
                <a:solidFill>
                  <a:schemeClr val="bg1"/>
                </a:solidFill>
                <a:latin typeface="Times New Roman" pitchFamily="18" charset="0"/>
                <a:cs typeface="Times New Roman" pitchFamily="18" charset="0"/>
              </a:rPr>
              <a:t>ηθικό του παιδιού.</a:t>
            </a:r>
          </a:p>
          <a:p>
            <a:pPr lvl="0"/>
            <a:endParaRPr lang="el-GR" sz="2400" dirty="0" smtClean="0">
              <a:solidFill>
                <a:schemeClr val="bg1"/>
              </a:solidFill>
            </a:endParaRPr>
          </a:p>
        </p:txBody>
      </p:sp>
      <p:sp>
        <p:nvSpPr>
          <p:cNvPr id="4" name="3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17</a:t>
            </a:fld>
            <a:endParaRPr lang="el-GR" dirty="0">
              <a:solidFill>
                <a:schemeClr val="bg1"/>
              </a:solidFill>
            </a:endParaRPr>
          </a:p>
        </p:txBody>
      </p:sp>
      <p:pic>
        <p:nvPicPr>
          <p:cNvPr id="5" name="4 - Εικόνα" descr="γονείς 3.jpg"/>
          <p:cNvPicPr>
            <a:picLocks noChangeAspect="1"/>
          </p:cNvPicPr>
          <p:nvPr/>
        </p:nvPicPr>
        <p:blipFill>
          <a:blip r:embed="rId2" cstate="print"/>
          <a:stretch>
            <a:fillRect/>
          </a:stretch>
        </p:blipFill>
        <p:spPr>
          <a:xfrm>
            <a:off x="714348" y="3857628"/>
            <a:ext cx="3902572" cy="1785950"/>
          </a:xfrm>
          <a:prstGeom prst="rect">
            <a:avLst/>
          </a:prstGeom>
        </p:spPr>
      </p:pic>
      <p:pic>
        <p:nvPicPr>
          <p:cNvPr id="7" name="6 - Εικόνα" descr="ηρεμία.jpg"/>
          <p:cNvPicPr>
            <a:picLocks noChangeAspect="1"/>
          </p:cNvPicPr>
          <p:nvPr/>
        </p:nvPicPr>
        <p:blipFill>
          <a:blip r:embed="rId3" cstate="print"/>
          <a:stretch>
            <a:fillRect/>
          </a:stretch>
        </p:blipFill>
        <p:spPr>
          <a:xfrm>
            <a:off x="5643570" y="4572008"/>
            <a:ext cx="2428892" cy="1498267"/>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solidFill>
                  <a:schemeClr val="bg1"/>
                </a:solidFill>
                <a:latin typeface="Times New Roman" pitchFamily="18" charset="0"/>
                <a:cs typeface="Times New Roman" pitchFamily="18" charset="0"/>
              </a:rPr>
              <a:t>Γονείς και εξετάσεις</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lvl="0"/>
            <a:r>
              <a:rPr lang="el-GR" sz="2400" dirty="0" smtClean="0">
                <a:solidFill>
                  <a:schemeClr val="bg1"/>
                </a:solidFill>
                <a:latin typeface="Times New Roman" pitchFamily="18" charset="0"/>
                <a:cs typeface="Times New Roman" pitchFamily="18" charset="0"/>
              </a:rPr>
              <a:t>Δε γινόμαστε προφήτες κακών.</a:t>
            </a:r>
          </a:p>
          <a:p>
            <a:r>
              <a:rPr lang="el-GR" sz="2400" dirty="0" smtClean="0">
                <a:solidFill>
                  <a:schemeClr val="bg1"/>
                </a:solidFill>
                <a:latin typeface="Times New Roman" pitchFamily="18" charset="0"/>
                <a:cs typeface="Times New Roman" pitchFamily="18" charset="0"/>
              </a:rPr>
              <a:t>Δε συγκρίνουμε το παιδί με «επιτυχημένα» αδέλφια.</a:t>
            </a:r>
          </a:p>
          <a:p>
            <a:r>
              <a:rPr lang="el-GR" sz="2400" dirty="0" smtClean="0">
                <a:solidFill>
                  <a:schemeClr val="bg1"/>
                </a:solidFill>
                <a:latin typeface="Times New Roman" pitchFamily="18" charset="0"/>
                <a:cs typeface="Times New Roman" pitchFamily="18" charset="0"/>
              </a:rPr>
              <a:t>Ένας καλός λόγος φτάνει κατευθείαν στην καρδιά.</a:t>
            </a:r>
          </a:p>
          <a:p>
            <a:r>
              <a:rPr lang="el-GR" sz="2400" dirty="0" smtClean="0">
                <a:solidFill>
                  <a:schemeClr val="bg1"/>
                </a:solidFill>
                <a:latin typeface="Times New Roman" pitchFamily="18" charset="0"/>
                <a:cs typeface="Times New Roman" pitchFamily="18" charset="0"/>
              </a:rPr>
              <a:t>Φροντίζουμε τα θετικά μας λόγια να συμφωνούν με τα μηνύματα που στέλνουμε με το σώμα μας (κινήσεις, βλέμματα, ένταση φωνής).</a:t>
            </a:r>
          </a:p>
          <a:p>
            <a:pPr lvl="0">
              <a:buNone/>
            </a:pPr>
            <a:endParaRPr lang="el-GR" dirty="0"/>
          </a:p>
        </p:txBody>
      </p:sp>
      <p:sp>
        <p:nvSpPr>
          <p:cNvPr id="4" name="3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18</a:t>
            </a:fld>
            <a:endParaRPr lang="el-GR" dirty="0">
              <a:solidFill>
                <a:schemeClr val="bg1"/>
              </a:solidFill>
            </a:endParaRPr>
          </a:p>
        </p:txBody>
      </p:sp>
      <p:pic>
        <p:nvPicPr>
          <p:cNvPr id="6" name="5 - Εικόνα" descr="sxeseiw.jpg"/>
          <p:cNvPicPr>
            <a:picLocks noChangeAspect="1"/>
          </p:cNvPicPr>
          <p:nvPr/>
        </p:nvPicPr>
        <p:blipFill>
          <a:blip r:embed="rId2" cstate="print"/>
          <a:stretch>
            <a:fillRect/>
          </a:stretch>
        </p:blipFill>
        <p:spPr>
          <a:xfrm>
            <a:off x="2714612" y="4429132"/>
            <a:ext cx="3909949" cy="1607039"/>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p:txBody>
          <a:bodyPr>
            <a:normAutofit/>
          </a:bodyPr>
          <a:lstStyle/>
          <a:p>
            <a:r>
              <a:rPr lang="el-GR" sz="3600" b="1" dirty="0" smtClean="0">
                <a:solidFill>
                  <a:schemeClr val="bg1"/>
                </a:solidFill>
                <a:latin typeface="Times New Roman" pitchFamily="18" charset="0"/>
                <a:cs typeface="Times New Roman" pitchFamily="18" charset="0"/>
              </a:rPr>
              <a:t>Άγχος και εξετάσεις</a:t>
            </a:r>
            <a:endParaRPr lang="el-GR" sz="3600" b="1"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sz="half" idx="1"/>
          </p:nvPr>
        </p:nvSpPr>
        <p:spPr/>
        <p:txBody>
          <a:bodyPr>
            <a:normAutofit fontScale="85000" lnSpcReduction="20000"/>
          </a:bodyPr>
          <a:lstStyle/>
          <a:p>
            <a:pPr lvl="0"/>
            <a:r>
              <a:rPr lang="el-GR" sz="3100" dirty="0" smtClean="0">
                <a:solidFill>
                  <a:schemeClr val="bg1"/>
                </a:solidFill>
                <a:latin typeface="Times New Roman" pitchFamily="18" charset="0"/>
                <a:cs typeface="Times New Roman" pitchFamily="18" charset="0"/>
              </a:rPr>
              <a:t>Δίνουμε στο παιδί να καταλάβει ότι οι εξετάσεις είναι δική του υπόθεση και ότι είμαστε δίπλα του και το αγαπάμε.</a:t>
            </a:r>
          </a:p>
          <a:p>
            <a:r>
              <a:rPr lang="el-GR" sz="3100" dirty="0" smtClean="0">
                <a:solidFill>
                  <a:schemeClr val="bg1"/>
                </a:solidFill>
                <a:latin typeface="Times New Roman" pitchFamily="18" charset="0"/>
                <a:cs typeface="Times New Roman" pitchFamily="18" charset="0"/>
              </a:rPr>
              <a:t>Καθησυχάζουμε τους φόβους του και συμπαραστεκόμαστε.</a:t>
            </a:r>
          </a:p>
          <a:p>
            <a:pPr lvl="0"/>
            <a:r>
              <a:rPr lang="el-GR" sz="3100" b="1" dirty="0" smtClean="0">
                <a:solidFill>
                  <a:schemeClr val="bg1"/>
                </a:solidFill>
                <a:latin typeface="Times New Roman" pitchFamily="18" charset="0"/>
                <a:cs typeface="Times New Roman" pitchFamily="18" charset="0"/>
              </a:rPr>
              <a:t>Δε</a:t>
            </a:r>
            <a:r>
              <a:rPr lang="el-GR" sz="3100" dirty="0" smtClean="0">
                <a:solidFill>
                  <a:schemeClr val="bg1"/>
                </a:solidFill>
                <a:latin typeface="Times New Roman" pitchFamily="18" charset="0"/>
                <a:cs typeface="Times New Roman" pitchFamily="18" charset="0"/>
              </a:rPr>
              <a:t> μιλάμε απαξιωτικά για τις εξετάσεις, γιατί έτσι μειώνουμε το κίνητρό του να αποδώσει.</a:t>
            </a:r>
          </a:p>
          <a:p>
            <a:endParaRPr lang="el-GR" dirty="0" smtClean="0">
              <a:solidFill>
                <a:schemeClr val="bg1"/>
              </a:solidFill>
            </a:endParaRPr>
          </a:p>
          <a:p>
            <a:endParaRPr lang="el-GR" dirty="0" smtClean="0">
              <a:solidFill>
                <a:schemeClr val="bg1"/>
              </a:solidFill>
            </a:endParaRPr>
          </a:p>
          <a:p>
            <a:pPr lvl="0"/>
            <a:endParaRPr lang="el-GR" dirty="0" smtClean="0">
              <a:solidFill>
                <a:schemeClr val="bg1"/>
              </a:solidFill>
            </a:endParaRPr>
          </a:p>
        </p:txBody>
      </p:sp>
      <p:sp>
        <p:nvSpPr>
          <p:cNvPr id="7" name="6 - Θέση περιεχομένου"/>
          <p:cNvSpPr>
            <a:spLocks noGrp="1"/>
          </p:cNvSpPr>
          <p:nvPr>
            <p:ph sz="half" idx="2"/>
          </p:nvPr>
        </p:nvSpPr>
        <p:spPr/>
        <p:txBody>
          <a:bodyPr>
            <a:normAutofit fontScale="85000" lnSpcReduction="20000"/>
          </a:bodyPr>
          <a:lstStyle/>
          <a:p>
            <a:pPr lvl="0"/>
            <a:r>
              <a:rPr lang="el-GR" b="1" dirty="0" smtClean="0">
                <a:solidFill>
                  <a:schemeClr val="bg1"/>
                </a:solidFill>
                <a:latin typeface="Times New Roman" pitchFamily="18" charset="0"/>
                <a:cs typeface="Times New Roman" pitchFamily="18" charset="0"/>
              </a:rPr>
              <a:t>Δε </a:t>
            </a:r>
            <a:r>
              <a:rPr lang="el-GR" dirty="0" smtClean="0">
                <a:solidFill>
                  <a:schemeClr val="bg1"/>
                </a:solidFill>
                <a:latin typeface="Times New Roman" pitchFamily="18" charset="0"/>
                <a:cs typeface="Times New Roman" pitchFamily="18" charset="0"/>
              </a:rPr>
              <a:t>συζητάμε γενικά τώρα εναλλακτικές λύσεις, αν αποτύχει (π.χ. σπουδές στο εξωτερικό), γιατί έτσι εξοικειώνουμε το παιδί με την αποτυχία.</a:t>
            </a:r>
          </a:p>
          <a:p>
            <a:pPr>
              <a:buNone/>
            </a:pPr>
            <a:endParaRPr lang="el-GR" dirty="0"/>
          </a:p>
        </p:txBody>
      </p:sp>
      <p:sp>
        <p:nvSpPr>
          <p:cNvPr id="4" name="3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19</a:t>
            </a:fld>
            <a:endParaRPr lang="el-GR" dirty="0">
              <a:solidFill>
                <a:schemeClr val="bg1"/>
              </a:solidFill>
            </a:endParaRPr>
          </a:p>
        </p:txBody>
      </p:sp>
      <p:pic>
        <p:nvPicPr>
          <p:cNvPr id="5" name="4 - Εικόνα" descr="θετική σκέψη 2.jpg"/>
          <p:cNvPicPr>
            <a:picLocks noChangeAspect="1"/>
          </p:cNvPicPr>
          <p:nvPr/>
        </p:nvPicPr>
        <p:blipFill>
          <a:blip r:embed="rId2" cstate="print"/>
          <a:stretch>
            <a:fillRect/>
          </a:stretch>
        </p:blipFill>
        <p:spPr>
          <a:xfrm>
            <a:off x="4929190" y="4143380"/>
            <a:ext cx="3786214" cy="214311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582726"/>
          </a:xfrm>
        </p:spPr>
        <p:txBody>
          <a:bodyPr>
            <a:normAutofit/>
          </a:bodyPr>
          <a:lstStyle/>
          <a:p>
            <a:pPr lvl="0"/>
            <a:r>
              <a:rPr lang="el-GR" sz="3600" b="1" dirty="0" smtClean="0">
                <a:solidFill>
                  <a:schemeClr val="bg1"/>
                </a:solidFill>
                <a:latin typeface="Times New Roman" pitchFamily="18" charset="0"/>
                <a:cs typeface="Times New Roman" pitchFamily="18" charset="0"/>
              </a:rPr>
              <a:t>Άγχος και εξετάσεις</a:t>
            </a:r>
            <a:endParaRPr lang="el-GR" sz="3600" dirty="0"/>
          </a:p>
        </p:txBody>
      </p:sp>
      <p:pic>
        <p:nvPicPr>
          <p:cNvPr id="4" name="Picture 10" descr="books"/>
          <p:cNvPicPr>
            <a:picLocks noGrp="1" noChangeAspect="1" noChangeArrowheads="1"/>
          </p:cNvPicPr>
          <p:nvPr>
            <p:ph idx="1"/>
          </p:nvPr>
        </p:nvPicPr>
        <p:blipFill>
          <a:blip r:embed="rId2" cstate="print"/>
          <a:srcRect/>
          <a:stretch>
            <a:fillRect/>
          </a:stretch>
        </p:blipFill>
        <p:spPr bwMode="auto">
          <a:xfrm>
            <a:off x="571472" y="1600200"/>
            <a:ext cx="7441500" cy="4525963"/>
          </a:xfrm>
          <a:prstGeom prst="rect">
            <a:avLst/>
          </a:prstGeom>
          <a:noFill/>
        </p:spPr>
      </p:pic>
      <p:pic>
        <p:nvPicPr>
          <p:cNvPr id="5" name="Picture 8" descr="12812105789c665m"/>
          <p:cNvPicPr>
            <a:picLocks noChangeAspect="1" noChangeArrowheads="1"/>
          </p:cNvPicPr>
          <p:nvPr/>
        </p:nvPicPr>
        <p:blipFill>
          <a:blip r:embed="rId3" cstate="print"/>
          <a:srcRect/>
          <a:stretch>
            <a:fillRect/>
          </a:stretch>
        </p:blipFill>
        <p:spPr bwMode="auto">
          <a:xfrm>
            <a:off x="6858016" y="1500174"/>
            <a:ext cx="2143140" cy="1741485"/>
          </a:xfrm>
          <a:prstGeom prst="rect">
            <a:avLst/>
          </a:prstGeom>
          <a:noFill/>
        </p:spPr>
      </p:pic>
      <p:sp>
        <p:nvSpPr>
          <p:cNvPr id="6" name="5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2</a:t>
            </a:fld>
            <a:endParaRPr lang="el-GR"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p:txBody>
          <a:bodyPr>
            <a:normAutofit/>
          </a:bodyPr>
          <a:lstStyle/>
          <a:p>
            <a:r>
              <a:rPr lang="el-GR" sz="3600" b="1" dirty="0" smtClean="0">
                <a:solidFill>
                  <a:schemeClr val="bg1"/>
                </a:solidFill>
              </a:rPr>
              <a:t>Άγχος και εξετάσεις</a:t>
            </a:r>
            <a:endParaRPr lang="el-GR" sz="3600" b="1" dirty="0">
              <a:solidFill>
                <a:schemeClr val="bg1"/>
              </a:solidFill>
            </a:endParaRPr>
          </a:p>
        </p:txBody>
      </p:sp>
      <p:sp>
        <p:nvSpPr>
          <p:cNvPr id="3" name="2 - Θέση περιεχομένου"/>
          <p:cNvSpPr>
            <a:spLocks noGrp="1"/>
          </p:cNvSpPr>
          <p:nvPr>
            <p:ph sz="half" idx="1"/>
          </p:nvPr>
        </p:nvSpPr>
        <p:spPr/>
        <p:txBody>
          <a:bodyPr>
            <a:normAutofit fontScale="85000" lnSpcReduction="10000"/>
          </a:bodyPr>
          <a:lstStyle/>
          <a:p>
            <a:pPr lvl="0"/>
            <a:r>
              <a:rPr lang="el-GR" dirty="0" smtClean="0">
                <a:solidFill>
                  <a:schemeClr val="bg1"/>
                </a:solidFill>
                <a:latin typeface="Times New Roman" pitchFamily="18" charset="0"/>
                <a:cs typeface="Times New Roman" pitchFamily="18" charset="0"/>
              </a:rPr>
              <a:t>Αφιερώνουμε </a:t>
            </a:r>
            <a:r>
              <a:rPr lang="el-GR" dirty="0" smtClean="0">
                <a:solidFill>
                  <a:schemeClr val="bg1"/>
                </a:solidFill>
                <a:latin typeface="Times New Roman" pitchFamily="18" charset="0"/>
                <a:cs typeface="Times New Roman" pitchFamily="18" charset="0"/>
              </a:rPr>
              <a:t>χρόνο - </a:t>
            </a:r>
            <a:r>
              <a:rPr lang="el-GR" dirty="0" smtClean="0">
                <a:solidFill>
                  <a:schemeClr val="bg1"/>
                </a:solidFill>
                <a:latin typeface="Times New Roman" pitchFamily="18" charset="0"/>
                <a:cs typeface="Times New Roman" pitchFamily="18" charset="0"/>
              </a:rPr>
              <a:t>όχι ποσότητα, αλλά ποιότητα χρόνου.  </a:t>
            </a:r>
          </a:p>
          <a:p>
            <a:pPr lvl="0"/>
            <a:r>
              <a:rPr lang="el-GR" dirty="0" smtClean="0">
                <a:solidFill>
                  <a:schemeClr val="bg1"/>
                </a:solidFill>
                <a:latin typeface="Times New Roman" pitchFamily="18" charset="0"/>
                <a:cs typeface="Times New Roman" pitchFamily="18" charset="0"/>
              </a:rPr>
              <a:t>Προάγουμε τις θετικές σκέψεις και τον αισιόδοξο οραματισμό.</a:t>
            </a:r>
          </a:p>
          <a:p>
            <a:pPr lvl="0"/>
            <a:r>
              <a:rPr lang="el-GR" dirty="0" smtClean="0">
                <a:solidFill>
                  <a:schemeClr val="bg1"/>
                </a:solidFill>
                <a:latin typeface="Times New Roman" pitchFamily="18" charset="0"/>
                <a:cs typeface="Times New Roman" pitchFamily="18" charset="0"/>
              </a:rPr>
              <a:t>Διατηρούμε τον χώρο του σπιτιού καθαρό και τακτικό  και φροντίζουμε  για αρμονία, ηρεμία, σταθερότητα και ισορροπία στην οικογενειακή ατμόσφαιρα.</a:t>
            </a:r>
            <a:endParaRPr lang="el-GR" dirty="0">
              <a:solidFill>
                <a:schemeClr val="bg1"/>
              </a:solidFill>
              <a:latin typeface="Times New Roman" pitchFamily="18" charset="0"/>
              <a:cs typeface="Times New Roman" pitchFamily="18" charset="0"/>
            </a:endParaRPr>
          </a:p>
        </p:txBody>
      </p:sp>
      <p:sp>
        <p:nvSpPr>
          <p:cNvPr id="7" name="6 - Θέση περιεχομένου"/>
          <p:cNvSpPr>
            <a:spLocks noGrp="1"/>
          </p:cNvSpPr>
          <p:nvPr>
            <p:ph sz="half" idx="2"/>
          </p:nvPr>
        </p:nvSpPr>
        <p:spPr/>
        <p:txBody>
          <a:bodyPr>
            <a:normAutofit fontScale="85000" lnSpcReduction="10000"/>
          </a:bodyPr>
          <a:lstStyle/>
          <a:p>
            <a:endParaRPr lang="el-GR"/>
          </a:p>
        </p:txBody>
      </p:sp>
      <p:sp>
        <p:nvSpPr>
          <p:cNvPr id="4" name="3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20</a:t>
            </a:fld>
            <a:endParaRPr lang="el-GR" dirty="0">
              <a:solidFill>
                <a:schemeClr val="bg1"/>
              </a:solidFill>
            </a:endParaRPr>
          </a:p>
        </p:txBody>
      </p:sp>
      <p:pic>
        <p:nvPicPr>
          <p:cNvPr id="5" name="4 - Εικόνα" descr="μπαλόνια.png"/>
          <p:cNvPicPr>
            <a:picLocks noChangeAspect="1"/>
          </p:cNvPicPr>
          <p:nvPr/>
        </p:nvPicPr>
        <p:blipFill>
          <a:blip r:embed="rId3" cstate="print"/>
          <a:stretch>
            <a:fillRect/>
          </a:stretch>
        </p:blipFill>
        <p:spPr>
          <a:xfrm>
            <a:off x="4572000" y="1571612"/>
            <a:ext cx="4143404" cy="4619657"/>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solidFill>
                  <a:schemeClr val="bg1"/>
                </a:solidFill>
                <a:latin typeface="Times New Roman" pitchFamily="18" charset="0"/>
                <a:cs typeface="Times New Roman" pitchFamily="18" charset="0"/>
              </a:rPr>
              <a:t>Άγχος και εξετάσεις</a:t>
            </a:r>
            <a:endParaRPr lang="el-GR" sz="3600" dirty="0">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lstStyle/>
          <a:p>
            <a:pPr lvl="0"/>
            <a:r>
              <a:rPr lang="el-GR" sz="2800" dirty="0" smtClean="0">
                <a:solidFill>
                  <a:schemeClr val="bg1"/>
                </a:solidFill>
                <a:latin typeface="Times New Roman" pitchFamily="18" charset="0"/>
                <a:cs typeface="Times New Roman" pitchFamily="18" charset="0"/>
              </a:rPr>
              <a:t>Δεν ανακινούμε τώρα χρόνια οικογενειακά ζητήματα ούτε διευθετούμε άλυτες συγκρούσεις.</a:t>
            </a:r>
          </a:p>
          <a:p>
            <a:pPr lvl="0"/>
            <a:r>
              <a:rPr lang="el-GR" sz="2800" dirty="0" smtClean="0">
                <a:solidFill>
                  <a:schemeClr val="bg1"/>
                </a:solidFill>
                <a:latin typeface="Times New Roman" pitchFamily="18" charset="0"/>
                <a:cs typeface="Times New Roman" pitchFamily="18" charset="0"/>
              </a:rPr>
              <a:t>Υποστηρίζουμε τη σωστή, ισορροπημένη διατροφή.</a:t>
            </a:r>
          </a:p>
          <a:p>
            <a:pPr lvl="0"/>
            <a:r>
              <a:rPr lang="el-GR" sz="2800" dirty="0" smtClean="0">
                <a:solidFill>
                  <a:schemeClr val="bg1"/>
                </a:solidFill>
                <a:latin typeface="Times New Roman" pitchFamily="18" charset="0"/>
                <a:cs typeface="Times New Roman" pitchFamily="18" charset="0"/>
              </a:rPr>
              <a:t>Ενθαρρύνουμε τη φυσική άσκηση</a:t>
            </a:r>
            <a:r>
              <a:rPr lang="en-GB" sz="2800" dirty="0" smtClean="0">
                <a:solidFill>
                  <a:schemeClr val="bg1"/>
                </a:solidFill>
                <a:latin typeface="Times New Roman" pitchFamily="18" charset="0"/>
                <a:cs typeface="Times New Roman" pitchFamily="18" charset="0"/>
              </a:rPr>
              <a:t>.</a:t>
            </a:r>
            <a:endParaRPr lang="el-GR" sz="2800" dirty="0" smtClean="0">
              <a:solidFill>
                <a:schemeClr val="bg1"/>
              </a:solidFill>
              <a:latin typeface="Times New Roman" pitchFamily="18" charset="0"/>
              <a:cs typeface="Times New Roman" pitchFamily="18" charset="0"/>
            </a:endParaRPr>
          </a:p>
          <a:p>
            <a:pPr lvl="0"/>
            <a:r>
              <a:rPr lang="el-GR" sz="2800" dirty="0" smtClean="0">
                <a:solidFill>
                  <a:schemeClr val="bg1"/>
                </a:solidFill>
                <a:latin typeface="Times New Roman" pitchFamily="18" charset="0"/>
                <a:cs typeface="Times New Roman" pitchFamily="18" charset="0"/>
              </a:rPr>
              <a:t> Συμβουλεύουμε για επαρκή ξεκούραση και ανάπαυση.</a:t>
            </a:r>
          </a:p>
          <a:p>
            <a:endParaRPr lang="el-GR" dirty="0"/>
          </a:p>
        </p:txBody>
      </p:sp>
      <p:sp>
        <p:nvSpPr>
          <p:cNvPr id="4" name="3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21</a:t>
            </a:fld>
            <a:endParaRPr lang="el-GR" dirty="0">
              <a:solidFill>
                <a:schemeClr val="bg1"/>
              </a:solidFill>
            </a:endParaRPr>
          </a:p>
        </p:txBody>
      </p:sp>
      <p:pic>
        <p:nvPicPr>
          <p:cNvPr id="5" name="4 - Εικόνα" descr="διατροφή και εξετάσεις.png"/>
          <p:cNvPicPr>
            <a:picLocks noChangeAspect="1"/>
          </p:cNvPicPr>
          <p:nvPr/>
        </p:nvPicPr>
        <p:blipFill>
          <a:blip r:embed="rId2" cstate="print"/>
          <a:stretch>
            <a:fillRect/>
          </a:stretch>
        </p:blipFill>
        <p:spPr>
          <a:xfrm>
            <a:off x="4929190" y="4643446"/>
            <a:ext cx="3162300" cy="1643074"/>
          </a:xfrm>
          <a:prstGeom prst="rect">
            <a:avLst/>
          </a:prstGeom>
        </p:spPr>
      </p:pic>
      <p:pic>
        <p:nvPicPr>
          <p:cNvPr id="6" name="5 - Εικόνα" descr="άγχος 6.jpg"/>
          <p:cNvPicPr>
            <a:picLocks noChangeAspect="1"/>
          </p:cNvPicPr>
          <p:nvPr/>
        </p:nvPicPr>
        <p:blipFill>
          <a:blip r:embed="rId3" cstate="print"/>
          <a:stretch>
            <a:fillRect/>
          </a:stretch>
        </p:blipFill>
        <p:spPr>
          <a:xfrm>
            <a:off x="928662" y="4643446"/>
            <a:ext cx="2752725" cy="165735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solidFill>
                  <a:schemeClr val="bg1"/>
                </a:solidFill>
                <a:latin typeface="Times New Roman" pitchFamily="18" charset="0"/>
                <a:cs typeface="Times New Roman" pitchFamily="18" charset="0"/>
              </a:rPr>
              <a:t>Γονείς και εξετάσεις</a:t>
            </a:r>
            <a:endParaRPr lang="el-GR" sz="3600" dirty="0">
              <a:latin typeface="Times New Roman" pitchFamily="18" charset="0"/>
              <a:cs typeface="Times New Roman" pitchFamily="18" charset="0"/>
            </a:endParaRPr>
          </a:p>
        </p:txBody>
      </p:sp>
      <p:pic>
        <p:nvPicPr>
          <p:cNvPr id="5" name="4 - Θέση περιεχομένου" descr="άγχος 7.jpg"/>
          <p:cNvPicPr>
            <a:picLocks noGrp="1" noChangeAspect="1"/>
          </p:cNvPicPr>
          <p:nvPr>
            <p:ph idx="1"/>
          </p:nvPr>
        </p:nvPicPr>
        <p:blipFill>
          <a:blip r:embed="rId2" cstate="print"/>
          <a:stretch>
            <a:fillRect/>
          </a:stretch>
        </p:blipFill>
        <p:spPr>
          <a:xfrm>
            <a:off x="1857356" y="2143116"/>
            <a:ext cx="5152380" cy="3385318"/>
          </a:xfrm>
        </p:spPr>
      </p:pic>
      <p:sp>
        <p:nvSpPr>
          <p:cNvPr id="4" name="3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22</a:t>
            </a:fld>
            <a:endParaRPr lang="el-GR"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Τίτλος"/>
          <p:cNvSpPr>
            <a:spLocks noGrp="1"/>
          </p:cNvSpPr>
          <p:nvPr>
            <p:ph type="title"/>
          </p:nvPr>
        </p:nvSpPr>
        <p:spPr/>
        <p:txBody>
          <a:bodyPr>
            <a:normAutofit/>
          </a:bodyPr>
          <a:lstStyle/>
          <a:p>
            <a:r>
              <a:rPr lang="el-GR" sz="3200" b="1" dirty="0" smtClean="0">
                <a:solidFill>
                  <a:schemeClr val="bg1"/>
                </a:solidFill>
                <a:latin typeface="Times New Roman" pitchFamily="18" charset="0"/>
                <a:cs typeface="Times New Roman" pitchFamily="18" charset="0"/>
              </a:rPr>
              <a:t> Απώτερος στόχος  μας</a:t>
            </a:r>
            <a:endParaRPr lang="el-GR" sz="3200" b="1" dirty="0">
              <a:solidFill>
                <a:schemeClr val="bg1"/>
              </a:solidFill>
              <a:latin typeface="Times New Roman" pitchFamily="18" charset="0"/>
              <a:cs typeface="Times New Roman" pitchFamily="18" charset="0"/>
            </a:endParaRPr>
          </a:p>
        </p:txBody>
      </p:sp>
      <p:pic>
        <p:nvPicPr>
          <p:cNvPr id="5" name="3 - Θέση περιεχομένου" descr="εφηβεία 9.jpg"/>
          <p:cNvPicPr>
            <a:picLocks noGrp="1" noChangeAspect="1"/>
          </p:cNvPicPr>
          <p:nvPr>
            <p:ph sz="half" idx="1"/>
          </p:nvPr>
        </p:nvPicPr>
        <p:blipFill>
          <a:blip r:embed="rId2" cstate="print"/>
          <a:stretch>
            <a:fillRect/>
          </a:stretch>
        </p:blipFill>
        <p:spPr>
          <a:xfrm>
            <a:off x="5357818" y="4000504"/>
            <a:ext cx="2619375" cy="1743075"/>
          </a:xfrm>
        </p:spPr>
      </p:pic>
      <p:sp>
        <p:nvSpPr>
          <p:cNvPr id="9" name="8 - Θέση περιεχομένου"/>
          <p:cNvSpPr>
            <a:spLocks noGrp="1"/>
          </p:cNvSpPr>
          <p:nvPr>
            <p:ph sz="half" idx="2"/>
          </p:nvPr>
        </p:nvSpPr>
        <p:spPr>
          <a:xfrm>
            <a:off x="4286248" y="1600200"/>
            <a:ext cx="4400552" cy="4525963"/>
          </a:xfrm>
        </p:spPr>
        <p:txBody>
          <a:bodyPr/>
          <a:lstStyle/>
          <a:p>
            <a:pPr>
              <a:buNone/>
            </a:pPr>
            <a:endParaRPr lang="el-GR" dirty="0" smtClean="0"/>
          </a:p>
          <a:p>
            <a:pPr algn="ctr">
              <a:buNone/>
            </a:pPr>
            <a:r>
              <a:rPr lang="el-GR" sz="2400" b="1" dirty="0" smtClean="0">
                <a:solidFill>
                  <a:schemeClr val="bg1"/>
                </a:solidFill>
                <a:latin typeface="Times New Roman" pitchFamily="18" charset="0"/>
                <a:cs typeface="Times New Roman" pitchFamily="18" charset="0"/>
              </a:rPr>
              <a:t>Άνθρωποι </a:t>
            </a:r>
          </a:p>
          <a:p>
            <a:pPr algn="ctr">
              <a:buNone/>
            </a:pPr>
            <a:r>
              <a:rPr lang="el-GR" sz="2400" b="1" dirty="0" smtClean="0">
                <a:solidFill>
                  <a:schemeClr val="bg1"/>
                </a:solidFill>
                <a:latin typeface="Times New Roman" pitchFamily="18" charset="0"/>
                <a:cs typeface="Times New Roman" pitchFamily="18" charset="0"/>
              </a:rPr>
              <a:t>ευτυχισμένοι και </a:t>
            </a:r>
            <a:r>
              <a:rPr lang="el-GR" sz="2400" b="1" dirty="0" smtClean="0">
                <a:solidFill>
                  <a:schemeClr val="bg1"/>
                </a:solidFill>
                <a:latin typeface="Times New Roman" pitchFamily="18" charset="0"/>
                <a:cs typeface="Times New Roman" pitchFamily="18" charset="0"/>
              </a:rPr>
              <a:t>δυνατοί </a:t>
            </a:r>
          </a:p>
          <a:p>
            <a:pPr algn="ctr">
              <a:buNone/>
            </a:pPr>
            <a:r>
              <a:rPr lang="el-GR" sz="2400" b="1" dirty="0" smtClean="0">
                <a:solidFill>
                  <a:schemeClr val="bg1"/>
                </a:solidFill>
                <a:latin typeface="Times New Roman" pitchFamily="18" charset="0"/>
                <a:cs typeface="Times New Roman" pitchFamily="18" charset="0"/>
              </a:rPr>
              <a:t>ν’ αντιμετωπίσουν </a:t>
            </a:r>
          </a:p>
          <a:p>
            <a:pPr algn="ctr">
              <a:buNone/>
            </a:pPr>
            <a:r>
              <a:rPr lang="el-GR" sz="2400" b="1" dirty="0" smtClean="0">
                <a:solidFill>
                  <a:schemeClr val="bg1"/>
                </a:solidFill>
                <a:latin typeface="Times New Roman" pitchFamily="18" charset="0"/>
                <a:cs typeface="Times New Roman" pitchFamily="18" charset="0"/>
              </a:rPr>
              <a:t>τις προκλήσεις της ζωής τους.</a:t>
            </a:r>
            <a:endParaRPr lang="el-GR" sz="2400" b="1" dirty="0">
              <a:solidFill>
                <a:schemeClr val="bg1"/>
              </a:solidFill>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23</a:t>
            </a:fld>
            <a:endParaRPr lang="el-GR" dirty="0">
              <a:solidFill>
                <a:schemeClr val="bg1"/>
              </a:solidFill>
            </a:endParaRPr>
          </a:p>
        </p:txBody>
      </p:sp>
      <p:pic>
        <p:nvPicPr>
          <p:cNvPr id="6" name="5 - Εικόνα" descr="αγόρι αυτοεκτίμηση.jpg"/>
          <p:cNvPicPr>
            <a:picLocks noChangeAspect="1"/>
          </p:cNvPicPr>
          <p:nvPr/>
        </p:nvPicPr>
        <p:blipFill>
          <a:blip r:embed="rId3" cstate="print"/>
          <a:stretch>
            <a:fillRect/>
          </a:stretch>
        </p:blipFill>
        <p:spPr>
          <a:xfrm>
            <a:off x="571472" y="1928802"/>
            <a:ext cx="3672408" cy="4000528"/>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solidFill>
                  <a:schemeClr val="bg1"/>
                </a:solidFill>
                <a:latin typeface="Times New Roman" pitchFamily="18" charset="0"/>
                <a:cs typeface="Times New Roman" pitchFamily="18" charset="0"/>
              </a:rPr>
              <a:t>Τα παιδιά σας δεν είναι παιδιά σας…</a:t>
            </a:r>
            <a:endParaRPr lang="el-GR" sz="32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24</a:t>
            </a:fld>
            <a:endParaRPr lang="el-GR" dirty="0">
              <a:solidFill>
                <a:schemeClr val="bg1"/>
              </a:solidFill>
            </a:endParaRPr>
          </a:p>
        </p:txBody>
      </p:sp>
      <p:pic>
        <p:nvPicPr>
          <p:cNvPr id="5" name="5 - Θέση περιεχομένου" descr="ΑΘΛΗΣΗ 3.jpg"/>
          <p:cNvPicPr>
            <a:picLocks noGrp="1" noChangeAspect="1"/>
          </p:cNvPicPr>
          <p:nvPr>
            <p:ph idx="1"/>
          </p:nvPr>
        </p:nvPicPr>
        <p:blipFill>
          <a:blip r:embed="rId2" cstate="print"/>
          <a:stretch>
            <a:fillRect/>
          </a:stretch>
        </p:blipFill>
        <p:spPr>
          <a:xfrm>
            <a:off x="1500166" y="1714488"/>
            <a:ext cx="6348727" cy="3809236"/>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p:txBody>
          <a:bodyPr>
            <a:normAutofit/>
          </a:bodyPr>
          <a:lstStyle/>
          <a:p>
            <a:r>
              <a:rPr lang="el-GR" sz="3200" b="1" dirty="0" smtClean="0">
                <a:solidFill>
                  <a:schemeClr val="bg1"/>
                </a:solidFill>
                <a:latin typeface="Times New Roman" pitchFamily="18" charset="0"/>
                <a:cs typeface="Times New Roman" pitchFamily="18" charset="0"/>
              </a:rPr>
              <a:t>Τα παιδιά σας δεν είναι παιδιά σας…</a:t>
            </a:r>
            <a:endParaRPr lang="el-GR" sz="3200" dirty="0">
              <a:solidFill>
                <a:schemeClr val="bg1"/>
              </a:solidFill>
              <a:latin typeface="Times New Roman" pitchFamily="18" charset="0"/>
              <a:cs typeface="Times New Roman" pitchFamily="18" charset="0"/>
            </a:endParaRPr>
          </a:p>
        </p:txBody>
      </p:sp>
      <p:pic>
        <p:nvPicPr>
          <p:cNvPr id="5" name="4 - Θέση περιεχομένου" descr="ουράνιο τόξο.jpg"/>
          <p:cNvPicPr>
            <a:picLocks noGrp="1" noChangeAspect="1"/>
          </p:cNvPicPr>
          <p:nvPr>
            <p:ph sz="half" idx="1"/>
          </p:nvPr>
        </p:nvPicPr>
        <p:blipFill>
          <a:blip r:embed="rId2" cstate="print"/>
          <a:stretch>
            <a:fillRect/>
          </a:stretch>
        </p:blipFill>
        <p:spPr>
          <a:xfrm>
            <a:off x="642910" y="2285993"/>
            <a:ext cx="1905000" cy="1785950"/>
          </a:xfrm>
          <a:prstGeom prst="rect">
            <a:avLst/>
          </a:prstGeom>
        </p:spPr>
      </p:pic>
      <p:sp>
        <p:nvSpPr>
          <p:cNvPr id="7" name="6 - Θέση περιεχομένου"/>
          <p:cNvSpPr>
            <a:spLocks noGrp="1"/>
          </p:cNvSpPr>
          <p:nvPr>
            <p:ph sz="half" idx="2"/>
          </p:nvPr>
        </p:nvSpPr>
        <p:spPr>
          <a:xfrm>
            <a:off x="3000364" y="1428736"/>
            <a:ext cx="5400684" cy="5000660"/>
          </a:xfrm>
        </p:spPr>
        <p:txBody>
          <a:bodyPr>
            <a:normAutofit fontScale="55000" lnSpcReduction="20000"/>
          </a:bodyPr>
          <a:lstStyle/>
          <a:p>
            <a:pPr>
              <a:buNone/>
            </a:pPr>
            <a:r>
              <a:rPr lang="el-GR" sz="3200" b="1" dirty="0" smtClean="0">
                <a:solidFill>
                  <a:schemeClr val="bg1"/>
                </a:solidFill>
              </a:rPr>
              <a:t>«</a:t>
            </a:r>
            <a:r>
              <a:rPr lang="el-GR" sz="3200" b="1" dirty="0" smtClean="0">
                <a:solidFill>
                  <a:schemeClr val="bg1"/>
                </a:solidFill>
              </a:rPr>
              <a:t>Τα παιδιά σας δεν είναι παιδιά σας. </a:t>
            </a:r>
          </a:p>
          <a:p>
            <a:pPr>
              <a:buNone/>
            </a:pPr>
            <a:r>
              <a:rPr lang="el-GR" sz="3200" b="1" dirty="0" smtClean="0">
                <a:solidFill>
                  <a:schemeClr val="bg1"/>
                </a:solidFill>
              </a:rPr>
              <a:t>Είναι οι γιοι και οι κόρες της </a:t>
            </a:r>
            <a:r>
              <a:rPr lang="el-GR" sz="3200" b="1" dirty="0" smtClean="0">
                <a:solidFill>
                  <a:schemeClr val="bg1"/>
                </a:solidFill>
              </a:rPr>
              <a:t>λαχτάρας </a:t>
            </a:r>
          </a:p>
          <a:p>
            <a:pPr>
              <a:buNone/>
            </a:pPr>
            <a:r>
              <a:rPr lang="el-GR" sz="3200" b="1" dirty="0" smtClean="0">
                <a:solidFill>
                  <a:schemeClr val="bg1"/>
                </a:solidFill>
              </a:rPr>
              <a:t>της </a:t>
            </a:r>
            <a:r>
              <a:rPr lang="el-GR" sz="3200" b="1" dirty="0" smtClean="0">
                <a:solidFill>
                  <a:schemeClr val="bg1"/>
                </a:solidFill>
              </a:rPr>
              <a:t>Ζωής για τη ζωή. </a:t>
            </a:r>
          </a:p>
          <a:p>
            <a:pPr>
              <a:buNone/>
            </a:pPr>
            <a:r>
              <a:rPr lang="el-GR" sz="3200" b="1" dirty="0" smtClean="0">
                <a:solidFill>
                  <a:schemeClr val="bg1"/>
                </a:solidFill>
              </a:rPr>
              <a:t>Έρχονται στη ζωή με τη βοήθειά σας, </a:t>
            </a:r>
            <a:endParaRPr lang="el-GR" sz="3200" b="1" dirty="0" smtClean="0">
              <a:solidFill>
                <a:schemeClr val="bg1"/>
              </a:solidFill>
            </a:endParaRPr>
          </a:p>
          <a:p>
            <a:pPr>
              <a:buNone/>
            </a:pPr>
            <a:r>
              <a:rPr lang="el-GR" sz="3200" b="1" dirty="0" smtClean="0">
                <a:solidFill>
                  <a:schemeClr val="bg1"/>
                </a:solidFill>
              </a:rPr>
              <a:t>αλλά </a:t>
            </a:r>
            <a:r>
              <a:rPr lang="el-GR" sz="3200" b="1" dirty="0" smtClean="0">
                <a:solidFill>
                  <a:schemeClr val="bg1"/>
                </a:solidFill>
              </a:rPr>
              <a:t>όχι από σας.</a:t>
            </a:r>
          </a:p>
          <a:p>
            <a:pPr>
              <a:buNone/>
            </a:pPr>
            <a:r>
              <a:rPr lang="el-GR" sz="3200" b="1" dirty="0" smtClean="0">
                <a:solidFill>
                  <a:schemeClr val="bg1"/>
                </a:solidFill>
              </a:rPr>
              <a:t> Και </a:t>
            </a:r>
            <a:r>
              <a:rPr lang="el-GR" sz="3200" b="1" dirty="0" smtClean="0">
                <a:solidFill>
                  <a:schemeClr val="bg1"/>
                </a:solidFill>
              </a:rPr>
              <a:t>μ’ όλο που είναι μαζί σας</a:t>
            </a:r>
            <a:r>
              <a:rPr lang="el-GR" sz="3200" b="1" dirty="0" smtClean="0">
                <a:solidFill>
                  <a:schemeClr val="bg1"/>
                </a:solidFill>
              </a:rPr>
              <a:t>,</a:t>
            </a:r>
          </a:p>
          <a:p>
            <a:pPr>
              <a:buNone/>
            </a:pPr>
            <a:r>
              <a:rPr lang="el-GR" sz="3200" b="1" dirty="0" smtClean="0">
                <a:solidFill>
                  <a:schemeClr val="bg1"/>
                </a:solidFill>
              </a:rPr>
              <a:t> δεν </a:t>
            </a:r>
            <a:r>
              <a:rPr lang="el-GR" sz="3200" b="1" dirty="0" smtClean="0">
                <a:solidFill>
                  <a:schemeClr val="bg1"/>
                </a:solidFill>
              </a:rPr>
              <a:t>ανήκουν σ’ εσάς.  </a:t>
            </a:r>
          </a:p>
          <a:p>
            <a:pPr>
              <a:buNone/>
            </a:pPr>
            <a:r>
              <a:rPr lang="el-GR" sz="3200" b="1" dirty="0" smtClean="0">
                <a:solidFill>
                  <a:schemeClr val="bg1"/>
                </a:solidFill>
              </a:rPr>
              <a:t>Μπορείτε να τους δώσετε την αγάπη </a:t>
            </a:r>
            <a:r>
              <a:rPr lang="el-GR" sz="3200" b="1" dirty="0" smtClean="0">
                <a:solidFill>
                  <a:schemeClr val="bg1"/>
                </a:solidFill>
              </a:rPr>
              <a:t>σας,</a:t>
            </a:r>
          </a:p>
          <a:p>
            <a:pPr>
              <a:buNone/>
            </a:pPr>
            <a:r>
              <a:rPr lang="el-GR" sz="3200" b="1" dirty="0" smtClean="0">
                <a:solidFill>
                  <a:schemeClr val="bg1"/>
                </a:solidFill>
              </a:rPr>
              <a:t> όχι </a:t>
            </a:r>
            <a:r>
              <a:rPr lang="el-GR" sz="3200" b="1" dirty="0" smtClean="0">
                <a:solidFill>
                  <a:schemeClr val="bg1"/>
                </a:solidFill>
              </a:rPr>
              <a:t>όμως και τις ιδέες σας.</a:t>
            </a:r>
          </a:p>
          <a:p>
            <a:pPr>
              <a:buNone/>
            </a:pPr>
            <a:r>
              <a:rPr lang="el-GR" sz="3200" b="1" dirty="0" smtClean="0">
                <a:solidFill>
                  <a:schemeClr val="bg1"/>
                </a:solidFill>
              </a:rPr>
              <a:t>Γιατί αυτά έχουν δικές τους ιδέες.</a:t>
            </a:r>
          </a:p>
          <a:p>
            <a:pPr>
              <a:buNone/>
            </a:pPr>
            <a:r>
              <a:rPr lang="el-GR" sz="3200" b="1" dirty="0" smtClean="0">
                <a:solidFill>
                  <a:schemeClr val="bg1"/>
                </a:solidFill>
              </a:rPr>
              <a:t> Μπορείτε </a:t>
            </a:r>
            <a:r>
              <a:rPr lang="el-GR" sz="3200" b="1" dirty="0" smtClean="0">
                <a:solidFill>
                  <a:schemeClr val="bg1"/>
                </a:solidFill>
              </a:rPr>
              <a:t>να στεγάσετε το σώμα τους</a:t>
            </a:r>
            <a:r>
              <a:rPr lang="el-GR" sz="3200" b="1" dirty="0" smtClean="0">
                <a:solidFill>
                  <a:schemeClr val="bg1"/>
                </a:solidFill>
              </a:rPr>
              <a:t>,</a:t>
            </a:r>
          </a:p>
          <a:p>
            <a:pPr>
              <a:buNone/>
            </a:pPr>
            <a:r>
              <a:rPr lang="el-GR" sz="3200" b="1" dirty="0" smtClean="0">
                <a:solidFill>
                  <a:schemeClr val="bg1"/>
                </a:solidFill>
              </a:rPr>
              <a:t> όχι </a:t>
            </a:r>
            <a:r>
              <a:rPr lang="el-GR" sz="3200" b="1" dirty="0" smtClean="0">
                <a:solidFill>
                  <a:schemeClr val="bg1"/>
                </a:solidFill>
              </a:rPr>
              <a:t>όμως και την ψυχή τους, </a:t>
            </a:r>
          </a:p>
          <a:p>
            <a:pPr>
              <a:buNone/>
            </a:pPr>
            <a:r>
              <a:rPr lang="el-GR" sz="3200" b="1" dirty="0" smtClean="0">
                <a:solidFill>
                  <a:schemeClr val="bg1"/>
                </a:solidFill>
              </a:rPr>
              <a:t>γιατί η ψυχή τους </a:t>
            </a:r>
            <a:r>
              <a:rPr lang="el-GR" sz="3200" b="1" dirty="0" smtClean="0">
                <a:solidFill>
                  <a:schemeClr val="bg1"/>
                </a:solidFill>
              </a:rPr>
              <a:t>κατοικεί </a:t>
            </a:r>
            <a:r>
              <a:rPr lang="el-GR" sz="3200" b="1" dirty="0" smtClean="0">
                <a:solidFill>
                  <a:schemeClr val="bg1"/>
                </a:solidFill>
              </a:rPr>
              <a:t>στο σπίτι </a:t>
            </a:r>
            <a:r>
              <a:rPr lang="el-GR" sz="3200" b="1" dirty="0" smtClean="0">
                <a:solidFill>
                  <a:schemeClr val="bg1"/>
                </a:solidFill>
              </a:rPr>
              <a:t>του αύριο,</a:t>
            </a:r>
          </a:p>
          <a:p>
            <a:pPr>
              <a:buNone/>
            </a:pPr>
            <a:r>
              <a:rPr lang="el-GR" sz="3200" b="1" dirty="0" smtClean="0">
                <a:solidFill>
                  <a:schemeClr val="bg1"/>
                </a:solidFill>
              </a:rPr>
              <a:t>που </a:t>
            </a:r>
            <a:r>
              <a:rPr lang="el-GR" sz="3200" b="1" dirty="0" smtClean="0">
                <a:solidFill>
                  <a:schemeClr val="bg1"/>
                </a:solidFill>
              </a:rPr>
              <a:t>εσείς δεν μπορείτε να επισκεφτείτε</a:t>
            </a:r>
            <a:r>
              <a:rPr lang="el-GR" sz="3200" b="1" dirty="0" smtClean="0">
                <a:solidFill>
                  <a:schemeClr val="bg1"/>
                </a:solidFill>
              </a:rPr>
              <a:t>,</a:t>
            </a:r>
          </a:p>
          <a:p>
            <a:pPr>
              <a:buNone/>
            </a:pPr>
            <a:r>
              <a:rPr lang="el-GR" sz="3200" b="1" dirty="0" smtClean="0">
                <a:solidFill>
                  <a:schemeClr val="bg1"/>
                </a:solidFill>
              </a:rPr>
              <a:t> </a:t>
            </a:r>
            <a:r>
              <a:rPr lang="el-GR" sz="3200" b="1" dirty="0" smtClean="0">
                <a:solidFill>
                  <a:schemeClr val="bg1"/>
                </a:solidFill>
              </a:rPr>
              <a:t>ούτε στα όνειρά σας…» </a:t>
            </a:r>
            <a:endParaRPr lang="el-GR" sz="3200" dirty="0" smtClean="0">
              <a:solidFill>
                <a:schemeClr val="bg1"/>
              </a:solidFill>
            </a:endParaRPr>
          </a:p>
          <a:p>
            <a:pPr algn="ctr">
              <a:buNone/>
            </a:pPr>
            <a:r>
              <a:rPr lang="el-GR" b="1" dirty="0" smtClean="0"/>
              <a:t>                                                                                                                </a:t>
            </a:r>
            <a:r>
              <a:rPr lang="el-GR" b="1" dirty="0" smtClean="0">
                <a:solidFill>
                  <a:schemeClr val="bg1"/>
                </a:solidFill>
              </a:rPr>
              <a:t>Χαλίλ </a:t>
            </a:r>
            <a:r>
              <a:rPr lang="el-GR" b="1" dirty="0" smtClean="0">
                <a:solidFill>
                  <a:schemeClr val="bg1"/>
                </a:solidFill>
              </a:rPr>
              <a:t>Γκιμπράν</a:t>
            </a:r>
            <a:endParaRPr lang="el-GR" dirty="0" smtClean="0">
              <a:solidFill>
                <a:schemeClr val="bg1"/>
              </a:solidFill>
            </a:endParaRPr>
          </a:p>
          <a:p>
            <a:endParaRPr lang="el-GR" dirty="0"/>
          </a:p>
        </p:txBody>
      </p:sp>
      <p:sp>
        <p:nvSpPr>
          <p:cNvPr id="4" name="3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25</a:t>
            </a:fld>
            <a:endParaRPr lang="el-GR"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solidFill>
                  <a:schemeClr val="bg1"/>
                </a:solidFill>
                <a:latin typeface="Times New Roman" pitchFamily="18" charset="0"/>
                <a:cs typeface="Times New Roman" pitchFamily="18" charset="0"/>
              </a:rPr>
              <a:t/>
            </a:r>
            <a:br>
              <a:rPr lang="el-GR" sz="3200" b="1" dirty="0" smtClean="0">
                <a:solidFill>
                  <a:schemeClr val="bg1"/>
                </a:solidFill>
                <a:latin typeface="Times New Roman" pitchFamily="18" charset="0"/>
                <a:cs typeface="Times New Roman" pitchFamily="18" charset="0"/>
              </a:rPr>
            </a:br>
            <a:r>
              <a:rPr lang="el-GR" sz="3200" b="1" dirty="0" smtClean="0">
                <a:solidFill>
                  <a:schemeClr val="bg1"/>
                </a:solidFill>
                <a:latin typeface="Times New Roman" pitchFamily="18" charset="0"/>
                <a:cs typeface="Times New Roman" pitchFamily="18" charset="0"/>
              </a:rPr>
              <a:t>Άγχος και εξετάσεις</a:t>
            </a:r>
            <a:endParaRPr lang="el-GR" sz="3200" b="1"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lnSpcReduction="10000"/>
          </a:bodyPr>
          <a:lstStyle/>
          <a:p>
            <a:pPr algn="ctr">
              <a:buNone/>
            </a:pPr>
            <a:endParaRPr lang="el-GR" sz="2800" dirty="0" smtClean="0">
              <a:solidFill>
                <a:schemeClr val="bg1"/>
              </a:solidFill>
              <a:latin typeface="Times New Roman" pitchFamily="18" charset="0"/>
              <a:cs typeface="Times New Roman" pitchFamily="18" charset="0"/>
            </a:endParaRPr>
          </a:p>
          <a:p>
            <a:pPr algn="ctr">
              <a:buNone/>
            </a:pPr>
            <a:endParaRPr lang="el-GR" sz="2800" dirty="0">
              <a:solidFill>
                <a:schemeClr val="bg1"/>
              </a:solidFill>
              <a:latin typeface="Times New Roman" pitchFamily="18" charset="0"/>
              <a:cs typeface="Times New Roman" pitchFamily="18" charset="0"/>
            </a:endParaRPr>
          </a:p>
          <a:p>
            <a:pPr algn="ctr">
              <a:buNone/>
            </a:pPr>
            <a:endParaRPr lang="el-GR" sz="2000" dirty="0">
              <a:solidFill>
                <a:schemeClr val="bg1"/>
              </a:solidFill>
              <a:latin typeface="Times New Roman" pitchFamily="18" charset="0"/>
              <a:cs typeface="Times New Roman" pitchFamily="18" charset="0"/>
            </a:endParaRPr>
          </a:p>
          <a:p>
            <a:endParaRPr lang="el-GR" dirty="0"/>
          </a:p>
          <a:p>
            <a:pPr algn="ctr">
              <a:buNone/>
            </a:pPr>
            <a:endParaRPr lang="en-GB" sz="2000" dirty="0" smtClean="0">
              <a:solidFill>
                <a:schemeClr val="bg1"/>
              </a:solidFill>
              <a:latin typeface="Times New Roman" pitchFamily="18" charset="0"/>
              <a:cs typeface="Times New Roman" pitchFamily="18" charset="0"/>
            </a:endParaRPr>
          </a:p>
          <a:p>
            <a:pPr algn="ctr">
              <a:buNone/>
            </a:pPr>
            <a:endParaRPr lang="en-GB" sz="2000" dirty="0" smtClean="0">
              <a:solidFill>
                <a:schemeClr val="bg1"/>
              </a:solidFill>
              <a:latin typeface="Times New Roman" pitchFamily="18" charset="0"/>
              <a:cs typeface="Times New Roman" pitchFamily="18" charset="0"/>
            </a:endParaRPr>
          </a:p>
          <a:p>
            <a:pPr algn="ctr">
              <a:buNone/>
            </a:pPr>
            <a:endParaRPr lang="en-GB" sz="2000" dirty="0" smtClean="0">
              <a:solidFill>
                <a:schemeClr val="bg1"/>
              </a:solidFill>
              <a:latin typeface="Times New Roman" pitchFamily="18" charset="0"/>
              <a:cs typeface="Times New Roman" pitchFamily="18" charset="0"/>
            </a:endParaRPr>
          </a:p>
          <a:p>
            <a:pPr algn="ctr">
              <a:buNone/>
            </a:pPr>
            <a:endParaRPr lang="en-GB" sz="2000" dirty="0" smtClean="0">
              <a:solidFill>
                <a:schemeClr val="bg1"/>
              </a:solidFill>
              <a:latin typeface="Times New Roman" pitchFamily="18" charset="0"/>
              <a:cs typeface="Times New Roman" pitchFamily="18" charset="0"/>
            </a:endParaRPr>
          </a:p>
          <a:p>
            <a:pPr algn="ctr">
              <a:buNone/>
            </a:pPr>
            <a:endParaRPr lang="el-GR" sz="2000" dirty="0" smtClean="0">
              <a:solidFill>
                <a:schemeClr val="bg1"/>
              </a:solidFill>
              <a:latin typeface="Times New Roman" pitchFamily="18" charset="0"/>
              <a:cs typeface="Times New Roman" pitchFamily="18" charset="0"/>
            </a:endParaRPr>
          </a:p>
          <a:p>
            <a:pPr algn="ctr">
              <a:buNone/>
            </a:pPr>
            <a:r>
              <a:rPr lang="el-GR" sz="2000" dirty="0" smtClean="0">
                <a:solidFill>
                  <a:schemeClr val="bg1"/>
                </a:solidFill>
                <a:latin typeface="Times New Roman" pitchFamily="18" charset="0"/>
                <a:cs typeface="Times New Roman" pitchFamily="18" charset="0"/>
              </a:rPr>
              <a:t>Έφη Μπουκουβάλα - Κλώντζα</a:t>
            </a:r>
          </a:p>
          <a:p>
            <a:pPr algn="ctr">
              <a:buNone/>
            </a:pPr>
            <a:r>
              <a:rPr lang="el-GR" sz="2000" dirty="0" smtClean="0">
                <a:solidFill>
                  <a:schemeClr val="bg1"/>
                </a:solidFill>
                <a:latin typeface="Times New Roman" pitchFamily="18" charset="0"/>
                <a:cs typeface="Times New Roman" pitchFamily="18" charset="0"/>
              </a:rPr>
              <a:t>φ</a:t>
            </a:r>
            <a:r>
              <a:rPr lang="el-GR" sz="2000" dirty="0" smtClean="0">
                <a:solidFill>
                  <a:schemeClr val="bg1"/>
                </a:solidFill>
                <a:latin typeface="Times New Roman" pitchFamily="18" charset="0"/>
                <a:cs typeface="Times New Roman" pitchFamily="18" charset="0"/>
              </a:rPr>
              <a:t>ιλόλογος – ψυχολόγος</a:t>
            </a:r>
          </a:p>
          <a:p>
            <a:pPr algn="ctr">
              <a:buNone/>
            </a:pPr>
            <a:r>
              <a:rPr lang="el-GR" sz="2000" dirty="0" smtClean="0">
                <a:solidFill>
                  <a:schemeClr val="bg1"/>
                </a:solidFill>
                <a:latin typeface="Times New Roman" pitchFamily="18" charset="0"/>
                <a:cs typeface="Times New Roman" pitchFamily="18" charset="0"/>
              </a:rPr>
              <a:t>Κ.Ε.Σ.Υ. </a:t>
            </a:r>
            <a:r>
              <a:rPr lang="el-GR" sz="2000" dirty="0" smtClean="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Λασιθίου</a:t>
            </a:r>
            <a:endParaRPr lang="el-GR" sz="2000" dirty="0"/>
          </a:p>
        </p:txBody>
      </p:sp>
      <p:pic>
        <p:nvPicPr>
          <p:cNvPr id="4" name="3 - Εικόνα" descr="καλή επιτυχία 3.jpg"/>
          <p:cNvPicPr>
            <a:picLocks noChangeAspect="1"/>
          </p:cNvPicPr>
          <p:nvPr/>
        </p:nvPicPr>
        <p:blipFill>
          <a:blip r:embed="rId2" cstate="print"/>
          <a:stretch>
            <a:fillRect/>
          </a:stretch>
        </p:blipFill>
        <p:spPr>
          <a:xfrm>
            <a:off x="1357290" y="1643050"/>
            <a:ext cx="6286544" cy="3231719"/>
          </a:xfrm>
          <a:prstGeom prst="rect">
            <a:avLst/>
          </a:prstGeom>
        </p:spPr>
      </p:pic>
      <p:sp>
        <p:nvSpPr>
          <p:cNvPr id="7" name="6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26</a:t>
            </a:fld>
            <a:endParaRPr lang="el-GR"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solidFill>
                  <a:schemeClr val="bg1"/>
                </a:solidFill>
                <a:latin typeface="Times New Roman" pitchFamily="18" charset="0"/>
                <a:cs typeface="Times New Roman" pitchFamily="18" charset="0"/>
              </a:rPr>
              <a:t>Άγχος και εξετάσεις</a:t>
            </a:r>
            <a:endParaRPr lang="el-GR" sz="3600" b="1"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pPr lvl="0"/>
            <a:endParaRPr lang="el-GR" sz="2800" dirty="0" smtClean="0">
              <a:solidFill>
                <a:schemeClr val="bg1"/>
              </a:solidFill>
              <a:latin typeface="Times New Roman" pitchFamily="18" charset="0"/>
              <a:cs typeface="Times New Roman" pitchFamily="18" charset="0"/>
            </a:endParaRPr>
          </a:p>
          <a:p>
            <a:pPr lvl="0"/>
            <a:r>
              <a:rPr lang="el-GR" sz="2800" dirty="0" smtClean="0">
                <a:solidFill>
                  <a:schemeClr val="bg1"/>
                </a:solidFill>
                <a:latin typeface="Times New Roman" pitchFamily="18" charset="0"/>
                <a:cs typeface="Times New Roman" pitchFamily="18" charset="0"/>
              </a:rPr>
              <a:t>Κάθε </a:t>
            </a:r>
            <a:r>
              <a:rPr lang="el-GR" sz="2800" dirty="0">
                <a:solidFill>
                  <a:schemeClr val="bg1"/>
                </a:solidFill>
                <a:latin typeface="Times New Roman" pitchFamily="18" charset="0"/>
                <a:cs typeface="Times New Roman" pitchFamily="18" charset="0"/>
              </a:rPr>
              <a:t>μέρα δίνουμε </a:t>
            </a:r>
            <a:r>
              <a:rPr lang="el-GR" sz="2800" dirty="0" smtClean="0">
                <a:solidFill>
                  <a:schemeClr val="bg1"/>
                </a:solidFill>
                <a:latin typeface="Times New Roman" pitchFamily="18" charset="0"/>
                <a:cs typeface="Times New Roman" pitchFamily="18" charset="0"/>
              </a:rPr>
              <a:t>εξετάσεις. Η αξιολόγηση </a:t>
            </a:r>
            <a:r>
              <a:rPr lang="el-GR" sz="2800" dirty="0">
                <a:solidFill>
                  <a:schemeClr val="bg1"/>
                </a:solidFill>
                <a:latin typeface="Times New Roman" pitchFamily="18" charset="0"/>
                <a:cs typeface="Times New Roman" pitchFamily="18" charset="0"/>
              </a:rPr>
              <a:t>είναι αναπόσπαστο μέρος της ζωής</a:t>
            </a:r>
            <a:r>
              <a:rPr lang="el-GR" sz="2800" dirty="0" smtClean="0">
                <a:solidFill>
                  <a:schemeClr val="bg1"/>
                </a:solidFill>
                <a:latin typeface="Times New Roman" pitchFamily="18" charset="0"/>
                <a:cs typeface="Times New Roman" pitchFamily="18" charset="0"/>
              </a:rPr>
              <a:t>.</a:t>
            </a:r>
            <a:endParaRPr lang="en-GB" sz="2800" dirty="0" smtClean="0">
              <a:solidFill>
                <a:schemeClr val="bg1"/>
              </a:solidFill>
              <a:latin typeface="Times New Roman" pitchFamily="18" charset="0"/>
              <a:cs typeface="Times New Roman" pitchFamily="18" charset="0"/>
            </a:endParaRPr>
          </a:p>
          <a:p>
            <a:pPr lvl="0"/>
            <a:r>
              <a:rPr lang="el-GR" sz="2800" dirty="0">
                <a:solidFill>
                  <a:schemeClr val="bg1"/>
                </a:solidFill>
                <a:latin typeface="Times New Roman" pitchFamily="18" charset="0"/>
                <a:cs typeface="Times New Roman" pitchFamily="18" charset="0"/>
              </a:rPr>
              <a:t>Τα καλά νέα: </a:t>
            </a:r>
            <a:r>
              <a:rPr lang="en-US" sz="2800" dirty="0" smtClean="0">
                <a:solidFill>
                  <a:schemeClr val="bg1"/>
                </a:solidFill>
                <a:latin typeface="Times New Roman" pitchFamily="18" charset="0"/>
                <a:cs typeface="Times New Roman" pitchFamily="18" charset="0"/>
              </a:rPr>
              <a:t>To</a:t>
            </a:r>
            <a:r>
              <a:rPr lang="el-GR" sz="2800" dirty="0" smtClean="0">
                <a:solidFill>
                  <a:schemeClr val="bg1"/>
                </a:solidFill>
                <a:latin typeface="Times New Roman" pitchFamily="18" charset="0"/>
                <a:cs typeface="Times New Roman" pitchFamily="18" charset="0"/>
              </a:rPr>
              <a:t> μέτριο, διαχειρίσιμο άγχος είναι δημιουργικό.</a:t>
            </a:r>
            <a:endParaRPr lang="en-GB" sz="2800" dirty="0" smtClean="0">
              <a:solidFill>
                <a:schemeClr val="bg1"/>
              </a:solidFill>
              <a:latin typeface="Times New Roman" pitchFamily="18" charset="0"/>
              <a:cs typeface="Times New Roman" pitchFamily="18" charset="0"/>
            </a:endParaRPr>
          </a:p>
          <a:p>
            <a:pPr lvl="0"/>
            <a:r>
              <a:rPr lang="el-GR" sz="2800" dirty="0">
                <a:solidFill>
                  <a:schemeClr val="bg1"/>
                </a:solidFill>
                <a:latin typeface="Times New Roman" pitchFamily="18" charset="0"/>
                <a:cs typeface="Times New Roman" pitchFamily="18" charset="0"/>
              </a:rPr>
              <a:t>Αντί να αποδιώχνουμε το άγχος, ας το καλωσορίζουμε στη ζωή </a:t>
            </a:r>
            <a:r>
              <a:rPr lang="el-GR" sz="2800" dirty="0" smtClean="0">
                <a:solidFill>
                  <a:schemeClr val="bg1"/>
                </a:solidFill>
                <a:latin typeface="Times New Roman" pitchFamily="18" charset="0"/>
                <a:cs typeface="Times New Roman" pitchFamily="18" charset="0"/>
              </a:rPr>
              <a:t>μας σε μικρές δόσεις!</a:t>
            </a:r>
            <a:endParaRPr lang="en-GB" sz="2800" dirty="0" smtClean="0">
              <a:solidFill>
                <a:schemeClr val="bg1"/>
              </a:solidFill>
              <a:latin typeface="Times New Roman" pitchFamily="18" charset="0"/>
              <a:cs typeface="Times New Roman" pitchFamily="18" charset="0"/>
            </a:endParaRPr>
          </a:p>
          <a:p>
            <a:pPr lvl="0"/>
            <a:r>
              <a:rPr lang="el-GR" sz="2800" dirty="0">
                <a:solidFill>
                  <a:schemeClr val="bg1"/>
                </a:solidFill>
                <a:latin typeface="Times New Roman" pitchFamily="18" charset="0"/>
                <a:cs typeface="Times New Roman" pitchFamily="18" charset="0"/>
              </a:rPr>
              <a:t>Το άγχος μας </a:t>
            </a:r>
            <a:r>
              <a:rPr lang="el-GR" sz="2800" dirty="0" smtClean="0">
                <a:solidFill>
                  <a:schemeClr val="bg1"/>
                </a:solidFill>
                <a:latin typeface="Times New Roman" pitchFamily="18" charset="0"/>
                <a:cs typeface="Times New Roman" pitchFamily="18" charset="0"/>
              </a:rPr>
              <a:t>είναι ο </a:t>
            </a:r>
            <a:r>
              <a:rPr lang="el-GR" sz="2800" dirty="0">
                <a:solidFill>
                  <a:schemeClr val="bg1"/>
                </a:solidFill>
                <a:latin typeface="Times New Roman" pitchFamily="18" charset="0"/>
                <a:cs typeface="Times New Roman" pitchFamily="18" charset="0"/>
              </a:rPr>
              <a:t>σύμμαχός </a:t>
            </a:r>
            <a:r>
              <a:rPr lang="el-GR" sz="2800" dirty="0" smtClean="0">
                <a:solidFill>
                  <a:schemeClr val="bg1"/>
                </a:solidFill>
                <a:latin typeface="Times New Roman" pitchFamily="18" charset="0"/>
                <a:cs typeface="Times New Roman" pitchFamily="18" charset="0"/>
              </a:rPr>
              <a:t>μας.</a:t>
            </a:r>
            <a:endParaRPr lang="el-GR" sz="2800" dirty="0">
              <a:solidFill>
                <a:schemeClr val="bg1"/>
              </a:solidFill>
              <a:latin typeface="Times New Roman" pitchFamily="18" charset="0"/>
              <a:cs typeface="Times New Roman" pitchFamily="18" charset="0"/>
            </a:endParaRPr>
          </a:p>
          <a:p>
            <a:pPr lvl="0"/>
            <a:endParaRPr lang="el-GR" dirty="0">
              <a:solidFill>
                <a:schemeClr val="bg1"/>
              </a:solidFill>
              <a:latin typeface="Times New Roman" pitchFamily="18" charset="0"/>
              <a:cs typeface="Times New Roman" pitchFamily="18" charset="0"/>
            </a:endParaRPr>
          </a:p>
        </p:txBody>
      </p:sp>
      <p:pic>
        <p:nvPicPr>
          <p:cNvPr id="4" name="3 - Εικόνα" descr="χαλαρωσε.jpg"/>
          <p:cNvPicPr>
            <a:picLocks noChangeAspect="1"/>
          </p:cNvPicPr>
          <p:nvPr/>
        </p:nvPicPr>
        <p:blipFill>
          <a:blip r:embed="rId2" cstate="print"/>
          <a:stretch>
            <a:fillRect/>
          </a:stretch>
        </p:blipFill>
        <p:spPr>
          <a:xfrm>
            <a:off x="7643834" y="5049229"/>
            <a:ext cx="1500166" cy="1380151"/>
          </a:xfrm>
          <a:prstGeom prst="rect">
            <a:avLst/>
          </a:prstGeom>
        </p:spPr>
      </p:pic>
      <p:pic>
        <p:nvPicPr>
          <p:cNvPr id="5" name="4 - Εικόνα" descr="ηρεμία.jpg"/>
          <p:cNvPicPr>
            <a:picLocks noChangeAspect="1"/>
          </p:cNvPicPr>
          <p:nvPr/>
        </p:nvPicPr>
        <p:blipFill>
          <a:blip r:embed="rId3" cstate="print"/>
          <a:stretch>
            <a:fillRect/>
          </a:stretch>
        </p:blipFill>
        <p:spPr>
          <a:xfrm>
            <a:off x="0" y="0"/>
            <a:ext cx="2572928" cy="1785926"/>
          </a:xfrm>
          <a:prstGeom prst="rect">
            <a:avLst/>
          </a:prstGeom>
        </p:spPr>
      </p:pic>
      <p:sp>
        <p:nvSpPr>
          <p:cNvPr id="6" name="5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3</a:t>
            </a:fld>
            <a:endParaRPr lang="el-GR">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solidFill>
                  <a:schemeClr val="bg1"/>
                </a:solidFill>
                <a:latin typeface="Times New Roman" pitchFamily="18" charset="0"/>
                <a:cs typeface="Times New Roman" pitchFamily="18" charset="0"/>
              </a:rPr>
              <a:t>Όταν το άγχος γίνεται ανεξέλεγκτο…</a:t>
            </a:r>
            <a:endParaRPr lang="el-GR" sz="3600" b="1"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92500" lnSpcReduction="20000"/>
          </a:bodyPr>
          <a:lstStyle/>
          <a:p>
            <a:r>
              <a:rPr lang="el-GR" sz="3500" b="1" u="sng" dirty="0" smtClean="0">
                <a:solidFill>
                  <a:schemeClr val="bg1"/>
                </a:solidFill>
                <a:latin typeface="Times New Roman" pitchFamily="18" charset="0"/>
                <a:cs typeface="Times New Roman" pitchFamily="18" charset="0"/>
              </a:rPr>
              <a:t>Επιπτώσεις</a:t>
            </a:r>
          </a:p>
          <a:p>
            <a:pPr>
              <a:buFont typeface="Wingdings" pitchFamily="2" charset="2"/>
              <a:buChar char="Ø"/>
            </a:pPr>
            <a:r>
              <a:rPr lang="el-GR" sz="3000" dirty="0" smtClean="0">
                <a:solidFill>
                  <a:schemeClr val="bg1"/>
                </a:solidFill>
                <a:latin typeface="Times New Roman" pitchFamily="18" charset="0"/>
                <a:cs typeface="Times New Roman" pitchFamily="18" charset="0"/>
              </a:rPr>
              <a:t>Δυσφορία</a:t>
            </a:r>
          </a:p>
          <a:p>
            <a:pPr>
              <a:buFont typeface="Wingdings" pitchFamily="2" charset="2"/>
              <a:buChar char="Ø"/>
            </a:pPr>
            <a:r>
              <a:rPr lang="el-GR" sz="3000" dirty="0" smtClean="0">
                <a:solidFill>
                  <a:schemeClr val="bg1"/>
                </a:solidFill>
                <a:latin typeface="Times New Roman" pitchFamily="18" charset="0"/>
                <a:cs typeface="Times New Roman" pitchFamily="18" charset="0"/>
              </a:rPr>
              <a:t>Μείωση αντιληπτικής ικανότητας</a:t>
            </a:r>
          </a:p>
          <a:p>
            <a:pPr>
              <a:buFont typeface="Wingdings" pitchFamily="2" charset="2"/>
              <a:buChar char="Ø"/>
            </a:pPr>
            <a:r>
              <a:rPr lang="el-GR" sz="3000" dirty="0" smtClean="0">
                <a:solidFill>
                  <a:schemeClr val="bg1"/>
                </a:solidFill>
                <a:latin typeface="Times New Roman" pitchFamily="18" charset="0"/>
                <a:cs typeface="Times New Roman" pitchFamily="18" charset="0"/>
              </a:rPr>
              <a:t>Αδυναμία εστίασης της προσοχής</a:t>
            </a:r>
          </a:p>
          <a:p>
            <a:pPr>
              <a:buFont typeface="Wingdings" pitchFamily="2" charset="2"/>
              <a:buChar char="Ø"/>
            </a:pPr>
            <a:r>
              <a:rPr lang="el-GR" sz="3000" dirty="0" smtClean="0">
                <a:solidFill>
                  <a:schemeClr val="bg1"/>
                </a:solidFill>
                <a:latin typeface="Times New Roman" pitchFamily="18" charset="0"/>
                <a:cs typeface="Times New Roman" pitchFamily="18" charset="0"/>
              </a:rPr>
              <a:t>Αποδιοργάνωση πνευματικών λειτουργιών</a:t>
            </a:r>
          </a:p>
          <a:p>
            <a:pPr>
              <a:buFont typeface="Wingdings" pitchFamily="2" charset="2"/>
              <a:buChar char="Ø"/>
            </a:pPr>
            <a:r>
              <a:rPr lang="el-GR" sz="3000" dirty="0" smtClean="0">
                <a:solidFill>
                  <a:schemeClr val="bg1"/>
                </a:solidFill>
                <a:latin typeface="Times New Roman" pitchFamily="18" charset="0"/>
                <a:cs typeface="Times New Roman" pitchFamily="18" charset="0"/>
              </a:rPr>
              <a:t>Δυσκολία μνημονικής ανάκλησης</a:t>
            </a:r>
          </a:p>
          <a:p>
            <a:pPr>
              <a:buFont typeface="Wingdings" pitchFamily="2" charset="2"/>
              <a:buChar char="Ø"/>
            </a:pPr>
            <a:r>
              <a:rPr lang="el-GR" sz="3000" dirty="0" smtClean="0">
                <a:solidFill>
                  <a:schemeClr val="bg1"/>
                </a:solidFill>
                <a:latin typeface="Times New Roman" pitchFamily="18" charset="0"/>
                <a:cs typeface="Times New Roman" pitchFamily="18" charset="0"/>
              </a:rPr>
              <a:t>Αναστολή κριτικής ικανότητας</a:t>
            </a:r>
          </a:p>
          <a:p>
            <a:pPr>
              <a:buFont typeface="Wingdings" pitchFamily="2" charset="2"/>
              <a:buChar char="Ø"/>
            </a:pPr>
            <a:r>
              <a:rPr lang="el-GR" sz="3000" dirty="0" smtClean="0">
                <a:solidFill>
                  <a:schemeClr val="bg1"/>
                </a:solidFill>
                <a:latin typeface="Times New Roman" pitchFamily="18" charset="0"/>
                <a:cs typeface="Times New Roman" pitchFamily="18" charset="0"/>
              </a:rPr>
              <a:t>Διανοητικό μπλοκάρισμα</a:t>
            </a:r>
          </a:p>
          <a:p>
            <a:pPr>
              <a:buFont typeface="Wingdings" pitchFamily="2" charset="2"/>
              <a:buChar char="Ø"/>
            </a:pPr>
            <a:r>
              <a:rPr lang="el-GR" sz="3000" dirty="0" smtClean="0">
                <a:solidFill>
                  <a:schemeClr val="bg1"/>
                </a:solidFill>
                <a:latin typeface="Times New Roman" pitchFamily="18" charset="0"/>
                <a:cs typeface="Times New Roman" pitchFamily="18" charset="0"/>
              </a:rPr>
              <a:t>Σωματικά συμπτώματα</a:t>
            </a:r>
          </a:p>
          <a:p>
            <a:pPr>
              <a:buFont typeface="Wingdings" pitchFamily="2" charset="2"/>
              <a:buChar char="Ø"/>
            </a:pPr>
            <a:r>
              <a:rPr lang="el-GR" sz="3000" dirty="0" smtClean="0">
                <a:solidFill>
                  <a:schemeClr val="bg1"/>
                </a:solidFill>
                <a:latin typeface="Times New Roman" pitchFamily="18" charset="0"/>
                <a:cs typeface="Times New Roman" pitchFamily="18" charset="0"/>
              </a:rPr>
              <a:t>Κρίσεις πανικού</a:t>
            </a:r>
            <a:endParaRPr lang="el-GR" sz="3000" dirty="0">
              <a:solidFill>
                <a:schemeClr val="bg1"/>
              </a:solidFill>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4</a:t>
            </a:fld>
            <a:endParaRPr lang="el-GR" dirty="0">
              <a:solidFill>
                <a:schemeClr val="bg1"/>
              </a:solidFill>
            </a:endParaRPr>
          </a:p>
        </p:txBody>
      </p:sp>
      <p:pic>
        <p:nvPicPr>
          <p:cNvPr id="5" name="4 - Εικόνα" descr="άγχος 3.jpg"/>
          <p:cNvPicPr>
            <a:picLocks noChangeAspect="1"/>
          </p:cNvPicPr>
          <p:nvPr/>
        </p:nvPicPr>
        <p:blipFill>
          <a:blip r:embed="rId2" cstate="print"/>
          <a:stretch>
            <a:fillRect/>
          </a:stretch>
        </p:blipFill>
        <p:spPr>
          <a:xfrm>
            <a:off x="5929322" y="4572008"/>
            <a:ext cx="2619375" cy="17430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71480"/>
            <a:ext cx="8229600" cy="846158"/>
          </a:xfrm>
        </p:spPr>
        <p:txBody>
          <a:bodyPr>
            <a:noAutofit/>
          </a:bodyPr>
          <a:lstStyle/>
          <a:p>
            <a:r>
              <a:rPr lang="el-GR" sz="3200" b="1" dirty="0" smtClean="0">
                <a:solidFill>
                  <a:schemeClr val="bg1"/>
                </a:solidFill>
                <a:latin typeface="Times New Roman" pitchFamily="18" charset="0"/>
                <a:cs typeface="Times New Roman" pitchFamily="18" charset="0"/>
              </a:rPr>
              <a:t>Καλή προετοιμασία και θετική σκέψη</a:t>
            </a:r>
            <a:br>
              <a:rPr lang="el-GR" sz="3200" b="1" dirty="0" smtClean="0">
                <a:solidFill>
                  <a:schemeClr val="bg1"/>
                </a:solidFill>
                <a:latin typeface="Times New Roman" pitchFamily="18" charset="0"/>
                <a:cs typeface="Times New Roman" pitchFamily="18" charset="0"/>
              </a:rPr>
            </a:br>
            <a:endParaRPr lang="el-GR" sz="3200" b="1" dirty="0"/>
          </a:p>
        </p:txBody>
      </p:sp>
      <p:pic>
        <p:nvPicPr>
          <p:cNvPr id="4" name="3 - Θέση περιεχομένου" descr="θετική σκέψη 3.png"/>
          <p:cNvPicPr>
            <a:picLocks noGrp="1" noChangeAspect="1"/>
          </p:cNvPicPr>
          <p:nvPr>
            <p:ph idx="1"/>
          </p:nvPr>
        </p:nvPicPr>
        <p:blipFill>
          <a:blip r:embed="rId2" cstate="print"/>
          <a:stretch>
            <a:fillRect/>
          </a:stretch>
        </p:blipFill>
        <p:spPr>
          <a:xfrm>
            <a:off x="0" y="1571612"/>
            <a:ext cx="3643291" cy="2133600"/>
          </a:xfrm>
        </p:spPr>
      </p:pic>
      <p:pic>
        <p:nvPicPr>
          <p:cNvPr id="6" name="5 - Εικόνα" descr="διατροφή.jpg"/>
          <p:cNvPicPr>
            <a:picLocks noChangeAspect="1"/>
          </p:cNvPicPr>
          <p:nvPr/>
        </p:nvPicPr>
        <p:blipFill>
          <a:blip r:embed="rId3" cstate="print"/>
          <a:stretch>
            <a:fillRect/>
          </a:stretch>
        </p:blipFill>
        <p:spPr>
          <a:xfrm>
            <a:off x="3571868" y="3714752"/>
            <a:ext cx="2928958" cy="2714644"/>
          </a:xfrm>
          <a:prstGeom prst="rect">
            <a:avLst/>
          </a:prstGeom>
        </p:spPr>
      </p:pic>
      <p:pic>
        <p:nvPicPr>
          <p:cNvPr id="7" name="6 - Εικόνα" descr="αισιοδοξια.jpg"/>
          <p:cNvPicPr>
            <a:picLocks noChangeAspect="1"/>
          </p:cNvPicPr>
          <p:nvPr/>
        </p:nvPicPr>
        <p:blipFill>
          <a:blip r:embed="rId4" cstate="print"/>
          <a:stretch>
            <a:fillRect/>
          </a:stretch>
        </p:blipFill>
        <p:spPr>
          <a:xfrm>
            <a:off x="6391275" y="1500174"/>
            <a:ext cx="2752725" cy="2214578"/>
          </a:xfrm>
          <a:prstGeom prst="rect">
            <a:avLst/>
          </a:prstGeom>
        </p:spPr>
      </p:pic>
      <p:sp>
        <p:nvSpPr>
          <p:cNvPr id="8" name="7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5</a:t>
            </a:fld>
            <a:endParaRPr lang="el-GR"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solidFill>
                  <a:schemeClr val="bg1"/>
                </a:solidFill>
                <a:latin typeface="Times New Roman" pitchFamily="18" charset="0"/>
                <a:cs typeface="Times New Roman" pitchFamily="18" charset="0"/>
              </a:rPr>
              <a:t/>
            </a:r>
            <a:br>
              <a:rPr lang="el-GR" sz="3600" b="1" dirty="0" smtClean="0">
                <a:solidFill>
                  <a:schemeClr val="bg1"/>
                </a:solidFill>
                <a:latin typeface="Times New Roman" pitchFamily="18" charset="0"/>
                <a:cs typeface="Times New Roman" pitchFamily="18" charset="0"/>
              </a:rPr>
            </a:br>
            <a:r>
              <a:rPr lang="el-GR" sz="3600" b="1" dirty="0" smtClean="0">
                <a:solidFill>
                  <a:schemeClr val="bg1"/>
                </a:solidFill>
                <a:latin typeface="Times New Roman" pitchFamily="18" charset="0"/>
                <a:cs typeface="Times New Roman" pitchFamily="18" charset="0"/>
              </a:rPr>
              <a:t>Προετοιμασία για εξετάσεις: </a:t>
            </a:r>
            <a:br>
              <a:rPr lang="el-GR" sz="3600" b="1" dirty="0" smtClean="0">
                <a:solidFill>
                  <a:schemeClr val="bg1"/>
                </a:solidFill>
                <a:latin typeface="Times New Roman" pitchFamily="18" charset="0"/>
                <a:cs typeface="Times New Roman" pitchFamily="18" charset="0"/>
              </a:rPr>
            </a:br>
            <a:r>
              <a:rPr lang="el-GR" sz="3600" b="1" dirty="0" smtClean="0">
                <a:solidFill>
                  <a:schemeClr val="bg1"/>
                </a:solidFill>
                <a:latin typeface="Times New Roman" pitchFamily="18" charset="0"/>
                <a:cs typeface="Times New Roman" pitchFamily="18" charset="0"/>
              </a:rPr>
              <a:t>Ένας άθλος </a:t>
            </a:r>
            <a:r>
              <a:rPr lang="el-GR" dirty="0">
                <a:solidFill>
                  <a:schemeClr val="bg1"/>
                </a:solidFill>
                <a:latin typeface="Times New Roman" pitchFamily="18" charset="0"/>
                <a:cs typeface="Times New Roman" pitchFamily="18" charset="0"/>
              </a:rPr>
              <a:t/>
            </a:r>
            <a:br>
              <a:rPr lang="el-GR" dirty="0">
                <a:solidFill>
                  <a:schemeClr val="bg1"/>
                </a:solidFill>
                <a:latin typeface="Times New Roman" pitchFamily="18" charset="0"/>
                <a:cs typeface="Times New Roman" pitchFamily="18" charset="0"/>
              </a:rPr>
            </a:br>
            <a:endParaRPr lang="el-GR"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fontScale="85000" lnSpcReduction="10000"/>
          </a:bodyPr>
          <a:lstStyle/>
          <a:p>
            <a:pPr>
              <a:buNone/>
            </a:pPr>
            <a:endParaRPr lang="el-GR" dirty="0" smtClean="0">
              <a:solidFill>
                <a:schemeClr val="bg1"/>
              </a:solidFill>
              <a:latin typeface="Times New Roman" pitchFamily="18" charset="0"/>
              <a:cs typeface="Times New Roman" pitchFamily="18" charset="0"/>
            </a:endParaRPr>
          </a:p>
          <a:p>
            <a:pPr lvl="0"/>
            <a:r>
              <a:rPr lang="el-GR" dirty="0">
                <a:solidFill>
                  <a:schemeClr val="bg1"/>
                </a:solidFill>
                <a:latin typeface="Times New Roman" pitchFamily="18" charset="0"/>
                <a:cs typeface="Times New Roman" pitchFamily="18" charset="0"/>
              </a:rPr>
              <a:t>Οργανώνω και καταμερίζω την ύλη.</a:t>
            </a:r>
          </a:p>
          <a:p>
            <a:pPr lvl="0"/>
            <a:r>
              <a:rPr lang="el-GR" dirty="0">
                <a:solidFill>
                  <a:schemeClr val="bg1"/>
                </a:solidFill>
                <a:latin typeface="Times New Roman" pitchFamily="18" charset="0"/>
                <a:cs typeface="Times New Roman" pitchFamily="18" charset="0"/>
              </a:rPr>
              <a:t>Καταστρώνω ένα ρεαλιστικό πρόγραμμα </a:t>
            </a:r>
            <a:r>
              <a:rPr lang="el-GR" dirty="0" smtClean="0">
                <a:solidFill>
                  <a:schemeClr val="bg1"/>
                </a:solidFill>
                <a:latin typeface="Times New Roman" pitchFamily="18" charset="0"/>
                <a:cs typeface="Times New Roman" pitchFamily="18" charset="0"/>
              </a:rPr>
              <a:t>μελέτης που ακολουθώ με συνέπεια.</a:t>
            </a:r>
            <a:endParaRPr lang="el-GR" dirty="0">
              <a:solidFill>
                <a:schemeClr val="bg1"/>
              </a:solidFill>
              <a:latin typeface="Times New Roman" pitchFamily="18" charset="0"/>
              <a:cs typeface="Times New Roman" pitchFamily="18" charset="0"/>
            </a:endParaRPr>
          </a:p>
          <a:p>
            <a:pPr lvl="0"/>
            <a:r>
              <a:rPr lang="el-GR" dirty="0">
                <a:solidFill>
                  <a:schemeClr val="bg1"/>
                </a:solidFill>
                <a:latin typeface="Times New Roman" pitchFamily="18" charset="0"/>
                <a:cs typeface="Times New Roman" pitchFamily="18" charset="0"/>
              </a:rPr>
              <a:t>Αφιερώνω πιο πολύ χρόνο στα πιο δύσκολα μαθήματα.</a:t>
            </a:r>
          </a:p>
          <a:p>
            <a:pPr lvl="0"/>
            <a:r>
              <a:rPr lang="el-GR" dirty="0">
                <a:solidFill>
                  <a:schemeClr val="bg1"/>
                </a:solidFill>
                <a:latin typeface="Times New Roman" pitchFamily="18" charset="0"/>
                <a:cs typeface="Times New Roman" pitchFamily="18" charset="0"/>
              </a:rPr>
              <a:t>Μελετώ πιο πολύ αυτά που δεν ξέρω καλά.</a:t>
            </a:r>
          </a:p>
          <a:p>
            <a:pPr lvl="0"/>
            <a:r>
              <a:rPr lang="el-GR" dirty="0">
                <a:solidFill>
                  <a:schemeClr val="bg1"/>
                </a:solidFill>
                <a:latin typeface="Times New Roman" pitchFamily="18" charset="0"/>
                <a:cs typeface="Times New Roman" pitchFamily="18" charset="0"/>
              </a:rPr>
              <a:t>Επικεντρώνομαι στα σημαντικά.</a:t>
            </a:r>
          </a:p>
          <a:p>
            <a:pPr lvl="0"/>
            <a:r>
              <a:rPr lang="el-GR" dirty="0">
                <a:solidFill>
                  <a:schemeClr val="bg1"/>
                </a:solidFill>
                <a:latin typeface="Times New Roman" pitchFamily="18" charset="0"/>
                <a:cs typeface="Times New Roman" pitchFamily="18" charset="0"/>
              </a:rPr>
              <a:t>Αρχίζω τις επαναλήψεις όσο το δυνατόν νωρίτερα.</a:t>
            </a:r>
          </a:p>
          <a:p>
            <a:r>
              <a:rPr lang="el-GR" dirty="0">
                <a:solidFill>
                  <a:schemeClr val="bg1"/>
                </a:solidFill>
                <a:latin typeface="Times New Roman" pitchFamily="18" charset="0"/>
                <a:cs typeface="Times New Roman" pitchFamily="18" charset="0"/>
              </a:rPr>
              <a:t>Διαβάζω με </a:t>
            </a:r>
            <a:r>
              <a:rPr lang="el-GR" dirty="0" smtClean="0">
                <a:solidFill>
                  <a:schemeClr val="bg1"/>
                </a:solidFill>
                <a:latin typeface="Times New Roman" pitchFamily="18" charset="0"/>
                <a:cs typeface="Times New Roman" pitchFamily="18" charset="0"/>
              </a:rPr>
              <a:t>διαλείμματα.</a:t>
            </a:r>
          </a:p>
          <a:p>
            <a:r>
              <a:rPr lang="el-GR" dirty="0" smtClean="0">
                <a:solidFill>
                  <a:schemeClr val="bg1"/>
                </a:solidFill>
                <a:latin typeface="Times New Roman" pitchFamily="18" charset="0"/>
                <a:cs typeface="Times New Roman" pitchFamily="18" charset="0"/>
              </a:rPr>
              <a:t>Σέβομαι την ισορροπία του οργανισμού μου.</a:t>
            </a:r>
            <a:endParaRPr lang="el-GR" dirty="0">
              <a:solidFill>
                <a:schemeClr val="bg1"/>
              </a:solidFill>
              <a:latin typeface="Times New Roman" pitchFamily="18" charset="0"/>
              <a:cs typeface="Times New Roman" pitchFamily="18" charset="0"/>
            </a:endParaRPr>
          </a:p>
        </p:txBody>
      </p:sp>
      <p:pic>
        <p:nvPicPr>
          <p:cNvPr id="4" name="Picture 6" descr="dyslexia3"/>
          <p:cNvPicPr>
            <a:picLocks noChangeAspect="1" noChangeArrowheads="1"/>
          </p:cNvPicPr>
          <p:nvPr/>
        </p:nvPicPr>
        <p:blipFill>
          <a:blip r:embed="rId2" cstate="print"/>
          <a:srcRect/>
          <a:stretch>
            <a:fillRect/>
          </a:stretch>
        </p:blipFill>
        <p:spPr bwMode="auto">
          <a:xfrm>
            <a:off x="6900871" y="1000108"/>
            <a:ext cx="2243129" cy="1357322"/>
          </a:xfrm>
          <a:prstGeom prst="rect">
            <a:avLst/>
          </a:prstGeom>
          <a:noFill/>
        </p:spPr>
      </p:pic>
      <p:pic>
        <p:nvPicPr>
          <p:cNvPr id="5" name="Picture 4" descr="6a00d8341c65ff53ef0111689839d7970c-450wi"/>
          <p:cNvPicPr>
            <a:picLocks noChangeAspect="1" noChangeArrowheads="1"/>
          </p:cNvPicPr>
          <p:nvPr/>
        </p:nvPicPr>
        <p:blipFill>
          <a:blip r:embed="rId3" cstate="print"/>
          <a:srcRect/>
          <a:stretch>
            <a:fillRect/>
          </a:stretch>
        </p:blipFill>
        <p:spPr bwMode="auto">
          <a:xfrm>
            <a:off x="7286613" y="5143512"/>
            <a:ext cx="1857387" cy="1204151"/>
          </a:xfrm>
          <a:prstGeom prst="rect">
            <a:avLst/>
          </a:prstGeom>
          <a:noFill/>
        </p:spPr>
      </p:pic>
      <p:sp>
        <p:nvSpPr>
          <p:cNvPr id="6" name="5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6</a:t>
            </a:fld>
            <a:endParaRPr lang="el-GR"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511288"/>
          </a:xfrm>
        </p:spPr>
        <p:txBody>
          <a:bodyPr>
            <a:normAutofit/>
          </a:bodyPr>
          <a:lstStyle/>
          <a:p>
            <a:r>
              <a:rPr lang="el-GR" sz="3600" b="1" dirty="0" smtClean="0">
                <a:solidFill>
                  <a:schemeClr val="bg1"/>
                </a:solidFill>
                <a:latin typeface="Times New Roman" pitchFamily="18" charset="0"/>
                <a:cs typeface="Times New Roman" pitchFamily="18" charset="0"/>
              </a:rPr>
              <a:t>Εξετάσεις, άγχος </a:t>
            </a:r>
            <a:r>
              <a:rPr lang="el-GR" sz="3600" b="1" dirty="0" smtClean="0">
                <a:solidFill>
                  <a:schemeClr val="bg1"/>
                </a:solidFill>
                <a:latin typeface="Times New Roman" pitchFamily="18" charset="0"/>
                <a:cs typeface="Times New Roman" pitchFamily="18" charset="0"/>
              </a:rPr>
              <a:t>και </a:t>
            </a:r>
            <a:r>
              <a:rPr lang="en-GB" sz="3600" b="1" dirty="0" smtClean="0">
                <a:solidFill>
                  <a:schemeClr val="bg1"/>
                </a:solidFill>
                <a:latin typeface="Times New Roman" pitchFamily="18" charset="0"/>
                <a:cs typeface="Times New Roman" pitchFamily="18" charset="0"/>
              </a:rPr>
              <a:t>covid-19</a:t>
            </a:r>
            <a:r>
              <a:rPr lang="el-GR" sz="3600" b="1" dirty="0" smtClean="0">
                <a:solidFill>
                  <a:schemeClr val="bg1"/>
                </a:solidFill>
                <a:latin typeface="Times New Roman" pitchFamily="18" charset="0"/>
                <a:cs typeface="Times New Roman" pitchFamily="18" charset="0"/>
              </a:rPr>
              <a:t>: </a:t>
            </a:r>
            <a:br>
              <a:rPr lang="el-GR" sz="3600" b="1" dirty="0" smtClean="0">
                <a:solidFill>
                  <a:schemeClr val="bg1"/>
                </a:solidFill>
                <a:latin typeface="Times New Roman" pitchFamily="18" charset="0"/>
                <a:cs typeface="Times New Roman" pitchFamily="18" charset="0"/>
              </a:rPr>
            </a:br>
            <a:r>
              <a:rPr lang="el-GR" sz="3100" b="1" dirty="0" smtClean="0">
                <a:solidFill>
                  <a:schemeClr val="bg1"/>
                </a:solidFill>
                <a:latin typeface="Times New Roman" pitchFamily="18" charset="0"/>
                <a:cs typeface="Times New Roman" pitchFamily="18" charset="0"/>
              </a:rPr>
              <a:t>Η πανδημία επιδεινώνει  υπάρχουσες δυσκολίες</a:t>
            </a:r>
            <a:endParaRPr lang="el-GR" sz="3100" b="1" dirty="0">
              <a:solidFill>
                <a:schemeClr val="bg1"/>
              </a:solidFill>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98952094-CBF5-4132-83B9-E8E9459A415E}" type="slidenum">
              <a:rPr lang="el-GR" b="1" smtClean="0">
                <a:solidFill>
                  <a:schemeClr val="bg1"/>
                </a:solidFill>
              </a:rPr>
              <a:pPr/>
              <a:t>7</a:t>
            </a:fld>
            <a:endParaRPr lang="el-GR" b="1" dirty="0">
              <a:solidFill>
                <a:schemeClr val="bg1"/>
              </a:solidFill>
            </a:endParaRPr>
          </a:p>
        </p:txBody>
      </p:sp>
      <p:pic>
        <p:nvPicPr>
          <p:cNvPr id="5" name="4 - Θέση περιεχομένου" descr="εφηβεία και κορωνοός.jpg"/>
          <p:cNvPicPr>
            <a:picLocks noGrp="1" noChangeAspect="1"/>
          </p:cNvPicPr>
          <p:nvPr>
            <p:ph idx="1"/>
          </p:nvPr>
        </p:nvPicPr>
        <p:blipFill>
          <a:blip r:embed="rId2" cstate="print"/>
          <a:stretch>
            <a:fillRect/>
          </a:stretch>
        </p:blipFill>
        <p:spPr>
          <a:xfrm>
            <a:off x="1245320" y="2000240"/>
            <a:ext cx="5995689" cy="335758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solidFill>
                  <a:schemeClr val="bg1"/>
                </a:solidFill>
                <a:latin typeface="Times New Roman" pitchFamily="18" charset="0"/>
                <a:cs typeface="Times New Roman" pitchFamily="18" charset="0"/>
              </a:rPr>
              <a:t>Συμπτώματα άγχους</a:t>
            </a:r>
            <a:endParaRPr lang="el-GR" sz="3600" b="1" dirty="0">
              <a:solidFill>
                <a:schemeClr val="bg1"/>
              </a:solidFill>
              <a:latin typeface="Times New Roman" pitchFamily="18" charset="0"/>
              <a:cs typeface="Times New Roman" pitchFamily="18" charset="0"/>
            </a:endParaRPr>
          </a:p>
        </p:txBody>
      </p:sp>
      <p:sp>
        <p:nvSpPr>
          <p:cNvPr id="3" name="2 - Θέση περιεχομένου"/>
          <p:cNvSpPr>
            <a:spLocks noGrp="1"/>
          </p:cNvSpPr>
          <p:nvPr>
            <p:ph idx="1"/>
          </p:nvPr>
        </p:nvSpPr>
        <p:spPr/>
        <p:txBody>
          <a:bodyPr>
            <a:normAutofit/>
          </a:bodyPr>
          <a:lstStyle/>
          <a:p>
            <a:r>
              <a:rPr lang="el-GR" sz="2800" dirty="0" smtClean="0">
                <a:solidFill>
                  <a:schemeClr val="bg1"/>
                </a:solidFill>
                <a:latin typeface="Times New Roman" pitchFamily="18" charset="0"/>
                <a:cs typeface="Times New Roman" pitchFamily="18" charset="0"/>
              </a:rPr>
              <a:t>Ευσυγκινησία</a:t>
            </a:r>
          </a:p>
          <a:p>
            <a:r>
              <a:rPr lang="el-GR" sz="2800" dirty="0" smtClean="0">
                <a:solidFill>
                  <a:schemeClr val="bg1"/>
                </a:solidFill>
                <a:latin typeface="Times New Roman" pitchFamily="18" charset="0"/>
                <a:cs typeface="Times New Roman" pitchFamily="18" charset="0"/>
              </a:rPr>
              <a:t>Ευερεθιστότητα</a:t>
            </a:r>
          </a:p>
          <a:p>
            <a:r>
              <a:rPr lang="el-GR" sz="2800" dirty="0" smtClean="0">
                <a:solidFill>
                  <a:schemeClr val="bg1"/>
                </a:solidFill>
                <a:latin typeface="Times New Roman" pitchFamily="18" charset="0"/>
                <a:cs typeface="Times New Roman" pitchFamily="18" charset="0"/>
              </a:rPr>
              <a:t>Δυσκολία συγκέντρωσης</a:t>
            </a:r>
          </a:p>
          <a:p>
            <a:r>
              <a:rPr lang="el-GR" sz="2800" dirty="0" smtClean="0">
                <a:solidFill>
                  <a:schemeClr val="bg1"/>
                </a:solidFill>
                <a:latin typeface="Times New Roman" pitchFamily="18" charset="0"/>
                <a:cs typeface="Times New Roman" pitchFamily="18" charset="0"/>
              </a:rPr>
              <a:t>Διαταραχή του ύπνου</a:t>
            </a:r>
          </a:p>
          <a:p>
            <a:r>
              <a:rPr lang="el-GR" sz="2800" dirty="0" smtClean="0">
                <a:solidFill>
                  <a:schemeClr val="bg1"/>
                </a:solidFill>
                <a:latin typeface="Times New Roman" pitchFamily="18" charset="0"/>
                <a:cs typeface="Times New Roman" pitchFamily="18" charset="0"/>
              </a:rPr>
              <a:t>Διαταραχή στην πρόσληψη τροφής</a:t>
            </a:r>
          </a:p>
          <a:p>
            <a:r>
              <a:rPr lang="el-GR" sz="2800" dirty="0" smtClean="0">
                <a:solidFill>
                  <a:schemeClr val="bg1"/>
                </a:solidFill>
                <a:latin typeface="Times New Roman" pitchFamily="18" charset="0"/>
                <a:cs typeface="Times New Roman" pitchFamily="18" charset="0"/>
              </a:rPr>
              <a:t>Παραμέληση σωματικής υγιεινής</a:t>
            </a:r>
          </a:p>
          <a:p>
            <a:r>
              <a:rPr lang="el-GR" sz="2800" dirty="0" smtClean="0">
                <a:solidFill>
                  <a:schemeClr val="bg1"/>
                </a:solidFill>
                <a:latin typeface="Times New Roman" pitchFamily="18" charset="0"/>
                <a:cs typeface="Times New Roman" pitchFamily="18" charset="0"/>
              </a:rPr>
              <a:t>Ψυχοσωματικά συμπτώματα</a:t>
            </a:r>
          </a:p>
          <a:p>
            <a:r>
              <a:rPr lang="el-GR" sz="2800" dirty="0" smtClean="0">
                <a:solidFill>
                  <a:schemeClr val="bg1"/>
                </a:solidFill>
                <a:latin typeface="Times New Roman" pitchFamily="18" charset="0"/>
                <a:cs typeface="Times New Roman" pitchFamily="18" charset="0"/>
              </a:rPr>
              <a:t>Κατάχρηση καφεΐνης - νικοτίνης</a:t>
            </a:r>
          </a:p>
          <a:p>
            <a:endParaRPr lang="el-GR" dirty="0"/>
          </a:p>
        </p:txBody>
      </p:sp>
      <p:sp>
        <p:nvSpPr>
          <p:cNvPr id="4" name="3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8</a:t>
            </a:fld>
            <a:endParaRPr lang="el-GR" dirty="0">
              <a:solidFill>
                <a:schemeClr val="bg1"/>
              </a:solidFill>
            </a:endParaRPr>
          </a:p>
        </p:txBody>
      </p:sp>
      <p:pic>
        <p:nvPicPr>
          <p:cNvPr id="5" name="4 - Εικόνα" descr="άγχος 2.jpg"/>
          <p:cNvPicPr>
            <a:picLocks noChangeAspect="1"/>
          </p:cNvPicPr>
          <p:nvPr/>
        </p:nvPicPr>
        <p:blipFill>
          <a:blip r:embed="rId2" cstate="print"/>
          <a:stretch>
            <a:fillRect/>
          </a:stretch>
        </p:blipFill>
        <p:spPr>
          <a:xfrm>
            <a:off x="5715008" y="1714488"/>
            <a:ext cx="2714625" cy="168592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solidFill>
                  <a:schemeClr val="bg1"/>
                </a:solidFill>
                <a:latin typeface="Times New Roman" pitchFamily="18" charset="0"/>
                <a:cs typeface="Times New Roman" pitchFamily="18" charset="0"/>
              </a:rPr>
              <a:t>Συμπτώματα άγχους</a:t>
            </a:r>
            <a:endParaRPr lang="el-GR" sz="36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1071538" y="1600200"/>
            <a:ext cx="7615262" cy="4525963"/>
          </a:xfrm>
        </p:spPr>
        <p:txBody>
          <a:bodyPr>
            <a:normAutofit/>
          </a:bodyPr>
          <a:lstStyle/>
          <a:p>
            <a:r>
              <a:rPr lang="el-GR" sz="2800" dirty="0" smtClean="0">
                <a:solidFill>
                  <a:schemeClr val="bg1"/>
                </a:solidFill>
                <a:latin typeface="Times New Roman" pitchFamily="18" charset="0"/>
                <a:cs typeface="Times New Roman" pitchFamily="18" charset="0"/>
              </a:rPr>
              <a:t>Αρνητικές </a:t>
            </a:r>
            <a:r>
              <a:rPr lang="el-GR" sz="2800" dirty="0" smtClean="0">
                <a:solidFill>
                  <a:schemeClr val="bg1"/>
                </a:solidFill>
                <a:latin typeface="Times New Roman" pitchFamily="18" charset="0"/>
                <a:cs typeface="Times New Roman" pitchFamily="18" charset="0"/>
              </a:rPr>
              <a:t>σκέψεις - </a:t>
            </a:r>
            <a:r>
              <a:rPr lang="el-GR" sz="2800" dirty="0" smtClean="0">
                <a:solidFill>
                  <a:schemeClr val="bg1"/>
                </a:solidFill>
                <a:latin typeface="Times New Roman" pitchFamily="18" charset="0"/>
                <a:cs typeface="Times New Roman" pitchFamily="18" charset="0"/>
              </a:rPr>
              <a:t>φόβος αποτυχίας.</a:t>
            </a:r>
          </a:p>
          <a:p>
            <a:r>
              <a:rPr lang="el-GR" sz="2800" dirty="0" smtClean="0">
                <a:solidFill>
                  <a:schemeClr val="bg1"/>
                </a:solidFill>
                <a:latin typeface="Times New Roman" pitchFamily="18" charset="0"/>
                <a:cs typeface="Times New Roman" pitchFamily="18" charset="0"/>
              </a:rPr>
              <a:t>Μείωση </a:t>
            </a:r>
            <a:r>
              <a:rPr lang="el-GR" sz="2800" dirty="0" smtClean="0">
                <a:solidFill>
                  <a:schemeClr val="bg1"/>
                </a:solidFill>
                <a:latin typeface="Times New Roman" pitchFamily="18" charset="0"/>
                <a:cs typeface="Times New Roman" pitchFamily="18" charset="0"/>
              </a:rPr>
              <a:t>επίδοσης - </a:t>
            </a:r>
            <a:r>
              <a:rPr lang="el-GR" sz="2800" dirty="0" smtClean="0">
                <a:solidFill>
                  <a:schemeClr val="bg1"/>
                </a:solidFill>
                <a:latin typeface="Times New Roman" pitchFamily="18" charset="0"/>
                <a:cs typeface="Times New Roman" pitchFamily="18" charset="0"/>
              </a:rPr>
              <a:t>απόσυρση από μελέτη.</a:t>
            </a:r>
          </a:p>
          <a:p>
            <a:r>
              <a:rPr lang="el-GR" sz="2800" dirty="0" smtClean="0">
                <a:solidFill>
                  <a:schemeClr val="bg1"/>
                </a:solidFill>
                <a:latin typeface="Times New Roman" pitchFamily="18" charset="0"/>
                <a:cs typeface="Times New Roman" pitchFamily="18" charset="0"/>
              </a:rPr>
              <a:t>Απάθεια – παραίτηση-&gt; πυροδότηση γονεϊκού άγχους</a:t>
            </a:r>
            <a:r>
              <a:rPr lang="el-GR" sz="2400" dirty="0" smtClean="0">
                <a:solidFill>
                  <a:schemeClr val="bg1"/>
                </a:solidFill>
                <a:latin typeface="Times New Roman" pitchFamily="18" charset="0"/>
                <a:cs typeface="Times New Roman" pitchFamily="18" charset="0"/>
              </a:rPr>
              <a:t>.</a:t>
            </a:r>
          </a:p>
        </p:txBody>
      </p:sp>
      <p:sp>
        <p:nvSpPr>
          <p:cNvPr id="4" name="3 - Θέση αριθμού διαφάνειας"/>
          <p:cNvSpPr>
            <a:spLocks noGrp="1"/>
          </p:cNvSpPr>
          <p:nvPr>
            <p:ph type="sldNum" sz="quarter" idx="12"/>
          </p:nvPr>
        </p:nvSpPr>
        <p:spPr/>
        <p:txBody>
          <a:bodyPr/>
          <a:lstStyle/>
          <a:p>
            <a:fld id="{98952094-CBF5-4132-83B9-E8E9459A415E}" type="slidenum">
              <a:rPr lang="el-GR" smtClean="0">
                <a:solidFill>
                  <a:schemeClr val="bg1"/>
                </a:solidFill>
              </a:rPr>
              <a:pPr/>
              <a:t>9</a:t>
            </a:fld>
            <a:endParaRPr lang="el-GR" dirty="0">
              <a:solidFill>
                <a:schemeClr val="bg1"/>
              </a:solidFill>
            </a:endParaRPr>
          </a:p>
        </p:txBody>
      </p:sp>
      <p:pic>
        <p:nvPicPr>
          <p:cNvPr id="5" name="4 - Εικόνα" descr="άγχος 1.jpg"/>
          <p:cNvPicPr>
            <a:picLocks noChangeAspect="1"/>
          </p:cNvPicPr>
          <p:nvPr/>
        </p:nvPicPr>
        <p:blipFill>
          <a:blip r:embed="rId2" cstate="print"/>
          <a:stretch>
            <a:fillRect/>
          </a:stretch>
        </p:blipFill>
        <p:spPr>
          <a:xfrm>
            <a:off x="5429256" y="3786190"/>
            <a:ext cx="2762250" cy="2014540"/>
          </a:xfrm>
          <a:prstGeom prst="rect">
            <a:avLst/>
          </a:prstGeom>
        </p:spPr>
      </p:pic>
      <p:pic>
        <p:nvPicPr>
          <p:cNvPr id="6" name="6 - Θέση περιεχομένου" descr="ΕΘΙΣΜΟΣ 1.jpg"/>
          <p:cNvPicPr>
            <a:picLocks noChangeAspect="1"/>
          </p:cNvPicPr>
          <p:nvPr/>
        </p:nvPicPr>
        <p:blipFill>
          <a:blip r:embed="rId3" cstate="print"/>
          <a:stretch>
            <a:fillRect/>
          </a:stretch>
        </p:blipFill>
        <p:spPr>
          <a:xfrm>
            <a:off x="1142976" y="3643314"/>
            <a:ext cx="3672408" cy="2377974"/>
          </a:xfrm>
          <a:prstGeom prst="rect">
            <a:avLst/>
          </a:prstGeom>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1686</TotalTime>
  <Words>1041</Words>
  <Application>Microsoft Office PowerPoint</Application>
  <PresentationFormat>Προβολή στην οθόνη (4:3)</PresentationFormat>
  <Paragraphs>172</Paragraphs>
  <Slides>26</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Θέμα του Office</vt:lpstr>
      <vt:lpstr>   Αχ! Αυτές οι εξετάσεις!!!  </vt:lpstr>
      <vt:lpstr>Άγχος και εξετάσεις</vt:lpstr>
      <vt:lpstr>Άγχος και εξετάσεις</vt:lpstr>
      <vt:lpstr>Όταν το άγχος γίνεται ανεξέλεγκτο…</vt:lpstr>
      <vt:lpstr>Καλή προετοιμασία και θετική σκέψη </vt:lpstr>
      <vt:lpstr> Προετοιμασία για εξετάσεις:  Ένας άθλος  </vt:lpstr>
      <vt:lpstr>Εξετάσεις, άγχος και covid-19:  Η πανδημία επιδεινώνει  υπάρχουσες δυσκολίες</vt:lpstr>
      <vt:lpstr>Συμπτώματα άγχους</vt:lpstr>
      <vt:lpstr>Συμπτώματα άγχους</vt:lpstr>
      <vt:lpstr>Γονείς και εξετάσεις</vt:lpstr>
      <vt:lpstr>Έφηβοι σε απόγνωση</vt:lpstr>
      <vt:lpstr>Γονείς και εξετάσεις</vt:lpstr>
      <vt:lpstr>Γονείς και εξετάσεις</vt:lpstr>
      <vt:lpstr>Γονείς και εξετάσεις</vt:lpstr>
      <vt:lpstr>   Γονείς και εξετάσεις   </vt:lpstr>
      <vt:lpstr>Γονείς και εξετάσεις</vt:lpstr>
      <vt:lpstr>Γονείς και εξετάσεις</vt:lpstr>
      <vt:lpstr>Γονείς και εξετάσεις</vt:lpstr>
      <vt:lpstr>Άγχος και εξετάσεις</vt:lpstr>
      <vt:lpstr>Άγχος και εξετάσεις</vt:lpstr>
      <vt:lpstr>Άγχος και εξετάσεις</vt:lpstr>
      <vt:lpstr>Γονείς και εξετάσεις</vt:lpstr>
      <vt:lpstr> Απώτερος στόχος  μας</vt:lpstr>
      <vt:lpstr>Τα παιδιά σας δεν είναι παιδιά σας…</vt:lpstr>
      <vt:lpstr>Τα παιδιά σας δεν είναι παιδιά σας…</vt:lpstr>
      <vt:lpstr> Άγχος και εξετάσεις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Αχ! Αυτές οι εξετάσεις……….!!!</dc:title>
  <dc:creator>user</dc:creator>
  <cp:lastModifiedBy>user</cp:lastModifiedBy>
  <cp:revision>138</cp:revision>
  <dcterms:created xsi:type="dcterms:W3CDTF">2019-05-22T05:38:43Z</dcterms:created>
  <dcterms:modified xsi:type="dcterms:W3CDTF">2021-03-23T13:43:17Z</dcterms:modified>
</cp:coreProperties>
</file>