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1"/>
  </p:sldMasterIdLst>
  <p:sldIdLst>
    <p:sldId id="256"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936"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12/30/2024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812048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12/30/2024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18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9533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5349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5000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882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1633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4459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351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972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55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402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209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627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12/30/2024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724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12/30/2024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149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12/30/2024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530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12/30/2024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75861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ki/%CE%A0%CE%B5%CE%BB%CE%BF%CF%80%CE%BF%CE%BD%CE%BD%CE%B7%CF%83%CE%B9%CE%B1%CE%BA%CF%8C%CF%82_%CE%A0%CF%8C%CE%BB%CE%B5%CE%BC%CE%BF%CF%82" TargetMode="External"/><Relationship Id="rId2" Type="http://schemas.openxmlformats.org/officeDocument/2006/relationships/hyperlink" Target="https://www.worldhistory.org/trans/el/1-342/u/"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9F2BAF-DFBB-4AC3-B16B-0F35BD1C8C26}"/>
              </a:ext>
            </a:extLst>
          </p:cNvPr>
          <p:cNvSpPr>
            <a:spLocks noGrp="1"/>
          </p:cNvSpPr>
          <p:nvPr>
            <p:ph type="ctrTitle"/>
          </p:nvPr>
        </p:nvSpPr>
        <p:spPr>
          <a:xfrm>
            <a:off x="2497137" y="1261536"/>
            <a:ext cx="7197726" cy="2421464"/>
          </a:xfrm>
        </p:spPr>
        <p:txBody>
          <a:bodyPr/>
          <a:lstStyle/>
          <a:p>
            <a:pPr algn="ctr"/>
            <a:r>
              <a:rPr lang="el-GR" dirty="0">
                <a:latin typeface="Constantia" panose="02030602050306030303" pitchFamily="18" charset="0"/>
              </a:rPr>
              <a:t>Η πρωτη φαση του πελοποννησιακου πολεμου</a:t>
            </a:r>
          </a:p>
        </p:txBody>
      </p:sp>
      <p:sp>
        <p:nvSpPr>
          <p:cNvPr id="3" name="Υπότιτλος 2">
            <a:extLst>
              <a:ext uri="{FF2B5EF4-FFF2-40B4-BE49-F238E27FC236}">
                <a16:creationId xmlns:a16="http://schemas.microsoft.com/office/drawing/2014/main" id="{C8883006-1CD6-4558-AA71-C384A5210DB0}"/>
              </a:ext>
            </a:extLst>
          </p:cNvPr>
          <p:cNvSpPr>
            <a:spLocks noGrp="1"/>
          </p:cNvSpPr>
          <p:nvPr>
            <p:ph type="subTitle" idx="1"/>
          </p:nvPr>
        </p:nvSpPr>
        <p:spPr>
          <a:xfrm>
            <a:off x="2497137" y="3750732"/>
            <a:ext cx="7197726" cy="1405467"/>
          </a:xfrm>
        </p:spPr>
        <p:txBody>
          <a:bodyPr/>
          <a:lstStyle/>
          <a:p>
            <a:r>
              <a:rPr lang="el-GR" dirty="0"/>
              <a:t>Κιμων μεταλλινοσ α2 </a:t>
            </a:r>
          </a:p>
        </p:txBody>
      </p:sp>
    </p:spTree>
    <p:extLst>
      <p:ext uri="{BB962C8B-B14F-4D97-AF65-F5344CB8AC3E}">
        <p14:creationId xmlns:p14="http://schemas.microsoft.com/office/powerpoint/2010/main" val="6871345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6D043D-D075-453A-B23D-FB57349DB45C}"/>
              </a:ext>
            </a:extLst>
          </p:cNvPr>
          <p:cNvSpPr txBox="1"/>
          <p:nvPr/>
        </p:nvSpPr>
        <p:spPr>
          <a:xfrm>
            <a:off x="626533" y="694265"/>
            <a:ext cx="11624734" cy="646331"/>
          </a:xfrm>
          <a:prstGeom prst="rect">
            <a:avLst/>
          </a:prstGeom>
          <a:noFill/>
        </p:spPr>
        <p:txBody>
          <a:bodyPr wrap="square" rtlCol="0">
            <a:spAutoFit/>
          </a:bodyPr>
          <a:lstStyle/>
          <a:p>
            <a:pPr algn="ctr"/>
            <a:r>
              <a:rPr lang="el-GR" dirty="0"/>
              <a:t>Η πρώτη φάση του πολέμου γνωστός ως Αρχιδάμειος Πόλεμος, από το όνομα του βασιλιά της Σπάρτης, Αρχίδαμου Β΄, διήρκεσε από το 431–421 π.Χ. </a:t>
            </a:r>
          </a:p>
        </p:txBody>
      </p:sp>
      <p:sp>
        <p:nvSpPr>
          <p:cNvPr id="3" name="TextBox 2">
            <a:extLst>
              <a:ext uri="{FF2B5EF4-FFF2-40B4-BE49-F238E27FC236}">
                <a16:creationId xmlns:a16="http://schemas.microsoft.com/office/drawing/2014/main" id="{7C46C76D-C009-4CC9-A0CF-10FA73F68469}"/>
              </a:ext>
            </a:extLst>
          </p:cNvPr>
          <p:cNvSpPr txBox="1"/>
          <p:nvPr/>
        </p:nvSpPr>
        <p:spPr>
          <a:xfrm>
            <a:off x="626533" y="1340596"/>
            <a:ext cx="11176000" cy="4739759"/>
          </a:xfrm>
          <a:prstGeom prst="rect">
            <a:avLst/>
          </a:prstGeom>
          <a:noFill/>
        </p:spPr>
        <p:txBody>
          <a:bodyPr wrap="square" rtlCol="0">
            <a:spAutoFit/>
          </a:bodyPr>
          <a:lstStyle/>
          <a:p>
            <a:r>
              <a:rPr lang="el-GR" dirty="0"/>
              <a:t>ΤΑ ΑΙΤΙΑ ΤΟΥ ΠΟΛΕΜΟΥ:</a:t>
            </a:r>
          </a:p>
          <a:p>
            <a:endParaRPr lang="el-GR" dirty="0"/>
          </a:p>
          <a:p>
            <a:pPr marL="342900" indent="-342900">
              <a:buFont typeface="+mj-lt"/>
              <a:buAutoNum type="arabicPeriod"/>
            </a:pPr>
            <a:r>
              <a:rPr lang="el-GR" sz="1400" dirty="0"/>
              <a:t>Οι αντίθετες πολίτικες και κοινωνικές απόψεις της Αθήνα και της Σπαρτής είναι ένα από τα ποιο βασικά αίτια που προκάλεσαν τον πόλεμο</a:t>
            </a:r>
          </a:p>
          <a:p>
            <a:pPr marL="342900" indent="-342900">
              <a:buFont typeface="+mj-lt"/>
              <a:buAutoNum type="arabicPeriod"/>
            </a:pPr>
            <a:endParaRPr lang="el-GR" sz="1400" dirty="0"/>
          </a:p>
          <a:p>
            <a:pPr marL="342900" indent="-342900">
              <a:buFont typeface="+mj-lt"/>
              <a:buAutoNum type="arabicPeriod"/>
            </a:pPr>
            <a:r>
              <a:rPr lang="el-GR" sz="1400" dirty="0"/>
              <a:t>Η ραγδαία ανάπτυξη της Αθηναϊκής ηγεμονίας, προκάλεσαν ανησυχία στους σπαρτιάτες οι οποίοι πίστευαν πως ήταν απειλή</a:t>
            </a:r>
          </a:p>
          <a:p>
            <a:pPr marL="342900" indent="-342900">
              <a:buFont typeface="+mj-lt"/>
              <a:buAutoNum type="arabicPeriod"/>
            </a:pPr>
            <a:endParaRPr lang="el-GR" sz="1400" dirty="0"/>
          </a:p>
          <a:p>
            <a:pPr marL="342900" indent="-342900">
              <a:buFont typeface="+mj-lt"/>
              <a:buAutoNum type="arabicPeriod"/>
            </a:pPr>
            <a:r>
              <a:rPr lang="el-GR" sz="1400" dirty="0"/>
              <a:t>Η επεκτεινόμενη θέληση της Αθήνας να ελέγχει το Αιγαίο πέλαγος δημιούργησε αντιδράσεις στις πόλεις των σπαρτιατών που ευνοούνταν από το πέλαγος</a:t>
            </a:r>
          </a:p>
          <a:p>
            <a:pPr marL="342900" indent="-342900">
              <a:buFont typeface="+mj-lt"/>
              <a:buAutoNum type="arabicPeriod"/>
            </a:pPr>
            <a:endParaRPr lang="el-GR" sz="1400" dirty="0"/>
          </a:p>
          <a:p>
            <a:pPr marL="342900" indent="-342900">
              <a:buFont typeface="+mj-lt"/>
              <a:buAutoNum type="arabicPeriod"/>
            </a:pPr>
            <a:r>
              <a:rPr lang="el-GR" sz="1400" dirty="0"/>
              <a:t>Οι προσπάθειες της Αθήνας να ενισχύσει τη θέση της στη Δυτική Ελλάδα και την Ιταλία μέσω συμμαχιών και αποστολών προκάλεσαν τριβές με τη Σπάρτη.</a:t>
            </a:r>
          </a:p>
          <a:p>
            <a:pPr marL="342900" indent="-342900">
              <a:buFont typeface="+mj-lt"/>
              <a:buAutoNum type="arabicPeriod"/>
            </a:pPr>
            <a:endParaRPr lang="el-GR" sz="1400" dirty="0"/>
          </a:p>
          <a:p>
            <a:pPr marL="342900" indent="-342900">
              <a:buFont typeface="+mj-lt"/>
              <a:buAutoNum type="arabicPeriod"/>
            </a:pPr>
            <a:r>
              <a:rPr lang="el-GR" sz="1400" dirty="0"/>
              <a:t>Η σύγκρουση μεταξύ της Κέρκυρας  και της Κορίνθου αποτέλεσε έναν από τους καταλυτικούς παράγοντες.</a:t>
            </a:r>
          </a:p>
          <a:p>
            <a:pPr marL="342900" indent="-342900">
              <a:buFont typeface="+mj-lt"/>
              <a:buAutoNum type="arabicPeriod"/>
            </a:pPr>
            <a:endParaRPr lang="el-GR" sz="1400" dirty="0"/>
          </a:p>
          <a:p>
            <a:pPr marL="342900" indent="-342900">
              <a:buFont typeface="+mj-lt"/>
              <a:buAutoNum type="arabicPeriod"/>
            </a:pPr>
            <a:endParaRPr lang="el-GR" sz="1400" dirty="0"/>
          </a:p>
          <a:p>
            <a:pPr marL="342900" indent="-342900">
              <a:buFont typeface="+mj-lt"/>
              <a:buAutoNum type="arabicPeriod"/>
            </a:pPr>
            <a:endParaRPr lang="el-GR" sz="1400" dirty="0"/>
          </a:p>
          <a:p>
            <a:pPr marL="342900" indent="-342900">
              <a:buFont typeface="+mj-lt"/>
              <a:buAutoNum type="arabicPeriod"/>
            </a:pPr>
            <a:endParaRPr lang="el-GR" sz="1400" dirty="0"/>
          </a:p>
          <a:p>
            <a:pPr marL="342900" indent="-342900">
              <a:buFont typeface="+mj-lt"/>
              <a:buAutoNum type="arabicPeriod"/>
            </a:pPr>
            <a:endParaRPr lang="el-GR" sz="1400" dirty="0"/>
          </a:p>
          <a:p>
            <a:pPr marL="342900" indent="-342900">
              <a:buFont typeface="+mj-lt"/>
              <a:buAutoNum type="arabicPeriod"/>
            </a:pPr>
            <a:endParaRPr lang="el-GR" sz="1400" dirty="0"/>
          </a:p>
          <a:p>
            <a:pPr marL="342900" indent="-342900">
              <a:buFont typeface="+mj-lt"/>
              <a:buAutoNum type="arabicPeriod"/>
            </a:pPr>
            <a:endParaRPr lang="el-GR" sz="1400" dirty="0"/>
          </a:p>
          <a:p>
            <a:r>
              <a:rPr lang="el-GR" sz="1400" dirty="0"/>
              <a:t> </a:t>
            </a:r>
          </a:p>
        </p:txBody>
      </p:sp>
      <p:sp>
        <p:nvSpPr>
          <p:cNvPr id="4" name="TextBox 3">
            <a:extLst>
              <a:ext uri="{FF2B5EF4-FFF2-40B4-BE49-F238E27FC236}">
                <a16:creationId xmlns:a16="http://schemas.microsoft.com/office/drawing/2014/main" id="{FE207656-7AB0-4200-A9E4-A583B9F361C7}"/>
              </a:ext>
            </a:extLst>
          </p:cNvPr>
          <p:cNvSpPr txBox="1"/>
          <p:nvPr/>
        </p:nvSpPr>
        <p:spPr>
          <a:xfrm>
            <a:off x="1066800" y="5084235"/>
            <a:ext cx="9169400" cy="1200329"/>
          </a:xfrm>
          <a:prstGeom prst="rect">
            <a:avLst/>
          </a:prstGeom>
          <a:noFill/>
        </p:spPr>
        <p:txBody>
          <a:bodyPr wrap="square" rtlCol="0">
            <a:spAutoFit/>
          </a:bodyPr>
          <a:lstStyle/>
          <a:p>
            <a:r>
              <a:rPr lang="el-GR" dirty="0"/>
              <a:t>Η Σπάρτη ,υποστηριζόμενη από τους συμμάχους της, θεωρούσε πως η Αθήνα ξεπέρασε τα όρια της ειρήνης και ότι απειλούσε την πολιτεία της</a:t>
            </a:r>
          </a:p>
          <a:p>
            <a:r>
              <a:rPr lang="el-GR" dirty="0"/>
              <a:t>Γι' αυτόν τον λόγο έγινε μια συνέλευση στην Σπάρτη στην οποία αποφασίστηκε να κηρυχθεί πόλεμος εναντίον της Αθήνας.</a:t>
            </a:r>
          </a:p>
        </p:txBody>
      </p:sp>
    </p:spTree>
    <p:extLst>
      <p:ext uri="{BB962C8B-B14F-4D97-AF65-F5344CB8AC3E}">
        <p14:creationId xmlns:p14="http://schemas.microsoft.com/office/powerpoint/2010/main" val="20096353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953665-E6A4-4FBB-A891-819C9867BC3E}"/>
              </a:ext>
            </a:extLst>
          </p:cNvPr>
          <p:cNvSpPr txBox="1"/>
          <p:nvPr/>
        </p:nvSpPr>
        <p:spPr>
          <a:xfrm>
            <a:off x="419100" y="466725"/>
            <a:ext cx="11458575" cy="2062103"/>
          </a:xfrm>
          <a:prstGeom prst="rect">
            <a:avLst/>
          </a:prstGeom>
          <a:noFill/>
        </p:spPr>
        <p:txBody>
          <a:bodyPr wrap="square" rtlCol="0">
            <a:spAutoFit/>
          </a:bodyPr>
          <a:lstStyle/>
          <a:p>
            <a:r>
              <a:rPr lang="el-GR" sz="1600" dirty="0"/>
              <a:t>Οι Σπαρτιάτες με την εντολή του Αρχιδάμου έκαναν συνέχεις επιθέσεις στην αττική, καταστρέφοντας μεγάλες εκτάσεις γεωργικών τόπων με σκοπό να προκαλέσουν τους Αθηναίους να πολεμήσουν σε ανοικτό χώρο.</a:t>
            </a:r>
          </a:p>
          <a:p>
            <a:endParaRPr lang="el-GR" sz="1600" dirty="0"/>
          </a:p>
          <a:p>
            <a:r>
              <a:rPr lang="el-GR" sz="1600" dirty="0"/>
              <a:t>Οι Αθηναίο υπό τον στρατηγό Περικλή επέλεξαν να μην απαντήσουν στην επίθεση των Σπαρτιατών και έμειναν πίσω από τα ισχυρά τείχη που κάλυπταν την πόλη</a:t>
            </a:r>
          </a:p>
          <a:p>
            <a:endParaRPr lang="el-GR" sz="1600" dirty="0"/>
          </a:p>
          <a:p>
            <a:r>
              <a:rPr lang="el-GR" sz="1600" dirty="0"/>
              <a:t>Οι επαναλαμβανόμενες επιδρομές δημιούργησαν σοβαρά οικονομικά και κοινωνικά προβλήματα στην Αττική ύπαιθρο, ενώ η συνεχής ένταση δοκίμασε τις αντοχές του πληθυσμού.</a:t>
            </a:r>
          </a:p>
        </p:txBody>
      </p:sp>
      <p:pic>
        <p:nvPicPr>
          <p:cNvPr id="3" name="Εικόνα 2">
            <a:extLst>
              <a:ext uri="{FF2B5EF4-FFF2-40B4-BE49-F238E27FC236}">
                <a16:creationId xmlns:a16="http://schemas.microsoft.com/office/drawing/2014/main" id="{9050ECA2-316A-408B-8730-B252D1062631}"/>
              </a:ext>
            </a:extLst>
          </p:cNvPr>
          <p:cNvPicPr>
            <a:picLocks noChangeAspect="1"/>
          </p:cNvPicPr>
          <p:nvPr/>
        </p:nvPicPr>
        <p:blipFill>
          <a:blip r:embed="rId2"/>
          <a:stretch>
            <a:fillRect/>
          </a:stretch>
        </p:blipFill>
        <p:spPr>
          <a:xfrm>
            <a:off x="2590799" y="2728853"/>
            <a:ext cx="6612643" cy="3729097"/>
          </a:xfrm>
          <a:prstGeom prst="rect">
            <a:avLst/>
          </a:prstGeom>
        </p:spPr>
      </p:pic>
    </p:spTree>
    <p:extLst>
      <p:ext uri="{BB962C8B-B14F-4D97-AF65-F5344CB8AC3E}">
        <p14:creationId xmlns:p14="http://schemas.microsoft.com/office/powerpoint/2010/main" val="291911859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06C8B0-870F-4CC8-A120-B658AEDCFF92}"/>
              </a:ext>
            </a:extLst>
          </p:cNvPr>
          <p:cNvSpPr txBox="1"/>
          <p:nvPr/>
        </p:nvSpPr>
        <p:spPr>
          <a:xfrm>
            <a:off x="285750" y="409575"/>
            <a:ext cx="11344275" cy="707886"/>
          </a:xfrm>
          <a:prstGeom prst="rect">
            <a:avLst/>
          </a:prstGeom>
          <a:noFill/>
        </p:spPr>
        <p:txBody>
          <a:bodyPr wrap="square" rtlCol="0">
            <a:spAutoFit/>
          </a:bodyPr>
          <a:lstStyle/>
          <a:p>
            <a:pPr algn="ctr"/>
            <a:r>
              <a:rPr lang="el-GR" sz="4000" dirty="0">
                <a:latin typeface="Constantia" panose="02030602050306030303" pitchFamily="18" charset="0"/>
              </a:rPr>
              <a:t>Ο ΛΟΙΜΟΣ</a:t>
            </a:r>
          </a:p>
        </p:txBody>
      </p:sp>
      <p:sp>
        <p:nvSpPr>
          <p:cNvPr id="3" name="TextBox 2">
            <a:extLst>
              <a:ext uri="{FF2B5EF4-FFF2-40B4-BE49-F238E27FC236}">
                <a16:creationId xmlns:a16="http://schemas.microsoft.com/office/drawing/2014/main" id="{EC37635A-3DAF-4DA6-BA4D-9A0B2CBF82CA}"/>
              </a:ext>
            </a:extLst>
          </p:cNvPr>
          <p:cNvSpPr txBox="1"/>
          <p:nvPr/>
        </p:nvSpPr>
        <p:spPr>
          <a:xfrm>
            <a:off x="800100" y="1533525"/>
            <a:ext cx="10591800" cy="1477328"/>
          </a:xfrm>
          <a:prstGeom prst="rect">
            <a:avLst/>
          </a:prstGeom>
          <a:noFill/>
        </p:spPr>
        <p:txBody>
          <a:bodyPr wrap="square" rtlCol="0">
            <a:spAutoFit/>
          </a:bodyPr>
          <a:lstStyle/>
          <a:p>
            <a:r>
              <a:rPr lang="el-GR" dirty="0"/>
              <a:t>Η συγκέντρωση μεγάλου αριθμού των κάτοικων από την ύπαιθρο μέσα στα τείχη δημιούργησε ανθυγιεινής συνθήκες με αποτέλεσμα να προκαλέσει επιδημία η οποία κόστισε την ζωή πολλών ανθρώπων, αναμεσά τους και ο στρατηγός των Αθηναίων Περικλής. Ο θάνατος του αρχηγού των Αθηναίων αποδυνάμωσε σημαντικά την στρατιωτική ισχύ και την κοινωνική κατάσταση της Αθήνας με αποτέλεσμα να μην υπάρχει κάποιος να καθοδηγήσει την κοινωνία που αυτό οδήγησε σε εσωτερικές διαμάχες για το ποιος θα πάρει την διοίκηση.</a:t>
            </a:r>
          </a:p>
        </p:txBody>
      </p:sp>
      <p:pic>
        <p:nvPicPr>
          <p:cNvPr id="2050" name="Picture 2" descr="Οταν η ιστορία επαναλαμβάνεται: Λοιμός των Αθηνών του τότε Covid και  μεταλλάξεις του σήμερα | ekirikas.com">
            <a:extLst>
              <a:ext uri="{FF2B5EF4-FFF2-40B4-BE49-F238E27FC236}">
                <a16:creationId xmlns:a16="http://schemas.microsoft.com/office/drawing/2014/main" id="{82A2ED9B-BE88-4947-8B95-EE8FDB906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3404257"/>
            <a:ext cx="4467225" cy="30441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Ο Λοιμός της αρχαίας Αθήνας και οι &quot;Ιστορίες&quot; του Θουκιδίδη - kolydas.eu">
            <a:extLst>
              <a:ext uri="{FF2B5EF4-FFF2-40B4-BE49-F238E27FC236}">
                <a16:creationId xmlns:a16="http://schemas.microsoft.com/office/drawing/2014/main" id="{BB89F64E-FDBF-462A-9E58-A17D088F2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450" y="3328374"/>
            <a:ext cx="4362450" cy="319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046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CE4919-DDA8-4430-BCB9-173C2994C496}"/>
              </a:ext>
            </a:extLst>
          </p:cNvPr>
          <p:cNvSpPr txBox="1"/>
          <p:nvPr/>
        </p:nvSpPr>
        <p:spPr>
          <a:xfrm>
            <a:off x="595312" y="447675"/>
            <a:ext cx="11001375" cy="646331"/>
          </a:xfrm>
          <a:prstGeom prst="rect">
            <a:avLst/>
          </a:prstGeom>
          <a:noFill/>
        </p:spPr>
        <p:txBody>
          <a:bodyPr wrap="square" rtlCol="0">
            <a:spAutoFit/>
          </a:bodyPr>
          <a:lstStyle/>
          <a:p>
            <a:pPr algn="ctr"/>
            <a:r>
              <a:rPr lang="el-GR" sz="3600" dirty="0">
                <a:latin typeface="Constantia" panose="02030602050306030303" pitchFamily="18" charset="0"/>
              </a:rPr>
              <a:t>ΟΙ ΝΑΥΤΙΚΕΣ ΕΠΙΧΕΙΡΗΣΕΙΣ ΤΗΣ ΑΘΗΝΑΣ</a:t>
            </a:r>
          </a:p>
        </p:txBody>
      </p:sp>
      <p:sp>
        <p:nvSpPr>
          <p:cNvPr id="3" name="TextBox 2">
            <a:extLst>
              <a:ext uri="{FF2B5EF4-FFF2-40B4-BE49-F238E27FC236}">
                <a16:creationId xmlns:a16="http://schemas.microsoft.com/office/drawing/2014/main" id="{4AD571E1-F913-49D7-A1DF-01EE3EA59434}"/>
              </a:ext>
            </a:extLst>
          </p:cNvPr>
          <p:cNvSpPr txBox="1"/>
          <p:nvPr/>
        </p:nvSpPr>
        <p:spPr>
          <a:xfrm>
            <a:off x="519112" y="1381125"/>
            <a:ext cx="10610850" cy="2462213"/>
          </a:xfrm>
          <a:prstGeom prst="rect">
            <a:avLst/>
          </a:prstGeom>
          <a:noFill/>
        </p:spPr>
        <p:txBody>
          <a:bodyPr wrap="square" rtlCol="0">
            <a:spAutoFit/>
          </a:bodyPr>
          <a:lstStyle/>
          <a:p>
            <a:r>
              <a:rPr lang="el-GR" sz="1400" dirty="0"/>
              <a:t>Η Αθήνα εκμεταλλεύτηκε την δύναμη του στόλου της και έκανε διάφορες επιθέσεις σε εδάφη της Σπαρτής</a:t>
            </a:r>
          </a:p>
          <a:p>
            <a:r>
              <a:rPr lang="el-GR" sz="1400" dirty="0"/>
              <a:t>Οι σημαντικότερες επιχειρήσεις ήταν:</a:t>
            </a:r>
          </a:p>
          <a:p>
            <a:endParaRPr lang="el-GR" sz="1400" dirty="0"/>
          </a:p>
          <a:p>
            <a:pPr marL="342900" indent="-342900">
              <a:buFont typeface="+mj-lt"/>
              <a:buAutoNum type="arabicPeriod"/>
            </a:pPr>
            <a:r>
              <a:rPr lang="el-GR" sz="1400" dirty="0"/>
              <a:t>Η μάχη στη Σφακτηρία οπού νίκησαν και αιχμαλώτισαν Σπαρτιάτες οπλίτες. Αυτή η νίκη αποδείχθηκε σημαντική για τους Αθηναίους και ενίσχυσε το ηθικό τους</a:t>
            </a:r>
          </a:p>
          <a:p>
            <a:pPr marL="342900" indent="-342900">
              <a:buFont typeface="+mj-lt"/>
              <a:buAutoNum type="arabicPeriod"/>
            </a:pPr>
            <a:endParaRPr lang="el-GR" sz="1400" dirty="0"/>
          </a:p>
          <a:p>
            <a:pPr marL="342900" indent="-342900">
              <a:buFont typeface="+mj-lt"/>
              <a:buAutoNum type="arabicPeriod"/>
            </a:pPr>
            <a:r>
              <a:rPr lang="el-GR" sz="1400" dirty="0"/>
              <a:t>Η μάχη της Αλικαρνασσού στην οποία η Αθηνά αντιμετώπισε τους συμμάχους της Σπάρτης στο Αιγαίο πέλαγος. Αυτή η μάχη βρίσκεται σε ένα κρίσιμο μέρος του πολέμου λίγο πριν την λήξη του.</a:t>
            </a:r>
          </a:p>
          <a:p>
            <a:pPr marL="342900" indent="-342900">
              <a:buFont typeface="+mj-lt"/>
              <a:buAutoNum type="arabicPeriod"/>
            </a:pPr>
            <a:endParaRPr lang="el-GR" sz="1400" dirty="0"/>
          </a:p>
          <a:p>
            <a:pPr marL="342900" indent="-342900">
              <a:buFont typeface="+mj-lt"/>
              <a:buAutoNum type="arabicPeriod"/>
            </a:pPr>
            <a:r>
              <a:rPr lang="el-GR" sz="1400" dirty="0"/>
              <a:t>Η επιδρομή στην Κύπρο ήταν μια μεγάλη εκστρατεία τον Αθηναίων προσπαθώντας να προστατεύσουν τις ναυτικές τους βάσεις και να αποτρέψουν την κυρίαρχη της Σπάρτης.</a:t>
            </a:r>
          </a:p>
        </p:txBody>
      </p:sp>
      <p:pic>
        <p:nvPicPr>
          <p:cNvPr id="3074" name="Picture 2" descr="Πελοποννησιακός Πόλεμος Α' | Greece Paradise">
            <a:extLst>
              <a:ext uri="{FF2B5EF4-FFF2-40B4-BE49-F238E27FC236}">
                <a16:creationId xmlns:a16="http://schemas.microsoft.com/office/drawing/2014/main" id="{01939571-D983-4FF3-A392-3E1D49BA3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837" y="4103264"/>
            <a:ext cx="3639795" cy="24622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Πελοποννησιακός Πόλεμος Α' | Greece Paradise">
            <a:extLst>
              <a:ext uri="{FF2B5EF4-FFF2-40B4-BE49-F238E27FC236}">
                <a16:creationId xmlns:a16="http://schemas.microsoft.com/office/drawing/2014/main" id="{2B242731-DD15-4957-B419-93A4F7BFF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4031158"/>
            <a:ext cx="3924972" cy="260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63107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C4E09A-8288-4B2A-8CE2-0954DCC0A844}"/>
              </a:ext>
            </a:extLst>
          </p:cNvPr>
          <p:cNvSpPr txBox="1"/>
          <p:nvPr/>
        </p:nvSpPr>
        <p:spPr>
          <a:xfrm>
            <a:off x="752475" y="333375"/>
            <a:ext cx="10229850" cy="707886"/>
          </a:xfrm>
          <a:prstGeom prst="rect">
            <a:avLst/>
          </a:prstGeom>
          <a:noFill/>
        </p:spPr>
        <p:txBody>
          <a:bodyPr wrap="square" rtlCol="0">
            <a:spAutoFit/>
          </a:bodyPr>
          <a:lstStyle/>
          <a:p>
            <a:pPr algn="ctr"/>
            <a:r>
              <a:rPr lang="el-GR" sz="4000" dirty="0">
                <a:latin typeface="Constantia" panose="02030602050306030303" pitchFamily="18" charset="0"/>
              </a:rPr>
              <a:t>ΟΙ ΜΑΧΕΣ ΣΤΗΝ ΞΗΡΑ</a:t>
            </a:r>
          </a:p>
        </p:txBody>
      </p:sp>
      <p:sp>
        <p:nvSpPr>
          <p:cNvPr id="3" name="TextBox 2">
            <a:extLst>
              <a:ext uri="{FF2B5EF4-FFF2-40B4-BE49-F238E27FC236}">
                <a16:creationId xmlns:a16="http://schemas.microsoft.com/office/drawing/2014/main" id="{B8066C82-E1AB-4AD1-BB28-6A7C8DAFCE22}"/>
              </a:ext>
            </a:extLst>
          </p:cNvPr>
          <p:cNvSpPr txBox="1"/>
          <p:nvPr/>
        </p:nvSpPr>
        <p:spPr>
          <a:xfrm>
            <a:off x="842962" y="1209675"/>
            <a:ext cx="10887075" cy="3447098"/>
          </a:xfrm>
          <a:prstGeom prst="rect">
            <a:avLst/>
          </a:prstGeom>
          <a:noFill/>
        </p:spPr>
        <p:txBody>
          <a:bodyPr wrap="square" rtlCol="0">
            <a:spAutoFit/>
          </a:bodyPr>
          <a:lstStyle/>
          <a:p>
            <a:r>
              <a:rPr lang="el-GR" sz="1400" dirty="0"/>
              <a:t>Κατά την διάρκεια του πολέμου υπήρξαν διάφορες συγκρούεις αναμεσά στις δυο παρατάξεις οι οποίες έλαβαν χωρά στην δυτική Ελλάδα αλλά και στην Βοιωτία.</a:t>
            </a:r>
          </a:p>
          <a:p>
            <a:r>
              <a:rPr lang="el-GR" sz="1400" dirty="0"/>
              <a:t>Σημαντικότερες είναι:</a:t>
            </a:r>
          </a:p>
          <a:p>
            <a:endParaRPr lang="el-GR" sz="1400" dirty="0"/>
          </a:p>
          <a:p>
            <a:pPr marL="342900" indent="-342900">
              <a:buFont typeface="+mj-lt"/>
              <a:buAutoNum type="arabicPeriod"/>
            </a:pPr>
            <a:r>
              <a:rPr lang="el-GR" sz="1400" dirty="0"/>
              <a:t>Η μάχη των Δειλιών στην οποία οι Αθηναίοι στην προσπάθεια τους να αντιμετωπίσουν τους συμμάχους της Σπάρτης ηττήθηκαν αν και κατάφεραν να συγκρατήσουν ένα μεγάλο αριθμό των στρατευμάτων τους. Αυτή η ήττα ήταν αρκετά σημαντική για τους Σπαρτιάτες επειδή ανάγκασαν τους Αθηναίους να υποχωρήσουν.</a:t>
            </a:r>
          </a:p>
          <a:p>
            <a:pPr marL="342900" indent="-342900">
              <a:buFont typeface="+mj-lt"/>
              <a:buAutoNum type="arabicPeriod"/>
            </a:pPr>
            <a:endParaRPr lang="el-GR" sz="1400" dirty="0"/>
          </a:p>
          <a:p>
            <a:pPr marL="342900" indent="-342900">
              <a:buFont typeface="+mj-lt"/>
              <a:buAutoNum type="arabicPeriod"/>
            </a:pPr>
            <a:r>
              <a:rPr lang="el-GR" sz="1400" dirty="0"/>
              <a:t>Η μάχη της Δύμης συνέβη στα πρώτα χρονιά του πολέμου. Οι Αθηναίοι μαζί με τους συμμάχους τους έκαναν επίθεση σε παραλιακές περιοχές στην Δυτική Ελλάδα για να ενισχύσουν την ναυτική τους δύναμη.</a:t>
            </a:r>
          </a:p>
          <a:p>
            <a:pPr marL="342900" indent="-342900">
              <a:buFont typeface="+mj-lt"/>
              <a:buAutoNum type="arabicPeriod"/>
            </a:pPr>
            <a:endParaRPr lang="el-GR" sz="1400" dirty="0"/>
          </a:p>
          <a:p>
            <a:pPr marL="342900" indent="-342900">
              <a:buFont typeface="+mj-lt"/>
              <a:buAutoNum type="arabicPeriod"/>
            </a:pPr>
            <a:r>
              <a:rPr lang="el-GR" sz="1400" dirty="0"/>
              <a:t>Η μάχη του Κορινθιακού κόλπου ήταν η προσπάθεια των Πελοποννήσιων να κλείσουν τις ναυτικές γραμμές των Αθηναίων προς τον κόλπο. Οι Αθηναίοι επιχείρησαν να τους αποτρέψουν αυτήν τη κίνηση αλλά τελικοί νικητές ήταν οι Πελοποννήσιοι.</a:t>
            </a:r>
          </a:p>
          <a:p>
            <a:endParaRPr lang="el-GR" dirty="0"/>
          </a:p>
          <a:p>
            <a:pPr marL="342900" indent="-342900">
              <a:buFont typeface="+mj-lt"/>
              <a:buAutoNum type="arabicPeriod"/>
            </a:pPr>
            <a:endParaRPr lang="el-GR" dirty="0"/>
          </a:p>
        </p:txBody>
      </p:sp>
      <p:pic>
        <p:nvPicPr>
          <p:cNvPr id="4098" name="Picture 2" descr="Δεκελεικός Πόλεμος (413-404 π.Χ.): Το τέλος του Πελοποννησιακού Πολέμου">
            <a:extLst>
              <a:ext uri="{FF2B5EF4-FFF2-40B4-BE49-F238E27FC236}">
                <a16:creationId xmlns:a16="http://schemas.microsoft.com/office/drawing/2014/main" id="{2C6E67BF-B79B-40C4-AD9B-F70E16FA3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4529490"/>
            <a:ext cx="3690937" cy="20729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Ο ΠΕΛΟΠΟΝΝΗΣΙΑΚΟΣ ΠΟΛΕΜΟΣ (431-404 π.Χ.) - Ιερός Ναός Αγίων Ταξιαρχών  Ιστιαίας">
            <a:extLst>
              <a:ext uri="{FF2B5EF4-FFF2-40B4-BE49-F238E27FC236}">
                <a16:creationId xmlns:a16="http://schemas.microsoft.com/office/drawing/2014/main" id="{7F815C67-5DD8-43B1-83EC-FDC295287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862" y="4442003"/>
            <a:ext cx="419100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70851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C0E408-FA85-4D52-A2D7-D6CFDA387AFE}"/>
              </a:ext>
            </a:extLst>
          </p:cNvPr>
          <p:cNvSpPr txBox="1"/>
          <p:nvPr/>
        </p:nvSpPr>
        <p:spPr>
          <a:xfrm>
            <a:off x="933450" y="400050"/>
            <a:ext cx="9753600" cy="707886"/>
          </a:xfrm>
          <a:prstGeom prst="rect">
            <a:avLst/>
          </a:prstGeom>
          <a:noFill/>
        </p:spPr>
        <p:txBody>
          <a:bodyPr wrap="square" rtlCol="0">
            <a:spAutoFit/>
          </a:bodyPr>
          <a:lstStyle/>
          <a:p>
            <a:pPr algn="ctr"/>
            <a:r>
              <a:rPr lang="el-GR" sz="4000" dirty="0">
                <a:latin typeface="Constantia" panose="02030602050306030303" pitchFamily="18" charset="0"/>
              </a:rPr>
              <a:t>ΣΥΝΑΨΗ ΕΙΡΗΝΗΣ ΤΟΥ ΝΙΚΙΑ</a:t>
            </a:r>
          </a:p>
        </p:txBody>
      </p:sp>
      <p:sp>
        <p:nvSpPr>
          <p:cNvPr id="3" name="TextBox 2">
            <a:extLst>
              <a:ext uri="{FF2B5EF4-FFF2-40B4-BE49-F238E27FC236}">
                <a16:creationId xmlns:a16="http://schemas.microsoft.com/office/drawing/2014/main" id="{E1564390-47BE-4365-8463-0AFAE634012F}"/>
              </a:ext>
            </a:extLst>
          </p:cNvPr>
          <p:cNvSpPr txBox="1"/>
          <p:nvPr/>
        </p:nvSpPr>
        <p:spPr>
          <a:xfrm>
            <a:off x="1257300" y="1695450"/>
            <a:ext cx="8696325" cy="2954655"/>
          </a:xfrm>
          <a:prstGeom prst="rect">
            <a:avLst/>
          </a:prstGeom>
          <a:noFill/>
        </p:spPr>
        <p:txBody>
          <a:bodyPr wrap="square" rtlCol="0">
            <a:spAutoFit/>
          </a:bodyPr>
          <a:lstStyle/>
          <a:p>
            <a:r>
              <a:rPr lang="el-GR" sz="2400" dirty="0"/>
              <a:t>Οι συνεχείς απώλειες και η κόπωση οδήγησαν σε ανακωχή, γνωστή ως Ειρήνη του Νικία, που στόχευε να διαρκέσει 50 χρόνια. Ωστόσο, η ανακωχή αποδείχθηκε προσωρινή, καθώς οι εχθροπραξίες αναζωπυρώθηκαν σύντομα.</a:t>
            </a:r>
          </a:p>
          <a:p>
            <a:r>
              <a:rPr lang="el-GR" sz="2400" dirty="0"/>
              <a:t> Η Ειρήνη του Νικία δεν ικανοποίησε πλήρως καμία από τις δύο πλευρές και ήταν περισσότερο μια εύθραυστη εκεχειρία παρά μια μόνιμη λύση.</a:t>
            </a:r>
          </a:p>
          <a:p>
            <a:endParaRPr lang="el-GR" dirty="0"/>
          </a:p>
        </p:txBody>
      </p:sp>
    </p:spTree>
    <p:extLst>
      <p:ext uri="{BB962C8B-B14F-4D97-AF65-F5344CB8AC3E}">
        <p14:creationId xmlns:p14="http://schemas.microsoft.com/office/powerpoint/2010/main" val="280630350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17CA83-FBD1-4D46-B775-F564CDD11787}"/>
              </a:ext>
            </a:extLst>
          </p:cNvPr>
          <p:cNvSpPr txBox="1"/>
          <p:nvPr/>
        </p:nvSpPr>
        <p:spPr>
          <a:xfrm>
            <a:off x="352425" y="295275"/>
            <a:ext cx="11068050" cy="1200329"/>
          </a:xfrm>
          <a:prstGeom prst="rect">
            <a:avLst/>
          </a:prstGeom>
          <a:noFill/>
        </p:spPr>
        <p:txBody>
          <a:bodyPr wrap="square" rtlCol="0">
            <a:spAutoFit/>
          </a:bodyPr>
          <a:lstStyle/>
          <a:p>
            <a:r>
              <a:rPr lang="el-GR" dirty="0"/>
              <a:t>Η πρώτη φάση του πολέμου ανέδειξε τη στρατηγική αντιπαράθεση μεταξύ των δύο μεγάλων δυνάμεων της εποχής, ενώ οι κοινωνικές και πολιτικές συνέπειες, ιδιαίτερα για την Αθήνα, ήταν καταλυτικές. Επιπλέον, ανέδειξε την ένταση μεταξύ της χερσαίας και ναυτικής ισχύος, που θα συνέχιζε να καθορίζει τις επόμενες φάσεις του πολέμου.</a:t>
            </a:r>
          </a:p>
          <a:p>
            <a:endParaRPr lang="el-GR" dirty="0"/>
          </a:p>
        </p:txBody>
      </p:sp>
      <p:sp>
        <p:nvSpPr>
          <p:cNvPr id="3" name="TextBox 2">
            <a:extLst>
              <a:ext uri="{FF2B5EF4-FFF2-40B4-BE49-F238E27FC236}">
                <a16:creationId xmlns:a16="http://schemas.microsoft.com/office/drawing/2014/main" id="{346A41FD-73CB-4EAA-A221-3F51B74C5D2C}"/>
              </a:ext>
            </a:extLst>
          </p:cNvPr>
          <p:cNvSpPr txBox="1"/>
          <p:nvPr/>
        </p:nvSpPr>
        <p:spPr>
          <a:xfrm>
            <a:off x="3409949" y="1933575"/>
            <a:ext cx="4181475" cy="707886"/>
          </a:xfrm>
          <a:prstGeom prst="rect">
            <a:avLst/>
          </a:prstGeom>
          <a:noFill/>
        </p:spPr>
        <p:txBody>
          <a:bodyPr wrap="square" rtlCol="0">
            <a:spAutoFit/>
          </a:bodyPr>
          <a:lstStyle/>
          <a:p>
            <a:pPr algn="ctr"/>
            <a:r>
              <a:rPr lang="en-US" sz="4000" i="1" dirty="0">
                <a:latin typeface="Gabriola" panose="04040605051002020D02" pitchFamily="82" charset="0"/>
              </a:rPr>
              <a:t>fin</a:t>
            </a:r>
            <a:endParaRPr lang="el-GR" sz="4000" i="1" dirty="0">
              <a:latin typeface="Gabriola" panose="04040605051002020D02" pitchFamily="82" charset="0"/>
            </a:endParaRPr>
          </a:p>
        </p:txBody>
      </p:sp>
      <p:sp>
        <p:nvSpPr>
          <p:cNvPr id="5" name="TextBox 4">
            <a:extLst>
              <a:ext uri="{FF2B5EF4-FFF2-40B4-BE49-F238E27FC236}">
                <a16:creationId xmlns:a16="http://schemas.microsoft.com/office/drawing/2014/main" id="{EE0D3586-7A40-4D27-83D2-64B48CB130E0}"/>
              </a:ext>
            </a:extLst>
          </p:cNvPr>
          <p:cNvSpPr txBox="1"/>
          <p:nvPr/>
        </p:nvSpPr>
        <p:spPr>
          <a:xfrm>
            <a:off x="738186" y="3429000"/>
            <a:ext cx="9525000" cy="2031325"/>
          </a:xfrm>
          <a:prstGeom prst="rect">
            <a:avLst/>
          </a:prstGeom>
          <a:noFill/>
        </p:spPr>
        <p:txBody>
          <a:bodyPr wrap="square" rtlCol="0">
            <a:spAutoFit/>
          </a:bodyPr>
          <a:lstStyle/>
          <a:p>
            <a:r>
              <a:rPr lang="el-GR" dirty="0"/>
              <a:t>Πηγές: </a:t>
            </a:r>
          </a:p>
          <a:p>
            <a:r>
              <a:rPr lang="en-US" dirty="0">
                <a:hlinkClick r:id="rId2"/>
              </a:rPr>
              <a:t>https://www.worldhistory.org/trans/el/1-342/u/</a:t>
            </a:r>
            <a:endParaRPr lang="el-GR" dirty="0"/>
          </a:p>
          <a:p>
            <a:r>
              <a:rPr lang="en-US" dirty="0">
                <a:hlinkClick r:id="rId3"/>
              </a:rPr>
              <a:t>https://el.wikipedia.org/wiki/%CE%A0%CE%B5%CE%BB%CE%BF%CF%80%CE%BF%CE%BD%CE%BD%CE%B7%CF%83%CE%B9%CE%B1%CE%BA%CF%8C%CF%82_%CE%A0%CF%8C%CE%BB%CE%B5%CE%BC%CE%BF%CF%82</a:t>
            </a:r>
            <a:endParaRPr lang="el-GR" dirty="0"/>
          </a:p>
          <a:p>
            <a:r>
              <a:rPr lang="en-US" dirty="0"/>
              <a:t>https://www.greek-language.gr/digitalResources/ancient_greek/history/arxaiotita/page_029.html</a:t>
            </a:r>
            <a:endParaRPr lang="el-GR" dirty="0"/>
          </a:p>
          <a:p>
            <a:endParaRPr lang="el-GR" dirty="0"/>
          </a:p>
        </p:txBody>
      </p:sp>
    </p:spTree>
    <p:extLst>
      <p:ext uri="{BB962C8B-B14F-4D97-AF65-F5344CB8AC3E}">
        <p14:creationId xmlns:p14="http://schemas.microsoft.com/office/powerpoint/2010/main" val="33154670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Ουράνιο">
  <a:themeElements>
    <a:clrScheme name="Ουράνιο">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Ουράνιο">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Ουράνιο">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Ουράνιο</Template>
  <TotalTime>177</TotalTime>
  <Words>861</Words>
  <Application>Microsoft Office PowerPoint</Application>
  <PresentationFormat>Ευρεία οθόνη</PresentationFormat>
  <Paragraphs>58</Paragraphs>
  <Slides>8</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8</vt:i4>
      </vt:variant>
    </vt:vector>
  </HeadingPairs>
  <TitlesOfParts>
    <vt:vector size="14" baseType="lpstr">
      <vt:lpstr>Arial</vt:lpstr>
      <vt:lpstr>Calibri</vt:lpstr>
      <vt:lpstr>Calibri Light</vt:lpstr>
      <vt:lpstr>Constantia</vt:lpstr>
      <vt:lpstr>Gabriola</vt:lpstr>
      <vt:lpstr>Ουράνιο</vt:lpstr>
      <vt:lpstr>Η πρωτη φαση του πελοποννησιακου πολεμου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πρωτη φαση του πελοποννησιακου πολεμου</dc:title>
  <dc:creator>User</dc:creator>
  <cp:lastModifiedBy>User</cp:lastModifiedBy>
  <cp:revision>24</cp:revision>
  <dcterms:created xsi:type="dcterms:W3CDTF">2024-12-30T15:46:57Z</dcterms:created>
  <dcterms:modified xsi:type="dcterms:W3CDTF">2024-12-30T18:44:16Z</dcterms:modified>
</cp:coreProperties>
</file>