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Verdana" pitchFamily="34" charset="0"/>
      <p:regular r:id="rId13"/>
      <p:bold r:id="rId14"/>
      <p:italic r:id="rId15"/>
      <p:boldItalic r:id="rId16"/>
    </p:embeddedFont>
    <p:embeddedFont>
      <p:font typeface="Instrument Sans Medium" charset="0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Instrument Sans Semi Bold" charset="0"/>
      <p:regular r:id="rId22"/>
    </p:embeddedFont>
    <p:embeddedFont>
      <p:font typeface="Wingdings 2" pitchFamily="18" charset="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10"/>
  </p:normalViewPr>
  <p:slideViewPr>
    <p:cSldViewPr snapToGrid="0" snapToObjects="1">
      <p:cViewPr>
        <p:scale>
          <a:sx n="79" d="100"/>
          <a:sy n="79" d="100"/>
        </p:scale>
        <p:origin x="-178" y="23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5E4BF-24EB-413A-8688-36811CB60E72}" type="datetimeFigureOut">
              <a:rPr lang="en-GB" smtClean="0"/>
              <a:t>28/10/2025</a:t>
            </a:fld>
            <a:endParaRPr lang="en-GB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07C4A-1A78-4D5A-9F79-7ED73375FD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29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Στρογγυλεμένο ορθογώνιο 14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Στρογγυλεμένο ορθογώνιο 9"/>
          <p:cNvSpPr/>
          <p:nvPr/>
        </p:nvSpPr>
        <p:spPr>
          <a:xfrm>
            <a:off x="669755" y="520994"/>
            <a:ext cx="13290894" cy="3730752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Τίτλος 4"/>
          <p:cNvSpPr>
            <a:spLocks noGrp="1"/>
          </p:cNvSpPr>
          <p:nvPr>
            <p:ph type="ctrTitle"/>
          </p:nvPr>
        </p:nvSpPr>
        <p:spPr>
          <a:xfrm>
            <a:off x="1155802" y="2184247"/>
            <a:ext cx="12435840" cy="2194560"/>
          </a:xfrm>
        </p:spPr>
        <p:txBody>
          <a:bodyPr lIns="65311" rIns="65311" bIns="65311"/>
          <a:lstStyle>
            <a:lvl1pPr algn="r">
              <a:defRPr sz="64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20" name="Υπότιτλος 19"/>
          <p:cNvSpPr>
            <a:spLocks noGrp="1"/>
          </p:cNvSpPr>
          <p:nvPr>
            <p:ph type="subTitle" idx="1"/>
          </p:nvPr>
        </p:nvSpPr>
        <p:spPr>
          <a:xfrm>
            <a:off x="1155802" y="4422038"/>
            <a:ext cx="12435840" cy="1097280"/>
          </a:xfrm>
        </p:spPr>
        <p:txBody>
          <a:bodyPr lIns="261244" tIns="0"/>
          <a:lstStyle>
            <a:lvl1pPr marL="52249" indent="0" algn="r">
              <a:spcBef>
                <a:spcPts val="0"/>
              </a:spcBef>
              <a:buNone/>
              <a:defRPr sz="2900">
                <a:solidFill>
                  <a:schemeClr val="bg2">
                    <a:shade val="25000"/>
                  </a:schemeClr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  <a:extLst/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  <p:sp>
        <p:nvSpPr>
          <p:cNvPr id="19" name="Θέση ημερομηνίας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1" name="Θέση αριθμού διαφάνειας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04672" y="5980176"/>
            <a:ext cx="13094208" cy="1261872"/>
          </a:xfrm>
        </p:spPr>
        <p:txBody>
          <a:bodyPr/>
          <a:lstStyle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04672" y="636423"/>
            <a:ext cx="13094208" cy="502554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10607040" y="640085"/>
            <a:ext cx="3169920" cy="6309359"/>
          </a:xfrm>
        </p:spPr>
        <p:txBody>
          <a:bodyPr vert="eaVert"/>
          <a:lstStyle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53440" y="640083"/>
            <a:ext cx="9509760" cy="630936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04672" y="5980176"/>
            <a:ext cx="13094208" cy="1261872"/>
          </a:xfrm>
        </p:spPr>
        <p:txBody>
          <a:bodyPr/>
          <a:lstStyle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04672" y="636423"/>
            <a:ext cx="13094208" cy="502554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Στρογγυλεμένο ορθογώνιο 13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Στρογγυλεμένο ορθογώνιο 10"/>
          <p:cNvSpPr/>
          <p:nvPr/>
        </p:nvSpPr>
        <p:spPr>
          <a:xfrm>
            <a:off x="669755" y="520995"/>
            <a:ext cx="13290894" cy="5209595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9350" y="5914339"/>
            <a:ext cx="13094208" cy="811987"/>
          </a:xfrm>
        </p:spPr>
        <p:txBody>
          <a:bodyPr lIns="130622" bIns="0" anchor="b"/>
          <a:lstStyle>
            <a:lvl1pPr algn="l">
              <a:buNone/>
              <a:defRPr sz="51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49350" y="6749381"/>
            <a:ext cx="13094208" cy="504749"/>
          </a:xfrm>
        </p:spPr>
        <p:txBody>
          <a:bodyPr lIns="169809" tIns="0" anchor="t"/>
          <a:lstStyle>
            <a:lvl1pPr marL="0" marR="52249" indent="0" algn="l">
              <a:spcBef>
                <a:spcPts val="0"/>
              </a:spcBef>
              <a:spcAft>
                <a:spcPts val="0"/>
              </a:spcAft>
              <a:buNone/>
              <a:defRPr sz="26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22963" y="636422"/>
            <a:ext cx="6291072" cy="5266944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7608576" y="636422"/>
            <a:ext cx="6291072" cy="5266944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04672" y="5980176"/>
            <a:ext cx="13094208" cy="1261872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71558" y="695326"/>
            <a:ext cx="6291072" cy="950594"/>
          </a:xfrm>
        </p:spPr>
        <p:txBody>
          <a:bodyPr lIns="208995"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7443470" y="695326"/>
            <a:ext cx="6291072" cy="950594"/>
          </a:xfrm>
        </p:spPr>
        <p:txBody>
          <a:bodyPr lIns="195933"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971558" y="1737360"/>
            <a:ext cx="6291072" cy="4187952"/>
          </a:xfrm>
        </p:spPr>
        <p:txBody>
          <a:bodyPr anchor="t"/>
          <a:lstStyle>
            <a:lvl1pPr algn="l">
              <a:defRPr sz="3400"/>
            </a:lvl1pPr>
            <a:lvl2pPr algn="l">
              <a:defRPr sz="2900"/>
            </a:lvl2pPr>
            <a:lvl3pPr algn="l">
              <a:defRPr sz="2600"/>
            </a:lvl3pPr>
            <a:lvl4pPr algn="l">
              <a:defRPr sz="2300"/>
            </a:lvl4pPr>
            <a:lvl5pPr algn="l">
              <a:defRPr sz="2300"/>
            </a:lvl5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7443470" y="1737360"/>
            <a:ext cx="6291072" cy="4187952"/>
          </a:xfrm>
        </p:spPr>
        <p:txBody>
          <a:bodyPr anchor="t"/>
          <a:lstStyle>
            <a:lvl1pPr algn="l">
              <a:defRPr sz="3400"/>
            </a:lvl1pPr>
            <a:lvl2pPr algn="l">
              <a:defRPr sz="2900"/>
            </a:lvl2pPr>
            <a:lvl3pPr algn="l">
              <a:defRPr sz="2600"/>
            </a:lvl3pPr>
            <a:lvl4pPr algn="l">
              <a:defRPr sz="2300"/>
            </a:lvl4pPr>
            <a:lvl5pPr algn="l">
              <a:defRPr sz="2300"/>
            </a:lvl5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Στρογγυλεμένο ορθογώνιο 6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862054" y="640080"/>
            <a:ext cx="4754880" cy="1097280"/>
          </a:xfrm>
        </p:spPr>
        <p:txBody>
          <a:bodyPr anchor="b"/>
          <a:lstStyle>
            <a:lvl1pPr algn="l">
              <a:buNone/>
              <a:defRPr sz="31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8862155" y="1737363"/>
            <a:ext cx="4754880" cy="5047334"/>
          </a:xfrm>
        </p:spPr>
        <p:txBody>
          <a:bodyPr lIns="130622"/>
          <a:lstStyle>
            <a:lvl1pPr marL="26124" marR="26124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700">
                <a:solidFill>
                  <a:schemeClr val="tx1"/>
                </a:solidFill>
              </a:defRPr>
            </a:lvl2pPr>
            <a:lvl3pPr>
              <a:buNone/>
              <a:defRPr sz="1400">
                <a:solidFill>
                  <a:schemeClr val="tx1"/>
                </a:solidFill>
              </a:defRPr>
            </a:lvl3pPr>
            <a:lvl4pPr>
              <a:buNone/>
              <a:defRPr sz="1300">
                <a:solidFill>
                  <a:schemeClr val="tx1"/>
                </a:solidFill>
              </a:defRPr>
            </a:lvl4pPr>
            <a:lvl5pPr>
              <a:buNone/>
              <a:defRPr sz="13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1218196" y="1116173"/>
            <a:ext cx="7401854" cy="5669282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  <a:lvl2pPr>
              <a:defRPr sz="3700">
                <a:solidFill>
                  <a:schemeClr val="tx1"/>
                </a:solidFill>
              </a:defRPr>
            </a:lvl2pPr>
            <a:lvl3pPr>
              <a:defRPr sz="3400">
                <a:solidFill>
                  <a:schemeClr val="tx1"/>
                </a:solidFill>
              </a:defRPr>
            </a:lvl3pPr>
            <a:lvl4pPr>
              <a:defRPr sz="2900">
                <a:solidFill>
                  <a:schemeClr val="tx1"/>
                </a:solidFill>
              </a:defRPr>
            </a:lvl4pPr>
            <a:lvl5pPr>
              <a:defRPr sz="29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Στρογγυλεμένο ορθογώνιο 14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Στρογγύλεμα μίας γωνίας ορθογωνίου 10"/>
          <p:cNvSpPr/>
          <p:nvPr/>
        </p:nvSpPr>
        <p:spPr>
          <a:xfrm>
            <a:off x="10241281" y="520994"/>
            <a:ext cx="3719368" cy="521208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31520" y="6014467"/>
            <a:ext cx="13167360" cy="1261872"/>
          </a:xfrm>
        </p:spPr>
        <p:txBody>
          <a:bodyPr anchor="t"/>
          <a:lstStyle>
            <a:lvl1pPr algn="l">
              <a:buNone/>
              <a:defRPr sz="51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 bwMode="grayWhite">
          <a:xfrm>
            <a:off x="10340339" y="640080"/>
            <a:ext cx="3584448" cy="5053776"/>
          </a:xfrm>
        </p:spPr>
        <p:txBody>
          <a:bodyPr lIns="130622"/>
          <a:lstStyle>
            <a:lvl1pPr marL="65311" indent="0" algn="l"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>
              <a:defRPr sz="1700">
                <a:solidFill>
                  <a:srgbClr val="FFFFFF"/>
                </a:solidFill>
              </a:defRPr>
            </a:lvl2pPr>
            <a:lvl3pPr>
              <a:defRPr sz="1400">
                <a:solidFill>
                  <a:srgbClr val="FFFFFF"/>
                </a:solidFill>
              </a:defRPr>
            </a:lvl3pPr>
            <a:lvl4pPr>
              <a:defRPr sz="1300">
                <a:solidFill>
                  <a:srgbClr val="FFFFFF"/>
                </a:solidFill>
              </a:defRPr>
            </a:lvl4pPr>
            <a:lvl5pPr>
              <a:defRPr sz="13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674368" y="522922"/>
            <a:ext cx="9480499" cy="521208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46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Στρογγυλεμένο ορθογώνιο 6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669755" y="520994"/>
            <a:ext cx="13290894" cy="658368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Θέση τίτλου 12"/>
          <p:cNvSpPr>
            <a:spLocks noGrp="1"/>
          </p:cNvSpPr>
          <p:nvPr>
            <p:ph type="title"/>
          </p:nvPr>
        </p:nvSpPr>
        <p:spPr>
          <a:xfrm>
            <a:off x="804672" y="5982708"/>
            <a:ext cx="13094208" cy="1261872"/>
          </a:xfrm>
          <a:prstGeom prst="rect">
            <a:avLst/>
          </a:prstGeom>
        </p:spPr>
        <p:txBody>
          <a:bodyPr vert="horz" lIns="130622" tIns="65311" rIns="130622" bIns="65311" anchor="b">
            <a:normAutofit/>
          </a:bodyPr>
          <a:lstStyle>
            <a:extLst/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idx="1"/>
          </p:nvPr>
        </p:nvSpPr>
        <p:spPr>
          <a:xfrm>
            <a:off x="804672" y="636423"/>
            <a:ext cx="13094208" cy="5025542"/>
          </a:xfrm>
          <a:prstGeom prst="rect">
            <a:avLst/>
          </a:prstGeom>
        </p:spPr>
        <p:txBody>
          <a:bodyPr vert="horz" lIns="261244" tIns="130622" rIns="130622" bIns="65311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5" name="Θέση ημερομηνίας 24"/>
          <p:cNvSpPr>
            <a:spLocks noGrp="1"/>
          </p:cNvSpPr>
          <p:nvPr>
            <p:ph type="dt" sz="half" idx="2"/>
          </p:nvPr>
        </p:nvSpPr>
        <p:spPr>
          <a:xfrm>
            <a:off x="6042125" y="7334251"/>
            <a:ext cx="365760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r" eaLnBrk="1" latinLnBrk="0" hangingPunct="1">
              <a:defRPr kumimoji="0" sz="14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28-Oct-25</a:t>
            </a:fld>
            <a:endParaRPr lang="en-US"/>
          </a:p>
        </p:txBody>
      </p:sp>
      <p:sp>
        <p:nvSpPr>
          <p:cNvPr id="18" name="Θέση υποσέλιδου 17"/>
          <p:cNvSpPr>
            <a:spLocks noGrp="1"/>
          </p:cNvSpPr>
          <p:nvPr>
            <p:ph type="ftr" sz="quarter" idx="3"/>
          </p:nvPr>
        </p:nvSpPr>
        <p:spPr>
          <a:xfrm>
            <a:off x="9699725" y="7334251"/>
            <a:ext cx="365760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l" eaLnBrk="1" latinLnBrk="0" hangingPunct="1">
              <a:defRPr kumimoji="0" sz="14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4"/>
          </p:nvPr>
        </p:nvSpPr>
        <p:spPr>
          <a:xfrm>
            <a:off x="13357325" y="7334251"/>
            <a:ext cx="73152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r" eaLnBrk="1" latinLnBrk="0" hangingPunct="1">
              <a:defRPr kumimoji="0" sz="14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1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78804" indent="-378804" algn="l" rtl="0" eaLnBrk="1" latinLnBrk="0" hangingPunct="1">
        <a:spcBef>
          <a:spcPts val="357"/>
        </a:spcBef>
        <a:buClr>
          <a:schemeClr val="accent1"/>
        </a:buClr>
        <a:buSzPct val="80000"/>
        <a:buFont typeface="Wingdings 2"/>
        <a:buChar char=""/>
        <a:defRPr kumimoji="0" sz="4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83732" indent="-287368" algn="l" rtl="0" eaLnBrk="1" latinLnBrk="0" hangingPunct="1">
        <a:spcBef>
          <a:spcPts val="357"/>
        </a:spcBef>
        <a:buClr>
          <a:schemeClr val="accent1"/>
        </a:buClr>
        <a:buSzPct val="100000"/>
        <a:buFont typeface="Verdana"/>
        <a:buChar char="◦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350" indent="-261244" algn="l" rtl="0" eaLnBrk="1" latinLnBrk="0" hangingPunct="1">
        <a:spcBef>
          <a:spcPts val="357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67" indent="-261244" algn="l" rtl="0" eaLnBrk="1" latinLnBrk="0" hangingPunct="1">
        <a:spcBef>
          <a:spcPts val="329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indent="-261244" algn="l" rtl="0" eaLnBrk="1" latinLnBrk="0" hangingPunct="1">
        <a:spcBef>
          <a:spcPts val="357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9139" indent="-261244" algn="l" rtl="0" eaLnBrk="1" latinLnBrk="0" hangingPunct="1">
        <a:spcBef>
          <a:spcPts val="3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29570" indent="-261244" algn="l" rtl="0" eaLnBrk="1" latinLnBrk="0" hangingPunct="1">
        <a:spcBef>
          <a:spcPts val="364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063" indent="-261244" algn="l" rtl="0" eaLnBrk="1" latinLnBrk="0" hangingPunct="1">
        <a:spcBef>
          <a:spcPts val="36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069618" indent="-261244" algn="l" rtl="0" eaLnBrk="1" latinLnBrk="0" hangingPunct="1">
        <a:spcBef>
          <a:spcPts val="364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-3-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-3-3.svg"/><Relationship Id="rId4" Type="http://schemas.openxmlformats.org/officeDocument/2006/relationships/image" Target="../media/image5.png"/><Relationship Id="rId9" Type="http://schemas.openxmlformats.org/officeDocument/2006/relationships/image" Target="../media/image-3-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Μορφές Αναπαράστασης Πληροφορίας - Πολυμέσα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Πώς αναπαριστούμε την πληροφορία στον ψηφιακό κόσμο;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8843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2713" y="3279815"/>
            <a:ext cx="4301490" cy="5376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Ανακεφαλαίωση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752713" y="4140041"/>
            <a:ext cx="6454973" cy="1643896"/>
          </a:xfrm>
          <a:prstGeom prst="roundRect">
            <a:avLst>
              <a:gd name="adj" fmla="val 549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8C9C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98220" y="4385548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Πολυμέσα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98220" y="4850487"/>
            <a:ext cx="5963960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Συνδυασμός διαφορετικών μορφών πληροφορίας με μη γραμμική δομή και διαδραστικότητα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22713" y="4140041"/>
            <a:ext cx="6454973" cy="1643896"/>
          </a:xfrm>
          <a:prstGeom prst="roundRect">
            <a:avLst>
              <a:gd name="adj" fmla="val 549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8C9C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68220" y="4385548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Pixels &amp; Ανάλυση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668220" y="4850487"/>
            <a:ext cx="5963960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Οι εικόνες αποτελούνται από εικονοστοιχεία. Η ανάλυση καθορίζει την ποιότητα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52713" y="5998964"/>
            <a:ext cx="6454973" cy="1643896"/>
          </a:xfrm>
          <a:prstGeom prst="roundRect">
            <a:avLst>
              <a:gd name="adj" fmla="val 549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8C9C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98220" y="6244471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RGB &amp; Χρώμα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98220" y="6709410"/>
            <a:ext cx="5963960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Τα χρώματα δημιουργούνται από συνδυασμό κόκκινου, πράσινου και μπλε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422713" y="5998964"/>
            <a:ext cx="6454973" cy="1643896"/>
          </a:xfrm>
          <a:prstGeom prst="roundRect">
            <a:avLst>
              <a:gd name="adj" fmla="val 549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8C9C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68220" y="6244471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Βίντεο &amp; FPS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7668220" y="6709410"/>
            <a:ext cx="5963960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Διαδοχικές εικόνες που εναλλάσσονται γρήγορα για να δημιουργήσουν κίνηση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3425" y="576263"/>
            <a:ext cx="9048631" cy="523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Τι Κάνει μια Εφαρμογή Πολυμέσων Ξεχωριστή;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1650206"/>
            <a:ext cx="6326148" cy="63261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8447" y="1603058"/>
            <a:ext cx="6326148" cy="335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Φανταστείτε μια εικονική περιήγηση σε μουσείο που συνδυάζει: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578447" y="2126933"/>
            <a:ext cx="6326148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b="1" dirty="0" err="1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Διάφορες</a:t>
            </a:r>
            <a:r>
              <a:rPr lang="el-GR" sz="1650" b="1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650" b="1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650" b="1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μορφές</a:t>
            </a:r>
            <a:r>
              <a:rPr lang="en-US" sz="16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l-GR" sz="1650" b="1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650" b="1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</a:t>
            </a:r>
            <a:r>
              <a:rPr lang="en-US" sz="1650" b="1" dirty="0" err="1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ληροφορί</a:t>
            </a:r>
            <a:r>
              <a:rPr lang="en-US" sz="1650" b="1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ας</a:t>
            </a:r>
            <a:r>
              <a:rPr lang="en-US" sz="16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: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ήχο, </a:t>
            </a:r>
            <a:r>
              <a:rPr lang="el-GR" sz="16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650" dirty="0" err="1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εικόν</a:t>
            </a:r>
            <a:r>
              <a:rPr lang="en-US" sz="16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</a:t>
            </a:r>
            <a:r>
              <a:rPr lang="el-GR" sz="16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6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β</a:t>
            </a:r>
            <a:r>
              <a:rPr lang="en-US" sz="1650" dirty="0" err="1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ίντεο</a:t>
            </a:r>
            <a:r>
              <a:rPr lang="en-US" sz="16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l-GR" sz="16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6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και 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κείμενο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578447" y="2870835"/>
            <a:ext cx="6326148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Μη γραμμική δομή: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μεταφέρεστε απευθείας όπου θέλετε με έναν κλικ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578447" y="3614738"/>
            <a:ext cx="6326148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Υψηλή διαδραστικότητα:</a:t>
            </a:r>
            <a:r>
              <a:rPr lang="en-US" sz="16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αλληλεπιδράτε και διαμορφώνετε το περιεχόμενο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7846"/>
            <a:ext cx="858345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Χαρακτηριστικά Εφαρμογών Πολυμέσων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838450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4" y="3072884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5390" y="3259931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224" y="3980140"/>
            <a:ext cx="28844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Συνδυασμός Μορφών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8224" y="4470559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Κείμενο, εικόνα, ήχος και βίντεο σε ένα περιβάλλον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2838450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1396" y="3072884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562" y="3259931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51396" y="39801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Μη Γραμμικότητα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51396" y="4470559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Ελεύθερη πλοήγηση με υπερσυνδέσμους χωρίς σταθερή σειρά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9640133" y="2838450"/>
            <a:ext cx="4196358" cy="2955250"/>
          </a:xfrm>
          <a:prstGeom prst="roundRect">
            <a:avLst>
              <a:gd name="adj" fmla="val 3224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4568" y="3072884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61734" y="3259931"/>
            <a:ext cx="306110" cy="30611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74568" y="39801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Διαδραστικότητα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874568" y="4470559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Ο χρήστης παρεμβαίνει ενεργά και διαμορφώνει την εμπειρία</a:t>
            </a:r>
            <a:endParaRPr lang="en-US" sz="1750" dirty="0"/>
          </a:p>
        </p:txBody>
      </p:sp>
      <p:sp>
        <p:nvSpPr>
          <p:cNvPr id="18" name="Text 10"/>
          <p:cNvSpPr/>
          <p:nvPr/>
        </p:nvSpPr>
        <p:spPr>
          <a:xfrm>
            <a:off x="793790" y="604885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Σχεδόν όλες οι εφαρμογές στο κινητό μας σήμερα είναι εφαρμογές πολυμέσων!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42398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Πώς Δημιουργείται μια Ψηφιακή Εικόνα;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51651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Κάθε εικόνα αποτελείται από μικροσκοπικά τετράγωνα που ονομάζονται </a:t>
            </a:r>
            <a:r>
              <a:rPr lang="en-US" sz="17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εικονοστοιχεία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ή </a:t>
            </a:r>
            <a:r>
              <a:rPr lang="en-US" sz="17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pixels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 Φανταστείτε την εικόνα σαν ένα ψηφιδωτό με τις ψηφίδες να είναι τα εικονοστοιχεία.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860369"/>
            <a:ext cx="7556421" cy="1326713"/>
          </a:xfrm>
          <a:prstGeom prst="roundRect">
            <a:avLst>
              <a:gd name="adj" fmla="val 7181"/>
            </a:avLst>
          </a:prstGeom>
          <a:solidFill>
            <a:srgbClr val="D4D5DE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5204460"/>
            <a:ext cx="283488" cy="2268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0906" y="5143857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Τα pixels είναι τόσο μικρά που οι υποδιαιρέσεις αυτές της εικόνας δεν είναι ορατές στο ανθρώπινο μάτι!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3573"/>
            <a:ext cx="578108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Τι Είναι η Ανάλυση Εικόνας;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074783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Η </a:t>
            </a:r>
            <a:r>
              <a:rPr lang="en-US" sz="17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ανάλυση μιας εικόνας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είναι ο αριθμός των εικονοστοιχείων που βρίσκονται οριζόντια και κάθετα.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004661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Παράδειγμα: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Μια εικόνα με ανάλυση 640 x 400 pixels έχει: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571637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640 εικονοστοιχεία οριζόντια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013835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400 εικονοστοιχεία κάθετα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45603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Σύνολο: 640 × 400 = 256.000 pixels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023009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5468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Όσο περισσότερα pixels, τόσο καλύτερη η λεπτομέρεια της εικόνας!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25861"/>
            <a:ext cx="4885015" cy="4885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33337"/>
            <a:ext cx="833127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MegaPixels και Ανάλυση Φωτογραφιών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06728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2MP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1455420" y="4099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FullHD / 1080p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58950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1920 × 1080 </a:t>
            </a:r>
            <a:r>
              <a:rPr lang="en-US" sz="17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pixels</a:t>
            </a:r>
            <a:r>
              <a:rPr lang="el-GR" sz="17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</a:p>
          <a:p>
            <a:pPr marL="0" indent="0" algn="ctr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Η 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πιο συνηθισμένη ανάλυση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235893" y="306728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8MP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5897523" y="4099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4K / Ultra HD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235893" y="458950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3840 × 2160 </a:t>
            </a:r>
            <a:r>
              <a:rPr lang="en-US" sz="17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pixels</a:t>
            </a:r>
            <a:endParaRPr lang="el-GR" sz="1750" dirty="0" smtClean="0">
              <a:solidFill>
                <a:srgbClr val="5B5F71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1750" dirty="0" err="1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Υψηλή</a:t>
            </a:r>
            <a:r>
              <a:rPr lang="en-US" sz="17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ευκρίνεια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677995" y="3067288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1M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10339626" y="4099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 MegaPixel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77995" y="458950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1.000.000 </a:t>
            </a:r>
            <a:r>
              <a:rPr lang="en-US" sz="17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pixels</a:t>
            </a:r>
            <a:endParaRPr lang="el-GR" sz="1750" dirty="0" smtClean="0">
              <a:solidFill>
                <a:srgbClr val="5B5F71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1750" dirty="0" err="1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Μονάδ</a:t>
            </a:r>
            <a:r>
              <a:rPr lang="en-US" sz="175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 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μέτρησης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57045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Υπολογισμός:</a:t>
            </a: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Για να βρούμε τα MegaPixels, πολλαπλασιάζουμε τις διαστάσεις και διαιρούμε με 1.000.000. Για παράδειγμα: 1920 × 1080 = 2.073.600 ≅ 2 MegaPixels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41183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Το Μοντέλο RGB - Πώς Δημιουργούνται τα Χρώματα;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542109"/>
            <a:ext cx="21227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Red (Κόκκινο)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123253"/>
            <a:ext cx="212276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Τιμές από 0-255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3477578" y="3542109"/>
            <a:ext cx="212276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FF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Green (Πράσινο)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3477578" y="4250769"/>
            <a:ext cx="212276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Τιμές από 0-255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161365" y="3542109"/>
            <a:ext cx="22038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Blue (Μπλε)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161365" y="4123253"/>
            <a:ext cx="22038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Τιμές από 0-255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93790" y="529971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Με τον συνδυασμό διαφορετικών αποχρώσεων αυτών των τριών βασικών χρωμάτων μπορούμε να δημιουργήσουμε οποιοδήποτε χρώμα! Όσο πιο μεγάλος ο αριθμός, τόσο πιο φωτεινό το χρώμα.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5954"/>
            <a:ext cx="805648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Βάθος Χρώματος και Μέγεθος Αρχείου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98655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41602"/>
            <a:ext cx="6407944" cy="30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25159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Βάθος Χρώματος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3006328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πλήθος των bits για κάθε εικονοστοιχείο. Συνήθως 24 bits (3 Bytes) = </a:t>
            </a:r>
            <a:r>
              <a:rPr lang="en-US" sz="175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Truecolor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428548" y="198655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548" y="2364343"/>
            <a:ext cx="6408063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28548" y="2515910"/>
            <a:ext cx="31046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Υπολογισμός Μεγέθους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428548" y="3006328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MegaPixels × Βάθος Χρώματος = Μέγεθος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793790" y="412896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sz="17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461391"/>
            <a:ext cx="6407944" cy="30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93790" y="46583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Παράδειγμα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93790" y="5148739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10MP × 24 bits = 240 Mbits = 30 MBytes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7428548" y="412896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Light" pitchFamily="34" charset="0"/>
                <a:ea typeface="Instrument Sans Light" pitchFamily="34" charset="-122"/>
                <a:cs typeface="Instrument Sans Light" pitchFamily="34" charset="-120"/>
              </a:rPr>
              <a:t>04</a:t>
            </a:r>
            <a:endParaRPr lang="en-US" sz="17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548" y="4461391"/>
            <a:ext cx="6408063" cy="304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28548" y="46583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Συμπίεση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428548" y="5148739"/>
            <a:ext cx="64080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Χρησιμοποιούμε τύπους αρχείων με συμπίεση για μείωση μεγέθους</a:t>
            </a:r>
            <a:endParaRPr lang="en-US" sz="1750" dirty="0"/>
          </a:p>
        </p:txBody>
      </p:sp>
      <p:sp>
        <p:nvSpPr>
          <p:cNvPr id="19" name="Shape 13"/>
          <p:cNvSpPr/>
          <p:nvPr/>
        </p:nvSpPr>
        <p:spPr>
          <a:xfrm>
            <a:off x="793790" y="6254353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D4D5DE"/>
          </a:solidFill>
          <a:ln/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6598444"/>
            <a:ext cx="283488" cy="226814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1530906" y="6583204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Χωρίς συμπίεση, μια φωτογραφία 10MP θα καταλάμβανε 30MB - πάρα πολύ για μία εικόνα!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272617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Πώς Λειτουργεί το Βίντεο;</a:t>
            </a:r>
            <a:endParaRPr lang="en-US" sz="1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892850"/>
            <a:ext cx="7258407" cy="72584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166735" y="867370"/>
            <a:ext cx="6074331" cy="1635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Ένα βίντεο είναι μια </a:t>
            </a:r>
            <a:r>
              <a:rPr lang="en-US" sz="2400" b="1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διαδοχική σειρά φωτογραφιών</a:t>
            </a:r>
            <a:r>
              <a:rPr lang="en-US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που εναλλάσσονται πολύ γρήγορα, δημιουργώντας την ψευδαίσθηση της κίνησης.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755361" y="2646556"/>
            <a:ext cx="6108884" cy="1155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πλήθος των εικόνων (</a:t>
            </a:r>
            <a:r>
              <a:rPr lang="en-US" sz="240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κα</a:t>
            </a:r>
            <a:r>
              <a:rPr lang="en-US" sz="2400" dirty="0" err="1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ρέ</a:t>
            </a:r>
            <a:r>
              <a:rPr lang="en-US" sz="240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)α</a:t>
            </a:r>
            <a:r>
              <a:rPr lang="en-US" sz="2400" dirty="0" err="1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νά</a:t>
            </a:r>
            <a:r>
              <a:rPr lang="en-US" sz="240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40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δευτερόλε</a:t>
            </a:r>
            <a:r>
              <a:rPr lang="en-US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πτο </a:t>
            </a:r>
            <a:endParaRPr lang="el-GR" sz="2400" dirty="0">
              <a:solidFill>
                <a:srgbClr val="5B5F71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l">
              <a:buNone/>
            </a:pPr>
            <a:r>
              <a:rPr lang="en-US" sz="240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ονομάζετ</a:t>
            </a:r>
            <a:r>
              <a:rPr lang="en-US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αι FPS </a:t>
            </a:r>
            <a:r>
              <a:rPr lang="el-GR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40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(</a:t>
            </a:r>
            <a:r>
              <a:rPr lang="en-US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Frames per Second</a:t>
            </a:r>
            <a:r>
              <a:rPr lang="en-US" sz="240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)</a:t>
            </a:r>
            <a:endParaRPr lang="en-US" sz="2400" dirty="0">
              <a:solidFill>
                <a:srgbClr val="5B5F71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123009" y="9143405"/>
            <a:ext cx="139493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30</a:t>
            </a:r>
            <a:endParaRPr lang="en-US" sz="2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014" y="8434626"/>
            <a:ext cx="1701165" cy="17011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111818" y="10277475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FPS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396835" y="10522625"/>
            <a:ext cx="684752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8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Ικανοποιητική συχνότητα για ρεαλιστική κίνηση</a:t>
            </a:r>
            <a:endParaRPr lang="en-US" sz="850" dirty="0"/>
          </a:p>
        </p:txBody>
      </p:sp>
      <p:sp>
        <p:nvSpPr>
          <p:cNvPr id="10" name="Text 6"/>
          <p:cNvSpPr/>
          <p:nvPr/>
        </p:nvSpPr>
        <p:spPr>
          <a:xfrm>
            <a:off x="10112216" y="9143405"/>
            <a:ext cx="139493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60</a:t>
            </a:r>
            <a:endParaRPr lang="en-US" sz="22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221" y="8434626"/>
            <a:ext cx="1701165" cy="170116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101024" y="10277475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00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FPS</a:t>
            </a:r>
            <a:endParaRPr lang="en-US" sz="1100" dirty="0"/>
          </a:p>
        </p:txBody>
      </p:sp>
      <p:sp>
        <p:nvSpPr>
          <p:cNvPr id="13" name="Text 8"/>
          <p:cNvSpPr/>
          <p:nvPr/>
        </p:nvSpPr>
        <p:spPr>
          <a:xfrm>
            <a:off x="7386042" y="10522625"/>
            <a:ext cx="684752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8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Μέγιστο όριο σύγχρονων τηλεοράσεων και κονσόλων</a:t>
            </a:r>
            <a:endParaRPr lang="en-US" sz="850" dirty="0"/>
          </a:p>
        </p:txBody>
      </p:sp>
      <p:sp>
        <p:nvSpPr>
          <p:cNvPr id="14" name="TextBox 13"/>
          <p:cNvSpPr txBox="1"/>
          <p:nvPr/>
        </p:nvSpPr>
        <p:spPr>
          <a:xfrm>
            <a:off x="8316227" y="3906036"/>
            <a:ext cx="55480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Σήμερα, τα </a:t>
            </a:r>
            <a:r>
              <a:rPr lang="el-GR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30 FPS </a:t>
            </a:r>
            <a:r>
              <a:rPr lang="el-GR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θεωρούνται μια ικανοποιητική συχνότητα εναλλαγής καρέ, ενώ τα </a:t>
            </a:r>
            <a:r>
              <a:rPr lang="el-GR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60 FPS </a:t>
            </a:r>
            <a:r>
              <a:rPr lang="el-GR" sz="2400" dirty="0" smtClean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παραμένει ο βασικός στόχος απόδοσης.</a:t>
            </a:r>
          </a:p>
          <a:p>
            <a:r>
              <a:rPr lang="el-GR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Το μέγιστο όριο για την τρέχουσα γενιά </a:t>
            </a:r>
            <a:r>
              <a:rPr lang="el-GR" sz="240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gaming</a:t>
            </a:r>
            <a:r>
              <a:rPr lang="el-GR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(κονσόλες </a:t>
            </a:r>
            <a:r>
              <a:rPr lang="el-GR" sz="240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PlayStation</a:t>
            </a:r>
            <a:r>
              <a:rPr lang="el-GR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5 και Xbox </a:t>
            </a:r>
            <a:r>
              <a:rPr lang="el-GR" sz="2400" dirty="0" err="1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Series</a:t>
            </a:r>
            <a:r>
              <a:rPr lang="el-GR" sz="240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X/S) είναι πλέον τα 120 FPS.</a:t>
            </a:r>
            <a:endParaRPr lang="en-GB" sz="2400" dirty="0">
              <a:solidFill>
                <a:srgbClr val="5B5F71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Άποψη">
  <a:themeElements>
    <a:clrScheme name="Άποψη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Άποψη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Άπο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79</TotalTime>
  <Words>561</Words>
  <Application>Microsoft Office PowerPoint</Application>
  <PresentationFormat>Προσαρμογή</PresentationFormat>
  <Paragraphs>92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8" baseType="lpstr">
      <vt:lpstr>Arial</vt:lpstr>
      <vt:lpstr>Verdana</vt:lpstr>
      <vt:lpstr>Instrument Sans Medium</vt:lpstr>
      <vt:lpstr>Instrument Sans Light</vt:lpstr>
      <vt:lpstr>Calibri</vt:lpstr>
      <vt:lpstr>Instrument Sans Semi Bold</vt:lpstr>
      <vt:lpstr>Wingdings 2</vt:lpstr>
      <vt:lpstr>Άποψη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subject/>
  <dc:creator/>
  <cp:lastModifiedBy>elefmanika@outlook.com</cp:lastModifiedBy>
  <cp:revision>6</cp:revision>
  <dcterms:created xsi:type="dcterms:W3CDTF">2025-10-28T09:31:05Z</dcterms:created>
  <dcterms:modified xsi:type="dcterms:W3CDTF">2025-10-28T10:53:44Z</dcterms:modified>
</cp:coreProperties>
</file>