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3"/>
  </p:notesMasterIdLst>
  <p:sldIdLst>
    <p:sldId id="256" r:id="rId2"/>
    <p:sldId id="277" r:id="rId3"/>
    <p:sldId id="288" r:id="rId4"/>
    <p:sldId id="287" r:id="rId5"/>
    <p:sldId id="292" r:id="rId6"/>
    <p:sldId id="296" r:id="rId7"/>
    <p:sldId id="293" r:id="rId8"/>
    <p:sldId id="260" r:id="rId9"/>
    <p:sldId id="294" r:id="rId10"/>
    <p:sldId id="297" r:id="rId11"/>
    <p:sldId id="289" r:id="rId12"/>
    <p:sldId id="298" r:id="rId13"/>
    <p:sldId id="299" r:id="rId14"/>
    <p:sldId id="295" r:id="rId15"/>
    <p:sldId id="300" r:id="rId16"/>
    <p:sldId id="301" r:id="rId17"/>
    <p:sldId id="302" r:id="rId18"/>
    <p:sldId id="261" r:id="rId19"/>
    <p:sldId id="290" r:id="rId20"/>
    <p:sldId id="291" r:id="rId21"/>
    <p:sldId id="280" r:id="rId22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205289/home" TargetMode="External"/><Relationship Id="rId2" Type="http://schemas.openxmlformats.org/officeDocument/2006/relationships/hyperlink" Target="https://twinspace.etwinning.net/218826/home" TargetMode="External"/><Relationship Id="rId1" Type="http://schemas.openxmlformats.org/officeDocument/2006/relationships/hyperlink" Target="https://twinspace.etwinning.net/219869/home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l/pupil-login" TargetMode="External"/><Relationship Id="rId2" Type="http://schemas.openxmlformats.org/officeDocument/2006/relationships/hyperlink" Target="https://school-education.ec.europa.eu/el/etwinning" TargetMode="External"/><Relationship Id="rId1" Type="http://schemas.openxmlformats.org/officeDocument/2006/relationships/hyperlink" Target="https://school-education.ec.europa.eu/el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205289/home" TargetMode="External"/><Relationship Id="rId2" Type="http://schemas.openxmlformats.org/officeDocument/2006/relationships/hyperlink" Target="https://twinspace.etwinning.net/218826/home" TargetMode="External"/><Relationship Id="rId1" Type="http://schemas.openxmlformats.org/officeDocument/2006/relationships/hyperlink" Target="https://twinspace.etwinning.net/219869/home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l/pupil-login" TargetMode="External"/><Relationship Id="rId2" Type="http://schemas.openxmlformats.org/officeDocument/2006/relationships/hyperlink" Target="https://school-education.ec.europa.eu/el/etwinning" TargetMode="External"/><Relationship Id="rId1" Type="http://schemas.openxmlformats.org/officeDocument/2006/relationships/hyperlink" Target="https://school-education.ec.europa.eu/e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0A60B-2C2D-40CA-B9CA-EB3BA03542B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6768BED-CBE8-472C-961B-726BD68289E7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/>
            <a:t>Ευρωπαϊκή επιτροπή</a:t>
          </a:r>
          <a:endParaRPr lang="el-GR" dirty="0"/>
        </a:p>
      </dgm:t>
    </dgm:pt>
    <dgm:pt modelId="{8F1F2C40-B7B0-4E0A-B783-79D2115A0ED8}" type="parTrans" cxnId="{BE8E4EEF-8003-45AE-8DEE-C7DBF66E2703}">
      <dgm:prSet/>
      <dgm:spPr/>
      <dgm:t>
        <a:bodyPr/>
        <a:lstStyle/>
        <a:p>
          <a:endParaRPr lang="el-GR"/>
        </a:p>
      </dgm:t>
    </dgm:pt>
    <dgm:pt modelId="{D4A0650A-DDD6-4E6A-95BE-1BF291AEE951}" type="sibTrans" cxnId="{BE8E4EEF-8003-45AE-8DEE-C7DBF66E2703}">
      <dgm:prSet/>
      <dgm:spPr/>
      <dgm:t>
        <a:bodyPr/>
        <a:lstStyle/>
        <a:p>
          <a:endParaRPr lang="el-GR"/>
        </a:p>
      </dgm:t>
    </dgm:pt>
    <dgm:pt modelId="{25E6DA94-C381-4A86-A65D-40CCCC094BC1}">
      <dgm:prSet phldrT="[Κείμενο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Δημιουργία κοινότητας Σχολείων της Ευρώπης (2005)</a:t>
          </a:r>
          <a:endParaRPr lang="el-GR" dirty="0"/>
        </a:p>
      </dgm:t>
    </dgm:pt>
    <dgm:pt modelId="{26E92AC6-0955-46B4-A5C4-D1ED07A3ACBD}" type="parTrans" cxnId="{CD56D7A8-0705-475B-BF21-AAB39B0F7E89}">
      <dgm:prSet/>
      <dgm:spPr/>
      <dgm:t>
        <a:bodyPr/>
        <a:lstStyle/>
        <a:p>
          <a:endParaRPr lang="el-GR"/>
        </a:p>
      </dgm:t>
    </dgm:pt>
    <dgm:pt modelId="{CC6A7BC3-8821-4F25-B858-3A741F59A586}" type="sibTrans" cxnId="{CD56D7A8-0705-475B-BF21-AAB39B0F7E89}">
      <dgm:prSet/>
      <dgm:spPr/>
      <dgm:t>
        <a:bodyPr/>
        <a:lstStyle/>
        <a:p>
          <a:endParaRPr lang="el-GR"/>
        </a:p>
      </dgm:t>
    </dgm:pt>
    <dgm:pt modelId="{84546639-0359-442B-8105-B52E901894EC}">
      <dgm:prSet phldrT="[Κείμενο]"/>
      <dgm:spPr/>
      <dgm:t>
        <a:bodyPr/>
        <a:lstStyle/>
        <a:p>
          <a:r>
            <a:rPr lang="el-GR" dirty="0" smtClean="0"/>
            <a:t>Πλατφόρμα</a:t>
          </a:r>
        </a:p>
        <a:p>
          <a:r>
            <a:rPr lang="en-US" dirty="0" smtClean="0"/>
            <a:t>eTwinning</a:t>
          </a:r>
          <a:endParaRPr lang="el-GR" dirty="0"/>
        </a:p>
      </dgm:t>
    </dgm:pt>
    <dgm:pt modelId="{F2BDD5CB-2E4A-4684-9AE0-FE2F3DB5C89D}" type="parTrans" cxnId="{17CE45F7-3A74-4FD4-B258-0FFA4A3A8BB7}">
      <dgm:prSet/>
      <dgm:spPr/>
      <dgm:t>
        <a:bodyPr/>
        <a:lstStyle/>
        <a:p>
          <a:endParaRPr lang="el-GR"/>
        </a:p>
      </dgm:t>
    </dgm:pt>
    <dgm:pt modelId="{11B8E65D-1E53-4666-B8AE-4BA86D788281}" type="sibTrans" cxnId="{17CE45F7-3A74-4FD4-B258-0FFA4A3A8BB7}">
      <dgm:prSet/>
      <dgm:spPr/>
      <dgm:t>
        <a:bodyPr/>
        <a:lstStyle/>
        <a:p>
          <a:endParaRPr lang="el-GR"/>
        </a:p>
      </dgm:t>
    </dgm:pt>
    <dgm:pt modelId="{345EB2AC-669B-44DE-9DDF-A5624EBD4E4F}">
      <dgm:prSet phldrT="[Κείμενο]"/>
      <dgm:spPr/>
      <dgm:t>
        <a:bodyPr/>
        <a:lstStyle/>
        <a:p>
          <a:r>
            <a:rPr lang="el-GR" dirty="0" smtClean="0"/>
            <a:t>Συνεργασία ανάμεσα σε σχολεία κι εκπαιδευτικούς</a:t>
          </a:r>
          <a:endParaRPr lang="el-GR" dirty="0"/>
        </a:p>
      </dgm:t>
    </dgm:pt>
    <dgm:pt modelId="{17545ACF-7F58-449D-B9B3-BA137DCC838C}" type="parTrans" cxnId="{02C63F50-5DE6-4EAD-AFC6-CDE6FAE271C3}">
      <dgm:prSet/>
      <dgm:spPr/>
      <dgm:t>
        <a:bodyPr/>
        <a:lstStyle/>
        <a:p>
          <a:endParaRPr lang="el-GR"/>
        </a:p>
      </dgm:t>
    </dgm:pt>
    <dgm:pt modelId="{8C253DF8-B25A-4D3B-9201-174D66934665}" type="sibTrans" cxnId="{02C63F50-5DE6-4EAD-AFC6-CDE6FAE271C3}">
      <dgm:prSet/>
      <dgm:spPr/>
      <dgm:t>
        <a:bodyPr/>
        <a:lstStyle/>
        <a:p>
          <a:endParaRPr lang="el-GR"/>
        </a:p>
      </dgm:t>
    </dgm:pt>
    <dgm:pt modelId="{2F484B77-12D6-4C73-AFAA-4EA62D766183}">
      <dgm:prSet phldrT="[Κείμενο]"/>
      <dgm:spPr/>
      <dgm:t>
        <a:bodyPr/>
        <a:lstStyle/>
        <a:p>
          <a:r>
            <a:rPr lang="el-GR" dirty="0" smtClean="0"/>
            <a:t>Επαγγελματική ανάπτυξη</a:t>
          </a:r>
          <a:endParaRPr lang="el-GR" dirty="0"/>
        </a:p>
      </dgm:t>
    </dgm:pt>
    <dgm:pt modelId="{D6767D87-E9A2-48D3-BF36-8672F09CFC63}" type="parTrans" cxnId="{AA9155C9-E556-40BD-8528-159DFE643CB1}">
      <dgm:prSet/>
      <dgm:spPr/>
      <dgm:t>
        <a:bodyPr/>
        <a:lstStyle/>
        <a:p>
          <a:endParaRPr lang="el-GR"/>
        </a:p>
      </dgm:t>
    </dgm:pt>
    <dgm:pt modelId="{94C62F45-1EC1-4576-AF3C-1D3458A72747}" type="sibTrans" cxnId="{AA9155C9-E556-40BD-8528-159DFE643CB1}">
      <dgm:prSet/>
      <dgm:spPr/>
      <dgm:t>
        <a:bodyPr/>
        <a:lstStyle/>
        <a:p>
          <a:endParaRPr lang="el-GR"/>
        </a:p>
      </dgm:t>
    </dgm:pt>
    <dgm:pt modelId="{97BAC9A9-DD10-40E1-862A-16EDBC2D21BD}">
      <dgm:prSet phldrT="[Κείμενο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C8EB3D1F-807F-402E-B0FC-C8D41E6E538D}" type="parTrans" cxnId="{460FF985-297D-4FA0-9965-8DCB5CECC7E3}">
      <dgm:prSet/>
      <dgm:spPr/>
      <dgm:t>
        <a:bodyPr/>
        <a:lstStyle/>
        <a:p>
          <a:endParaRPr lang="el-GR"/>
        </a:p>
      </dgm:t>
    </dgm:pt>
    <dgm:pt modelId="{7D3FB33B-D47D-49D9-94C5-2A5AE1989240}" type="sibTrans" cxnId="{460FF985-297D-4FA0-9965-8DCB5CECC7E3}">
      <dgm:prSet/>
      <dgm:spPr/>
      <dgm:t>
        <a:bodyPr/>
        <a:lstStyle/>
        <a:p>
          <a:endParaRPr lang="el-GR"/>
        </a:p>
      </dgm:t>
    </dgm:pt>
    <dgm:pt modelId="{7647DDA2-AFBF-45D5-87A2-5A431221BC19}">
      <dgm:prSet phldrT="[Κείμενο]"/>
      <dgm:spPr/>
      <dgm:t>
        <a:bodyPr/>
        <a:lstStyle/>
        <a:p>
          <a:r>
            <a:rPr lang="el-GR" dirty="0" smtClean="0"/>
            <a:t>Υποστήριξη –ομάδα </a:t>
          </a:r>
          <a:r>
            <a:rPr lang="en-US" dirty="0" smtClean="0"/>
            <a:t>eTwinning</a:t>
          </a:r>
          <a:endParaRPr lang="el-GR" dirty="0"/>
        </a:p>
      </dgm:t>
    </dgm:pt>
    <dgm:pt modelId="{7A91D280-E03B-460A-B674-D79043EB68F2}" type="parTrans" cxnId="{73DD0154-1413-43D3-91E6-C8D3E5F8AF21}">
      <dgm:prSet/>
      <dgm:spPr/>
      <dgm:t>
        <a:bodyPr/>
        <a:lstStyle/>
        <a:p>
          <a:endParaRPr lang="el-GR"/>
        </a:p>
      </dgm:t>
    </dgm:pt>
    <dgm:pt modelId="{983E6EC6-C671-41EC-8690-21211A5A4769}" type="sibTrans" cxnId="{73DD0154-1413-43D3-91E6-C8D3E5F8AF21}">
      <dgm:prSet/>
      <dgm:spPr/>
      <dgm:t>
        <a:bodyPr/>
        <a:lstStyle/>
        <a:p>
          <a:endParaRPr lang="el-GR"/>
        </a:p>
      </dgm:t>
    </dgm:pt>
    <dgm:pt modelId="{294F101A-2A71-4F8D-9CE6-C24BED6737CD}" type="pres">
      <dgm:prSet presAssocID="{72B0A60B-2C2D-40CA-B9CA-EB3BA03542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A45C6C1-D41A-4532-BEAF-5D40ACA43DD9}" type="pres">
      <dgm:prSet presAssocID="{B6768BED-CBE8-472C-961B-726BD68289E7}" presName="linNode" presStyleCnt="0"/>
      <dgm:spPr/>
    </dgm:pt>
    <dgm:pt modelId="{CAD9BA6F-AA7D-4DA7-B008-97B78121078C}" type="pres">
      <dgm:prSet presAssocID="{B6768BED-CBE8-472C-961B-726BD68289E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115987-14E0-48C8-A11D-12B6417DD331}" type="pres">
      <dgm:prSet presAssocID="{B6768BED-CBE8-472C-961B-726BD68289E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B8B451-A742-4D05-B80B-0987DD9161D4}" type="pres">
      <dgm:prSet presAssocID="{D4A0650A-DDD6-4E6A-95BE-1BF291AEE951}" presName="spacing" presStyleCnt="0"/>
      <dgm:spPr/>
    </dgm:pt>
    <dgm:pt modelId="{077FFA81-985F-4A25-A2A7-1EE4C11F3D46}" type="pres">
      <dgm:prSet presAssocID="{84546639-0359-442B-8105-B52E901894EC}" presName="linNode" presStyleCnt="0"/>
      <dgm:spPr/>
    </dgm:pt>
    <dgm:pt modelId="{895B80AF-BD51-4BF8-B7EC-B77389ADF4B0}" type="pres">
      <dgm:prSet presAssocID="{84546639-0359-442B-8105-B52E901894E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99A95-6C44-43C1-913F-5A6DD545905D}" type="pres">
      <dgm:prSet presAssocID="{84546639-0359-442B-8105-B52E901894E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BBAB5A6-04D7-4A97-9637-EEBC452A95C8}" type="presOf" srcId="{B6768BED-CBE8-472C-961B-726BD68289E7}" destId="{CAD9BA6F-AA7D-4DA7-B008-97B78121078C}" srcOrd="0" destOrd="0" presId="urn:microsoft.com/office/officeart/2005/8/layout/vList6"/>
    <dgm:cxn modelId="{73DD0154-1413-43D3-91E6-C8D3E5F8AF21}" srcId="{84546639-0359-442B-8105-B52E901894EC}" destId="{7647DDA2-AFBF-45D5-87A2-5A431221BC19}" srcOrd="2" destOrd="0" parTransId="{7A91D280-E03B-460A-B674-D79043EB68F2}" sibTransId="{983E6EC6-C671-41EC-8690-21211A5A4769}"/>
    <dgm:cxn modelId="{B0BB3886-292C-4464-A85B-B56484926838}" type="presOf" srcId="{72B0A60B-2C2D-40CA-B9CA-EB3BA03542B1}" destId="{294F101A-2A71-4F8D-9CE6-C24BED6737CD}" srcOrd="0" destOrd="0" presId="urn:microsoft.com/office/officeart/2005/8/layout/vList6"/>
    <dgm:cxn modelId="{07E3C4C3-8F31-4FF2-8AF1-476F329D320F}" type="presOf" srcId="{7647DDA2-AFBF-45D5-87A2-5A431221BC19}" destId="{09199A95-6C44-43C1-913F-5A6DD545905D}" srcOrd="0" destOrd="2" presId="urn:microsoft.com/office/officeart/2005/8/layout/vList6"/>
    <dgm:cxn modelId="{17CE45F7-3A74-4FD4-B258-0FFA4A3A8BB7}" srcId="{72B0A60B-2C2D-40CA-B9CA-EB3BA03542B1}" destId="{84546639-0359-442B-8105-B52E901894EC}" srcOrd="1" destOrd="0" parTransId="{F2BDD5CB-2E4A-4684-9AE0-FE2F3DB5C89D}" sibTransId="{11B8E65D-1E53-4666-B8AE-4BA86D788281}"/>
    <dgm:cxn modelId="{910614D4-45F7-4FE4-BDB4-38BB1B4FAABE}" type="presOf" srcId="{25E6DA94-C381-4A86-A65D-40CCCC094BC1}" destId="{A8115987-14E0-48C8-A11D-12B6417DD331}" srcOrd="0" destOrd="1" presId="urn:microsoft.com/office/officeart/2005/8/layout/vList6"/>
    <dgm:cxn modelId="{EB110452-4877-462A-96F2-B48F470355FE}" type="presOf" srcId="{345EB2AC-669B-44DE-9DDF-A5624EBD4E4F}" destId="{09199A95-6C44-43C1-913F-5A6DD545905D}" srcOrd="0" destOrd="0" presId="urn:microsoft.com/office/officeart/2005/8/layout/vList6"/>
    <dgm:cxn modelId="{AA9155C9-E556-40BD-8528-159DFE643CB1}" srcId="{84546639-0359-442B-8105-B52E901894EC}" destId="{2F484B77-12D6-4C73-AFAA-4EA62D766183}" srcOrd="1" destOrd="0" parTransId="{D6767D87-E9A2-48D3-BF36-8672F09CFC63}" sibTransId="{94C62F45-1EC1-4576-AF3C-1D3458A72747}"/>
    <dgm:cxn modelId="{004B7BE7-7A8C-409D-8057-7ED4E244B13A}" type="presOf" srcId="{84546639-0359-442B-8105-B52E901894EC}" destId="{895B80AF-BD51-4BF8-B7EC-B77389ADF4B0}" srcOrd="0" destOrd="0" presId="urn:microsoft.com/office/officeart/2005/8/layout/vList6"/>
    <dgm:cxn modelId="{DB2C9C17-CB40-4FBC-9367-88C22EE2D354}" type="presOf" srcId="{2F484B77-12D6-4C73-AFAA-4EA62D766183}" destId="{09199A95-6C44-43C1-913F-5A6DD545905D}" srcOrd="0" destOrd="1" presId="urn:microsoft.com/office/officeart/2005/8/layout/vList6"/>
    <dgm:cxn modelId="{4EF31BFC-D57F-4664-8945-39A674F071E4}" type="presOf" srcId="{97BAC9A9-DD10-40E1-862A-16EDBC2D21BD}" destId="{A8115987-14E0-48C8-A11D-12B6417DD331}" srcOrd="0" destOrd="0" presId="urn:microsoft.com/office/officeart/2005/8/layout/vList6"/>
    <dgm:cxn modelId="{CD56D7A8-0705-475B-BF21-AAB39B0F7E89}" srcId="{B6768BED-CBE8-472C-961B-726BD68289E7}" destId="{25E6DA94-C381-4A86-A65D-40CCCC094BC1}" srcOrd="1" destOrd="0" parTransId="{26E92AC6-0955-46B4-A5C4-D1ED07A3ACBD}" sibTransId="{CC6A7BC3-8821-4F25-B858-3A741F59A586}"/>
    <dgm:cxn modelId="{BE8E4EEF-8003-45AE-8DEE-C7DBF66E2703}" srcId="{72B0A60B-2C2D-40CA-B9CA-EB3BA03542B1}" destId="{B6768BED-CBE8-472C-961B-726BD68289E7}" srcOrd="0" destOrd="0" parTransId="{8F1F2C40-B7B0-4E0A-B783-79D2115A0ED8}" sibTransId="{D4A0650A-DDD6-4E6A-95BE-1BF291AEE951}"/>
    <dgm:cxn modelId="{460FF985-297D-4FA0-9965-8DCB5CECC7E3}" srcId="{B6768BED-CBE8-472C-961B-726BD68289E7}" destId="{97BAC9A9-DD10-40E1-862A-16EDBC2D21BD}" srcOrd="0" destOrd="0" parTransId="{C8EB3D1F-807F-402E-B0FC-C8D41E6E538D}" sibTransId="{7D3FB33B-D47D-49D9-94C5-2A5AE1989240}"/>
    <dgm:cxn modelId="{02C63F50-5DE6-4EAD-AFC6-CDE6FAE271C3}" srcId="{84546639-0359-442B-8105-B52E901894EC}" destId="{345EB2AC-669B-44DE-9DDF-A5624EBD4E4F}" srcOrd="0" destOrd="0" parTransId="{17545ACF-7F58-449D-B9B3-BA137DCC838C}" sibTransId="{8C253DF8-B25A-4D3B-9201-174D66934665}"/>
    <dgm:cxn modelId="{25408664-EF52-4652-85F7-20A58A0AC489}" type="presParOf" srcId="{294F101A-2A71-4F8D-9CE6-C24BED6737CD}" destId="{3A45C6C1-D41A-4532-BEAF-5D40ACA43DD9}" srcOrd="0" destOrd="0" presId="urn:microsoft.com/office/officeart/2005/8/layout/vList6"/>
    <dgm:cxn modelId="{AB9AE8B5-9706-4C6A-8018-185B6CAA0A65}" type="presParOf" srcId="{3A45C6C1-D41A-4532-BEAF-5D40ACA43DD9}" destId="{CAD9BA6F-AA7D-4DA7-B008-97B78121078C}" srcOrd="0" destOrd="0" presId="urn:microsoft.com/office/officeart/2005/8/layout/vList6"/>
    <dgm:cxn modelId="{C1E7B7BF-599F-4F50-843D-0D615FD5BAC3}" type="presParOf" srcId="{3A45C6C1-D41A-4532-BEAF-5D40ACA43DD9}" destId="{A8115987-14E0-48C8-A11D-12B6417DD331}" srcOrd="1" destOrd="0" presId="urn:microsoft.com/office/officeart/2005/8/layout/vList6"/>
    <dgm:cxn modelId="{BA3F4893-FAEA-4E09-939B-93423E02C29E}" type="presParOf" srcId="{294F101A-2A71-4F8D-9CE6-C24BED6737CD}" destId="{5FB8B451-A742-4D05-B80B-0987DD9161D4}" srcOrd="1" destOrd="0" presId="urn:microsoft.com/office/officeart/2005/8/layout/vList6"/>
    <dgm:cxn modelId="{FAF496D9-E577-4EA1-8015-77E4E12C2FD4}" type="presParOf" srcId="{294F101A-2A71-4F8D-9CE6-C24BED6737CD}" destId="{077FFA81-985F-4A25-A2A7-1EE4C11F3D46}" srcOrd="2" destOrd="0" presId="urn:microsoft.com/office/officeart/2005/8/layout/vList6"/>
    <dgm:cxn modelId="{BBE0DB72-E930-4208-AEB9-0E373F422D67}" type="presParOf" srcId="{077FFA81-985F-4A25-A2A7-1EE4C11F3D46}" destId="{895B80AF-BD51-4BF8-B7EC-B77389ADF4B0}" srcOrd="0" destOrd="0" presId="urn:microsoft.com/office/officeart/2005/8/layout/vList6"/>
    <dgm:cxn modelId="{ADA5E8EC-8175-46BF-8C4B-CF7E6526D834}" type="presParOf" srcId="{077FFA81-985F-4A25-A2A7-1EE4C11F3D46}" destId="{09199A95-6C44-43C1-913F-5A6DD54590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0C874-6185-4D3D-A404-4E16102EAB7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DC7E58A2-4BE5-4917-8890-0545761D4BBB}">
      <dgm:prSet phldrT="[Κείμενο]"/>
      <dgm:spPr/>
      <dgm:t>
        <a:bodyPr/>
        <a:lstStyle/>
        <a:p>
          <a:r>
            <a:rPr lang="el-GR" dirty="0" smtClean="0"/>
            <a:t>Σύλλογος Διδασκόντων-Συγκεκριμένη πρόταση- σχέδιο</a:t>
          </a:r>
        </a:p>
        <a:p>
          <a:r>
            <a:rPr lang="el-GR" dirty="0" smtClean="0"/>
            <a:t>Καθορισμός στόχου-Αντίκτυπος  </a:t>
          </a:r>
          <a:endParaRPr lang="el-GR" dirty="0"/>
        </a:p>
      </dgm:t>
    </dgm:pt>
    <dgm:pt modelId="{2DAB7D32-C551-44C8-B4B2-CD58BEE3CDF4}" type="parTrans" cxnId="{A551C638-2CB8-4D2A-B76C-72A3DC36FE43}">
      <dgm:prSet/>
      <dgm:spPr/>
      <dgm:t>
        <a:bodyPr/>
        <a:lstStyle/>
        <a:p>
          <a:endParaRPr lang="el-GR"/>
        </a:p>
      </dgm:t>
    </dgm:pt>
    <dgm:pt modelId="{E22B3A45-3436-4C58-B5A2-800A4F970170}" type="sibTrans" cxnId="{A551C638-2CB8-4D2A-B76C-72A3DC36FE43}">
      <dgm:prSet/>
      <dgm:spPr/>
      <dgm:t>
        <a:bodyPr/>
        <a:lstStyle/>
        <a:p>
          <a:endParaRPr lang="el-GR"/>
        </a:p>
      </dgm:t>
    </dgm:pt>
    <dgm:pt modelId="{5A98C032-35B1-4C1E-A7D4-07820E9BBB4A}">
      <dgm:prSet phldrT="[Κείμενο]"/>
      <dgm:spPr/>
      <dgm:t>
        <a:bodyPr/>
        <a:lstStyle/>
        <a:p>
          <a:r>
            <a:rPr lang="el-GR" dirty="0" smtClean="0"/>
            <a:t>Πράξη</a:t>
          </a:r>
        </a:p>
        <a:p>
          <a:r>
            <a:rPr lang="el-GR" dirty="0" smtClean="0"/>
            <a:t>Εκπαιδευτική ομάδα/Συντονιστής</a:t>
          </a:r>
          <a:endParaRPr lang="el-GR" dirty="0"/>
        </a:p>
      </dgm:t>
    </dgm:pt>
    <dgm:pt modelId="{646A58A6-D141-43A9-AAE3-18D51A38B524}" type="parTrans" cxnId="{6C70E6A9-D62E-4FCE-8856-D96EC96DA838}">
      <dgm:prSet/>
      <dgm:spPr/>
      <dgm:t>
        <a:bodyPr/>
        <a:lstStyle/>
        <a:p>
          <a:endParaRPr lang="el-GR"/>
        </a:p>
      </dgm:t>
    </dgm:pt>
    <dgm:pt modelId="{70BD2434-955A-4E3A-8E84-FE785ADFBC82}" type="sibTrans" cxnId="{6C70E6A9-D62E-4FCE-8856-D96EC96DA838}">
      <dgm:prSet/>
      <dgm:spPr/>
      <dgm:t>
        <a:bodyPr/>
        <a:lstStyle/>
        <a:p>
          <a:endParaRPr lang="el-GR"/>
        </a:p>
      </dgm:t>
    </dgm:pt>
    <dgm:pt modelId="{6AD84CF6-D8E0-4FF0-AEDC-DAFE15B24BA6}">
      <dgm:prSet phldrT="[Κείμενο]"/>
      <dgm:spPr/>
      <dgm:t>
        <a:bodyPr/>
        <a:lstStyle/>
        <a:p>
          <a:r>
            <a:rPr lang="el-GR" dirty="0" smtClean="0"/>
            <a:t>Κατανομή αρμοδιοτήτων</a:t>
          </a:r>
          <a:endParaRPr lang="el-GR" dirty="0"/>
        </a:p>
      </dgm:t>
    </dgm:pt>
    <dgm:pt modelId="{00A073CA-3B2C-4103-9692-3587398C02B9}" type="parTrans" cxnId="{6FDE8826-AD14-4AE8-B09D-3C8C0D23BD0B}">
      <dgm:prSet/>
      <dgm:spPr/>
      <dgm:t>
        <a:bodyPr/>
        <a:lstStyle/>
        <a:p>
          <a:endParaRPr lang="el-GR"/>
        </a:p>
      </dgm:t>
    </dgm:pt>
    <dgm:pt modelId="{726C18B8-D2EC-415D-8159-9AE2E5CE6B83}" type="sibTrans" cxnId="{6FDE8826-AD14-4AE8-B09D-3C8C0D23BD0B}">
      <dgm:prSet/>
      <dgm:spPr/>
      <dgm:t>
        <a:bodyPr/>
        <a:lstStyle/>
        <a:p>
          <a:endParaRPr lang="el-GR"/>
        </a:p>
      </dgm:t>
    </dgm:pt>
    <dgm:pt modelId="{B12ABF5A-198F-4328-8DC9-608244CE8BF4}" type="pres">
      <dgm:prSet presAssocID="{5A10C874-6185-4D3D-A404-4E16102EAB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2CECF8B5-B26D-4373-9485-A0AD98EE7D45}" type="pres">
      <dgm:prSet presAssocID="{DC7E58A2-4BE5-4917-8890-0545761D4BBB}" presName="composite" presStyleCnt="0"/>
      <dgm:spPr/>
    </dgm:pt>
    <dgm:pt modelId="{AAC0177C-EBC7-409B-A8FB-07536FF4B92F}" type="pres">
      <dgm:prSet presAssocID="{DC7E58A2-4BE5-4917-8890-0545761D4BBB}" presName="LShape" presStyleLbl="alignNode1" presStyleIdx="0" presStyleCnt="5"/>
      <dgm:spPr/>
    </dgm:pt>
    <dgm:pt modelId="{9925BE02-511F-4AAF-9913-2C0DFBA37543}" type="pres">
      <dgm:prSet presAssocID="{DC7E58A2-4BE5-4917-8890-0545761D4B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68CD33-2799-411D-87C8-6E661B66B859}" type="pres">
      <dgm:prSet presAssocID="{DC7E58A2-4BE5-4917-8890-0545761D4BBB}" presName="Triangle" presStyleLbl="alignNode1" presStyleIdx="1" presStyleCnt="5"/>
      <dgm:spPr/>
      <dgm:t>
        <a:bodyPr/>
        <a:lstStyle/>
        <a:p>
          <a:endParaRPr lang="el-GR"/>
        </a:p>
      </dgm:t>
    </dgm:pt>
    <dgm:pt modelId="{913ADA96-1442-4BCA-B76B-49839882760F}" type="pres">
      <dgm:prSet presAssocID="{E22B3A45-3436-4C58-B5A2-800A4F970170}" presName="sibTrans" presStyleCnt="0"/>
      <dgm:spPr/>
    </dgm:pt>
    <dgm:pt modelId="{90DAEC74-D21E-49EB-A8BD-8CAD8D45AAF8}" type="pres">
      <dgm:prSet presAssocID="{E22B3A45-3436-4C58-B5A2-800A4F970170}" presName="space" presStyleCnt="0"/>
      <dgm:spPr/>
    </dgm:pt>
    <dgm:pt modelId="{F96081B8-F8D6-4F19-8F27-CCEBED01AC18}" type="pres">
      <dgm:prSet presAssocID="{5A98C032-35B1-4C1E-A7D4-07820E9BBB4A}" presName="composite" presStyleCnt="0"/>
      <dgm:spPr/>
    </dgm:pt>
    <dgm:pt modelId="{D830869A-7000-4CF8-99AA-63E2B290D17A}" type="pres">
      <dgm:prSet presAssocID="{5A98C032-35B1-4C1E-A7D4-07820E9BBB4A}" presName="LShape" presStyleLbl="alignNode1" presStyleIdx="2" presStyleCnt="5"/>
      <dgm:spPr/>
      <dgm:t>
        <a:bodyPr/>
        <a:lstStyle/>
        <a:p>
          <a:endParaRPr lang="el-GR"/>
        </a:p>
      </dgm:t>
    </dgm:pt>
    <dgm:pt modelId="{48E72279-60F0-4C59-8715-E3549D66D4A8}" type="pres">
      <dgm:prSet presAssocID="{5A98C032-35B1-4C1E-A7D4-07820E9BBB4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E7B2CD-A3DA-43F2-9E21-A79D627AF41B}" type="pres">
      <dgm:prSet presAssocID="{5A98C032-35B1-4C1E-A7D4-07820E9BBB4A}" presName="Triangle" presStyleLbl="alignNode1" presStyleIdx="3" presStyleCnt="5"/>
      <dgm:spPr/>
    </dgm:pt>
    <dgm:pt modelId="{42ED22A8-4635-4745-98EC-C21E1B011BD8}" type="pres">
      <dgm:prSet presAssocID="{70BD2434-955A-4E3A-8E84-FE785ADFBC82}" presName="sibTrans" presStyleCnt="0"/>
      <dgm:spPr/>
    </dgm:pt>
    <dgm:pt modelId="{3EC4C250-A304-42CC-AEEA-B6A5FEC76866}" type="pres">
      <dgm:prSet presAssocID="{70BD2434-955A-4E3A-8E84-FE785ADFBC82}" presName="space" presStyleCnt="0"/>
      <dgm:spPr/>
    </dgm:pt>
    <dgm:pt modelId="{F60CB02F-0479-4458-9666-C5C46AE0B66F}" type="pres">
      <dgm:prSet presAssocID="{6AD84CF6-D8E0-4FF0-AEDC-DAFE15B24BA6}" presName="composite" presStyleCnt="0"/>
      <dgm:spPr/>
    </dgm:pt>
    <dgm:pt modelId="{E583ABD2-AB56-4B47-A0B7-AF1E45A663C6}" type="pres">
      <dgm:prSet presAssocID="{6AD84CF6-D8E0-4FF0-AEDC-DAFE15B24BA6}" presName="LShape" presStyleLbl="alignNode1" presStyleIdx="4" presStyleCnt="5"/>
      <dgm:spPr/>
    </dgm:pt>
    <dgm:pt modelId="{A5B48A1B-FAE9-4E79-B7E5-67E48469BD51}" type="pres">
      <dgm:prSet presAssocID="{6AD84CF6-D8E0-4FF0-AEDC-DAFE15B24BA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E293DAB-DFF5-496D-9E4D-3FA563BAC4FE}" type="presOf" srcId="{5A10C874-6185-4D3D-A404-4E16102EAB79}" destId="{B12ABF5A-198F-4328-8DC9-608244CE8BF4}" srcOrd="0" destOrd="0" presId="urn:microsoft.com/office/officeart/2009/3/layout/StepUpProcess"/>
    <dgm:cxn modelId="{6C70E6A9-D62E-4FCE-8856-D96EC96DA838}" srcId="{5A10C874-6185-4D3D-A404-4E16102EAB79}" destId="{5A98C032-35B1-4C1E-A7D4-07820E9BBB4A}" srcOrd="1" destOrd="0" parTransId="{646A58A6-D141-43A9-AAE3-18D51A38B524}" sibTransId="{70BD2434-955A-4E3A-8E84-FE785ADFBC82}"/>
    <dgm:cxn modelId="{6FDE8826-AD14-4AE8-B09D-3C8C0D23BD0B}" srcId="{5A10C874-6185-4D3D-A404-4E16102EAB79}" destId="{6AD84CF6-D8E0-4FF0-AEDC-DAFE15B24BA6}" srcOrd="2" destOrd="0" parTransId="{00A073CA-3B2C-4103-9692-3587398C02B9}" sibTransId="{726C18B8-D2EC-415D-8159-9AE2E5CE6B83}"/>
    <dgm:cxn modelId="{9B951266-6A44-4985-98DC-1CF164CC59C4}" type="presOf" srcId="{DC7E58A2-4BE5-4917-8890-0545761D4BBB}" destId="{9925BE02-511F-4AAF-9913-2C0DFBA37543}" srcOrd="0" destOrd="0" presId="urn:microsoft.com/office/officeart/2009/3/layout/StepUpProcess"/>
    <dgm:cxn modelId="{40240D22-3D18-41AC-A431-E30B4E67F682}" type="presOf" srcId="{5A98C032-35B1-4C1E-A7D4-07820E9BBB4A}" destId="{48E72279-60F0-4C59-8715-E3549D66D4A8}" srcOrd="0" destOrd="0" presId="urn:microsoft.com/office/officeart/2009/3/layout/StepUpProcess"/>
    <dgm:cxn modelId="{500DC341-450C-47BF-9016-E3AEEE663DA5}" type="presOf" srcId="{6AD84CF6-D8E0-4FF0-AEDC-DAFE15B24BA6}" destId="{A5B48A1B-FAE9-4E79-B7E5-67E48469BD51}" srcOrd="0" destOrd="0" presId="urn:microsoft.com/office/officeart/2009/3/layout/StepUpProcess"/>
    <dgm:cxn modelId="{A551C638-2CB8-4D2A-B76C-72A3DC36FE43}" srcId="{5A10C874-6185-4D3D-A404-4E16102EAB79}" destId="{DC7E58A2-4BE5-4917-8890-0545761D4BBB}" srcOrd="0" destOrd="0" parTransId="{2DAB7D32-C551-44C8-B4B2-CD58BEE3CDF4}" sibTransId="{E22B3A45-3436-4C58-B5A2-800A4F970170}"/>
    <dgm:cxn modelId="{6758C85F-B40D-412E-A182-40C4EF0EF461}" type="presParOf" srcId="{B12ABF5A-198F-4328-8DC9-608244CE8BF4}" destId="{2CECF8B5-B26D-4373-9485-A0AD98EE7D45}" srcOrd="0" destOrd="0" presId="urn:microsoft.com/office/officeart/2009/3/layout/StepUpProcess"/>
    <dgm:cxn modelId="{C3437C53-0E28-41AB-BE15-7BDF86650FEF}" type="presParOf" srcId="{2CECF8B5-B26D-4373-9485-A0AD98EE7D45}" destId="{AAC0177C-EBC7-409B-A8FB-07536FF4B92F}" srcOrd="0" destOrd="0" presId="urn:microsoft.com/office/officeart/2009/3/layout/StepUpProcess"/>
    <dgm:cxn modelId="{F0A3603C-096A-4F02-8B77-0823A5A4CA4C}" type="presParOf" srcId="{2CECF8B5-B26D-4373-9485-A0AD98EE7D45}" destId="{9925BE02-511F-4AAF-9913-2C0DFBA37543}" srcOrd="1" destOrd="0" presId="urn:microsoft.com/office/officeart/2009/3/layout/StepUpProcess"/>
    <dgm:cxn modelId="{9C67F7D4-B83D-4403-A484-B757CEBD7592}" type="presParOf" srcId="{2CECF8B5-B26D-4373-9485-A0AD98EE7D45}" destId="{B568CD33-2799-411D-87C8-6E661B66B859}" srcOrd="2" destOrd="0" presId="urn:microsoft.com/office/officeart/2009/3/layout/StepUpProcess"/>
    <dgm:cxn modelId="{7764D81B-76AD-466B-924A-F37B228CE791}" type="presParOf" srcId="{B12ABF5A-198F-4328-8DC9-608244CE8BF4}" destId="{913ADA96-1442-4BCA-B76B-49839882760F}" srcOrd="1" destOrd="0" presId="urn:microsoft.com/office/officeart/2009/3/layout/StepUpProcess"/>
    <dgm:cxn modelId="{CA8A8150-F158-4D81-8E3B-C8E5DCDFC5ED}" type="presParOf" srcId="{913ADA96-1442-4BCA-B76B-49839882760F}" destId="{90DAEC74-D21E-49EB-A8BD-8CAD8D45AAF8}" srcOrd="0" destOrd="0" presId="urn:microsoft.com/office/officeart/2009/3/layout/StepUpProcess"/>
    <dgm:cxn modelId="{ACB49CAF-236C-45AB-9E1F-6ACA347D6DF8}" type="presParOf" srcId="{B12ABF5A-198F-4328-8DC9-608244CE8BF4}" destId="{F96081B8-F8D6-4F19-8F27-CCEBED01AC18}" srcOrd="2" destOrd="0" presId="urn:microsoft.com/office/officeart/2009/3/layout/StepUpProcess"/>
    <dgm:cxn modelId="{8D2CBE55-1A71-42D7-BB07-8E0595B8360D}" type="presParOf" srcId="{F96081B8-F8D6-4F19-8F27-CCEBED01AC18}" destId="{D830869A-7000-4CF8-99AA-63E2B290D17A}" srcOrd="0" destOrd="0" presId="urn:microsoft.com/office/officeart/2009/3/layout/StepUpProcess"/>
    <dgm:cxn modelId="{3DBADBA4-A77D-4DA3-AEE7-19C8B838D869}" type="presParOf" srcId="{F96081B8-F8D6-4F19-8F27-CCEBED01AC18}" destId="{48E72279-60F0-4C59-8715-E3549D66D4A8}" srcOrd="1" destOrd="0" presId="urn:microsoft.com/office/officeart/2009/3/layout/StepUpProcess"/>
    <dgm:cxn modelId="{BF3D7D34-982C-4C31-B1EF-6F1B58D9445E}" type="presParOf" srcId="{F96081B8-F8D6-4F19-8F27-CCEBED01AC18}" destId="{F0E7B2CD-A3DA-43F2-9E21-A79D627AF41B}" srcOrd="2" destOrd="0" presId="urn:microsoft.com/office/officeart/2009/3/layout/StepUpProcess"/>
    <dgm:cxn modelId="{07BD2591-F8A7-4693-90CA-2E2230BC310F}" type="presParOf" srcId="{B12ABF5A-198F-4328-8DC9-608244CE8BF4}" destId="{42ED22A8-4635-4745-98EC-C21E1B011BD8}" srcOrd="3" destOrd="0" presId="urn:microsoft.com/office/officeart/2009/3/layout/StepUpProcess"/>
    <dgm:cxn modelId="{BAC2B56F-F266-48FA-88B7-F8F6190A8DFC}" type="presParOf" srcId="{42ED22A8-4635-4745-98EC-C21E1B011BD8}" destId="{3EC4C250-A304-42CC-AEEA-B6A5FEC76866}" srcOrd="0" destOrd="0" presId="urn:microsoft.com/office/officeart/2009/3/layout/StepUpProcess"/>
    <dgm:cxn modelId="{BD536D9A-AFDA-4A7C-BDF8-A3BAFD983171}" type="presParOf" srcId="{B12ABF5A-198F-4328-8DC9-608244CE8BF4}" destId="{F60CB02F-0479-4458-9666-C5C46AE0B66F}" srcOrd="4" destOrd="0" presId="urn:microsoft.com/office/officeart/2009/3/layout/StepUpProcess"/>
    <dgm:cxn modelId="{06C8AB9B-3AFF-4813-8DCA-4046C4C31BE7}" type="presParOf" srcId="{F60CB02F-0479-4458-9666-C5C46AE0B66F}" destId="{E583ABD2-AB56-4B47-A0B7-AF1E45A663C6}" srcOrd="0" destOrd="0" presId="urn:microsoft.com/office/officeart/2009/3/layout/StepUpProcess"/>
    <dgm:cxn modelId="{C20DE4F6-E8B0-4999-862D-60681F06A9BD}" type="presParOf" srcId="{F60CB02F-0479-4458-9666-C5C46AE0B66F}" destId="{A5B48A1B-FAE9-4E79-B7E5-67E48469BD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6A4DB-7BCF-483D-90FE-BC58285456B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44D196D-4539-4506-9740-3A851A33F457}">
      <dgm:prSet phldrT="[Κείμενο]" custT="1"/>
      <dgm:spPr/>
      <dgm:t>
        <a:bodyPr/>
        <a:lstStyle/>
        <a:p>
          <a:r>
            <a:rPr lang="en-US" sz="2400" dirty="0" smtClean="0"/>
            <a:t>eTwinning </a:t>
          </a:r>
          <a:r>
            <a:rPr lang="el-GR" sz="2400" dirty="0" smtClean="0"/>
            <a:t>Εθνικό πρόγραμμα-Εργαστήρια δεξιοτήτων</a:t>
          </a:r>
          <a:r>
            <a:rPr lang="en-US" sz="2400" dirty="0" smtClean="0"/>
            <a:t> </a:t>
          </a:r>
          <a:r>
            <a:rPr lang="el-GR" sz="2400" dirty="0" smtClean="0"/>
            <a:t>ή άλλο πρόγραμμα</a:t>
          </a:r>
          <a:r>
            <a:rPr lang="en-US" sz="2400" dirty="0" smtClean="0"/>
            <a:t> (</a:t>
          </a:r>
          <a:r>
            <a:rPr lang="el-GR" sz="2400" dirty="0" smtClean="0"/>
            <a:t>εκπαιδευτικοί  σχολικών μονάδων από την ίδια χώρα). </a:t>
          </a:r>
          <a:endParaRPr lang="en-US" sz="2400" dirty="0" smtClean="0"/>
        </a:p>
        <a:p>
          <a:r>
            <a:rPr lang="el-GR" sz="1800" dirty="0" smtClean="0">
              <a:solidFill>
                <a:schemeClr val="tx1"/>
              </a:solidFill>
            </a:rPr>
            <a:t>π.χ</a:t>
          </a:r>
          <a:r>
            <a:rPr lang="el-GR" sz="1800" dirty="0" smtClean="0">
              <a:solidFill>
                <a:srgbClr val="FFFF00"/>
              </a:solidFill>
            </a:rPr>
            <a:t> </a:t>
          </a:r>
          <a:r>
            <a:rPr lang="el-GR" sz="1800" dirty="0" smtClean="0">
              <a:solidFill>
                <a:schemeClr val="accent1">
                  <a:lumMod val="75000"/>
                </a:schemeClr>
              </a:solidFill>
            </a:rPr>
            <a:t>1. </a:t>
          </a:r>
          <a:r>
            <a:rPr lang="el-GR" sz="1800" dirty="0" smtClean="0">
              <a:solidFill>
                <a:srgbClr val="FFFF00"/>
              </a:solidFill>
              <a:hlinkClick xmlns:r="http://schemas.openxmlformats.org/officeDocument/2006/relationships" r:id="rId1"/>
            </a:rPr>
            <a:t>«Αυτός ο κόσμος ο μικρός ο Μέγας»</a:t>
          </a:r>
          <a:endParaRPr lang="el-GR" sz="1800" dirty="0" smtClean="0">
            <a:solidFill>
              <a:srgbClr val="FFFF00"/>
            </a:solidFill>
          </a:endParaRPr>
        </a:p>
        <a:p>
          <a:r>
            <a:rPr lang="el-GR" sz="1800" dirty="0" smtClean="0">
              <a:solidFill>
                <a:schemeClr val="accent1">
                  <a:lumMod val="75000"/>
                </a:schemeClr>
              </a:solidFill>
            </a:rPr>
            <a:t>2.</a:t>
          </a:r>
          <a:r>
            <a:rPr lang="el-GR" sz="1800" dirty="0" smtClean="0">
              <a:solidFill>
                <a:srgbClr val="FFC000"/>
              </a:solidFill>
            </a:rPr>
            <a:t> </a:t>
          </a:r>
          <a:r>
            <a:rPr lang="el-GR" sz="1800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«Στάσου πλάι μου»</a:t>
          </a:r>
          <a:endParaRPr lang="el-GR" sz="1800" dirty="0">
            <a:solidFill>
              <a:srgbClr val="FFC000"/>
            </a:solidFill>
          </a:endParaRPr>
        </a:p>
      </dgm:t>
    </dgm:pt>
    <dgm:pt modelId="{5CEC8E45-6E30-406C-AF73-9E04077F299F}" type="parTrans" cxnId="{6D023B18-9AEB-4233-96E7-7EEA4E00DAA7}">
      <dgm:prSet/>
      <dgm:spPr/>
      <dgm:t>
        <a:bodyPr/>
        <a:lstStyle/>
        <a:p>
          <a:endParaRPr lang="el-GR"/>
        </a:p>
      </dgm:t>
    </dgm:pt>
    <dgm:pt modelId="{FA22012D-5C8B-42EB-979C-3AD422C8B2FB}" type="sibTrans" cxnId="{6D023B18-9AEB-4233-96E7-7EEA4E00DAA7}">
      <dgm:prSet/>
      <dgm:spPr/>
      <dgm:t>
        <a:bodyPr/>
        <a:lstStyle/>
        <a:p>
          <a:endParaRPr lang="el-GR"/>
        </a:p>
      </dgm:t>
    </dgm:pt>
    <dgm:pt modelId="{828D1DE4-8DDF-4CDE-8B4C-0F606460A419}">
      <dgm:prSet phldrT="[Κείμενο]" custT="1"/>
      <dgm:spPr/>
      <dgm:t>
        <a:bodyPr/>
        <a:lstStyle/>
        <a:p>
          <a:r>
            <a:rPr lang="en-US" sz="2400" dirty="0" smtClean="0"/>
            <a:t>eTwinning</a:t>
          </a:r>
        </a:p>
        <a:p>
          <a:r>
            <a:rPr lang="el-GR" sz="2400" dirty="0" smtClean="0"/>
            <a:t>Ευρωπαϊκό πρόγραμμα</a:t>
          </a:r>
          <a:endParaRPr lang="en-US" sz="2400" dirty="0" smtClean="0"/>
        </a:p>
        <a:p>
          <a:r>
            <a:rPr lang="en-US" sz="2400" dirty="0" smtClean="0"/>
            <a:t>(</a:t>
          </a:r>
          <a:r>
            <a:rPr lang="el-GR" sz="2400" dirty="0" smtClean="0"/>
            <a:t>εκπαιδευτικοί από</a:t>
          </a:r>
        </a:p>
        <a:p>
          <a:r>
            <a:rPr lang="el-GR" sz="2400" dirty="0" smtClean="0"/>
            <a:t>τουλάχιστον δύο διαφορετικές χώρες</a:t>
          </a:r>
          <a:r>
            <a:rPr lang="en-US" sz="2400" dirty="0" smtClean="0"/>
            <a:t>)</a:t>
          </a:r>
          <a:r>
            <a:rPr lang="el-GR" sz="2400" dirty="0" smtClean="0"/>
            <a:t> </a:t>
          </a:r>
        </a:p>
        <a:p>
          <a:r>
            <a:rPr lang="el-GR" sz="1800" dirty="0" smtClean="0"/>
            <a:t>π.χ</a:t>
          </a:r>
        </a:p>
        <a:p>
          <a:r>
            <a:rPr lang="el-GR" sz="18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1. «</a:t>
          </a:r>
          <a:r>
            <a:rPr lang="en-US" sz="18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 Erasing gender stereotypes</a:t>
          </a:r>
          <a:r>
            <a:rPr lang="el-GR" sz="18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»</a:t>
          </a:r>
          <a:endParaRPr lang="el-GR" sz="1800" dirty="0">
            <a:solidFill>
              <a:schemeClr val="accent1">
                <a:lumMod val="75000"/>
              </a:schemeClr>
            </a:solidFill>
          </a:endParaRPr>
        </a:p>
      </dgm:t>
    </dgm:pt>
    <dgm:pt modelId="{FF5B9D55-8435-4DDE-B0BB-1F061F64EA58}" type="parTrans" cxnId="{AFA8EF9A-2684-4E78-AD72-A29A493944B9}">
      <dgm:prSet/>
      <dgm:spPr/>
      <dgm:t>
        <a:bodyPr/>
        <a:lstStyle/>
        <a:p>
          <a:endParaRPr lang="el-GR"/>
        </a:p>
      </dgm:t>
    </dgm:pt>
    <dgm:pt modelId="{597FAF88-3C7B-45BA-85F1-D5CB9E082503}" type="sibTrans" cxnId="{AFA8EF9A-2684-4E78-AD72-A29A493944B9}">
      <dgm:prSet/>
      <dgm:spPr/>
      <dgm:t>
        <a:bodyPr/>
        <a:lstStyle/>
        <a:p>
          <a:endParaRPr lang="el-GR"/>
        </a:p>
      </dgm:t>
    </dgm:pt>
    <dgm:pt modelId="{10A54071-83F8-4FA3-A12F-1F75877819C4}">
      <dgm:prSet phldrT="[Κείμενο]" custT="1"/>
      <dgm:spPr/>
      <dgm:t>
        <a:bodyPr/>
        <a:lstStyle/>
        <a:p>
          <a:r>
            <a:rPr lang="el-GR" sz="2400" dirty="0" smtClean="0"/>
            <a:t>Προγράμματα </a:t>
          </a:r>
          <a:r>
            <a:rPr lang="en-US" sz="2400" dirty="0" smtClean="0"/>
            <a:t>Erasmus</a:t>
          </a:r>
          <a:endParaRPr lang="el-GR" sz="2400" dirty="0" smtClean="0"/>
        </a:p>
        <a:p>
          <a:r>
            <a:rPr lang="el-GR" sz="2400" dirty="0" smtClean="0"/>
            <a:t>Σύνδεση με πλατφόρμα </a:t>
          </a:r>
          <a:r>
            <a:rPr lang="en-US" sz="2400" dirty="0" smtClean="0"/>
            <a:t>eTwinning/twinspace</a:t>
          </a:r>
          <a:endParaRPr lang="el-GR" sz="2400" dirty="0"/>
        </a:p>
      </dgm:t>
    </dgm:pt>
    <dgm:pt modelId="{1B02B4C5-BB08-4B69-8B84-4A08863D25A1}" type="parTrans" cxnId="{ED55BD0A-102F-43A8-9072-09FE43EFC795}">
      <dgm:prSet/>
      <dgm:spPr/>
      <dgm:t>
        <a:bodyPr/>
        <a:lstStyle/>
        <a:p>
          <a:endParaRPr lang="el-GR"/>
        </a:p>
      </dgm:t>
    </dgm:pt>
    <dgm:pt modelId="{0BE38811-9922-4429-A2FA-6ECD2CA540DF}" type="sibTrans" cxnId="{ED55BD0A-102F-43A8-9072-09FE43EFC795}">
      <dgm:prSet/>
      <dgm:spPr/>
      <dgm:t>
        <a:bodyPr/>
        <a:lstStyle/>
        <a:p>
          <a:endParaRPr lang="el-GR"/>
        </a:p>
      </dgm:t>
    </dgm:pt>
    <dgm:pt modelId="{7886F1C1-4AAB-4DE2-909A-C79853CC1288}" type="pres">
      <dgm:prSet presAssocID="{FF66A4DB-7BCF-483D-90FE-BC58285456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65E91E08-5B11-4296-8D87-9FCA0550226D}" type="pres">
      <dgm:prSet presAssocID="{B44D196D-4539-4506-9740-3A851A33F457}" presName="composite" presStyleCnt="0"/>
      <dgm:spPr/>
    </dgm:pt>
    <dgm:pt modelId="{96980953-F30E-43F8-B721-D43A78946390}" type="pres">
      <dgm:prSet presAssocID="{B44D196D-4539-4506-9740-3A851A33F457}" presName="LShape" presStyleLbl="alignNode1" presStyleIdx="0" presStyleCnt="5" custScaleX="95725" custScaleY="99450"/>
      <dgm:spPr/>
    </dgm:pt>
    <dgm:pt modelId="{E76344E3-6F5B-4077-8081-F767A0FAFC8D}" type="pres">
      <dgm:prSet presAssocID="{B44D196D-4539-4506-9740-3A851A33F45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2AFC98-F580-49BF-A099-67391AF8A995}" type="pres">
      <dgm:prSet presAssocID="{B44D196D-4539-4506-9740-3A851A33F457}" presName="Triangle" presStyleLbl="alignNode1" presStyleIdx="1" presStyleCnt="5"/>
      <dgm:spPr/>
    </dgm:pt>
    <dgm:pt modelId="{BF843E37-B792-4533-8961-31029BB03993}" type="pres">
      <dgm:prSet presAssocID="{FA22012D-5C8B-42EB-979C-3AD422C8B2FB}" presName="sibTrans" presStyleCnt="0"/>
      <dgm:spPr/>
    </dgm:pt>
    <dgm:pt modelId="{86EEBC00-1524-428D-AB45-E8B0300CE782}" type="pres">
      <dgm:prSet presAssocID="{FA22012D-5C8B-42EB-979C-3AD422C8B2FB}" presName="space" presStyleCnt="0"/>
      <dgm:spPr/>
    </dgm:pt>
    <dgm:pt modelId="{2ECC845D-9DE0-40A8-AA2C-9EE87A1C2F39}" type="pres">
      <dgm:prSet presAssocID="{828D1DE4-8DDF-4CDE-8B4C-0F606460A419}" presName="composite" presStyleCnt="0"/>
      <dgm:spPr/>
    </dgm:pt>
    <dgm:pt modelId="{BB28E21F-094E-4EF0-BC82-2DB9D0100B55}" type="pres">
      <dgm:prSet presAssocID="{828D1DE4-8DDF-4CDE-8B4C-0F606460A419}" presName="LShape" presStyleLbl="alignNode1" presStyleIdx="2" presStyleCnt="5"/>
      <dgm:spPr/>
    </dgm:pt>
    <dgm:pt modelId="{9CEC27EE-7C53-4586-AA47-BFDDAD331661}" type="pres">
      <dgm:prSet presAssocID="{828D1DE4-8DDF-4CDE-8B4C-0F606460A41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945F4F-27C2-45E2-AB04-5C59EADB9AC8}" type="pres">
      <dgm:prSet presAssocID="{828D1DE4-8DDF-4CDE-8B4C-0F606460A419}" presName="Triangle" presStyleLbl="alignNode1" presStyleIdx="3" presStyleCnt="5"/>
      <dgm:spPr/>
    </dgm:pt>
    <dgm:pt modelId="{C941B6C2-4A05-424E-8494-0DC8A8B9E9C9}" type="pres">
      <dgm:prSet presAssocID="{597FAF88-3C7B-45BA-85F1-D5CB9E082503}" presName="sibTrans" presStyleCnt="0"/>
      <dgm:spPr/>
    </dgm:pt>
    <dgm:pt modelId="{2AE54A2D-5DC5-4309-85ED-0555E57E8DB6}" type="pres">
      <dgm:prSet presAssocID="{597FAF88-3C7B-45BA-85F1-D5CB9E082503}" presName="space" presStyleCnt="0"/>
      <dgm:spPr/>
    </dgm:pt>
    <dgm:pt modelId="{21E43C6B-3958-4BC0-BA62-8E0AAFE4E270}" type="pres">
      <dgm:prSet presAssocID="{10A54071-83F8-4FA3-A12F-1F75877819C4}" presName="composite" presStyleCnt="0"/>
      <dgm:spPr/>
    </dgm:pt>
    <dgm:pt modelId="{87210278-6CDF-4CB4-AAB0-FEA1734B3C22}" type="pres">
      <dgm:prSet presAssocID="{10A54071-83F8-4FA3-A12F-1F75877819C4}" presName="LShape" presStyleLbl="alignNode1" presStyleIdx="4" presStyleCnt="5"/>
      <dgm:spPr/>
    </dgm:pt>
    <dgm:pt modelId="{FFE01BB9-59EA-4C0E-9D8F-A18EF114F2DA}" type="pres">
      <dgm:prSet presAssocID="{10A54071-83F8-4FA3-A12F-1F75877819C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B3FEF6-EECD-4187-A2BE-830B49BDD7CB}" type="presOf" srcId="{B44D196D-4539-4506-9740-3A851A33F457}" destId="{E76344E3-6F5B-4077-8081-F767A0FAFC8D}" srcOrd="0" destOrd="0" presId="urn:microsoft.com/office/officeart/2009/3/layout/StepUpProcess"/>
    <dgm:cxn modelId="{69A7ED31-5C7F-4678-BB66-C308EE906AAB}" type="presOf" srcId="{10A54071-83F8-4FA3-A12F-1F75877819C4}" destId="{FFE01BB9-59EA-4C0E-9D8F-A18EF114F2DA}" srcOrd="0" destOrd="0" presId="urn:microsoft.com/office/officeart/2009/3/layout/StepUpProcess"/>
    <dgm:cxn modelId="{EFF33FE3-FD5E-46FF-9A08-1FADFB98661D}" type="presOf" srcId="{828D1DE4-8DDF-4CDE-8B4C-0F606460A419}" destId="{9CEC27EE-7C53-4586-AA47-BFDDAD331661}" srcOrd="0" destOrd="0" presId="urn:microsoft.com/office/officeart/2009/3/layout/StepUpProcess"/>
    <dgm:cxn modelId="{ED55BD0A-102F-43A8-9072-09FE43EFC795}" srcId="{FF66A4DB-7BCF-483D-90FE-BC58285456B3}" destId="{10A54071-83F8-4FA3-A12F-1F75877819C4}" srcOrd="2" destOrd="0" parTransId="{1B02B4C5-BB08-4B69-8B84-4A08863D25A1}" sibTransId="{0BE38811-9922-4429-A2FA-6ECD2CA540DF}"/>
    <dgm:cxn modelId="{928A08B5-771E-43F6-A521-745C05852467}" type="presOf" srcId="{FF66A4DB-7BCF-483D-90FE-BC58285456B3}" destId="{7886F1C1-4AAB-4DE2-909A-C79853CC1288}" srcOrd="0" destOrd="0" presId="urn:microsoft.com/office/officeart/2009/3/layout/StepUpProcess"/>
    <dgm:cxn modelId="{6D023B18-9AEB-4233-96E7-7EEA4E00DAA7}" srcId="{FF66A4DB-7BCF-483D-90FE-BC58285456B3}" destId="{B44D196D-4539-4506-9740-3A851A33F457}" srcOrd="0" destOrd="0" parTransId="{5CEC8E45-6E30-406C-AF73-9E04077F299F}" sibTransId="{FA22012D-5C8B-42EB-979C-3AD422C8B2FB}"/>
    <dgm:cxn modelId="{AFA8EF9A-2684-4E78-AD72-A29A493944B9}" srcId="{FF66A4DB-7BCF-483D-90FE-BC58285456B3}" destId="{828D1DE4-8DDF-4CDE-8B4C-0F606460A419}" srcOrd="1" destOrd="0" parTransId="{FF5B9D55-8435-4DDE-B0BB-1F061F64EA58}" sibTransId="{597FAF88-3C7B-45BA-85F1-D5CB9E082503}"/>
    <dgm:cxn modelId="{6007B5E7-2CB7-4F2C-A22F-4B8B2AB6C193}" type="presParOf" srcId="{7886F1C1-4AAB-4DE2-909A-C79853CC1288}" destId="{65E91E08-5B11-4296-8D87-9FCA0550226D}" srcOrd="0" destOrd="0" presId="urn:microsoft.com/office/officeart/2009/3/layout/StepUpProcess"/>
    <dgm:cxn modelId="{FBC52440-7038-41DF-B5E0-6693453B6614}" type="presParOf" srcId="{65E91E08-5B11-4296-8D87-9FCA0550226D}" destId="{96980953-F30E-43F8-B721-D43A78946390}" srcOrd="0" destOrd="0" presId="urn:microsoft.com/office/officeart/2009/3/layout/StepUpProcess"/>
    <dgm:cxn modelId="{0634ECC2-C20E-4E49-BE49-0472CEF6AC06}" type="presParOf" srcId="{65E91E08-5B11-4296-8D87-9FCA0550226D}" destId="{E76344E3-6F5B-4077-8081-F767A0FAFC8D}" srcOrd="1" destOrd="0" presId="urn:microsoft.com/office/officeart/2009/3/layout/StepUpProcess"/>
    <dgm:cxn modelId="{3AA69527-13CC-4B72-BCC4-CD81A9123BAD}" type="presParOf" srcId="{65E91E08-5B11-4296-8D87-9FCA0550226D}" destId="{122AFC98-F580-49BF-A099-67391AF8A995}" srcOrd="2" destOrd="0" presId="urn:microsoft.com/office/officeart/2009/3/layout/StepUpProcess"/>
    <dgm:cxn modelId="{939A399B-3A9B-4E5A-96E0-C62D394E6AEE}" type="presParOf" srcId="{7886F1C1-4AAB-4DE2-909A-C79853CC1288}" destId="{BF843E37-B792-4533-8961-31029BB03993}" srcOrd="1" destOrd="0" presId="urn:microsoft.com/office/officeart/2009/3/layout/StepUpProcess"/>
    <dgm:cxn modelId="{48E6EBE8-FCA1-47B0-9BA9-002A4D3360DC}" type="presParOf" srcId="{BF843E37-B792-4533-8961-31029BB03993}" destId="{86EEBC00-1524-428D-AB45-E8B0300CE782}" srcOrd="0" destOrd="0" presId="urn:microsoft.com/office/officeart/2009/3/layout/StepUpProcess"/>
    <dgm:cxn modelId="{3C0921B1-FA7B-4EB7-A6B1-DAC1E475F67A}" type="presParOf" srcId="{7886F1C1-4AAB-4DE2-909A-C79853CC1288}" destId="{2ECC845D-9DE0-40A8-AA2C-9EE87A1C2F39}" srcOrd="2" destOrd="0" presId="urn:microsoft.com/office/officeart/2009/3/layout/StepUpProcess"/>
    <dgm:cxn modelId="{63965458-BADA-468A-9672-29509C346123}" type="presParOf" srcId="{2ECC845D-9DE0-40A8-AA2C-9EE87A1C2F39}" destId="{BB28E21F-094E-4EF0-BC82-2DB9D0100B55}" srcOrd="0" destOrd="0" presId="urn:microsoft.com/office/officeart/2009/3/layout/StepUpProcess"/>
    <dgm:cxn modelId="{391B0F61-FC3E-417B-B7DF-9FE86AE14671}" type="presParOf" srcId="{2ECC845D-9DE0-40A8-AA2C-9EE87A1C2F39}" destId="{9CEC27EE-7C53-4586-AA47-BFDDAD331661}" srcOrd="1" destOrd="0" presId="urn:microsoft.com/office/officeart/2009/3/layout/StepUpProcess"/>
    <dgm:cxn modelId="{638768E5-FE09-438D-B06F-F4F116257477}" type="presParOf" srcId="{2ECC845D-9DE0-40A8-AA2C-9EE87A1C2F39}" destId="{29945F4F-27C2-45E2-AB04-5C59EADB9AC8}" srcOrd="2" destOrd="0" presId="urn:microsoft.com/office/officeart/2009/3/layout/StepUpProcess"/>
    <dgm:cxn modelId="{2CDCAD4E-EAE4-4A1F-AC98-433659A26298}" type="presParOf" srcId="{7886F1C1-4AAB-4DE2-909A-C79853CC1288}" destId="{C941B6C2-4A05-424E-8494-0DC8A8B9E9C9}" srcOrd="3" destOrd="0" presId="urn:microsoft.com/office/officeart/2009/3/layout/StepUpProcess"/>
    <dgm:cxn modelId="{B406CAD5-9E2C-4B63-BF83-C72FA3CFC0C3}" type="presParOf" srcId="{C941B6C2-4A05-424E-8494-0DC8A8B9E9C9}" destId="{2AE54A2D-5DC5-4309-85ED-0555E57E8DB6}" srcOrd="0" destOrd="0" presId="urn:microsoft.com/office/officeart/2009/3/layout/StepUpProcess"/>
    <dgm:cxn modelId="{EF910D09-AC7A-49BF-A37D-9FC4C4D18EBB}" type="presParOf" srcId="{7886F1C1-4AAB-4DE2-909A-C79853CC1288}" destId="{21E43C6B-3958-4BC0-BA62-8E0AAFE4E270}" srcOrd="4" destOrd="0" presId="urn:microsoft.com/office/officeart/2009/3/layout/StepUpProcess"/>
    <dgm:cxn modelId="{DE21EA96-54B4-4CA6-8883-30B64FAAD31E}" type="presParOf" srcId="{21E43C6B-3958-4BC0-BA62-8E0AAFE4E270}" destId="{87210278-6CDF-4CB4-AAB0-FEA1734B3C22}" srcOrd="0" destOrd="0" presId="urn:microsoft.com/office/officeart/2009/3/layout/StepUpProcess"/>
    <dgm:cxn modelId="{A12823EE-EFA2-4A47-9C76-A35101A27B7A}" type="presParOf" srcId="{21E43C6B-3958-4BC0-BA62-8E0AAFE4E270}" destId="{FFE01BB9-59EA-4C0E-9D8F-A18EF114F2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7534E-6576-4FCB-A3D3-89283CEA00F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D77063D-5EE8-43B1-99D0-BDFCD82FF318}">
      <dgm:prSet phldrT="[Κείμενο]" custT="1"/>
      <dgm:spPr>
        <a:solidFill>
          <a:srgbClr val="0070C0"/>
        </a:solidFill>
      </dgm:spPr>
      <dgm:t>
        <a:bodyPr/>
        <a:lstStyle/>
        <a:p>
          <a:endParaRPr lang="en-US" sz="2000" noProof="0" dirty="0" smtClean="0">
            <a:latin typeface="Calibri"/>
            <a:ea typeface="Calibri"/>
            <a:cs typeface="Calibri"/>
            <a:sym typeface="Calibri"/>
          </a:endParaRPr>
        </a:p>
        <a:p>
          <a:r>
            <a:rPr lang="en-US" sz="2000" b="1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1. </a:t>
          </a:r>
          <a:r>
            <a:rPr lang="el-GR" sz="2000" b="1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Ξεκινάμε ένα Σχέδιο ως ιδρυτές:</a:t>
          </a:r>
        </a:p>
        <a:p>
          <a:r>
            <a:rPr lang="el-GR" sz="2000" noProof="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(Αν έχουμε μία σχετική εμπειρία &amp; κάποιο υφιστάμενο σχέδιο)</a:t>
          </a:r>
          <a:endParaRPr lang="en-US" sz="2000" noProof="0" dirty="0" smtClean="0">
            <a:latin typeface="Arial" panose="020B0604020202020204" pitchFamily="34" charset="0"/>
            <a:cs typeface="Arial" panose="020B0604020202020204" pitchFamily="34" charset="0"/>
            <a:sym typeface="Calibri"/>
          </a:endParaRPr>
        </a:p>
        <a:p>
          <a:r>
            <a:rPr lang="el-GR" sz="2000" noProof="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Δημοσιεύουμε «αγγελία» συνεργασίας</a:t>
          </a:r>
        </a:p>
        <a:p>
          <a:r>
            <a:rPr lang="el-GR" sz="2000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Α</a:t>
          </a:r>
          <a:r>
            <a:rPr lang="el-GR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ναζητούμε συνιδρυτή &amp; συνεργάτες </a:t>
          </a:r>
        </a:p>
        <a:p>
          <a:r>
            <a:rPr lang="el-GR" sz="20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Κάνουμε αίτημα στην Εθνική Αρχή για έγκριση του Σχεδίου (new project)στη γλώσσα επικοινωνίας</a:t>
          </a:r>
          <a:endParaRPr lang="en-US" sz="2000" dirty="0" smtClean="0">
            <a:latin typeface="Arial" panose="020B0604020202020204" pitchFamily="34" charset="0"/>
            <a:ea typeface="Calibri"/>
            <a:cs typeface="Arial" panose="020B0604020202020204" pitchFamily="34" charset="0"/>
            <a:sym typeface="Calibri"/>
          </a:endParaRPr>
        </a:p>
        <a:p>
          <a:r>
            <a:rPr lang="en-US" sz="2000" b="1" dirty="0" smtClean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  <a:hlinkClick xmlns:r="http://schemas.openxmlformats.org/officeDocument/2006/relationships" r:id="rId1"/>
            </a:rPr>
            <a:t>https://school-education.ec.europa.eu/el</a:t>
          </a:r>
          <a:endParaRPr lang="en-US" sz="2000" b="1" dirty="0" smtClean="0">
            <a:solidFill>
              <a:srgbClr val="FFC000"/>
            </a:solidFill>
            <a:latin typeface="Arial" panose="020B0604020202020204" pitchFamily="34" charset="0"/>
            <a:ea typeface="Calibri"/>
            <a:cs typeface="Arial" panose="020B0604020202020204" pitchFamily="34" charset="0"/>
            <a:sym typeface="Calibri"/>
          </a:endParaRPr>
        </a:p>
        <a:p>
          <a:endParaRPr lang="el-GR" sz="2000" dirty="0"/>
        </a:p>
      </dgm:t>
    </dgm:pt>
    <dgm:pt modelId="{55FDF3F2-4252-43CE-B3F3-E147342165D4}" type="parTrans" cxnId="{C20CFA7B-1DF5-4C1B-A650-EE5BE17374DE}">
      <dgm:prSet/>
      <dgm:spPr/>
      <dgm:t>
        <a:bodyPr/>
        <a:lstStyle/>
        <a:p>
          <a:endParaRPr lang="el-GR"/>
        </a:p>
      </dgm:t>
    </dgm:pt>
    <dgm:pt modelId="{7DD64CF0-F74C-4335-902C-4D265219DF46}" type="sibTrans" cxnId="{C20CFA7B-1DF5-4C1B-A650-EE5BE17374DE}">
      <dgm:prSet/>
      <dgm:spPr/>
      <dgm:t>
        <a:bodyPr/>
        <a:lstStyle/>
        <a:p>
          <a:endParaRPr lang="el-GR"/>
        </a:p>
      </dgm:t>
    </dgm:pt>
    <dgm:pt modelId="{115B4697-3E33-4CAE-86E7-BEA2B5E0A383}">
      <dgm:prSet custT="1"/>
      <dgm:spPr>
        <a:solidFill>
          <a:srgbClr val="FFC000"/>
        </a:solidFill>
      </dgm:spPr>
      <dgm:t>
        <a:bodyPr/>
        <a:lstStyle/>
        <a:p>
          <a:r>
            <a:rPr lang="el-G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2. Αν ξεκινάμε Σχέδιο ως συνεργάτες:</a:t>
          </a:r>
        </a:p>
        <a:p>
          <a:r>
            <a:rPr lang="el-G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(αφού μας έχουν αποδεχθεί σε Σχέδιο που έχουμε εντοπίσει από την Πλατφόρμα ή κάποια ομάδα από κοινωνικά δίκτυα). </a:t>
          </a:r>
        </a:p>
        <a:p>
          <a:r>
            <a:rPr lang="el-GR" sz="2000" dirty="0" smtClean="0">
              <a:latin typeface="Arial" panose="020B0604020202020204" pitchFamily="34" charset="0"/>
              <a:cs typeface="Arial" panose="020B0604020202020204" pitchFamily="34" charset="0"/>
            </a:rPr>
            <a:t>περιμένουμε τον Ιδρυτή (founder) να μας προσκαλέσει στο Σχέδιο (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project)</a:t>
          </a:r>
          <a:r>
            <a:rPr lang="el-GR" sz="2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https://school-education.ec.europa.eu/el/etwinning</a:t>
          </a:r>
          <a:endParaRPr lang="el-GR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l-GR" b="1" dirty="0" smtClean="0">
            <a:solidFill>
              <a:srgbClr val="FFC000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60F82350-C6D1-4B43-8950-3852AA868175}" type="parTrans" cxnId="{95D12116-FC7A-4D53-80D9-733D3F29C58A}">
      <dgm:prSet/>
      <dgm:spPr/>
      <dgm:t>
        <a:bodyPr/>
        <a:lstStyle/>
        <a:p>
          <a:endParaRPr lang="el-GR"/>
        </a:p>
      </dgm:t>
    </dgm:pt>
    <dgm:pt modelId="{3B97DEF0-C18C-4BF5-9119-0E86173BA9E0}" type="sibTrans" cxnId="{95D12116-FC7A-4D53-80D9-733D3F29C58A}">
      <dgm:prSet/>
      <dgm:spPr/>
      <dgm:t>
        <a:bodyPr/>
        <a:lstStyle/>
        <a:p>
          <a:endParaRPr lang="el-GR"/>
        </a:p>
      </dgm:t>
    </dgm:pt>
    <dgm:pt modelId="{BE3D825F-56DA-41F1-9116-6CE2848DEEDE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kumimoji="0" lang="el-GR" sz="2000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3. Αφού εγκριθεί το Σχέδιο </a:t>
          </a:r>
        </a:p>
        <a:p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και ενεργοποιηθεί το </a:t>
          </a:r>
          <a:r>
            <a:rPr kumimoji="0" lang="el-GR" sz="20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twinspace</a:t>
          </a:r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, έγκριση Σ.Δ, πρόσκληση συναδέλφων στο </a:t>
          </a:r>
          <a:r>
            <a:rPr kumimoji="0" lang="el-GR" sz="20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προγραμμα</a:t>
          </a:r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, φτιάχνουμε λογαριασμούς των μαθητών εγγράφοντάς τους στο </a:t>
          </a:r>
          <a:r>
            <a:rPr kumimoji="0" lang="el-GR" sz="20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twinspace</a:t>
          </a:r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 (αφού έχουμε εξασφαλίσει </a:t>
          </a:r>
          <a:r>
            <a:rPr kumimoji="0" lang="el-GR" sz="20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γονεϊκές</a:t>
          </a:r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 </a:t>
          </a:r>
          <a:r>
            <a:rPr kumimoji="0" lang="el-GR" sz="20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συνεναίσεις</a:t>
          </a:r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)</a:t>
          </a:r>
        </a:p>
        <a:p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Είσοδος μαθητών:</a:t>
          </a:r>
        </a:p>
        <a:p>
          <a:r>
            <a:rPr kumimoji="0" lang="en-US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  <a:hlinkClick xmlns:r="http://schemas.openxmlformats.org/officeDocument/2006/relationships" r:id="rId3"/>
            </a:rPr>
            <a:t>https://school-education.ec.europa.eu/el/pupil-login</a:t>
          </a:r>
          <a:endParaRPr kumimoji="0" lang="el-GR" sz="2000" b="0" i="0" u="none" strike="noStrike" cap="none" spc="0" normalizeH="0" baseline="0" noProof="0" dirty="0" smtClean="0">
            <a:ln>
              <a:noFill/>
            </a:ln>
            <a:effectLst/>
            <a:uLnTx/>
            <a:uFillTx/>
            <a:latin typeface="Arial"/>
            <a:cs typeface="Arial"/>
            <a:sym typeface="Arial"/>
          </a:endParaRPr>
        </a:p>
        <a:p>
          <a:r>
            <a:rPr kumimoji="0" lang="el-GR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ΠΡΟΣΟΧΗ: ΟΧΙ ΕΓΓΡΑΦΗ </a:t>
          </a:r>
          <a:r>
            <a:rPr kumimoji="0" lang="en-US" sz="20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ESEP</a:t>
          </a:r>
        </a:p>
      </dgm:t>
    </dgm:pt>
    <dgm:pt modelId="{C77EDF6E-9635-4EE8-823E-27222D7AD792}" type="sibTrans" cxnId="{AF6532B2-85C5-4C8C-8F8D-D5A89D9BF703}">
      <dgm:prSet/>
      <dgm:spPr/>
      <dgm:t>
        <a:bodyPr/>
        <a:lstStyle/>
        <a:p>
          <a:endParaRPr lang="el-GR"/>
        </a:p>
      </dgm:t>
    </dgm:pt>
    <dgm:pt modelId="{A8628C60-8805-4129-B404-63E377EAC94C}" type="parTrans" cxnId="{AF6532B2-85C5-4C8C-8F8D-D5A89D9BF703}">
      <dgm:prSet/>
      <dgm:spPr/>
      <dgm:t>
        <a:bodyPr/>
        <a:lstStyle/>
        <a:p>
          <a:endParaRPr lang="el-GR"/>
        </a:p>
      </dgm:t>
    </dgm:pt>
    <dgm:pt modelId="{08B7E202-268A-459B-9E6F-53B7BC6255BB}" type="pres">
      <dgm:prSet presAssocID="{3557534E-6576-4FCB-A3D3-89283CEA00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40FC5C-343D-49A2-9F33-CC977A6D4CE4}" type="pres">
      <dgm:prSet presAssocID="{3D77063D-5EE8-43B1-99D0-BDFCD82FF318}" presName="node" presStyleLbl="node1" presStyleIdx="0" presStyleCnt="3" custScaleX="166924" custScaleY="168823" custLinFactNeighborX="14591" custLinFactNeighborY="-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A05336-EDA0-4AAA-874B-3E3DFB879F66}" type="pres">
      <dgm:prSet presAssocID="{7DD64CF0-F74C-4335-902C-4D265219DF46}" presName="sibTrans" presStyleCnt="0"/>
      <dgm:spPr/>
    </dgm:pt>
    <dgm:pt modelId="{3FFC61F7-6E92-49E8-8876-9042A0037FB2}" type="pres">
      <dgm:prSet presAssocID="{115B4697-3E33-4CAE-86E7-BEA2B5E0A383}" presName="node" presStyleLbl="node1" presStyleIdx="1" presStyleCnt="3" custScaleX="170995" custScaleY="168544" custLinFactNeighborX="22355" custLinFactNeighborY="12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416217-2F85-4BD2-9020-464D78B045A1}" type="pres">
      <dgm:prSet presAssocID="{3B97DEF0-C18C-4BF5-9119-0E86173BA9E0}" presName="sibTrans" presStyleCnt="0"/>
      <dgm:spPr/>
    </dgm:pt>
    <dgm:pt modelId="{5E413412-410D-4ED6-80CF-368340480258}" type="pres">
      <dgm:prSet presAssocID="{BE3D825F-56DA-41F1-9116-6CE2848DEEDE}" presName="node" presStyleLbl="node1" presStyleIdx="2" presStyleCnt="3" custScaleX="216695" custScaleY="136252" custLinFactNeighborX="-725" custLinFactNeighborY="-55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D12116-FC7A-4D53-80D9-733D3F29C58A}" srcId="{3557534E-6576-4FCB-A3D3-89283CEA00FC}" destId="{115B4697-3E33-4CAE-86E7-BEA2B5E0A383}" srcOrd="1" destOrd="0" parTransId="{60F82350-C6D1-4B43-8950-3852AA868175}" sibTransId="{3B97DEF0-C18C-4BF5-9119-0E86173BA9E0}"/>
    <dgm:cxn modelId="{6F3D54F9-FE5E-4C57-AB4D-3ECF57A5BFD9}" type="presOf" srcId="{BE3D825F-56DA-41F1-9116-6CE2848DEEDE}" destId="{5E413412-410D-4ED6-80CF-368340480258}" srcOrd="0" destOrd="0" presId="urn:microsoft.com/office/officeart/2005/8/layout/default"/>
    <dgm:cxn modelId="{C20CFA7B-1DF5-4C1B-A650-EE5BE17374DE}" srcId="{3557534E-6576-4FCB-A3D3-89283CEA00FC}" destId="{3D77063D-5EE8-43B1-99D0-BDFCD82FF318}" srcOrd="0" destOrd="0" parTransId="{55FDF3F2-4252-43CE-B3F3-E147342165D4}" sibTransId="{7DD64CF0-F74C-4335-902C-4D265219DF46}"/>
    <dgm:cxn modelId="{AF6532B2-85C5-4C8C-8F8D-D5A89D9BF703}" srcId="{3557534E-6576-4FCB-A3D3-89283CEA00FC}" destId="{BE3D825F-56DA-41F1-9116-6CE2848DEEDE}" srcOrd="2" destOrd="0" parTransId="{A8628C60-8805-4129-B404-63E377EAC94C}" sibTransId="{C77EDF6E-9635-4EE8-823E-27222D7AD792}"/>
    <dgm:cxn modelId="{421CF076-CBC0-4277-96C5-AD62EFB3D4E1}" type="presOf" srcId="{115B4697-3E33-4CAE-86E7-BEA2B5E0A383}" destId="{3FFC61F7-6E92-49E8-8876-9042A0037FB2}" srcOrd="0" destOrd="0" presId="urn:microsoft.com/office/officeart/2005/8/layout/default"/>
    <dgm:cxn modelId="{2E71B2B4-2A7D-4BA2-9FCF-4C678FD274BB}" type="presOf" srcId="{3557534E-6576-4FCB-A3D3-89283CEA00FC}" destId="{08B7E202-268A-459B-9E6F-53B7BC6255BB}" srcOrd="0" destOrd="0" presId="urn:microsoft.com/office/officeart/2005/8/layout/default"/>
    <dgm:cxn modelId="{437202A8-BE97-4E87-8501-AA3FC4EF7919}" type="presOf" srcId="{3D77063D-5EE8-43B1-99D0-BDFCD82FF318}" destId="{9C40FC5C-343D-49A2-9F33-CC977A6D4CE4}" srcOrd="0" destOrd="0" presId="urn:microsoft.com/office/officeart/2005/8/layout/default"/>
    <dgm:cxn modelId="{39BE826E-7DDD-462A-8D5F-B93520CB53C1}" type="presParOf" srcId="{08B7E202-268A-459B-9E6F-53B7BC6255BB}" destId="{9C40FC5C-343D-49A2-9F33-CC977A6D4CE4}" srcOrd="0" destOrd="0" presId="urn:microsoft.com/office/officeart/2005/8/layout/default"/>
    <dgm:cxn modelId="{63590CDA-A9B7-45B1-AA53-113D56634634}" type="presParOf" srcId="{08B7E202-268A-459B-9E6F-53B7BC6255BB}" destId="{58A05336-EDA0-4AAA-874B-3E3DFB879F66}" srcOrd="1" destOrd="0" presId="urn:microsoft.com/office/officeart/2005/8/layout/default"/>
    <dgm:cxn modelId="{0F4FEA67-92B6-47D3-B33F-E3C7C2F641B8}" type="presParOf" srcId="{08B7E202-268A-459B-9E6F-53B7BC6255BB}" destId="{3FFC61F7-6E92-49E8-8876-9042A0037FB2}" srcOrd="2" destOrd="0" presId="urn:microsoft.com/office/officeart/2005/8/layout/default"/>
    <dgm:cxn modelId="{3CD8AB15-B0DE-4B6C-979E-0077039CC493}" type="presParOf" srcId="{08B7E202-268A-459B-9E6F-53B7BC6255BB}" destId="{6E416217-2F85-4BD2-9020-464D78B045A1}" srcOrd="3" destOrd="0" presId="urn:microsoft.com/office/officeart/2005/8/layout/default"/>
    <dgm:cxn modelId="{D0F32BD7-DC5D-4FB7-91B1-192CCC894A4A}" type="presParOf" srcId="{08B7E202-268A-459B-9E6F-53B7BC6255BB}" destId="{5E413412-410D-4ED6-80CF-36834048025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15987-14E0-48C8-A11D-12B6417DD331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Δημιουργία κοινότητας Σχολείων της Ευρώπης (2005)</a:t>
          </a:r>
          <a:endParaRPr lang="el-GR" sz="2400" kern="1200" dirty="0"/>
        </a:p>
      </dsp:txBody>
      <dsp:txXfrm>
        <a:off x="3251199" y="323122"/>
        <a:ext cx="3909417" cy="1934765"/>
      </dsp:txXfrm>
    </dsp:sp>
    <dsp:sp modelId="{CAD9BA6F-AA7D-4DA7-B008-97B78121078C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Ευρωπαϊκή επιτροπή</a:t>
          </a:r>
          <a:endParaRPr lang="el-GR" sz="3600" kern="1200" dirty="0"/>
        </a:p>
      </dsp:txBody>
      <dsp:txXfrm>
        <a:off x="125930" y="126591"/>
        <a:ext cx="2999340" cy="2327827"/>
      </dsp:txXfrm>
    </dsp:sp>
    <dsp:sp modelId="{09199A95-6C44-43C1-913F-5A6DD545905D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Συνεργασία ανάμεσα σε σχολεία κι εκπαιδευτικούς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Επαγγελματική ανάπτυξη</a:t>
          </a:r>
          <a:endParaRPr lang="el-G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Υποστήριξη –ομάδα </a:t>
          </a:r>
          <a:r>
            <a:rPr lang="en-US" sz="2400" kern="1200" dirty="0" smtClean="0"/>
            <a:t>eTwinning</a:t>
          </a:r>
          <a:endParaRPr lang="el-GR" sz="2400" kern="1200" dirty="0"/>
        </a:p>
      </dsp:txBody>
      <dsp:txXfrm>
        <a:off x="3251199" y="3160778"/>
        <a:ext cx="3909417" cy="1934765"/>
      </dsp:txXfrm>
    </dsp:sp>
    <dsp:sp modelId="{895B80AF-BD51-4BF8-B7EC-B77389ADF4B0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Πλατφόρμα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eTwinning</a:t>
          </a:r>
          <a:endParaRPr lang="el-GR" sz="3600" kern="1200" dirty="0"/>
        </a:p>
      </dsp:txBody>
      <dsp:txXfrm>
        <a:off x="125930" y="2964247"/>
        <a:ext cx="2999340" cy="2327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0177C-EBC7-409B-A8FB-07536FF4B92F}">
      <dsp:nvSpPr>
        <dsp:cNvPr id="0" name=""/>
        <dsp:cNvSpPr/>
      </dsp:nvSpPr>
      <dsp:spPr>
        <a:xfrm rot="5400000">
          <a:off x="512483" y="2007260"/>
          <a:ext cx="1539828" cy="25622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5BE02-511F-4AAF-9913-2C0DFBA37543}">
      <dsp:nvSpPr>
        <dsp:cNvPr id="0" name=""/>
        <dsp:cNvSpPr/>
      </dsp:nvSpPr>
      <dsp:spPr>
        <a:xfrm>
          <a:off x="255447" y="2772818"/>
          <a:ext cx="2313204" cy="202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Σύλλογος Διδασκόντων-Συγκεκριμένη πρόταση- σχέδιο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Καθορισμός στόχου-Αντίκτυπος  </a:t>
          </a:r>
          <a:endParaRPr lang="el-GR" sz="1800" kern="1200" dirty="0"/>
        </a:p>
      </dsp:txBody>
      <dsp:txXfrm>
        <a:off x="255447" y="2772818"/>
        <a:ext cx="2313204" cy="2027659"/>
      </dsp:txXfrm>
    </dsp:sp>
    <dsp:sp modelId="{B568CD33-2799-411D-87C8-6E661B66B859}">
      <dsp:nvSpPr>
        <dsp:cNvPr id="0" name=""/>
        <dsp:cNvSpPr/>
      </dsp:nvSpPr>
      <dsp:spPr>
        <a:xfrm>
          <a:off x="2132198" y="1818625"/>
          <a:ext cx="436453" cy="436453"/>
        </a:xfrm>
        <a:prstGeom prst="triangle">
          <a:avLst>
            <a:gd name="adj" fmla="val 100000"/>
          </a:avLst>
        </a:prstGeom>
        <a:solidFill>
          <a:schemeClr val="accent4">
            <a:hueOff val="-912543"/>
            <a:satOff val="3043"/>
            <a:lumOff val="4804"/>
            <a:alphaOff val="0"/>
          </a:schemeClr>
        </a:solidFill>
        <a:ln w="15875" cap="rnd" cmpd="sng" algn="ctr">
          <a:solidFill>
            <a:schemeClr val="accent4">
              <a:hueOff val="-912543"/>
              <a:satOff val="3043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0869A-7000-4CF8-99AA-63E2B290D17A}">
      <dsp:nvSpPr>
        <dsp:cNvPr id="0" name=""/>
        <dsp:cNvSpPr/>
      </dsp:nvSpPr>
      <dsp:spPr>
        <a:xfrm rot="5400000">
          <a:off x="3344297" y="1306525"/>
          <a:ext cx="1539828" cy="25622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15875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72279-60F0-4C59-8715-E3549D66D4A8}">
      <dsp:nvSpPr>
        <dsp:cNvPr id="0" name=""/>
        <dsp:cNvSpPr/>
      </dsp:nvSpPr>
      <dsp:spPr>
        <a:xfrm>
          <a:off x="3087261" y="2072083"/>
          <a:ext cx="2313204" cy="202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Πράξη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Εκπαιδευτική ομάδα/Συντονιστής</a:t>
          </a:r>
          <a:endParaRPr lang="el-GR" sz="1800" kern="1200" dirty="0"/>
        </a:p>
      </dsp:txBody>
      <dsp:txXfrm>
        <a:off x="3087261" y="2072083"/>
        <a:ext cx="2313204" cy="2027659"/>
      </dsp:txXfrm>
    </dsp:sp>
    <dsp:sp modelId="{F0E7B2CD-A3DA-43F2-9E21-A79D627AF41B}">
      <dsp:nvSpPr>
        <dsp:cNvPr id="0" name=""/>
        <dsp:cNvSpPr/>
      </dsp:nvSpPr>
      <dsp:spPr>
        <a:xfrm>
          <a:off x="4964012" y="1117890"/>
          <a:ext cx="436453" cy="436453"/>
        </a:xfrm>
        <a:prstGeom prst="triangle">
          <a:avLst>
            <a:gd name="adj" fmla="val 100000"/>
          </a:avLst>
        </a:prstGeom>
        <a:solidFill>
          <a:schemeClr val="accent4">
            <a:hueOff val="-2737630"/>
            <a:satOff val="9130"/>
            <a:lumOff val="14412"/>
            <a:alphaOff val="0"/>
          </a:schemeClr>
        </a:solidFill>
        <a:ln w="15875" cap="rnd" cmpd="sng" algn="ctr">
          <a:solidFill>
            <a:schemeClr val="accent4">
              <a:hueOff val="-2737630"/>
              <a:satOff val="9130"/>
              <a:lumOff val="1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3ABD2-AB56-4B47-A0B7-AF1E45A663C6}">
      <dsp:nvSpPr>
        <dsp:cNvPr id="0" name=""/>
        <dsp:cNvSpPr/>
      </dsp:nvSpPr>
      <dsp:spPr>
        <a:xfrm rot="5400000">
          <a:off x="6176111" y="605790"/>
          <a:ext cx="1539828" cy="25622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48A1B-FAE9-4E79-B7E5-67E48469BD51}">
      <dsp:nvSpPr>
        <dsp:cNvPr id="0" name=""/>
        <dsp:cNvSpPr/>
      </dsp:nvSpPr>
      <dsp:spPr>
        <a:xfrm>
          <a:off x="5919076" y="1371348"/>
          <a:ext cx="2313204" cy="202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Κατανομή αρμοδιοτήτων</a:t>
          </a:r>
          <a:endParaRPr lang="el-GR" sz="1800" kern="1200" dirty="0"/>
        </a:p>
      </dsp:txBody>
      <dsp:txXfrm>
        <a:off x="5919076" y="1371348"/>
        <a:ext cx="2313204" cy="2027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80953-F30E-43F8-B721-D43A78946390}">
      <dsp:nvSpPr>
        <dsp:cNvPr id="0" name=""/>
        <dsp:cNvSpPr/>
      </dsp:nvSpPr>
      <dsp:spPr>
        <a:xfrm rot="5400000">
          <a:off x="678678" y="2028189"/>
          <a:ext cx="2252985" cy="36084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44E3-6F5B-4077-8081-F767A0FAFC8D}">
      <dsp:nvSpPr>
        <dsp:cNvPr id="0" name=""/>
        <dsp:cNvSpPr/>
      </dsp:nvSpPr>
      <dsp:spPr>
        <a:xfrm>
          <a:off x="294289" y="3073926"/>
          <a:ext cx="3403261" cy="29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eTwinning </a:t>
          </a:r>
          <a:r>
            <a:rPr lang="el-GR" sz="2400" kern="1200" dirty="0" smtClean="0"/>
            <a:t>Εθνικό πρόγραμμα-Εργαστήρια δεξιοτήτων</a:t>
          </a:r>
          <a:r>
            <a:rPr lang="en-US" sz="2400" kern="1200" dirty="0" smtClean="0"/>
            <a:t> </a:t>
          </a:r>
          <a:r>
            <a:rPr lang="el-GR" sz="2400" kern="1200" dirty="0" smtClean="0"/>
            <a:t>ή άλλο πρόγραμμα</a:t>
          </a:r>
          <a:r>
            <a:rPr lang="en-US" sz="2400" kern="1200" dirty="0" smtClean="0"/>
            <a:t> (</a:t>
          </a:r>
          <a:r>
            <a:rPr lang="el-GR" sz="2400" kern="1200" dirty="0" smtClean="0"/>
            <a:t>εκπαιδευτικοί  σχολικών μονάδων από την ίδια χώρα). 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</a:rPr>
            <a:t>π.χ</a:t>
          </a:r>
          <a:r>
            <a:rPr lang="el-GR" sz="1800" kern="1200" dirty="0" smtClean="0">
              <a:solidFill>
                <a:srgbClr val="FFFF00"/>
              </a:solidFill>
            </a:rPr>
            <a:t> </a:t>
          </a:r>
          <a:r>
            <a:rPr lang="el-GR" sz="1800" kern="1200" dirty="0" smtClean="0">
              <a:solidFill>
                <a:schemeClr val="accent1">
                  <a:lumMod val="75000"/>
                </a:schemeClr>
              </a:solidFill>
            </a:rPr>
            <a:t>1. </a:t>
          </a:r>
          <a:r>
            <a:rPr lang="el-GR" sz="1800" kern="1200" dirty="0" smtClean="0">
              <a:solidFill>
                <a:srgbClr val="FFFF00"/>
              </a:solidFill>
              <a:hlinkClick xmlns:r="http://schemas.openxmlformats.org/officeDocument/2006/relationships" r:id="rId1"/>
            </a:rPr>
            <a:t>«Αυτός ο κόσμος ο μικρός ο Μέγας»</a:t>
          </a:r>
          <a:endParaRPr lang="el-GR" sz="1800" kern="1200" dirty="0" smtClean="0">
            <a:solidFill>
              <a:srgbClr val="FFFF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accent1">
                  <a:lumMod val="75000"/>
                </a:schemeClr>
              </a:solidFill>
            </a:rPr>
            <a:t>2.</a:t>
          </a:r>
          <a:r>
            <a:rPr lang="el-GR" sz="1800" kern="1200" dirty="0" smtClean="0">
              <a:solidFill>
                <a:srgbClr val="FFC000"/>
              </a:solidFill>
            </a:rPr>
            <a:t> </a:t>
          </a:r>
          <a:r>
            <a:rPr lang="el-GR" sz="1800" kern="1200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«Στάσου πλάι μου»</a:t>
          </a:r>
          <a:endParaRPr lang="el-GR" sz="1800" kern="1200" dirty="0">
            <a:solidFill>
              <a:srgbClr val="FFC000"/>
            </a:solidFill>
          </a:endParaRPr>
        </a:p>
      </dsp:txBody>
      <dsp:txXfrm>
        <a:off x="294289" y="3073926"/>
        <a:ext cx="3403261" cy="2983158"/>
      </dsp:txXfrm>
    </dsp:sp>
    <dsp:sp modelId="{122AFC98-F580-49BF-A099-67391AF8A995}">
      <dsp:nvSpPr>
        <dsp:cNvPr id="0" name=""/>
        <dsp:cNvSpPr/>
      </dsp:nvSpPr>
      <dsp:spPr>
        <a:xfrm>
          <a:off x="3055426" y="1670087"/>
          <a:ext cx="642124" cy="64212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8E21F-094E-4EF0-BC82-2DB9D0100B55}">
      <dsp:nvSpPr>
        <dsp:cNvPr id="0" name=""/>
        <dsp:cNvSpPr/>
      </dsp:nvSpPr>
      <dsp:spPr>
        <a:xfrm rot="5400000">
          <a:off x="4838705" y="916668"/>
          <a:ext cx="2265445" cy="37696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C27EE-7C53-4586-AA47-BFDDAD331661}">
      <dsp:nvSpPr>
        <dsp:cNvPr id="0" name=""/>
        <dsp:cNvSpPr/>
      </dsp:nvSpPr>
      <dsp:spPr>
        <a:xfrm>
          <a:off x="4460546" y="2042982"/>
          <a:ext cx="3403261" cy="29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eTwinning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Ευρωπαϊκό πρόγραμμα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</a:t>
          </a:r>
          <a:r>
            <a:rPr lang="el-GR" sz="2400" kern="1200" dirty="0" smtClean="0"/>
            <a:t>εκπαιδευτικοί από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τουλάχιστον δύο διαφορετικές χώρες</a:t>
          </a:r>
          <a:r>
            <a:rPr lang="en-US" sz="2400" kern="1200" dirty="0" smtClean="0"/>
            <a:t>)</a:t>
          </a:r>
          <a:r>
            <a:rPr lang="el-GR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π.χ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1. «</a:t>
          </a: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 Erasing gender stereotypes</a:t>
          </a:r>
          <a:r>
            <a:rPr lang="el-GR" sz="1800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3"/>
            </a:rPr>
            <a:t>»</a:t>
          </a:r>
          <a:endParaRPr lang="el-GR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60546" y="2042982"/>
        <a:ext cx="3403261" cy="2983158"/>
      </dsp:txXfrm>
    </dsp:sp>
    <dsp:sp modelId="{29945F4F-27C2-45E2-AB04-5C59EADB9AC8}">
      <dsp:nvSpPr>
        <dsp:cNvPr id="0" name=""/>
        <dsp:cNvSpPr/>
      </dsp:nvSpPr>
      <dsp:spPr>
        <a:xfrm>
          <a:off x="7221683" y="639142"/>
          <a:ext cx="642124" cy="64212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0278-6CDF-4CB4-AAB0-FEA1734B3C22}">
      <dsp:nvSpPr>
        <dsp:cNvPr id="0" name=""/>
        <dsp:cNvSpPr/>
      </dsp:nvSpPr>
      <dsp:spPr>
        <a:xfrm rot="5400000">
          <a:off x="8924387" y="-114275"/>
          <a:ext cx="2265445" cy="37696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01BB9-59EA-4C0E-9D8F-A18EF114F2DA}">
      <dsp:nvSpPr>
        <dsp:cNvPr id="0" name=""/>
        <dsp:cNvSpPr/>
      </dsp:nvSpPr>
      <dsp:spPr>
        <a:xfrm>
          <a:off x="8546227" y="1012037"/>
          <a:ext cx="3403261" cy="29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Προγράμματα </a:t>
          </a:r>
          <a:r>
            <a:rPr lang="en-US" sz="2400" kern="1200" dirty="0" smtClean="0"/>
            <a:t>Erasmus</a:t>
          </a:r>
          <a:endParaRPr lang="el-GR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Σύνδεση με πλατφόρμα </a:t>
          </a:r>
          <a:r>
            <a:rPr lang="en-US" sz="2400" kern="1200" dirty="0" smtClean="0"/>
            <a:t>eTwinning/twinspace</a:t>
          </a:r>
          <a:endParaRPr lang="el-GR" sz="2400" kern="1200" dirty="0"/>
        </a:p>
      </dsp:txBody>
      <dsp:txXfrm>
        <a:off x="8546227" y="1012037"/>
        <a:ext cx="3403261" cy="2983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0FC5C-343D-49A2-9F33-CC977A6D4CE4}">
      <dsp:nvSpPr>
        <dsp:cNvPr id="0" name=""/>
        <dsp:cNvSpPr/>
      </dsp:nvSpPr>
      <dsp:spPr>
        <a:xfrm>
          <a:off x="1421707" y="0"/>
          <a:ext cx="5247255" cy="3184170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 smtClean="0">
            <a:latin typeface="Calibri"/>
            <a:ea typeface="Calibri"/>
            <a:cs typeface="Calibri"/>
            <a:sym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1. </a:t>
          </a:r>
          <a:r>
            <a:rPr lang="el-GR" sz="2000" b="1" kern="1200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Ξεκινάμε ένα Σχέδιο ως ιδρυτές: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(Αν έχουμε μία σχετική εμπειρία &amp; κάποιο υφιστάμενο σχέδιο)</a:t>
          </a:r>
          <a:endParaRPr lang="en-US" sz="2000" kern="1200" noProof="0" dirty="0" smtClean="0">
            <a:latin typeface="Arial" panose="020B0604020202020204" pitchFamily="34" charset="0"/>
            <a:cs typeface="Arial" panose="020B0604020202020204" pitchFamily="34" charset="0"/>
            <a:sym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Δημοσιεύουμε «αγγελία» συνεργασίας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Α</a:t>
          </a:r>
          <a:r>
            <a:rPr lang="el-GR" sz="20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ναζητούμε συνιδρυτή &amp; συνεργάτες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Κάνουμε αίτημα στην Εθνική Αρχή για έγκριση του Σχεδίου (new project)στη γλώσσα επικοινωνίας</a:t>
          </a:r>
          <a:endParaRPr lang="en-US" sz="2000" kern="1200" dirty="0" smtClean="0">
            <a:latin typeface="Arial" panose="020B0604020202020204" pitchFamily="34" charset="0"/>
            <a:ea typeface="Calibri"/>
            <a:cs typeface="Arial" panose="020B0604020202020204" pitchFamily="34" charset="0"/>
            <a:sym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  <a:hlinkClick xmlns:r="http://schemas.openxmlformats.org/officeDocument/2006/relationships" r:id="rId1"/>
            </a:rPr>
            <a:t>https://school-education.ec.europa.eu/el</a:t>
          </a:r>
          <a:endParaRPr lang="en-US" sz="2000" b="1" kern="1200" dirty="0" smtClean="0">
            <a:solidFill>
              <a:srgbClr val="FFC000"/>
            </a:solidFill>
            <a:latin typeface="Arial" panose="020B0604020202020204" pitchFamily="34" charset="0"/>
            <a:ea typeface="Calibri"/>
            <a:cs typeface="Arial" panose="020B0604020202020204" pitchFamily="34" charset="0"/>
            <a:sym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1421707" y="0"/>
        <a:ext cx="5247255" cy="3184170"/>
      </dsp:txXfrm>
    </dsp:sp>
    <dsp:sp modelId="{3FFC61F7-6E92-49E8-8876-9042A0037FB2}">
      <dsp:nvSpPr>
        <dsp:cNvPr id="0" name=""/>
        <dsp:cNvSpPr/>
      </dsp:nvSpPr>
      <dsp:spPr>
        <a:xfrm>
          <a:off x="7227374" y="27702"/>
          <a:ext cx="5375227" cy="3178908"/>
        </a:xfrm>
        <a:prstGeom prst="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 Αν ξεκινάμε Σχέδιο ως συνεργάτες: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(αφού μας έχουν αποδεχθεί σε Σχέδιο που έχουμε εντοπίσει από την Πλατφόρμα ή κάποια ομάδα από κοινωνικά δίκτυα).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περιμένουμε τον Ιδρυτή (founder) να μας προσκαλέσει στο Σχέδιο (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project)</a:t>
          </a:r>
          <a:r>
            <a:rPr lang="el-G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https://school-education.ec.europa.eu/el/etwinning</a:t>
          </a:r>
          <a:endParaRPr lang="el-GR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b="1" kern="1200" dirty="0" smtClean="0">
            <a:solidFill>
              <a:srgbClr val="FFC000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7227374" y="27702"/>
        <a:ext cx="5375227" cy="3178908"/>
      </dsp:txXfrm>
    </dsp:sp>
    <dsp:sp modelId="{5E413412-410D-4ED6-80CF-368340480258}">
      <dsp:nvSpPr>
        <dsp:cNvPr id="0" name=""/>
        <dsp:cNvSpPr/>
      </dsp:nvSpPr>
      <dsp:spPr>
        <a:xfrm>
          <a:off x="3002762" y="3395902"/>
          <a:ext cx="6811806" cy="2569848"/>
        </a:xfrm>
        <a:prstGeom prst="rect">
          <a:avLst/>
        </a:prstGeom>
        <a:solidFill>
          <a:schemeClr val="tx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3. Αφού εγκριθεί το Σχέδιο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και ενεργοποιηθεί το </a:t>
          </a:r>
          <a:r>
            <a:rPr kumimoji="0" lang="el-GR" sz="20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twinspace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, έγκριση Σ.Δ, πρόσκληση συναδέλφων στο </a:t>
          </a:r>
          <a:r>
            <a:rPr kumimoji="0" lang="el-GR" sz="20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προγραμμα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, φτιάχνουμε λογαριασμούς των μαθητών εγγράφοντάς τους στο </a:t>
          </a:r>
          <a:r>
            <a:rPr kumimoji="0" lang="el-GR" sz="20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twinspace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 (αφού έχουμε εξασφαλίσει </a:t>
          </a:r>
          <a:r>
            <a:rPr kumimoji="0" lang="el-GR" sz="20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γονεϊκές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 </a:t>
          </a:r>
          <a:r>
            <a:rPr kumimoji="0" lang="el-GR" sz="20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συνεναίσεις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Είσοδος μαθητών: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  <a:hlinkClick xmlns:r="http://schemas.openxmlformats.org/officeDocument/2006/relationships" r:id="rId3"/>
            </a:rPr>
            <a:t>https://school-education.ec.europa.eu/el/pupil-login</a:t>
          </a:r>
          <a:endParaRPr kumimoji="0" lang="el-GR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/>
            <a:cs typeface="Arial"/>
            <a:sym typeface="Arial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ΠΡΟΣΟΧΗ: ΟΧΙ ΕΓΓΡΑΦΗ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rPr>
            <a:t>ESEP</a:t>
          </a:r>
        </a:p>
      </dsp:txBody>
      <dsp:txXfrm>
        <a:off x="3002762" y="3395902"/>
        <a:ext cx="6811806" cy="2569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CAADD-B5E7-4932-AF1A-69E9E8DD17AB}" type="datetimeFigureOut">
              <a:rPr lang="el-GR" smtClean="0"/>
              <a:t>31/1/2024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7ECC-31D9-4963-8146-4A922B45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0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236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055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22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38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99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67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792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29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564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007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648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481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1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83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4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99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0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0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9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8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5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2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9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8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36F1B912-5967-4AF4-8414-533A7EA6E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08" y="613487"/>
            <a:ext cx="11666920" cy="182491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cap="none" dirty="0" smtClean="0"/>
              <a:t/>
            </a:r>
            <a:br>
              <a:rPr lang="el-GR" sz="3200" cap="none" dirty="0" smtClean="0"/>
            </a:br>
            <a:r>
              <a:rPr lang="el-GR" sz="3200" b="1" u="sng" cap="none" dirty="0" smtClean="0">
                <a:solidFill>
                  <a:srgbClr val="FFC000"/>
                </a:solidFill>
              </a:rPr>
              <a:t/>
            </a:r>
            <a:br>
              <a:rPr lang="el-GR" sz="3200" b="1" u="sng" cap="none" dirty="0" smtClean="0">
                <a:solidFill>
                  <a:srgbClr val="FFC000"/>
                </a:solidFill>
              </a:rPr>
            </a:br>
            <a:r>
              <a:rPr lang="el-GR" sz="3200" cap="none" dirty="0"/>
              <a:t/>
            </a:r>
            <a:br>
              <a:rPr lang="el-GR" sz="3200" cap="none" dirty="0"/>
            </a:br>
            <a:r>
              <a:rPr lang="en-US" sz="3100" b="1" cap="none" dirty="0" smtClean="0">
                <a:solidFill>
                  <a:srgbClr val="002060"/>
                </a:solidFill>
              </a:rPr>
              <a:t>T</a:t>
            </a:r>
            <a:r>
              <a:rPr lang="el-GR" sz="3100" b="1" cap="none" dirty="0" smtClean="0">
                <a:solidFill>
                  <a:srgbClr val="002060"/>
                </a:solidFill>
              </a:rPr>
              <a:t>α Ευρωπαϊκά </a:t>
            </a:r>
            <a:r>
              <a:rPr lang="el-GR" sz="3100" b="1" cap="none" dirty="0">
                <a:solidFill>
                  <a:srgbClr val="002060"/>
                </a:solidFill>
              </a:rPr>
              <a:t>Π</a:t>
            </a:r>
            <a:r>
              <a:rPr lang="el-GR" sz="3100" b="1" cap="none" dirty="0" smtClean="0">
                <a:solidFill>
                  <a:srgbClr val="002060"/>
                </a:solidFill>
              </a:rPr>
              <a:t>ρογράμματα ως μέσο ανέλιξης της σχολικής μονάδας</a:t>
            </a:r>
            <a:r>
              <a:rPr lang="el-GR" sz="3100" b="1" dirty="0" smtClean="0">
                <a:solidFill>
                  <a:srgbClr val="002060"/>
                </a:solidFill>
              </a:rPr>
              <a:t> </a:t>
            </a:r>
            <a:br>
              <a:rPr lang="el-GR" sz="3100" b="1" dirty="0" smtClean="0">
                <a:solidFill>
                  <a:srgbClr val="002060"/>
                </a:solidFill>
              </a:rPr>
            </a:br>
            <a:r>
              <a:rPr lang="en-US" sz="3600" b="1" u="sng" cap="none" dirty="0" smtClean="0">
                <a:solidFill>
                  <a:srgbClr val="002060"/>
                </a:solidFill>
              </a:rPr>
              <a:t>e</a:t>
            </a:r>
            <a:r>
              <a:rPr lang="el-GR" sz="3600" b="1" u="sng" cap="none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</a:rPr>
              <a:t>t</a:t>
            </a:r>
            <a:r>
              <a:rPr lang="en-US" sz="3600" b="1" u="sng" cap="none" dirty="0" smtClean="0">
                <a:solidFill>
                  <a:srgbClr val="002060"/>
                </a:solidFill>
              </a:rPr>
              <a:t>winning</a:t>
            </a:r>
            <a:r>
              <a:rPr lang="el-GR" sz="3600" b="1" u="sng" dirty="0" smtClean="0">
                <a:solidFill>
                  <a:srgbClr val="002060"/>
                </a:solidFill>
              </a:rPr>
              <a:t>: </a:t>
            </a:r>
            <a:r>
              <a:rPr lang="el-GR" sz="3600" b="1" u="sng" cap="none" dirty="0">
                <a:solidFill>
                  <a:srgbClr val="002060"/>
                </a:solidFill>
              </a:rPr>
              <a:t>Η</a:t>
            </a:r>
            <a:r>
              <a:rPr lang="el-GR" sz="3600" b="1" u="sng" cap="none" dirty="0" smtClean="0">
                <a:solidFill>
                  <a:srgbClr val="002060"/>
                </a:solidFill>
              </a:rPr>
              <a:t> κοινότητα των σχολείων της Ευρώπης.</a:t>
            </a:r>
            <a:r>
              <a:rPr lang="el-GR" sz="3600" b="1" u="sng" dirty="0" smtClean="0">
                <a:solidFill>
                  <a:srgbClr val="002060"/>
                </a:solidFill>
              </a:rPr>
              <a:t/>
            </a:r>
            <a:br>
              <a:rPr lang="el-GR" sz="3600" b="1" u="sng" dirty="0" smtClean="0">
                <a:solidFill>
                  <a:srgbClr val="002060"/>
                </a:solidFill>
              </a:rPr>
            </a:br>
            <a:endParaRPr lang="el-GR" sz="3600" b="1" u="sng" dirty="0">
              <a:solidFill>
                <a:srgbClr val="00206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F99C9AA-3B71-48F3-9E92-7ADE61FF4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2" y="3555498"/>
            <a:ext cx="10580610" cy="2956137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ΕΛΕΝΗ </a:t>
            </a:r>
            <a:r>
              <a:rPr lang="el-GR" sz="2400" dirty="0">
                <a:solidFill>
                  <a:srgbClr val="002060"/>
                </a:solidFill>
              </a:rPr>
              <a:t>Σ. ΠΡΙΤΣΑ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el-GR" sz="2400" dirty="0">
              <a:solidFill>
                <a:srgbClr val="002060"/>
              </a:solidFill>
            </a:endParaRPr>
          </a:p>
          <a:p>
            <a:pPr lvl="0">
              <a:buClr>
                <a:prstClr val="white"/>
              </a:buClr>
            </a:pPr>
            <a:r>
              <a:rPr lang="el-GR" dirty="0">
                <a:solidFill>
                  <a:srgbClr val="002060"/>
                </a:solidFill>
              </a:rPr>
              <a:t>Εκπαιδευτικός Π. Ε 79.01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l-GR" dirty="0" smtClean="0">
              <a:solidFill>
                <a:srgbClr val="002060"/>
              </a:solidFill>
            </a:endParaRPr>
          </a:p>
          <a:p>
            <a:pPr lvl="0">
              <a:buClr>
                <a:prstClr val="white"/>
              </a:buClr>
            </a:pPr>
            <a:r>
              <a:rPr lang="el-GR" dirty="0" smtClean="0">
                <a:solidFill>
                  <a:srgbClr val="002060"/>
                </a:solidFill>
              </a:rPr>
              <a:t>Διεθύντρια 18</a:t>
            </a:r>
            <a:r>
              <a:rPr lang="el-GR" baseline="30000" dirty="0" smtClean="0">
                <a:solidFill>
                  <a:srgbClr val="002060"/>
                </a:solidFill>
              </a:rPr>
              <a:t>ου</a:t>
            </a:r>
            <a:r>
              <a:rPr lang="el-GR" dirty="0" smtClean="0">
                <a:solidFill>
                  <a:srgbClr val="002060"/>
                </a:solidFill>
              </a:rPr>
              <a:t> Δ.Σ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Καρδίτσας</a:t>
            </a:r>
            <a:endParaRPr lang="el-GR" cap="none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Επιμορφώτρια Τ.Π.Ε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 Επιπέδου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Επιμορφώτρια Β Ι.Ε.Π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Επιμορφώτρια </a:t>
            </a:r>
            <a:r>
              <a:rPr lang="en-US" dirty="0" smtClean="0">
                <a:solidFill>
                  <a:srgbClr val="002060"/>
                </a:solidFill>
              </a:rPr>
              <a:t>eTwinning</a:t>
            </a:r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11" y="3554655"/>
            <a:ext cx="444741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873" y="5279081"/>
            <a:ext cx="2621127" cy="15789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49382"/>
            <a:ext cx="9238364" cy="642851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147" y="2023328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519" y="5278999"/>
            <a:ext cx="2621507" cy="157900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46" y="114686"/>
            <a:ext cx="8108383" cy="61631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4150955252"/>
              </p:ext>
            </p:extLst>
          </p:nvPr>
        </p:nvGraphicFramePr>
        <p:xfrm>
          <a:off x="-814886" y="802252"/>
          <a:ext cx="12862912" cy="607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3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63" y="4378535"/>
            <a:ext cx="2621127" cy="157891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55883"/>
            <a:ext cx="9460035" cy="64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000" y="693226"/>
            <a:ext cx="1776000" cy="157891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32508"/>
            <a:ext cx="10224654" cy="6428509"/>
          </a:xfrm>
          <a:prstGeom prst="rect">
            <a:avLst/>
          </a:prstGeom>
        </p:spPr>
      </p:pic>
      <p:sp>
        <p:nvSpPr>
          <p:cNvPr id="5" name="Δεξί βέλος 4"/>
          <p:cNvSpPr/>
          <p:nvPr/>
        </p:nvSpPr>
        <p:spPr>
          <a:xfrm>
            <a:off x="1413164" y="5264727"/>
            <a:ext cx="845127" cy="651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3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3583">
            <a:off x="10202836" y="-50041"/>
            <a:ext cx="1499285" cy="123444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" y="487978"/>
            <a:ext cx="5740078" cy="602365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99" y="512572"/>
            <a:ext cx="5628489" cy="5999064"/>
          </a:xfrm>
          <a:prstGeom prst="rect">
            <a:avLst/>
          </a:prstGeom>
        </p:spPr>
      </p:pic>
      <p:sp>
        <p:nvSpPr>
          <p:cNvPr id="11" name="Ελεύθερη σχεδίαση 10"/>
          <p:cNvSpPr/>
          <p:nvPr/>
        </p:nvSpPr>
        <p:spPr>
          <a:xfrm>
            <a:off x="3339773" y="956331"/>
            <a:ext cx="441200" cy="356616"/>
          </a:xfrm>
          <a:custGeom>
            <a:avLst/>
            <a:gdLst>
              <a:gd name="connsiteX0" fmla="*/ 57152 w 441200"/>
              <a:gd name="connsiteY0" fmla="*/ 393192 h 429768"/>
              <a:gd name="connsiteX1" fmla="*/ 2288 w 441200"/>
              <a:gd name="connsiteY1" fmla="*/ 310896 h 429768"/>
              <a:gd name="connsiteX2" fmla="*/ 11432 w 441200"/>
              <a:gd name="connsiteY2" fmla="*/ 91440 h 429768"/>
              <a:gd name="connsiteX3" fmla="*/ 102872 w 441200"/>
              <a:gd name="connsiteY3" fmla="*/ 9144 h 429768"/>
              <a:gd name="connsiteX4" fmla="*/ 130304 w 441200"/>
              <a:gd name="connsiteY4" fmla="*/ 0 h 429768"/>
              <a:gd name="connsiteX5" fmla="*/ 294896 w 441200"/>
              <a:gd name="connsiteY5" fmla="*/ 9144 h 429768"/>
              <a:gd name="connsiteX6" fmla="*/ 349760 w 441200"/>
              <a:gd name="connsiteY6" fmla="*/ 45720 h 429768"/>
              <a:gd name="connsiteX7" fmla="*/ 404624 w 441200"/>
              <a:gd name="connsiteY7" fmla="*/ 137160 h 429768"/>
              <a:gd name="connsiteX8" fmla="*/ 413768 w 441200"/>
              <a:gd name="connsiteY8" fmla="*/ 164592 h 429768"/>
              <a:gd name="connsiteX9" fmla="*/ 441200 w 441200"/>
              <a:gd name="connsiteY9" fmla="*/ 219456 h 429768"/>
              <a:gd name="connsiteX10" fmla="*/ 432056 w 441200"/>
              <a:gd name="connsiteY10" fmla="*/ 347472 h 429768"/>
              <a:gd name="connsiteX11" fmla="*/ 404624 w 441200"/>
              <a:gd name="connsiteY11" fmla="*/ 365760 h 429768"/>
              <a:gd name="connsiteX12" fmla="*/ 322328 w 441200"/>
              <a:gd name="connsiteY12" fmla="*/ 384048 h 429768"/>
              <a:gd name="connsiteX13" fmla="*/ 258320 w 441200"/>
              <a:gd name="connsiteY13" fmla="*/ 411480 h 429768"/>
              <a:gd name="connsiteX14" fmla="*/ 185168 w 441200"/>
              <a:gd name="connsiteY14" fmla="*/ 429768 h 429768"/>
              <a:gd name="connsiteX15" fmla="*/ 121160 w 441200"/>
              <a:gd name="connsiteY15" fmla="*/ 420624 h 429768"/>
              <a:gd name="connsiteX16" fmla="*/ 93728 w 441200"/>
              <a:gd name="connsiteY16" fmla="*/ 402336 h 429768"/>
              <a:gd name="connsiteX17" fmla="*/ 57152 w 441200"/>
              <a:gd name="connsiteY17" fmla="*/ 393192 h 42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1200" h="429768">
                <a:moveTo>
                  <a:pt x="57152" y="393192"/>
                </a:moveTo>
                <a:cubicBezTo>
                  <a:pt x="41912" y="377952"/>
                  <a:pt x="2288" y="386567"/>
                  <a:pt x="2288" y="310896"/>
                </a:cubicBezTo>
                <a:cubicBezTo>
                  <a:pt x="2288" y="237681"/>
                  <a:pt x="-6863" y="162333"/>
                  <a:pt x="11432" y="91440"/>
                </a:cubicBezTo>
                <a:cubicBezTo>
                  <a:pt x="14942" y="77837"/>
                  <a:pt x="75198" y="22981"/>
                  <a:pt x="102872" y="9144"/>
                </a:cubicBezTo>
                <a:cubicBezTo>
                  <a:pt x="111493" y="4833"/>
                  <a:pt x="121160" y="3048"/>
                  <a:pt x="130304" y="0"/>
                </a:cubicBezTo>
                <a:cubicBezTo>
                  <a:pt x="185168" y="3048"/>
                  <a:pt x="241102" y="-2063"/>
                  <a:pt x="294896" y="9144"/>
                </a:cubicBezTo>
                <a:cubicBezTo>
                  <a:pt x="316413" y="13627"/>
                  <a:pt x="349760" y="45720"/>
                  <a:pt x="349760" y="45720"/>
                </a:cubicBezTo>
                <a:cubicBezTo>
                  <a:pt x="375762" y="84723"/>
                  <a:pt x="387753" y="97795"/>
                  <a:pt x="404624" y="137160"/>
                </a:cubicBezTo>
                <a:cubicBezTo>
                  <a:pt x="408421" y="146019"/>
                  <a:pt x="409457" y="155971"/>
                  <a:pt x="413768" y="164592"/>
                </a:cubicBezTo>
                <a:cubicBezTo>
                  <a:pt x="449220" y="235496"/>
                  <a:pt x="418216" y="150505"/>
                  <a:pt x="441200" y="219456"/>
                </a:cubicBezTo>
                <a:cubicBezTo>
                  <a:pt x="438152" y="262128"/>
                  <a:pt x="442432" y="305969"/>
                  <a:pt x="432056" y="347472"/>
                </a:cubicBezTo>
                <a:cubicBezTo>
                  <a:pt x="429391" y="358134"/>
                  <a:pt x="414454" y="360845"/>
                  <a:pt x="404624" y="365760"/>
                </a:cubicBezTo>
                <a:cubicBezTo>
                  <a:pt x="382114" y="377015"/>
                  <a:pt x="343400" y="380536"/>
                  <a:pt x="322328" y="384048"/>
                </a:cubicBezTo>
                <a:cubicBezTo>
                  <a:pt x="296159" y="397133"/>
                  <a:pt x="285229" y="404753"/>
                  <a:pt x="258320" y="411480"/>
                </a:cubicBezTo>
                <a:lnTo>
                  <a:pt x="185168" y="429768"/>
                </a:lnTo>
                <a:cubicBezTo>
                  <a:pt x="163832" y="426720"/>
                  <a:pt x="141804" y="426817"/>
                  <a:pt x="121160" y="420624"/>
                </a:cubicBezTo>
                <a:cubicBezTo>
                  <a:pt x="110634" y="417466"/>
                  <a:pt x="103152" y="407990"/>
                  <a:pt x="93728" y="402336"/>
                </a:cubicBezTo>
                <a:cubicBezTo>
                  <a:pt x="87884" y="398829"/>
                  <a:pt x="72392" y="408432"/>
                  <a:pt x="57152" y="39319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2" name="Οδοντωτό δεξιό βέλος 11"/>
          <p:cNvSpPr/>
          <p:nvPr/>
        </p:nvSpPr>
        <p:spPr>
          <a:xfrm rot="3489350">
            <a:off x="173585" y="2167128"/>
            <a:ext cx="658368" cy="36576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86821" y="96336"/>
            <a:ext cx="3273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Αναζήτηση συνεργατών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3813" y="96335"/>
            <a:ext cx="306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Δημιουργία νέου Σχεδίου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20" name="Ελεύθερη σχεδίαση 19"/>
          <p:cNvSpPr/>
          <p:nvPr/>
        </p:nvSpPr>
        <p:spPr>
          <a:xfrm>
            <a:off x="9712288" y="956331"/>
            <a:ext cx="411480" cy="581524"/>
          </a:xfrm>
          <a:custGeom>
            <a:avLst/>
            <a:gdLst>
              <a:gd name="connsiteX0" fmla="*/ 173736 w 411480"/>
              <a:gd name="connsiteY0" fmla="*/ 8269 h 383173"/>
              <a:gd name="connsiteX1" fmla="*/ 82296 w 411480"/>
              <a:gd name="connsiteY1" fmla="*/ 17413 h 383173"/>
              <a:gd name="connsiteX2" fmla="*/ 36576 w 411480"/>
              <a:gd name="connsiteY2" fmla="*/ 63133 h 383173"/>
              <a:gd name="connsiteX3" fmla="*/ 9144 w 411480"/>
              <a:gd name="connsiteY3" fmla="*/ 99709 h 383173"/>
              <a:gd name="connsiteX4" fmla="*/ 0 w 411480"/>
              <a:gd name="connsiteY4" fmla="*/ 127141 h 383173"/>
              <a:gd name="connsiteX5" fmla="*/ 9144 w 411480"/>
              <a:gd name="connsiteY5" fmla="*/ 282589 h 383173"/>
              <a:gd name="connsiteX6" fmla="*/ 18288 w 411480"/>
              <a:gd name="connsiteY6" fmla="*/ 310021 h 383173"/>
              <a:gd name="connsiteX7" fmla="*/ 73152 w 411480"/>
              <a:gd name="connsiteY7" fmla="*/ 364885 h 383173"/>
              <a:gd name="connsiteX8" fmla="*/ 137160 w 411480"/>
              <a:gd name="connsiteY8" fmla="*/ 383173 h 383173"/>
              <a:gd name="connsiteX9" fmla="*/ 283464 w 411480"/>
              <a:gd name="connsiteY9" fmla="*/ 374029 h 383173"/>
              <a:gd name="connsiteX10" fmla="*/ 347472 w 411480"/>
              <a:gd name="connsiteY10" fmla="*/ 364885 h 383173"/>
              <a:gd name="connsiteX11" fmla="*/ 374904 w 411480"/>
              <a:gd name="connsiteY11" fmla="*/ 291733 h 383173"/>
              <a:gd name="connsiteX12" fmla="*/ 384048 w 411480"/>
              <a:gd name="connsiteY12" fmla="*/ 209437 h 383173"/>
              <a:gd name="connsiteX13" fmla="*/ 402336 w 411480"/>
              <a:gd name="connsiteY13" fmla="*/ 154573 h 383173"/>
              <a:gd name="connsiteX14" fmla="*/ 411480 w 411480"/>
              <a:gd name="connsiteY14" fmla="*/ 127141 h 383173"/>
              <a:gd name="connsiteX15" fmla="*/ 402336 w 411480"/>
              <a:gd name="connsiteY15" fmla="*/ 63133 h 383173"/>
              <a:gd name="connsiteX16" fmla="*/ 374904 w 411480"/>
              <a:gd name="connsiteY16" fmla="*/ 44845 h 383173"/>
              <a:gd name="connsiteX17" fmla="*/ 310896 w 411480"/>
              <a:gd name="connsiteY17" fmla="*/ 26557 h 383173"/>
              <a:gd name="connsiteX18" fmla="*/ 283464 w 411480"/>
              <a:gd name="connsiteY18" fmla="*/ 8269 h 383173"/>
              <a:gd name="connsiteX19" fmla="*/ 173736 w 411480"/>
              <a:gd name="connsiteY19" fmla="*/ 8269 h 3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480" h="383173">
                <a:moveTo>
                  <a:pt x="173736" y="8269"/>
                </a:moveTo>
                <a:cubicBezTo>
                  <a:pt x="140208" y="9793"/>
                  <a:pt x="112144" y="10525"/>
                  <a:pt x="82296" y="17413"/>
                </a:cubicBezTo>
                <a:cubicBezTo>
                  <a:pt x="57270" y="23188"/>
                  <a:pt x="49410" y="45166"/>
                  <a:pt x="36576" y="63133"/>
                </a:cubicBezTo>
                <a:cubicBezTo>
                  <a:pt x="27718" y="75534"/>
                  <a:pt x="18288" y="87517"/>
                  <a:pt x="9144" y="99709"/>
                </a:cubicBezTo>
                <a:cubicBezTo>
                  <a:pt x="6096" y="108853"/>
                  <a:pt x="0" y="117502"/>
                  <a:pt x="0" y="127141"/>
                </a:cubicBezTo>
                <a:cubicBezTo>
                  <a:pt x="0" y="179047"/>
                  <a:pt x="3979" y="230941"/>
                  <a:pt x="9144" y="282589"/>
                </a:cubicBezTo>
                <a:cubicBezTo>
                  <a:pt x="10103" y="292180"/>
                  <a:pt x="12370" y="302413"/>
                  <a:pt x="18288" y="310021"/>
                </a:cubicBezTo>
                <a:cubicBezTo>
                  <a:pt x="34166" y="330436"/>
                  <a:pt x="48616" y="356706"/>
                  <a:pt x="73152" y="364885"/>
                </a:cubicBezTo>
                <a:cubicBezTo>
                  <a:pt x="112506" y="378003"/>
                  <a:pt x="91233" y="371691"/>
                  <a:pt x="137160" y="383173"/>
                </a:cubicBezTo>
                <a:cubicBezTo>
                  <a:pt x="185928" y="380125"/>
                  <a:pt x="234785" y="378262"/>
                  <a:pt x="283464" y="374029"/>
                </a:cubicBezTo>
                <a:cubicBezTo>
                  <a:pt x="304936" y="372162"/>
                  <a:pt x="328632" y="375352"/>
                  <a:pt x="347472" y="364885"/>
                </a:cubicBezTo>
                <a:cubicBezTo>
                  <a:pt x="361354" y="357173"/>
                  <a:pt x="371698" y="304559"/>
                  <a:pt x="374904" y="291733"/>
                </a:cubicBezTo>
                <a:cubicBezTo>
                  <a:pt x="377952" y="264301"/>
                  <a:pt x="378635" y="236502"/>
                  <a:pt x="384048" y="209437"/>
                </a:cubicBezTo>
                <a:cubicBezTo>
                  <a:pt x="387829" y="190534"/>
                  <a:pt x="396240" y="172861"/>
                  <a:pt x="402336" y="154573"/>
                </a:cubicBezTo>
                <a:lnTo>
                  <a:pt x="411480" y="127141"/>
                </a:lnTo>
                <a:cubicBezTo>
                  <a:pt x="408432" y="105805"/>
                  <a:pt x="411089" y="82828"/>
                  <a:pt x="402336" y="63133"/>
                </a:cubicBezTo>
                <a:cubicBezTo>
                  <a:pt x="397873" y="53090"/>
                  <a:pt x="384734" y="49760"/>
                  <a:pt x="374904" y="44845"/>
                </a:cubicBezTo>
                <a:cubicBezTo>
                  <a:pt x="361786" y="38286"/>
                  <a:pt x="322615" y="29487"/>
                  <a:pt x="310896" y="26557"/>
                </a:cubicBezTo>
                <a:cubicBezTo>
                  <a:pt x="301752" y="20461"/>
                  <a:pt x="293294" y="13184"/>
                  <a:pt x="283464" y="8269"/>
                </a:cubicBezTo>
                <a:cubicBezTo>
                  <a:pt x="247826" y="-9550"/>
                  <a:pt x="207264" y="6745"/>
                  <a:pt x="173736" y="82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9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0086">
            <a:off x="10557671" y="20364"/>
            <a:ext cx="2049456" cy="123444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4" y="400110"/>
            <a:ext cx="5672883" cy="6256722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0110"/>
            <a:ext cx="5638800" cy="62567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1891" y="0"/>
            <a:ext cx="747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Twinspace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Πλατφόρμα επικοινωνίας/συνεργασίας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0086">
            <a:off x="11144610" y="349392"/>
            <a:ext cx="1245403" cy="750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448" y="0"/>
            <a:ext cx="1028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002060"/>
                </a:solidFill>
              </a:rPr>
              <a:t>Twinspace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l-GR" sz="2000" b="1" dirty="0" smtClean="0">
                <a:solidFill>
                  <a:srgbClr val="002060"/>
                </a:solidFill>
              </a:rPr>
              <a:t>Πρόσκληση συναδέλφων στο πρόγραμμα</a:t>
            </a:r>
            <a:r>
              <a:rPr lang="en-US" sz="2000" b="1" dirty="0" smtClean="0">
                <a:solidFill>
                  <a:srgbClr val="002060"/>
                </a:solidFill>
              </a:rPr>
              <a:t>-</a:t>
            </a:r>
            <a:r>
              <a:rPr lang="el-GR" sz="2000" b="1" dirty="0" smtClean="0">
                <a:solidFill>
                  <a:srgbClr val="002060"/>
                </a:solidFill>
              </a:rPr>
              <a:t>ετικέτα ποιότητας</a:t>
            </a:r>
            <a:endParaRPr lang="el-GR" sz="2000" b="1" dirty="0">
              <a:solidFill>
                <a:srgbClr val="00206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" y="502920"/>
            <a:ext cx="5617098" cy="60441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86" y="502920"/>
            <a:ext cx="5509737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0086">
            <a:off x="10828846" y="-80713"/>
            <a:ext cx="1293747" cy="779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1891" y="0"/>
            <a:ext cx="747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002060"/>
                </a:solidFill>
              </a:rPr>
              <a:t>Twinspace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l-GR" sz="2000" b="1" dirty="0" smtClean="0">
                <a:solidFill>
                  <a:srgbClr val="002060"/>
                </a:solidFill>
              </a:rPr>
              <a:t>Προσθήκη μαθητών </a:t>
            </a:r>
            <a:endParaRPr lang="el-GR" sz="2000" b="1" dirty="0">
              <a:solidFill>
                <a:srgbClr val="00206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" y="466344"/>
            <a:ext cx="5690937" cy="621814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90" y="466344"/>
            <a:ext cx="5607730" cy="62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Google Shape;471;p6"/>
          <p:cNvCxnSpPr/>
          <p:nvPr/>
        </p:nvCxnSpPr>
        <p:spPr>
          <a:xfrm>
            <a:off x="125201" y="94937"/>
            <a:ext cx="42862" cy="6789229"/>
          </a:xfrm>
          <a:prstGeom prst="straightConnector1">
            <a:avLst/>
          </a:prstGeom>
          <a:noFill/>
          <a:ln w="762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6"/>
          <p:cNvCxnSpPr/>
          <p:nvPr/>
        </p:nvCxnSpPr>
        <p:spPr>
          <a:xfrm>
            <a:off x="200538" y="301240"/>
            <a:ext cx="39311" cy="6551998"/>
          </a:xfrm>
          <a:prstGeom prst="straightConnector1">
            <a:avLst/>
          </a:prstGeom>
          <a:noFill/>
          <a:ln w="762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4" name="Google Shape;474;p6"/>
          <p:cNvGrpSpPr/>
          <p:nvPr/>
        </p:nvGrpSpPr>
        <p:grpSpPr>
          <a:xfrm>
            <a:off x="25399" y="49574"/>
            <a:ext cx="8251280" cy="796614"/>
            <a:chOff x="1" y="-1"/>
            <a:chExt cx="5207806" cy="841407"/>
          </a:xfrm>
        </p:grpSpPr>
        <p:sp>
          <p:nvSpPr>
            <p:cNvPr id="475" name="Google Shape;475;p6"/>
            <p:cNvSpPr/>
            <p:nvPr/>
          </p:nvSpPr>
          <p:spPr>
            <a:xfrm>
              <a:off x="98493" y="99283"/>
              <a:ext cx="5109314" cy="742123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" y="-1"/>
              <a:ext cx="5115339" cy="742123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Βήμα 2</a:t>
              </a:r>
              <a:r>
                <a:rPr kumimoji="0" lang="el-GR" sz="2400" b="1" i="0" u="none" strike="noStrike" kern="0" cap="none" spc="0" normalizeH="0" baseline="3000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ο</a:t>
              </a: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 kern="0" dirty="0" smtClean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–</a:t>
              </a:r>
              <a:r>
                <a:rPr lang="el-GR" sz="2400" b="1" kern="0" dirty="0" smtClean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Υλοποίηση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6"/>
          <p:cNvGrpSpPr/>
          <p:nvPr/>
        </p:nvGrpSpPr>
        <p:grpSpPr>
          <a:xfrm>
            <a:off x="1860236" y="1070972"/>
            <a:ext cx="10224894" cy="5751558"/>
            <a:chOff x="1435145" y="-7964"/>
            <a:chExt cx="6318487" cy="4591554"/>
          </a:xfrm>
        </p:grpSpPr>
        <p:sp>
          <p:nvSpPr>
            <p:cNvPr id="478" name="Google Shape;478;p6"/>
            <p:cNvSpPr/>
            <p:nvPr/>
          </p:nvSpPr>
          <p:spPr>
            <a:xfrm>
              <a:off x="1511710" y="3169"/>
              <a:ext cx="6137420" cy="1374126"/>
            </a:xfrm>
            <a:prstGeom prst="rect">
              <a:avLst/>
            </a:prstGeom>
            <a:solidFill>
              <a:srgbClr val="B3C6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1435145" y="-7964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lang="el-GR" sz="2400" kern="0" baseline="0" dirty="0" smtClean="0">
                  <a:cs typeface="Arial"/>
                  <a:sym typeface="Arial"/>
                </a:rPr>
                <a:t>Συνεργασία</a:t>
              </a:r>
              <a:r>
                <a:rPr lang="el-GR" sz="2400" kern="0" dirty="0" smtClean="0">
                  <a:cs typeface="Arial"/>
                  <a:sym typeface="Arial"/>
                </a:rPr>
                <a:t> σε όλα τα στάδια (Σχεδιασμός, επικοινωνία,αυτο- αξιολόγηση, διάχυση-αντίκτυπος)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511710" y="1606316"/>
              <a:ext cx="6137420" cy="1374126"/>
            </a:xfrm>
            <a:prstGeom prst="rect">
              <a:avLst/>
            </a:prstGeom>
            <a:solidFill>
              <a:srgbClr val="C9C9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 txBox="1"/>
            <p:nvPr/>
          </p:nvSpPr>
          <p:spPr>
            <a:xfrm>
              <a:off x="1511710" y="1606316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1511710" y="3209464"/>
              <a:ext cx="6137420" cy="1374126"/>
            </a:xfrm>
            <a:prstGeom prst="rect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1616212" y="3136863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4" name="Google Shape;484;p6" descr="Badge 3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97" y="53739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" descr="Badg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209" y="3489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" descr="Badge 1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401" y="157207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2282211" y="2988194"/>
            <a:ext cx="9684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Τα προγράμματα «</a:t>
            </a:r>
            <a:r>
              <a:rPr lang="en-US" sz="2400" dirty="0"/>
              <a:t>eTwinning» </a:t>
            </a:r>
            <a:r>
              <a:rPr lang="el-GR" sz="2400" dirty="0"/>
              <a:t>στην Πρωτοβάθμια Εκπαίδευση υλοποιούνται:</a:t>
            </a:r>
          </a:p>
          <a:p>
            <a:r>
              <a:rPr lang="el-GR" sz="2400" dirty="0"/>
              <a:t>1. εντός ωρολογίου προγράμματος πρωινής ζώνης</a:t>
            </a:r>
          </a:p>
          <a:p>
            <a:r>
              <a:rPr lang="el-GR" sz="2400" dirty="0"/>
              <a:t>1α με διάχυση σε όλα τα μαθήματα</a:t>
            </a:r>
          </a:p>
          <a:p>
            <a:r>
              <a:rPr lang="el-GR" sz="2400" dirty="0"/>
              <a:t>1β στα μαθήματα </a:t>
            </a:r>
            <a:r>
              <a:rPr lang="el-GR" sz="2400" dirty="0" smtClean="0"/>
              <a:t>ειδικοτήτων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410222" y="5022960"/>
            <a:ext cx="8788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dirty="0"/>
              <a:t>1γ στο πλαίσιο των Εργαστηρίων Δεξιοτήτων</a:t>
            </a:r>
          </a:p>
          <a:p>
            <a:pPr lvl="0"/>
            <a:r>
              <a:rPr lang="el-GR" sz="2400" dirty="0"/>
              <a:t>1δ στο πλαίσιο προγραμμάτων σχολικών δραστηριοτήτων,</a:t>
            </a:r>
          </a:p>
          <a:p>
            <a:pPr lvl="0"/>
            <a:r>
              <a:rPr lang="el-GR" sz="2400" dirty="0"/>
              <a:t>2. στο πλαίσιο του ολοήμερου προαιρετικού </a:t>
            </a:r>
            <a:r>
              <a:rPr lang="el-GR" sz="2400" dirty="0" smtClean="0"/>
              <a:t>προγράμματος ή εκπαιδευτικών ομίλων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213" y="-37312"/>
            <a:ext cx="2621507" cy="1579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Google Shape;471;p6"/>
          <p:cNvCxnSpPr/>
          <p:nvPr/>
        </p:nvCxnSpPr>
        <p:spPr>
          <a:xfrm>
            <a:off x="125201" y="94937"/>
            <a:ext cx="42862" cy="6789229"/>
          </a:xfrm>
          <a:prstGeom prst="straightConnector1">
            <a:avLst/>
          </a:prstGeom>
          <a:noFill/>
          <a:ln w="762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6"/>
          <p:cNvCxnSpPr/>
          <p:nvPr/>
        </p:nvCxnSpPr>
        <p:spPr>
          <a:xfrm>
            <a:off x="200538" y="301240"/>
            <a:ext cx="39311" cy="6551998"/>
          </a:xfrm>
          <a:prstGeom prst="straightConnector1">
            <a:avLst/>
          </a:prstGeom>
          <a:noFill/>
          <a:ln w="762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4" name="Google Shape;474;p6"/>
          <p:cNvGrpSpPr/>
          <p:nvPr/>
        </p:nvGrpSpPr>
        <p:grpSpPr>
          <a:xfrm>
            <a:off x="25399" y="49574"/>
            <a:ext cx="8251280" cy="796614"/>
            <a:chOff x="1" y="-1"/>
            <a:chExt cx="5207806" cy="841407"/>
          </a:xfrm>
        </p:grpSpPr>
        <p:sp>
          <p:nvSpPr>
            <p:cNvPr id="475" name="Google Shape;475;p6"/>
            <p:cNvSpPr/>
            <p:nvPr/>
          </p:nvSpPr>
          <p:spPr>
            <a:xfrm>
              <a:off x="98493" y="99283"/>
              <a:ext cx="5109314" cy="742123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" y="-1"/>
              <a:ext cx="5115339" cy="742123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Βήμα </a:t>
              </a: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kumimoji="0" lang="el-GR" sz="2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ο</a:t>
              </a: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–</a:t>
              </a:r>
              <a:r>
                <a:rPr lang="el-GR" sz="2400" b="1" kern="0" dirty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-GR" sz="2400" b="1" kern="0" dirty="0" smtClean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Αξιολόγηση-Αναγνώριση-Επιβράβευση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6"/>
          <p:cNvGrpSpPr/>
          <p:nvPr/>
        </p:nvGrpSpPr>
        <p:grpSpPr>
          <a:xfrm>
            <a:off x="2896660" y="1355796"/>
            <a:ext cx="8454962" cy="4987833"/>
            <a:chOff x="1511710" y="3169"/>
            <a:chExt cx="6137420" cy="4580421"/>
          </a:xfrm>
        </p:grpSpPr>
        <p:sp>
          <p:nvSpPr>
            <p:cNvPr id="478" name="Google Shape;478;p6"/>
            <p:cNvSpPr/>
            <p:nvPr/>
          </p:nvSpPr>
          <p:spPr>
            <a:xfrm>
              <a:off x="1511710" y="3169"/>
              <a:ext cx="6137420" cy="1374126"/>
            </a:xfrm>
            <a:prstGeom prst="rect">
              <a:avLst/>
            </a:prstGeom>
            <a:solidFill>
              <a:srgbClr val="B3C6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1511710" y="3169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l-GR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Αίτηση για 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Εθνική Ετικέτα Ποιότητας (Κριτήρια)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lang="el-GR" sz="2000" kern="0" dirty="0" smtClean="0">
                  <a:latin typeface="Arial"/>
                  <a:cs typeface="Arial"/>
                  <a:sym typeface="Arial"/>
                </a:rPr>
                <a:t>(κάθε συμμετέχοντας ξεχωριστά, μόνο για τα ΕυρωπαΪκά)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l-GR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(Έως 4 διαφορετικά έργα ο κάθε εκπαιδευτικός)</a:t>
              </a: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511710" y="1606316"/>
              <a:ext cx="6137420" cy="1374126"/>
            </a:xfrm>
            <a:prstGeom prst="rect">
              <a:avLst/>
            </a:prstGeom>
            <a:solidFill>
              <a:srgbClr val="C9C9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 txBox="1"/>
            <p:nvPr/>
          </p:nvSpPr>
          <p:spPr>
            <a:xfrm>
              <a:off x="1511710" y="1606316"/>
              <a:ext cx="6137420" cy="147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Ευρωπαίκή Ετικέτα Ποιότητας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lang="el-GR" sz="2000" kern="0" dirty="0" smtClean="0">
                  <a:latin typeface="Arial"/>
                  <a:cs typeface="Arial"/>
                  <a:sym typeface="Arial"/>
                </a:rPr>
                <a:t>Πρόταση από τουλάχιστον μία Εθνική Υπηρεσία αν έχει απονεμηθεί σε τουλάχιστον δύο Ευρωπαϊκά Σχολεία η Εθνική Ετικέτα.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1511710" y="3209464"/>
              <a:ext cx="6137420" cy="1374126"/>
            </a:xfrm>
            <a:prstGeom prst="rect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1511710" y="3209464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lang="el-GR" sz="2000" b="1" kern="0" dirty="0" smtClean="0">
                  <a:latin typeface="Arial"/>
                  <a:cs typeface="Arial"/>
                  <a:sym typeface="Arial"/>
                </a:rPr>
                <a:t>Έθνικά Βραβεία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l-GR" sz="2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Κάθε</a:t>
              </a:r>
              <a:r>
                <a:rPr kumimoji="0" lang="el-GR" sz="200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 Συμμετέχων Σχολείο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r>
                <a:rPr lang="el-GR" sz="2000" b="1" kern="0" baseline="0" dirty="0" smtClean="0">
                  <a:latin typeface="Arial"/>
                  <a:cs typeface="Arial"/>
                  <a:sym typeface="Arial"/>
                </a:rPr>
                <a:t>ΕυρωπαΙκά</a:t>
              </a:r>
              <a:r>
                <a:rPr lang="el-GR" sz="2000" b="1" kern="0" dirty="0" smtClean="0">
                  <a:latin typeface="Arial"/>
                  <a:cs typeface="Arial"/>
                  <a:sym typeface="Arial"/>
                </a:rPr>
                <a:t> Βραβεία</a:t>
              </a:r>
              <a:r>
                <a:rPr lang="el-GR" sz="2000" kern="0" dirty="0" smtClean="0">
                  <a:latin typeface="Arial"/>
                  <a:cs typeface="Arial"/>
                  <a:sym typeface="Arial"/>
                </a:rPr>
                <a:t>, ένας Συμμετέχοντας</a:t>
              </a:r>
              <a:endParaRPr kumimoji="0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4" name="Google Shape;484;p6" descr="Badge 3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253" y="48290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" descr="Badg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253" y="32985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" descr="Badge 1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4253" y="17679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829" y="-68141"/>
            <a:ext cx="2621507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E924A-EF2A-4B11-AE19-64EAEE3463EB}"/>
              </a:ext>
            </a:extLst>
          </p:cNvPr>
          <p:cNvSpPr txBox="1"/>
          <p:nvPr/>
        </p:nvSpPr>
        <p:spPr>
          <a:xfrm>
            <a:off x="-378822" y="483326"/>
            <a:ext cx="12089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Τί είναι το </a:t>
            </a:r>
            <a:r>
              <a:rPr kumimoji="0" lang="en-US" sz="28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eTwinning</a:t>
            </a:r>
            <a:r>
              <a:rPr kumimoji="0" lang="el-GR" sz="28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;</a:t>
            </a:r>
            <a:endParaRPr kumimoji="0" lang="el-GR" sz="2800" b="0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600" spc="-1" dirty="0">
              <a:solidFill>
                <a:prstClr val="whit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3600" b="0" i="0" u="none" strike="noStrike" kern="1200" cap="none" spc="-1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351148868"/>
              </p:ext>
            </p:extLst>
          </p:nvPr>
        </p:nvGraphicFramePr>
        <p:xfrm>
          <a:off x="1601718" y="11899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740" y="130646"/>
            <a:ext cx="2856497" cy="1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Google Shape;471;p6"/>
          <p:cNvCxnSpPr/>
          <p:nvPr/>
        </p:nvCxnSpPr>
        <p:spPr>
          <a:xfrm>
            <a:off x="125201" y="94937"/>
            <a:ext cx="42862" cy="6789229"/>
          </a:xfrm>
          <a:prstGeom prst="straightConnector1">
            <a:avLst/>
          </a:prstGeom>
          <a:noFill/>
          <a:ln w="762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6"/>
          <p:cNvCxnSpPr/>
          <p:nvPr/>
        </p:nvCxnSpPr>
        <p:spPr>
          <a:xfrm>
            <a:off x="200538" y="301240"/>
            <a:ext cx="39311" cy="6551998"/>
          </a:xfrm>
          <a:prstGeom prst="straightConnector1">
            <a:avLst/>
          </a:prstGeom>
          <a:noFill/>
          <a:ln w="762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4" name="Google Shape;474;p6"/>
          <p:cNvGrpSpPr/>
          <p:nvPr/>
        </p:nvGrpSpPr>
        <p:grpSpPr>
          <a:xfrm>
            <a:off x="25399" y="49574"/>
            <a:ext cx="8251280" cy="796614"/>
            <a:chOff x="1" y="-1"/>
            <a:chExt cx="5207806" cy="841407"/>
          </a:xfrm>
        </p:grpSpPr>
        <p:sp>
          <p:nvSpPr>
            <p:cNvPr id="475" name="Google Shape;475;p6"/>
            <p:cNvSpPr/>
            <p:nvPr/>
          </p:nvSpPr>
          <p:spPr>
            <a:xfrm>
              <a:off x="98493" y="99283"/>
              <a:ext cx="5109314" cy="742123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" y="-1"/>
              <a:ext cx="5115339" cy="742123"/>
            </a:xfrm>
            <a:prstGeom prst="roundRect">
              <a:avLst>
                <a:gd name="adj" fmla="val 16667"/>
              </a:avLst>
            </a:pr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l-GR" sz="2400" b="1" kern="0" noProof="0" dirty="0" smtClean="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Κριτήρια επιβράβευσης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6"/>
          <p:cNvGrpSpPr/>
          <p:nvPr/>
        </p:nvGrpSpPr>
        <p:grpSpPr>
          <a:xfrm>
            <a:off x="1874178" y="940187"/>
            <a:ext cx="9595451" cy="5882343"/>
            <a:chOff x="1435145" y="-7964"/>
            <a:chExt cx="6318487" cy="4591554"/>
          </a:xfrm>
        </p:grpSpPr>
        <p:sp>
          <p:nvSpPr>
            <p:cNvPr id="478" name="Google Shape;478;p6"/>
            <p:cNvSpPr/>
            <p:nvPr/>
          </p:nvSpPr>
          <p:spPr>
            <a:xfrm>
              <a:off x="1511710" y="3169"/>
              <a:ext cx="6137420" cy="1374126"/>
            </a:xfrm>
            <a:prstGeom prst="rect">
              <a:avLst/>
            </a:prstGeom>
            <a:solidFill>
              <a:srgbClr val="B3C6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1435145" y="-7964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511710" y="1606316"/>
              <a:ext cx="6137420" cy="1374126"/>
            </a:xfrm>
            <a:prstGeom prst="rect">
              <a:avLst/>
            </a:prstGeom>
            <a:solidFill>
              <a:srgbClr val="C9C9C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 txBox="1"/>
            <p:nvPr/>
          </p:nvSpPr>
          <p:spPr>
            <a:xfrm>
              <a:off x="1511709" y="1615503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1511710" y="3209464"/>
              <a:ext cx="6137420" cy="1374126"/>
            </a:xfrm>
            <a:prstGeom prst="rect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1616212" y="3136863"/>
              <a:ext cx="6137420" cy="1374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84" name="Google Shape;484;p6" descr="Badge 3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97" y="53739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" descr="Badg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209" y="3489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" descr="Badge 1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401" y="15720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213" y="-37312"/>
            <a:ext cx="2621507" cy="157900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990450" y="898686"/>
            <a:ext cx="9581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Το έργο πρέπει να έχει κοινούς στόχους και σχέδιο.</a:t>
            </a:r>
          </a:p>
          <a:p>
            <a:r>
              <a:rPr lang="el-GR" sz="2000" dirty="0"/>
              <a:t>Πρέπει να έχει ολοκληρωθεί ή να βρίσκεται στο τελευταίο στάδιό του.</a:t>
            </a:r>
          </a:p>
          <a:p>
            <a:r>
              <a:rPr lang="el-GR" sz="2000" dirty="0"/>
              <a:t>Ο εκπαιδευτικός, που υποβάλλει την αίτηση, πρέπει να έχει συνεισφέρει σημαντικά στο έργο.</a:t>
            </a:r>
          </a:p>
          <a:p>
            <a:r>
              <a:rPr lang="el-GR" sz="2000" dirty="0"/>
              <a:t>Πρέπει να εμφανίζεται ένας ορισμένος βαθμός συνεργασίας.</a:t>
            </a:r>
          </a:p>
          <a:p>
            <a:r>
              <a:rPr lang="el-GR" sz="2000" dirty="0"/>
              <a:t>Τα αποτελέσματα του έργου πρέπει να είναι εμφανή.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077366" y="3316751"/>
            <a:ext cx="8285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Παιδαγωγική </a:t>
            </a:r>
            <a:r>
              <a:rPr lang="el-GR" sz="2000" dirty="0" smtClean="0"/>
              <a:t>Καινοτομία</a:t>
            </a:r>
          </a:p>
          <a:p>
            <a:r>
              <a:rPr lang="el-GR" sz="2000" dirty="0"/>
              <a:t>Ενσωμάτωση στη Διδακτέα </a:t>
            </a:r>
            <a:r>
              <a:rPr lang="el-GR" sz="2000" dirty="0" smtClean="0"/>
              <a:t>ύλη</a:t>
            </a:r>
          </a:p>
          <a:p>
            <a:r>
              <a:rPr lang="el-GR" sz="2000" dirty="0"/>
              <a:t>Συνεργασία μεταξύ των σχολείων - εταίρων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077366" y="5330677"/>
            <a:ext cx="638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Χρήση της </a:t>
            </a:r>
            <a:r>
              <a:rPr lang="el-GR" sz="2000" dirty="0" smtClean="0"/>
              <a:t>τεχνολογίας</a:t>
            </a:r>
          </a:p>
          <a:p>
            <a:r>
              <a:rPr lang="el-GR" sz="2000" dirty="0" smtClean="0"/>
              <a:t>Δράσεις αναφορικά με την ασφάλεια στο Διαδίκτυ</a:t>
            </a:r>
          </a:p>
          <a:p>
            <a:r>
              <a:rPr lang="el-GR" sz="2000" dirty="0"/>
              <a:t>Αποτελέσματα, αντίκτυπος και </a:t>
            </a:r>
            <a:r>
              <a:rPr lang="el-GR" sz="2000" dirty="0" smtClean="0"/>
              <a:t>τεκμηρίωση</a:t>
            </a:r>
          </a:p>
          <a:p>
            <a:r>
              <a:rPr lang="el-GR" sz="2000" dirty="0" smtClean="0"/>
              <a:t>Διάχυση αποτελεσμάτων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270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5"/>
          <p:cNvSpPr txBox="1"/>
          <p:nvPr/>
        </p:nvSpPr>
        <p:spPr>
          <a:xfrm>
            <a:off x="1864435" y="1043342"/>
            <a:ext cx="873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Σας </a:t>
            </a:r>
            <a:r>
              <a:rPr kumimoji="0" lang="el-GR" sz="6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ευχαριστώ πολύ για την προσοχή σας!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8" name="Google Shape;1678;p25"/>
          <p:cNvSpPr/>
          <p:nvPr/>
        </p:nvSpPr>
        <p:spPr>
          <a:xfrm>
            <a:off x="-1347391" y="2165430"/>
            <a:ext cx="2710886" cy="2568042"/>
          </a:xfrm>
          <a:prstGeom prst="flowChartConnector">
            <a:avLst/>
          </a:prstGeom>
          <a:solidFill>
            <a:srgbClr val="00B3B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25"/>
          <p:cNvSpPr/>
          <p:nvPr/>
        </p:nvSpPr>
        <p:spPr>
          <a:xfrm rot="5400000" flipH="1">
            <a:off x="10331739" y="1799841"/>
            <a:ext cx="2214016" cy="2364906"/>
          </a:xfrm>
          <a:prstGeom prst="ellipse">
            <a:avLst/>
          </a:prstGeom>
          <a:solidFill>
            <a:srgbClr val="5078B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0" name="Google Shape;1680;p25"/>
          <p:cNvGrpSpPr/>
          <p:nvPr/>
        </p:nvGrpSpPr>
        <p:grpSpPr>
          <a:xfrm>
            <a:off x="-977498" y="3552642"/>
            <a:ext cx="3187674" cy="3293647"/>
            <a:chOff x="8107376" y="2068500"/>
            <a:chExt cx="3187674" cy="3293647"/>
          </a:xfrm>
        </p:grpSpPr>
        <p:sp>
          <p:nvSpPr>
            <p:cNvPr id="1681" name="Google Shape;1681;p25"/>
            <p:cNvSpPr/>
            <p:nvPr/>
          </p:nvSpPr>
          <p:spPr>
            <a:xfrm>
              <a:off x="8225160" y="2187587"/>
              <a:ext cx="2952105" cy="3011879"/>
            </a:xfrm>
            <a:prstGeom prst="roundRect">
              <a:avLst>
                <a:gd name="adj" fmla="val 50000"/>
              </a:avLst>
            </a:prstGeom>
            <a:noFill/>
            <a:ln w="127000" cap="flat" cmpd="sng">
              <a:solidFill>
                <a:srgbClr val="00B3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8107376" y="2068500"/>
              <a:ext cx="3187674" cy="3293647"/>
            </a:xfrm>
            <a:prstGeom prst="roundRect">
              <a:avLst>
                <a:gd name="adj" fmla="val 50000"/>
              </a:avLst>
            </a:prstGeom>
            <a:noFill/>
            <a:ln w="1270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26" y="3449451"/>
            <a:ext cx="5541818" cy="306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018793008"/>
              </p:ext>
            </p:extLst>
          </p:nvPr>
        </p:nvGraphicFramePr>
        <p:xfrm>
          <a:off x="661060" y="1647106"/>
          <a:ext cx="8233558" cy="591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4E924A-EF2A-4B11-AE19-64EAEE3463EB}"/>
              </a:ext>
            </a:extLst>
          </p:cNvPr>
          <p:cNvSpPr txBox="1"/>
          <p:nvPr/>
        </p:nvSpPr>
        <p:spPr>
          <a:xfrm>
            <a:off x="102920" y="366673"/>
            <a:ext cx="12089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spc="-1" smtClean="0">
                <a:solidFill>
                  <a:prstClr val="whit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Δημιουργία και εγκαθίδρυση συνεργατικής κουλτούρας στο δημόσιο σχολείο - εκδήλωση διάθεσης υλοποίησης Ευρωπαϊκού προγράμματος</a:t>
            </a:r>
            <a:endParaRPr kumimoji="0" lang="el-GR" sz="2800" b="0" i="0" u="none" strike="noStrike" kern="1200" cap="none" spc="-1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600" spc="-1" smtClean="0">
              <a:solidFill>
                <a:prstClr val="whit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3600" b="0" i="0" u="none" strike="noStrike" kern="1200" cap="none" spc="-1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730" y="4870532"/>
            <a:ext cx="2859272" cy="1987468"/>
          </a:xfrm>
          <a:prstGeom prst="rect">
            <a:avLst/>
          </a:prstGeom>
        </p:spPr>
      </p:pic>
      <p:sp>
        <p:nvSpPr>
          <p:cNvPr id="6" name="Σχήμα L 5"/>
          <p:cNvSpPr/>
          <p:nvPr/>
        </p:nvSpPr>
        <p:spPr>
          <a:xfrm rot="5400000">
            <a:off x="9519935" y="1316609"/>
            <a:ext cx="1539828" cy="2562239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4">
              <a:hueOff val="-1825086"/>
              <a:satOff val="6087"/>
              <a:lumOff val="9608"/>
              <a:alphaOff val="0"/>
            </a:schemeClr>
          </a:lnRef>
          <a:fillRef idx="1">
            <a:schemeClr val="accent4">
              <a:hueOff val="-1825086"/>
              <a:satOff val="6087"/>
              <a:lumOff val="9608"/>
              <a:alphaOff val="0"/>
            </a:schemeClr>
          </a:fillRef>
          <a:effectRef idx="0">
            <a:schemeClr val="accent4">
              <a:hueOff val="-1825086"/>
              <a:satOff val="608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Ισοσκελές τρίγωνο 6"/>
          <p:cNvSpPr/>
          <p:nvPr/>
        </p:nvSpPr>
        <p:spPr>
          <a:xfrm>
            <a:off x="8296994" y="2151651"/>
            <a:ext cx="436453" cy="436453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4">
              <a:hueOff val="-912543"/>
              <a:satOff val="3043"/>
              <a:lumOff val="4804"/>
              <a:alphaOff val="0"/>
            </a:schemeClr>
          </a:lnRef>
          <a:fillRef idx="1">
            <a:schemeClr val="accent4">
              <a:hueOff val="-912543"/>
              <a:satOff val="3043"/>
              <a:lumOff val="4804"/>
              <a:alphaOff val="0"/>
            </a:schemeClr>
          </a:fillRef>
          <a:effectRef idx="0">
            <a:schemeClr val="accent4">
              <a:hueOff val="-912543"/>
              <a:satOff val="3043"/>
              <a:lumOff val="4804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9411918" y="2179360"/>
            <a:ext cx="2780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Επαγγελματική ενδυνάμωση εκπαιδευτικών/ Ενδοσχολική επιμόρφωση-συμμετοχή σε σεμινάρια </a:t>
            </a:r>
            <a:r>
              <a:rPr lang="en-US" sz="2000" dirty="0" smtClean="0"/>
              <a:t>eTwinning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485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8F27C-9B95-477C-A263-CC8B0F256C6F}"/>
              </a:ext>
            </a:extLst>
          </p:cNvPr>
          <p:cNvSpPr txBox="1"/>
          <p:nvPr/>
        </p:nvSpPr>
        <p:spPr>
          <a:xfrm>
            <a:off x="444137" y="0"/>
            <a:ext cx="1174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</a:t>
            </a:r>
            <a:r>
              <a:rPr lang="el-GR" sz="2400" b="1" dirty="0" smtClean="0"/>
              <a:t>Βήματα δημιουργίας Ευρωπαϊκής συνεργατικής κουλτούρας</a:t>
            </a:r>
          </a:p>
          <a:p>
            <a:endParaRPr lang="el-GR" sz="2400" b="1" dirty="0"/>
          </a:p>
          <a:p>
            <a:endParaRPr lang="el-GR" sz="2400" b="1" dirty="0"/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010749658"/>
              </p:ext>
            </p:extLst>
          </p:nvPr>
        </p:nvGraphicFramePr>
        <p:xfrm>
          <a:off x="147100" y="-92944"/>
          <a:ext cx="11950412" cy="669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044" y="4508773"/>
            <a:ext cx="285927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83297">
            <a:off x="9774217" y="60429"/>
            <a:ext cx="2856497" cy="19838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" y="130645"/>
            <a:ext cx="4648621" cy="660266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0645"/>
            <a:ext cx="5029200" cy="64918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866184"/>
            <a:ext cx="2149026" cy="3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83297">
            <a:off x="9774217" y="60429"/>
            <a:ext cx="2856497" cy="198389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" y="110836"/>
            <a:ext cx="4189849" cy="674716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2" y="110836"/>
            <a:ext cx="4261124" cy="661914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93" y="1132093"/>
            <a:ext cx="1988992" cy="41326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72" y="2826327"/>
            <a:ext cx="1912786" cy="39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4" y="0"/>
            <a:ext cx="1633555" cy="872836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10836"/>
            <a:ext cx="6165274" cy="658090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872836"/>
            <a:ext cx="560823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1887" y="738051"/>
            <a:ext cx="11299370" cy="5022669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Ευρωπαϊκή Πλατφόρμα Σχολικής </a:t>
            </a:r>
            <a:r>
              <a:rPr lang="el-GR" sz="3200" dirty="0" smtClean="0">
                <a:solidFill>
                  <a:schemeClr val="tx1"/>
                </a:solidFill>
              </a:rPr>
              <a:t>Εκπαίδευσης«</a:t>
            </a:r>
            <a:r>
              <a:rPr lang="en-US" sz="3200" dirty="0">
                <a:solidFill>
                  <a:schemeClr val="tx1"/>
                </a:solidFill>
              </a:rPr>
              <a:t>European School Education </a:t>
            </a:r>
            <a:r>
              <a:rPr lang="en-US" sz="3200" dirty="0" smtClean="0">
                <a:solidFill>
                  <a:schemeClr val="tx1"/>
                </a:solidFill>
              </a:rPr>
              <a:t>Platform-ESEP</a:t>
            </a:r>
            <a:r>
              <a:rPr lang="el-GR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hlinkClick r:id="rId3"/>
              </a:rPr>
              <a:t>https://school-education.ec.europa.eu/el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b="1" dirty="0" smtClean="0"/>
              <a:t>Αρχικά βήματα υλοποίησης από τους εκπαιδευτικούς:</a:t>
            </a:r>
          </a:p>
          <a:p>
            <a:pPr marL="457200" indent="-457200">
              <a:buAutoNum type="arabicPeriod"/>
            </a:pPr>
            <a:r>
              <a:rPr lang="el-GR" sz="2200" dirty="0" smtClean="0">
                <a:solidFill>
                  <a:schemeClr val="tx1"/>
                </a:solidFill>
              </a:rPr>
              <a:t>Εγγραφή στην πλατφόρμα  δημιουργώντας λογαριασμό (εκτός και αν είχε ήδη στην παλαιά πλατφόρμα) και αναμονή έγκρισης από την Εθνική υπηρεσία</a:t>
            </a:r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>
                <a:solidFill>
                  <a:schemeClr val="tx1"/>
                </a:solidFill>
              </a:rPr>
              <a:t>2. Εγγραφή του Σχολείου με τον κωδικό του από την/τον Διευθύντρια/ντή με</a:t>
            </a:r>
            <a:r>
              <a:rPr lang="el-GR" sz="2200" dirty="0" smtClean="0"/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επιλογή της  πρόθεσης υλοποίησης </a:t>
            </a:r>
            <a:r>
              <a:rPr lang="en-US" sz="2200" dirty="0" smtClean="0">
                <a:solidFill>
                  <a:schemeClr val="tx1"/>
                </a:solidFill>
              </a:rPr>
              <a:t>eTwinning Erasmus</a:t>
            </a:r>
            <a:endParaRPr lang="el-GR" sz="2200" dirty="0" smtClean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873" y="5279081"/>
            <a:ext cx="2621127" cy="157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64" y="5777344"/>
            <a:ext cx="2621127" cy="886192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" y="118871"/>
            <a:ext cx="5862689" cy="6614437"/>
          </a:xfr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118871"/>
            <a:ext cx="5971309" cy="5658473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6" y="3560872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2402</TotalTime>
  <Words>618</Words>
  <Application>Microsoft Office PowerPoint</Application>
  <PresentationFormat>Ευρεία οθόνη</PresentationFormat>
  <Paragraphs>94</Paragraphs>
  <Slides>21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Κομμάτι</vt:lpstr>
      <vt:lpstr>   Tα Ευρωπαϊκά Προγράμματα ως μέσο ανέλιξης της σχολικής μονάδας  e twinning: Η κοινότητα των σχολείων της Ευρώπης.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ΕΠΙΜΟΡΦΩΣΗ Β2 ΕΠΙΠΕΔΟΥ</dc:title>
  <dc:creator>Eleni</dc:creator>
  <cp:lastModifiedBy>eleni</cp:lastModifiedBy>
  <cp:revision>333</cp:revision>
  <cp:lastPrinted>2020-03-04T09:16:42Z</cp:lastPrinted>
  <dcterms:created xsi:type="dcterms:W3CDTF">2020-02-03T15:20:01Z</dcterms:created>
  <dcterms:modified xsi:type="dcterms:W3CDTF">2024-01-31T16:26:23Z</dcterms:modified>
</cp:coreProperties>
</file>