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Caveat Brush" charset="1" panose="00000000000000000000"/>
      <p:regular r:id="rId19"/>
    </p:embeddedFont>
    <p:embeddedFont>
      <p:font typeface="Drukaatie Burti" charset="1" panose="03080602030402030204"/>
      <p:regular r:id="rId20"/>
    </p:embeddedFont>
    <p:embeddedFont>
      <p:font typeface="Nunito Sans" charset="1" panose="00000000000000000000"/>
      <p:regular r:id="rId21"/>
    </p:embeddedFont>
    <p:embeddedFont>
      <p:font typeface="Nunito Sans Semi-Bold" charset="1" panose="00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5.jpeg" Type="http://schemas.openxmlformats.org/officeDocument/2006/relationships/image"/><Relationship Id="rId4" Target="../media/image14.png" Type="http://schemas.openxmlformats.org/officeDocument/2006/relationships/image"/><Relationship Id="rId5" Target="../media/image1.png" Type="http://schemas.openxmlformats.org/officeDocument/2006/relationships/image"/><Relationship Id="rId6" Target="../media/image2.jpeg" Type="http://schemas.openxmlformats.org/officeDocument/2006/relationships/image"/><Relationship Id="rId7" Target="../media/image2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jpeg" Type="http://schemas.openxmlformats.org/officeDocument/2006/relationships/image"/><Relationship Id="rId4" Target="../media/image14.png" Type="http://schemas.openxmlformats.org/officeDocument/2006/relationships/image"/><Relationship Id="rId5" Target="../media/image1.png" Type="http://schemas.openxmlformats.org/officeDocument/2006/relationships/image"/><Relationship Id="rId6" Target="../media/image2.jpeg" Type="http://schemas.openxmlformats.org/officeDocument/2006/relationships/image"/><Relationship Id="rId7" Target="../media/image2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Relationship Id="rId4" Target="../media/image14.png" Type="http://schemas.openxmlformats.org/officeDocument/2006/relationships/image"/><Relationship Id="rId5" Target="../media/image4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2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9.png" Type="http://schemas.openxmlformats.org/officeDocument/2006/relationships/image"/><Relationship Id="rId4" Target="../media/image1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4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4.pn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14.png" Type="http://schemas.openxmlformats.org/officeDocument/2006/relationships/image"/><Relationship Id="rId6" Target="../media/image3.png" Type="http://schemas.openxmlformats.org/officeDocument/2006/relationships/image"/><Relationship Id="rId7" Target="../media/image2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26.png" Type="http://schemas.openxmlformats.org/officeDocument/2006/relationships/image"/><Relationship Id="rId5" Target="../media/image27.jpeg" Type="http://schemas.openxmlformats.org/officeDocument/2006/relationships/image"/><Relationship Id="rId6" Target="../media/image11.png" Type="http://schemas.openxmlformats.org/officeDocument/2006/relationships/image"/><Relationship Id="rId7" Target="../media/image2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29.jpeg" Type="http://schemas.openxmlformats.org/officeDocument/2006/relationships/image"/><Relationship Id="rId5" Target="../media/image30.png" Type="http://schemas.openxmlformats.org/officeDocument/2006/relationships/image"/><Relationship Id="rId6" Target="../media/image31.jpeg" Type="http://schemas.openxmlformats.org/officeDocument/2006/relationships/image"/><Relationship Id="rId7" Target="../media/image32.jpeg" Type="http://schemas.openxmlformats.org/officeDocument/2006/relationships/image"/><Relationship Id="rId8" Target="../media/image3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331184" y="1481075"/>
            <a:ext cx="5693412" cy="7534252"/>
          </a:xfrm>
          <a:custGeom>
            <a:avLst/>
            <a:gdLst/>
            <a:ahLst/>
            <a:cxnLst/>
            <a:rect r="r" b="b" t="t" l="l"/>
            <a:pathLst>
              <a:path h="7534252" w="5693412">
                <a:moveTo>
                  <a:pt x="5693412" y="0"/>
                </a:moveTo>
                <a:lnTo>
                  <a:pt x="0" y="0"/>
                </a:lnTo>
                <a:lnTo>
                  <a:pt x="0" y="7534252"/>
                </a:lnTo>
                <a:lnTo>
                  <a:pt x="5693412" y="7534252"/>
                </a:lnTo>
                <a:lnTo>
                  <a:pt x="5693412" y="0"/>
                </a:lnTo>
                <a:close/>
              </a:path>
            </a:pathLst>
          </a:custGeom>
          <a:blipFill>
            <a:blip r:embed="rId2"/>
            <a:stretch>
              <a:fillRect l="0" t="-9772" r="-1141" b="-1976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52711" y="1481075"/>
            <a:ext cx="8604104" cy="6966695"/>
          </a:xfrm>
          <a:custGeom>
            <a:avLst/>
            <a:gdLst/>
            <a:ahLst/>
            <a:cxnLst/>
            <a:rect r="r" b="b" t="t" l="l"/>
            <a:pathLst>
              <a:path h="6966695" w="8604104">
                <a:moveTo>
                  <a:pt x="0" y="0"/>
                </a:moveTo>
                <a:lnTo>
                  <a:pt x="8604105" y="0"/>
                </a:lnTo>
                <a:lnTo>
                  <a:pt x="8604105" y="6966695"/>
                </a:lnTo>
                <a:lnTo>
                  <a:pt x="0" y="6966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35" t="-705" r="-8562" b="-1147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504001">
            <a:off x="11688248" y="186139"/>
            <a:ext cx="604916" cy="2862286"/>
          </a:xfrm>
          <a:custGeom>
            <a:avLst/>
            <a:gdLst/>
            <a:ahLst/>
            <a:cxnLst/>
            <a:rect r="r" b="b" t="t" l="l"/>
            <a:pathLst>
              <a:path h="2862286" w="604916">
                <a:moveTo>
                  <a:pt x="0" y="0"/>
                </a:moveTo>
                <a:lnTo>
                  <a:pt x="604916" y="0"/>
                </a:lnTo>
                <a:lnTo>
                  <a:pt x="604916" y="2862286"/>
                </a:lnTo>
                <a:lnTo>
                  <a:pt x="0" y="2862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5642" t="0" r="-369114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44000" y="7800587"/>
            <a:ext cx="7121969" cy="1214740"/>
          </a:xfrm>
          <a:custGeom>
            <a:avLst/>
            <a:gdLst/>
            <a:ahLst/>
            <a:cxnLst/>
            <a:rect r="r" b="b" t="t" l="l"/>
            <a:pathLst>
              <a:path h="1214740" w="7121969">
                <a:moveTo>
                  <a:pt x="0" y="0"/>
                </a:moveTo>
                <a:lnTo>
                  <a:pt x="7121969" y="0"/>
                </a:lnTo>
                <a:lnTo>
                  <a:pt x="7121969" y="1214740"/>
                </a:lnTo>
                <a:lnTo>
                  <a:pt x="0" y="1214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59" t="-141391" r="-4169" b="-188402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459564" y="8049831"/>
            <a:ext cx="6490841" cy="612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22"/>
              </a:lnSpc>
              <a:spcBef>
                <a:spcPct val="0"/>
              </a:spcBef>
            </a:pPr>
            <a:r>
              <a:rPr lang="en-US" sz="4018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Model General Lyceum of Heraklion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63025">
            <a:off x="14823259" y="6630811"/>
            <a:ext cx="1381426" cy="865118"/>
          </a:xfrm>
          <a:custGeom>
            <a:avLst/>
            <a:gdLst/>
            <a:ahLst/>
            <a:cxnLst/>
            <a:rect r="r" b="b" t="t" l="l"/>
            <a:pathLst>
              <a:path h="865118" w="1381426">
                <a:moveTo>
                  <a:pt x="0" y="0"/>
                </a:moveTo>
                <a:lnTo>
                  <a:pt x="1381426" y="0"/>
                </a:lnTo>
                <a:lnTo>
                  <a:pt x="1381426" y="865119"/>
                </a:lnTo>
                <a:lnTo>
                  <a:pt x="0" y="865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31184" y="2156807"/>
            <a:ext cx="7021527" cy="8316018"/>
            <a:chOff x="0" y="0"/>
            <a:chExt cx="9161042" cy="1084997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28343" y="863279"/>
              <a:ext cx="8104356" cy="6421222"/>
            </a:xfrm>
            <a:custGeom>
              <a:avLst/>
              <a:gdLst/>
              <a:ahLst/>
              <a:cxnLst/>
              <a:rect r="r" b="b" t="t" l="l"/>
              <a:pathLst>
                <a:path h="6421222" w="8104356">
                  <a:moveTo>
                    <a:pt x="0" y="0"/>
                  </a:moveTo>
                  <a:lnTo>
                    <a:pt x="8104356" y="0"/>
                  </a:lnTo>
                  <a:lnTo>
                    <a:pt x="8104356" y="6421221"/>
                  </a:lnTo>
                  <a:lnTo>
                    <a:pt x="0" y="6421221"/>
                  </a:lnTo>
                  <a:close/>
                </a:path>
              </a:pathLst>
            </a:custGeom>
            <a:blipFill>
              <a:blip r:embed="rId8"/>
              <a:stretch>
                <a:fillRect l="-43280" t="-13444" r="-55399" b="-23332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4689897" y="831131"/>
            <a:ext cx="2569403" cy="2569403"/>
          </a:xfrm>
          <a:custGeom>
            <a:avLst/>
            <a:gdLst/>
            <a:ahLst/>
            <a:cxnLst/>
            <a:rect r="r" b="b" t="t" l="l"/>
            <a:pathLst>
              <a:path h="2569403" w="2569403">
                <a:moveTo>
                  <a:pt x="0" y="0"/>
                </a:moveTo>
                <a:lnTo>
                  <a:pt x="2569403" y="0"/>
                </a:lnTo>
                <a:lnTo>
                  <a:pt x="2569403" y="2569404"/>
                </a:lnTo>
                <a:lnTo>
                  <a:pt x="0" y="25694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956404" y="4200635"/>
            <a:ext cx="7275989" cy="1737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09"/>
              </a:lnSpc>
            </a:pPr>
            <a:r>
              <a:rPr lang="en-US" sz="12793">
                <a:solidFill>
                  <a:srgbClr val="000000"/>
                </a:solidFill>
                <a:latin typeface="Drukaatie Burti"/>
                <a:ea typeface="Drukaatie Burti"/>
                <a:cs typeface="Drukaatie Burti"/>
                <a:sym typeface="Drukaatie Burti"/>
              </a:rPr>
              <a:t>Our School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8892" y="3172784"/>
            <a:ext cx="3567877" cy="5475420"/>
            <a:chOff x="0" y="0"/>
            <a:chExt cx="4757170" cy="730056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506" t="0" r="6506" b="0"/>
            <a:stretch>
              <a:fillRect/>
            </a:stretch>
          </p:blipFill>
          <p:spPr>
            <a:xfrm flipH="false" flipV="false">
              <a:off x="0" y="0"/>
              <a:ext cx="4757170" cy="730056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142044" y="3172784"/>
            <a:ext cx="3567877" cy="5475420"/>
            <a:chOff x="0" y="0"/>
            <a:chExt cx="4757170" cy="730056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6506" t="0" r="6506" b="0"/>
            <a:stretch>
              <a:fillRect/>
            </a:stretch>
          </p:blipFill>
          <p:spPr>
            <a:xfrm flipH="false" flipV="false">
              <a:off x="0" y="0"/>
              <a:ext cx="4757170" cy="7300560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1759980" y="752509"/>
            <a:ext cx="14768040" cy="1597319"/>
          </a:xfrm>
          <a:custGeom>
            <a:avLst/>
            <a:gdLst/>
            <a:ahLst/>
            <a:cxnLst/>
            <a:rect r="r" b="b" t="t" l="l"/>
            <a:pathLst>
              <a:path h="1597319" w="14768040">
                <a:moveTo>
                  <a:pt x="0" y="0"/>
                </a:moveTo>
                <a:lnTo>
                  <a:pt x="14768040" y="0"/>
                </a:lnTo>
                <a:lnTo>
                  <a:pt x="14768040" y="1597319"/>
                </a:lnTo>
                <a:lnTo>
                  <a:pt x="0" y="1597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76" t="-216216" r="-15590" b="-28761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5400000">
            <a:off x="10705737" y="2584647"/>
            <a:ext cx="5633788" cy="7891868"/>
          </a:xfrm>
          <a:custGeom>
            <a:avLst/>
            <a:gdLst/>
            <a:ahLst/>
            <a:cxnLst/>
            <a:rect r="r" b="b" t="t" l="l"/>
            <a:pathLst>
              <a:path h="7891868" w="5633788">
                <a:moveTo>
                  <a:pt x="0" y="7891868"/>
                </a:moveTo>
                <a:lnTo>
                  <a:pt x="5633787" y="7891868"/>
                </a:lnTo>
                <a:lnTo>
                  <a:pt x="5633787" y="0"/>
                </a:lnTo>
                <a:lnTo>
                  <a:pt x="0" y="0"/>
                </a:lnTo>
                <a:lnTo>
                  <a:pt x="0" y="7891868"/>
                </a:lnTo>
                <a:close/>
              </a:path>
            </a:pathLst>
          </a:custGeom>
          <a:blipFill>
            <a:blip r:embed="rId5"/>
            <a:stretch>
              <a:fillRect l="-2625" t="-22068" r="0" b="-210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05196" y="3451072"/>
            <a:ext cx="8001698" cy="5197132"/>
          </a:xfrm>
          <a:custGeom>
            <a:avLst/>
            <a:gdLst/>
            <a:ahLst/>
            <a:cxnLst/>
            <a:rect r="r" b="b" t="t" l="l"/>
            <a:pathLst>
              <a:path h="5197132" w="8001698">
                <a:moveTo>
                  <a:pt x="0" y="0"/>
                </a:moveTo>
                <a:lnTo>
                  <a:pt x="8001698" y="0"/>
                </a:lnTo>
                <a:lnTo>
                  <a:pt x="8001698" y="5197132"/>
                </a:lnTo>
                <a:lnTo>
                  <a:pt x="0" y="51971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380" t="-78751" r="-105832" b="-8426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113886" y="3030089"/>
            <a:ext cx="3784319" cy="683598"/>
          </a:xfrm>
          <a:custGeom>
            <a:avLst/>
            <a:gdLst/>
            <a:ahLst/>
            <a:cxnLst/>
            <a:rect r="r" b="b" t="t" l="l"/>
            <a:pathLst>
              <a:path h="683598" w="3784319">
                <a:moveTo>
                  <a:pt x="0" y="0"/>
                </a:moveTo>
                <a:lnTo>
                  <a:pt x="3784319" y="0"/>
                </a:lnTo>
                <a:lnTo>
                  <a:pt x="3784319" y="683598"/>
                </a:lnTo>
                <a:lnTo>
                  <a:pt x="0" y="683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95133" r="0" b="-78538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79708" y="1152525"/>
            <a:ext cx="13928585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83"/>
              </a:lnSpc>
              <a:spcBef>
                <a:spcPct val="0"/>
              </a:spcBef>
            </a:pPr>
            <a:r>
              <a:rPr lang="en-US" sz="7199">
                <a:solidFill>
                  <a:srgbClr val="000000"/>
                </a:solidFill>
                <a:latin typeface="Drukaatie Burti"/>
                <a:ea typeface="Drukaatie Burti"/>
                <a:cs typeface="Drukaatie Burti"/>
                <a:sym typeface="Drukaatie Burti"/>
              </a:rPr>
              <a:t>Activities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153683" y="4073838"/>
            <a:ext cx="3765870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TSIKNOPEMTI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53683" y="5302563"/>
            <a:ext cx="6568177" cy="229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22"/>
              </a:lnSpc>
            </a:pP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A day when everyone dresses up as anyone they want</a:t>
            </a:r>
          </a:p>
          <a:p>
            <a:pPr algn="l">
              <a:lnSpc>
                <a:spcPts val="4522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8892" y="3172784"/>
            <a:ext cx="3567877" cy="5475420"/>
            <a:chOff x="0" y="0"/>
            <a:chExt cx="4757170" cy="730056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960" r="0" b="3960"/>
            <a:stretch>
              <a:fillRect/>
            </a:stretch>
          </p:blipFill>
          <p:spPr>
            <a:xfrm flipH="false" flipV="false">
              <a:off x="0" y="0"/>
              <a:ext cx="4757170" cy="730056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142044" y="3172784"/>
            <a:ext cx="3567877" cy="5475420"/>
            <a:chOff x="0" y="0"/>
            <a:chExt cx="4757170" cy="730056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6506" t="0" r="6506" b="0"/>
            <a:stretch>
              <a:fillRect/>
            </a:stretch>
          </p:blipFill>
          <p:spPr>
            <a:xfrm flipH="false" flipV="false">
              <a:off x="0" y="0"/>
              <a:ext cx="4757170" cy="7300560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1759980" y="752509"/>
            <a:ext cx="14768040" cy="1597319"/>
          </a:xfrm>
          <a:custGeom>
            <a:avLst/>
            <a:gdLst/>
            <a:ahLst/>
            <a:cxnLst/>
            <a:rect r="r" b="b" t="t" l="l"/>
            <a:pathLst>
              <a:path h="1597319" w="14768040">
                <a:moveTo>
                  <a:pt x="0" y="0"/>
                </a:moveTo>
                <a:lnTo>
                  <a:pt x="14768040" y="0"/>
                </a:lnTo>
                <a:lnTo>
                  <a:pt x="14768040" y="1597319"/>
                </a:lnTo>
                <a:lnTo>
                  <a:pt x="0" y="1597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76" t="-216216" r="-15590" b="-28761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5400000">
            <a:off x="10705737" y="2584647"/>
            <a:ext cx="5633788" cy="7891868"/>
          </a:xfrm>
          <a:custGeom>
            <a:avLst/>
            <a:gdLst/>
            <a:ahLst/>
            <a:cxnLst/>
            <a:rect r="r" b="b" t="t" l="l"/>
            <a:pathLst>
              <a:path h="7891868" w="5633788">
                <a:moveTo>
                  <a:pt x="0" y="7891868"/>
                </a:moveTo>
                <a:lnTo>
                  <a:pt x="5633787" y="7891868"/>
                </a:lnTo>
                <a:lnTo>
                  <a:pt x="5633787" y="0"/>
                </a:lnTo>
                <a:lnTo>
                  <a:pt x="0" y="0"/>
                </a:lnTo>
                <a:lnTo>
                  <a:pt x="0" y="7891868"/>
                </a:lnTo>
                <a:close/>
              </a:path>
            </a:pathLst>
          </a:custGeom>
          <a:blipFill>
            <a:blip r:embed="rId5"/>
            <a:stretch>
              <a:fillRect l="-2625" t="-22068" r="0" b="-210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05196" y="3451072"/>
            <a:ext cx="8001698" cy="5197132"/>
          </a:xfrm>
          <a:custGeom>
            <a:avLst/>
            <a:gdLst/>
            <a:ahLst/>
            <a:cxnLst/>
            <a:rect r="r" b="b" t="t" l="l"/>
            <a:pathLst>
              <a:path h="5197132" w="8001698">
                <a:moveTo>
                  <a:pt x="0" y="0"/>
                </a:moveTo>
                <a:lnTo>
                  <a:pt x="8001698" y="0"/>
                </a:lnTo>
                <a:lnTo>
                  <a:pt x="8001698" y="5197132"/>
                </a:lnTo>
                <a:lnTo>
                  <a:pt x="0" y="51971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380" t="-78751" r="-105832" b="-8426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113886" y="3030089"/>
            <a:ext cx="3784319" cy="683598"/>
          </a:xfrm>
          <a:custGeom>
            <a:avLst/>
            <a:gdLst/>
            <a:ahLst/>
            <a:cxnLst/>
            <a:rect r="r" b="b" t="t" l="l"/>
            <a:pathLst>
              <a:path h="683598" w="3784319">
                <a:moveTo>
                  <a:pt x="0" y="0"/>
                </a:moveTo>
                <a:lnTo>
                  <a:pt x="3784319" y="0"/>
                </a:lnTo>
                <a:lnTo>
                  <a:pt x="3784319" y="683598"/>
                </a:lnTo>
                <a:lnTo>
                  <a:pt x="0" y="683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95133" r="0" b="-78538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79708" y="1152525"/>
            <a:ext cx="13928585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83"/>
              </a:lnSpc>
              <a:spcBef>
                <a:spcPct val="0"/>
              </a:spcBef>
            </a:pPr>
            <a:r>
              <a:rPr lang="en-US" sz="7199">
                <a:solidFill>
                  <a:srgbClr val="000000"/>
                </a:solidFill>
                <a:latin typeface="Drukaatie Burti"/>
                <a:ea typeface="Drukaatie Burti"/>
                <a:cs typeface="Drukaatie Burti"/>
                <a:sym typeface="Drukaatie Burti"/>
              </a:rPr>
              <a:t>Activities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68649" y="4074737"/>
            <a:ext cx="6853211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RECYCLING COMPETITION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68649" y="5303462"/>
            <a:ext cx="6568177" cy="1147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22"/>
              </a:lnSpc>
            </a:pP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With other schools in our region</a:t>
            </a:r>
          </a:p>
        </p:txBody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978862" y="3172784"/>
            <a:ext cx="5719451" cy="5814619"/>
            <a:chOff x="0" y="0"/>
            <a:chExt cx="7625935" cy="775282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7450" t="0" r="17450" b="0"/>
            <a:stretch>
              <a:fillRect/>
            </a:stretch>
          </p:blipFill>
          <p:spPr>
            <a:xfrm flipH="false" flipV="false">
              <a:off x="0" y="0"/>
              <a:ext cx="7625935" cy="7752825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3158620" y="3172784"/>
            <a:ext cx="4217940" cy="5814619"/>
            <a:chOff x="0" y="0"/>
            <a:chExt cx="5623920" cy="7752825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5995" t="0" r="25995" b="0"/>
            <a:stretch>
              <a:fillRect/>
            </a:stretch>
          </p:blipFill>
          <p:spPr>
            <a:xfrm flipH="false" flipV="false">
              <a:off x="0" y="0"/>
              <a:ext cx="5623920" cy="7752825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1759980" y="752509"/>
            <a:ext cx="14768040" cy="1597319"/>
          </a:xfrm>
          <a:custGeom>
            <a:avLst/>
            <a:gdLst/>
            <a:ahLst/>
            <a:cxnLst/>
            <a:rect r="r" b="b" t="t" l="l"/>
            <a:pathLst>
              <a:path h="1597319" w="14768040">
                <a:moveTo>
                  <a:pt x="0" y="0"/>
                </a:moveTo>
                <a:lnTo>
                  <a:pt x="14768040" y="0"/>
                </a:lnTo>
                <a:lnTo>
                  <a:pt x="14768040" y="1597319"/>
                </a:lnTo>
                <a:lnTo>
                  <a:pt x="0" y="1597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76" t="-216216" r="-15590" b="-287618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79708" y="1152525"/>
            <a:ext cx="13928585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83"/>
              </a:lnSpc>
              <a:spcBef>
                <a:spcPct val="0"/>
              </a:spcBef>
            </a:pPr>
            <a:r>
              <a:rPr lang="en-US" sz="7199">
                <a:solidFill>
                  <a:srgbClr val="000000"/>
                </a:solidFill>
                <a:latin typeface="Drukaatie Burti"/>
                <a:ea typeface="Drukaatie Burti"/>
                <a:cs typeface="Drukaatie Burti"/>
                <a:sym typeface="Drukaatie Burti"/>
              </a:rPr>
              <a:t>International Day of Sport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420847" y="3172850"/>
            <a:ext cx="5100815" cy="5814553"/>
            <a:chOff x="0" y="0"/>
            <a:chExt cx="6801086" cy="7752737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20971" t="0" r="20971" b="0"/>
            <a:stretch>
              <a:fillRect/>
            </a:stretch>
          </p:blipFill>
          <p:spPr>
            <a:xfrm flipH="false" flipV="false">
              <a:off x="0" y="0"/>
              <a:ext cx="6801086" cy="7752737"/>
            </a:xfrm>
            <a:prstGeom prst="rect">
              <a:avLst/>
            </a:prstGeom>
          </p:spPr>
        </p:pic>
      </p:grp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50630" y="3179342"/>
            <a:ext cx="10786741" cy="4301581"/>
          </a:xfrm>
          <a:custGeom>
            <a:avLst/>
            <a:gdLst/>
            <a:ahLst/>
            <a:cxnLst/>
            <a:rect r="r" b="b" t="t" l="l"/>
            <a:pathLst>
              <a:path h="4301581" w="10786741">
                <a:moveTo>
                  <a:pt x="0" y="0"/>
                </a:moveTo>
                <a:lnTo>
                  <a:pt x="10786740" y="0"/>
                </a:lnTo>
                <a:lnTo>
                  <a:pt x="10786740" y="4301581"/>
                </a:lnTo>
                <a:lnTo>
                  <a:pt x="0" y="43015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73" t="-856" r="-22161" b="-1558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05814" y="2654793"/>
            <a:ext cx="2715563" cy="1049099"/>
          </a:xfrm>
          <a:custGeom>
            <a:avLst/>
            <a:gdLst/>
            <a:ahLst/>
            <a:cxnLst/>
            <a:rect r="r" b="b" t="t" l="l"/>
            <a:pathLst>
              <a:path h="1049099" w="2715563">
                <a:moveTo>
                  <a:pt x="0" y="0"/>
                </a:moveTo>
                <a:lnTo>
                  <a:pt x="2715563" y="0"/>
                </a:lnTo>
                <a:lnTo>
                  <a:pt x="2715563" y="1049099"/>
                </a:lnTo>
                <a:lnTo>
                  <a:pt x="0" y="1049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409" t="0" r="-36159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87543" y="4075352"/>
            <a:ext cx="11912915" cy="2690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82"/>
              </a:lnSpc>
            </a:pPr>
            <a:r>
              <a:rPr lang="en-US" sz="10496">
                <a:solidFill>
                  <a:srgbClr val="000000"/>
                </a:solidFill>
                <a:latin typeface="Drukaatie Burti"/>
                <a:ea typeface="Drukaatie Burti"/>
                <a:cs typeface="Drukaatie Burti"/>
                <a:sym typeface="Drukaatie Burti"/>
              </a:rPr>
              <a:t>Thank you for listening</a:t>
            </a:r>
          </a:p>
        </p:txBody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86498" y="-410914"/>
            <a:ext cx="18660997" cy="10697914"/>
          </a:xfrm>
          <a:custGeom>
            <a:avLst/>
            <a:gdLst/>
            <a:ahLst/>
            <a:cxnLst/>
            <a:rect r="r" b="b" t="t" l="l"/>
            <a:pathLst>
              <a:path h="10697914" w="18660997">
                <a:moveTo>
                  <a:pt x="0" y="0"/>
                </a:moveTo>
                <a:lnTo>
                  <a:pt x="18660996" y="0"/>
                </a:lnTo>
                <a:lnTo>
                  <a:pt x="18660996" y="10697914"/>
                </a:lnTo>
                <a:lnTo>
                  <a:pt x="0" y="10697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077" r="0" b="-1969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15394413" y="1299239"/>
            <a:ext cx="2135426" cy="1594347"/>
          </a:xfrm>
          <a:custGeom>
            <a:avLst/>
            <a:gdLst/>
            <a:ahLst/>
            <a:cxnLst/>
            <a:rect r="r" b="b" t="t" l="l"/>
            <a:pathLst>
              <a:path h="1594347" w="2135426">
                <a:moveTo>
                  <a:pt x="0" y="0"/>
                </a:moveTo>
                <a:lnTo>
                  <a:pt x="2135426" y="0"/>
                </a:lnTo>
                <a:lnTo>
                  <a:pt x="2135426" y="1594348"/>
                </a:lnTo>
                <a:lnTo>
                  <a:pt x="0" y="1594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7776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3846731" y="1991175"/>
            <a:ext cx="3034719" cy="5143592"/>
          </a:xfrm>
          <a:custGeom>
            <a:avLst/>
            <a:gdLst/>
            <a:ahLst/>
            <a:cxnLst/>
            <a:rect r="r" b="b" t="t" l="l"/>
            <a:pathLst>
              <a:path h="5143592" w="3034719">
                <a:moveTo>
                  <a:pt x="0" y="0"/>
                </a:moveTo>
                <a:lnTo>
                  <a:pt x="3034719" y="0"/>
                </a:lnTo>
                <a:lnTo>
                  <a:pt x="3034719" y="5143592"/>
                </a:lnTo>
                <a:lnTo>
                  <a:pt x="0" y="5143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2792295" y="1520417"/>
            <a:ext cx="4717176" cy="3878167"/>
            <a:chOff x="0" y="0"/>
            <a:chExt cx="4991100" cy="41033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54610"/>
              <a:ext cx="4991100" cy="4048760"/>
            </a:xfrm>
            <a:custGeom>
              <a:avLst/>
              <a:gdLst/>
              <a:ahLst/>
              <a:cxnLst/>
              <a:rect r="r" b="b" t="t" l="l"/>
              <a:pathLst>
                <a:path h="4048760" w="499110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5"/>
              <a:stretch>
                <a:fillRect l="0" t="-11958" r="0" b="-11958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91100" cy="443230"/>
            </a:xfrm>
            <a:custGeom>
              <a:avLst/>
              <a:gdLst/>
              <a:ahLst/>
              <a:cxnLst/>
              <a:rect r="r" b="b" t="t" l="l"/>
              <a:pathLst>
                <a:path h="443230" w="499110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6"/>
              <a:stretch>
                <a:fillRect l="-2856" t="-34555" r="-838" b="-85845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297360" y="1387591"/>
            <a:ext cx="10842447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MODEL SCHOOLS IN A NUTSHELL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97360" y="2801021"/>
            <a:ext cx="11078889" cy="2975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7"/>
              </a:lnSpc>
            </a:pPr>
            <a:r>
              <a:rPr lang="en-US" sz="33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-What is the purpose of model schools in general ?</a:t>
            </a:r>
          </a:p>
          <a:p>
            <a:pPr algn="l" marL="712476" indent="-356238" lvl="1">
              <a:lnSpc>
                <a:spcPts val="3927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Model schools are school units in all levels of education , where new teaching tools, educational approaches and teaching methods are tested.</a:t>
            </a:r>
          </a:p>
          <a:p>
            <a:pPr algn="l" marL="712476" indent="-356238" lvl="1">
              <a:lnSpc>
                <a:spcPts val="3927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They offer students the chance to participate in research programs.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97360" y="6211597"/>
            <a:ext cx="14805831" cy="2975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7"/>
              </a:lnSpc>
            </a:pPr>
            <a:r>
              <a:rPr lang="en-US" sz="33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-How do l join this high school ?</a:t>
            </a:r>
          </a:p>
          <a:p>
            <a:pPr algn="l" marL="712476" indent="-356238" lvl="1">
              <a:lnSpc>
                <a:spcPts val="3927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To join the </a:t>
            </a:r>
            <a:r>
              <a:rPr lang="en-US" sz="33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Model General High Schools, you need to pass through strict exams in which you are tested on knowledge you have gained throughout the previous school years.</a:t>
            </a:r>
          </a:p>
          <a:p>
            <a:pPr algn="l" marL="712476" indent="-356238" lvl="1">
              <a:lnSpc>
                <a:spcPts val="3927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Like in every other school, at the end of the school year (late May), all students take exams to advance to the next grade.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131030" y="3172784"/>
            <a:ext cx="6507028" cy="5475420"/>
            <a:chOff x="0" y="0"/>
            <a:chExt cx="8676037" cy="730056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5434" t="0" r="5434" b="0"/>
            <a:stretch>
              <a:fillRect/>
            </a:stretch>
          </p:blipFill>
          <p:spPr>
            <a:xfrm flipH="false" flipV="false">
              <a:off x="0" y="0"/>
              <a:ext cx="8676037" cy="730056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3158620" y="3172784"/>
            <a:ext cx="3850488" cy="5475420"/>
            <a:chOff x="0" y="0"/>
            <a:chExt cx="5133984" cy="730056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3117" t="0" r="3117" b="0"/>
            <a:stretch>
              <a:fillRect/>
            </a:stretch>
          </p:blipFill>
          <p:spPr>
            <a:xfrm flipH="false" flipV="false">
              <a:off x="0" y="0"/>
              <a:ext cx="5133984" cy="7300560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1759980" y="752509"/>
            <a:ext cx="14768040" cy="1597319"/>
          </a:xfrm>
          <a:custGeom>
            <a:avLst/>
            <a:gdLst/>
            <a:ahLst/>
            <a:cxnLst/>
            <a:rect r="r" b="b" t="t" l="l"/>
            <a:pathLst>
              <a:path h="1597319" w="14768040">
                <a:moveTo>
                  <a:pt x="0" y="0"/>
                </a:moveTo>
                <a:lnTo>
                  <a:pt x="14768040" y="0"/>
                </a:lnTo>
                <a:lnTo>
                  <a:pt x="14768040" y="1597319"/>
                </a:lnTo>
                <a:lnTo>
                  <a:pt x="0" y="1597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76" t="-216216" r="-15590" b="-287618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3158620" y="8440296"/>
            <a:ext cx="3850488" cy="1237170"/>
            <a:chOff x="0" y="0"/>
            <a:chExt cx="5133984" cy="1649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133984" cy="1649560"/>
            </a:xfrm>
            <a:custGeom>
              <a:avLst/>
              <a:gdLst/>
              <a:ahLst/>
              <a:cxnLst/>
              <a:rect r="r" b="b" t="t" l="l"/>
              <a:pathLst>
                <a:path h="1649560" w="5133984">
                  <a:moveTo>
                    <a:pt x="0" y="0"/>
                  </a:moveTo>
                  <a:lnTo>
                    <a:pt x="5133984" y="0"/>
                  </a:lnTo>
                  <a:lnTo>
                    <a:pt x="5133984" y="1649560"/>
                  </a:lnTo>
                  <a:lnTo>
                    <a:pt x="0" y="1649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4891" t="-230095" r="-175732" b="-352245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411542" y="277211"/>
              <a:ext cx="4310900" cy="11223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332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The basketball court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759980" y="3172850"/>
            <a:ext cx="3847175" cy="5475420"/>
            <a:chOff x="0" y="0"/>
            <a:chExt cx="5129567" cy="730056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5"/>
            <a:srcRect l="3252" t="0" r="3252" b="0"/>
            <a:stretch>
              <a:fillRect/>
            </a:stretch>
          </p:blipFill>
          <p:spPr>
            <a:xfrm flipH="false" flipV="false">
              <a:off x="0" y="0"/>
              <a:ext cx="5129567" cy="7300560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759980" y="8440362"/>
            <a:ext cx="3847175" cy="818070"/>
            <a:chOff x="0" y="0"/>
            <a:chExt cx="5129567" cy="10907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129567" cy="1090760"/>
            </a:xfrm>
            <a:custGeom>
              <a:avLst/>
              <a:gdLst/>
              <a:ahLst/>
              <a:cxnLst/>
              <a:rect r="r" b="b" t="t" l="l"/>
              <a:pathLst>
                <a:path h="1090760" w="5129567">
                  <a:moveTo>
                    <a:pt x="0" y="0"/>
                  </a:moveTo>
                  <a:lnTo>
                    <a:pt x="5129567" y="0"/>
                  </a:lnTo>
                  <a:lnTo>
                    <a:pt x="5129567" y="1090760"/>
                  </a:lnTo>
                  <a:lnTo>
                    <a:pt x="0" y="1090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033" t="-373588" r="-175926" b="-558317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411188" y="277211"/>
              <a:ext cx="4307191" cy="563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332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The main entrance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2179708" y="1152525"/>
            <a:ext cx="13928585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83"/>
              </a:lnSpc>
              <a:spcBef>
                <a:spcPct val="0"/>
              </a:spcBef>
            </a:pPr>
            <a:r>
              <a:rPr lang="en-US" sz="7199">
                <a:solidFill>
                  <a:srgbClr val="000000"/>
                </a:solidFill>
                <a:latin typeface="Drukaatie Burti"/>
                <a:ea typeface="Drukaatie Burti"/>
                <a:cs typeface="Drukaatie Burti"/>
                <a:sym typeface="Drukaatie Burti"/>
              </a:rPr>
              <a:t>A Glimpse of our School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272994" y="3172850"/>
            <a:ext cx="7835298" cy="5475420"/>
            <a:chOff x="0" y="0"/>
            <a:chExt cx="10447064" cy="730056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4729" t="0" r="4729" b="0"/>
            <a:stretch>
              <a:fillRect/>
            </a:stretch>
          </p:blipFill>
          <p:spPr>
            <a:xfrm flipH="false" flipV="false">
              <a:off x="0" y="0"/>
              <a:ext cx="10447064" cy="730056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1759980" y="752509"/>
            <a:ext cx="14768040" cy="1597319"/>
          </a:xfrm>
          <a:custGeom>
            <a:avLst/>
            <a:gdLst/>
            <a:ahLst/>
            <a:cxnLst/>
            <a:rect r="r" b="b" t="t" l="l"/>
            <a:pathLst>
              <a:path h="1597319" w="14768040">
                <a:moveTo>
                  <a:pt x="0" y="0"/>
                </a:moveTo>
                <a:lnTo>
                  <a:pt x="14768040" y="0"/>
                </a:lnTo>
                <a:lnTo>
                  <a:pt x="14768040" y="1597319"/>
                </a:lnTo>
                <a:lnTo>
                  <a:pt x="0" y="1597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" t="-216216" r="-15590" b="-28761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272994" y="8440362"/>
            <a:ext cx="7835298" cy="818070"/>
            <a:chOff x="0" y="0"/>
            <a:chExt cx="10447064" cy="10907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7064" cy="1090760"/>
            </a:xfrm>
            <a:custGeom>
              <a:avLst/>
              <a:gdLst/>
              <a:ahLst/>
              <a:cxnLst/>
              <a:rect r="r" b="b" t="t" l="l"/>
              <a:pathLst>
                <a:path h="1090760" w="10447064">
                  <a:moveTo>
                    <a:pt x="0" y="0"/>
                  </a:moveTo>
                  <a:lnTo>
                    <a:pt x="10447064" y="0"/>
                  </a:lnTo>
                  <a:lnTo>
                    <a:pt x="10447064" y="1090760"/>
                  </a:lnTo>
                  <a:lnTo>
                    <a:pt x="0" y="1090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032" t="-373588" r="-60931" b="-558317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837440" y="277211"/>
              <a:ext cx="8772184" cy="563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332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The canteen Area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179708" y="3172850"/>
            <a:ext cx="3847175" cy="5475420"/>
            <a:chOff x="0" y="0"/>
            <a:chExt cx="5129567" cy="730056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3033" t="0" r="3033" b="0"/>
            <a:stretch>
              <a:fillRect/>
            </a:stretch>
          </p:blipFill>
          <p:spPr>
            <a:xfrm flipH="false" flipV="false">
              <a:off x="0" y="0"/>
              <a:ext cx="5129567" cy="7300560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2179708" y="8440362"/>
            <a:ext cx="3847175" cy="818070"/>
            <a:chOff x="0" y="0"/>
            <a:chExt cx="5129567" cy="10907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29567" cy="1090760"/>
            </a:xfrm>
            <a:custGeom>
              <a:avLst/>
              <a:gdLst/>
              <a:ahLst/>
              <a:cxnLst/>
              <a:rect r="r" b="b" t="t" l="l"/>
              <a:pathLst>
                <a:path h="1090760" w="5129567">
                  <a:moveTo>
                    <a:pt x="0" y="0"/>
                  </a:moveTo>
                  <a:lnTo>
                    <a:pt x="5129567" y="0"/>
                  </a:lnTo>
                  <a:lnTo>
                    <a:pt x="5129567" y="1090760"/>
                  </a:lnTo>
                  <a:lnTo>
                    <a:pt x="0" y="1090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033" t="-373588" r="-175926" b="-558317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411188" y="277211"/>
              <a:ext cx="4307191" cy="563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332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Interior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179708" y="1152525"/>
            <a:ext cx="13928585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83"/>
              </a:lnSpc>
              <a:spcBef>
                <a:spcPct val="0"/>
              </a:spcBef>
            </a:pPr>
            <a:r>
              <a:rPr lang="en-US" sz="7199">
                <a:solidFill>
                  <a:srgbClr val="000000"/>
                </a:solidFill>
                <a:latin typeface="Drukaatie Burti"/>
                <a:ea typeface="Drukaatie Burti"/>
                <a:cs typeface="Drukaatie Burti"/>
                <a:sym typeface="Drukaatie Burti"/>
              </a:rPr>
              <a:t>A Glimpse of our School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3172850"/>
            <a:ext cx="7384020" cy="5475420"/>
            <a:chOff x="0" y="0"/>
            <a:chExt cx="9845360" cy="730056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589" r="0" b="589"/>
            <a:stretch>
              <a:fillRect/>
            </a:stretch>
          </p:blipFill>
          <p:spPr>
            <a:xfrm flipH="false" flipV="false">
              <a:off x="0" y="0"/>
              <a:ext cx="9845360" cy="730056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1759980" y="752509"/>
            <a:ext cx="14768040" cy="1597319"/>
          </a:xfrm>
          <a:custGeom>
            <a:avLst/>
            <a:gdLst/>
            <a:ahLst/>
            <a:cxnLst/>
            <a:rect r="r" b="b" t="t" l="l"/>
            <a:pathLst>
              <a:path h="1597319" w="14768040">
                <a:moveTo>
                  <a:pt x="0" y="0"/>
                </a:moveTo>
                <a:lnTo>
                  <a:pt x="14768040" y="0"/>
                </a:lnTo>
                <a:lnTo>
                  <a:pt x="14768040" y="1597319"/>
                </a:lnTo>
                <a:lnTo>
                  <a:pt x="0" y="1597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" t="-216216" r="-15590" b="-28761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144000" y="8440230"/>
            <a:ext cx="7384020" cy="818070"/>
            <a:chOff x="0" y="0"/>
            <a:chExt cx="9845360" cy="10907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845360" cy="1090760"/>
            </a:xfrm>
            <a:custGeom>
              <a:avLst/>
              <a:gdLst/>
              <a:ahLst/>
              <a:cxnLst/>
              <a:rect r="r" b="b" t="t" l="l"/>
              <a:pathLst>
                <a:path h="1090760" w="9845360">
                  <a:moveTo>
                    <a:pt x="0" y="0"/>
                  </a:moveTo>
                  <a:lnTo>
                    <a:pt x="9845360" y="0"/>
                  </a:lnTo>
                  <a:lnTo>
                    <a:pt x="9845360" y="1090760"/>
                  </a:lnTo>
                  <a:lnTo>
                    <a:pt x="0" y="1090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5984" t="-373588" r="-67710" b="-558317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789207" y="277211"/>
              <a:ext cx="8266946" cy="563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332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Auditorium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179708" y="3172850"/>
            <a:ext cx="5599361" cy="5475420"/>
            <a:chOff x="0" y="0"/>
            <a:chExt cx="7465815" cy="730056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1212" t="0" r="1212" b="0"/>
            <a:stretch>
              <a:fillRect/>
            </a:stretch>
          </p:blipFill>
          <p:spPr>
            <a:xfrm flipH="false" flipV="false">
              <a:off x="0" y="0"/>
              <a:ext cx="7465815" cy="7300560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2179708" y="8440230"/>
            <a:ext cx="5599361" cy="818070"/>
            <a:chOff x="0" y="0"/>
            <a:chExt cx="7465815" cy="10907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465815" cy="1090760"/>
            </a:xfrm>
            <a:custGeom>
              <a:avLst/>
              <a:gdLst/>
              <a:ahLst/>
              <a:cxnLst/>
              <a:rect r="r" b="b" t="t" l="l"/>
              <a:pathLst>
                <a:path h="1090760" w="7465815">
                  <a:moveTo>
                    <a:pt x="0" y="0"/>
                  </a:moveTo>
                  <a:lnTo>
                    <a:pt x="7465815" y="0"/>
                  </a:lnTo>
                  <a:lnTo>
                    <a:pt x="7465815" y="1090760"/>
                  </a:lnTo>
                  <a:lnTo>
                    <a:pt x="0" y="1090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3390" t="-373588" r="-105228" b="-558317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598462" y="277211"/>
              <a:ext cx="6268891" cy="563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332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Our computer Science lab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179708" y="1152525"/>
            <a:ext cx="13928585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83"/>
              </a:lnSpc>
              <a:spcBef>
                <a:spcPct val="0"/>
              </a:spcBef>
            </a:pPr>
            <a:r>
              <a:rPr lang="en-US" sz="7199">
                <a:solidFill>
                  <a:srgbClr val="000000"/>
                </a:solidFill>
                <a:latin typeface="Drukaatie Burti"/>
                <a:ea typeface="Drukaatie Burti"/>
                <a:cs typeface="Drukaatie Burti"/>
                <a:sym typeface="Drukaatie Burti"/>
              </a:rPr>
              <a:t>A Glimpse of our School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59980" y="752509"/>
            <a:ext cx="14768040" cy="1597319"/>
          </a:xfrm>
          <a:custGeom>
            <a:avLst/>
            <a:gdLst/>
            <a:ahLst/>
            <a:cxnLst/>
            <a:rect r="r" b="b" t="t" l="l"/>
            <a:pathLst>
              <a:path h="1597319" w="14768040">
                <a:moveTo>
                  <a:pt x="0" y="0"/>
                </a:moveTo>
                <a:lnTo>
                  <a:pt x="14768040" y="0"/>
                </a:lnTo>
                <a:lnTo>
                  <a:pt x="14768040" y="1597319"/>
                </a:lnTo>
                <a:lnTo>
                  <a:pt x="0" y="159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6" t="-216216" r="-15590" b="-28761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131030" y="8849265"/>
            <a:ext cx="6507028" cy="818070"/>
            <a:chOff x="0" y="0"/>
            <a:chExt cx="8676037" cy="10907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676037" cy="1090760"/>
            </a:xfrm>
            <a:custGeom>
              <a:avLst/>
              <a:gdLst/>
              <a:ahLst/>
              <a:cxnLst/>
              <a:rect r="r" b="b" t="t" l="l"/>
              <a:pathLst>
                <a:path h="1090760" w="8676037">
                  <a:moveTo>
                    <a:pt x="0" y="0"/>
                  </a:moveTo>
                  <a:lnTo>
                    <a:pt x="8676037" y="0"/>
                  </a:lnTo>
                  <a:lnTo>
                    <a:pt x="8676037" y="1090760"/>
                  </a:lnTo>
                  <a:lnTo>
                    <a:pt x="0" y="1090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7573" t="-373588" r="-83575" b="-558317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695474" y="277211"/>
              <a:ext cx="7285089" cy="563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332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Student’s art work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13694" y="2124837"/>
            <a:ext cx="4129786" cy="5475420"/>
            <a:chOff x="0" y="0"/>
            <a:chExt cx="5506381" cy="730056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0" t="251" r="0" b="251"/>
            <a:stretch>
              <a:fillRect/>
            </a:stretch>
          </p:blipFill>
          <p:spPr>
            <a:xfrm flipH="false" flipV="false">
              <a:off x="0" y="0"/>
              <a:ext cx="5506381" cy="7300560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0">
            <a:off x="10668357" y="2549301"/>
            <a:ext cx="7302426" cy="5476820"/>
          </a:xfrm>
          <a:custGeom>
            <a:avLst/>
            <a:gdLst/>
            <a:ahLst/>
            <a:cxnLst/>
            <a:rect r="r" b="b" t="t" l="l"/>
            <a:pathLst>
              <a:path h="5476820" w="7302426">
                <a:moveTo>
                  <a:pt x="0" y="0"/>
                </a:moveTo>
                <a:lnTo>
                  <a:pt x="7302427" y="0"/>
                </a:lnTo>
                <a:lnTo>
                  <a:pt x="7302427" y="5476820"/>
                </a:lnTo>
                <a:lnTo>
                  <a:pt x="0" y="5476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543479" y="3904561"/>
            <a:ext cx="6099181" cy="4574386"/>
          </a:xfrm>
          <a:custGeom>
            <a:avLst/>
            <a:gdLst/>
            <a:ahLst/>
            <a:cxnLst/>
            <a:rect r="r" b="b" t="t" l="l"/>
            <a:pathLst>
              <a:path h="4574386" w="6099181">
                <a:moveTo>
                  <a:pt x="0" y="0"/>
                </a:moveTo>
                <a:lnTo>
                  <a:pt x="6099181" y="0"/>
                </a:lnTo>
                <a:lnTo>
                  <a:pt x="6099181" y="4574385"/>
                </a:lnTo>
                <a:lnTo>
                  <a:pt x="0" y="4574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79708" y="1152525"/>
            <a:ext cx="13928585" cy="97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83"/>
              </a:lnSpc>
              <a:spcBef>
                <a:spcPct val="0"/>
              </a:spcBef>
            </a:pPr>
            <a:r>
              <a:rPr lang="en-US" sz="7199">
                <a:solidFill>
                  <a:srgbClr val="000000"/>
                </a:solidFill>
                <a:latin typeface="Drukaatie Burti"/>
                <a:ea typeface="Drukaatie Burti"/>
                <a:cs typeface="Drukaatie Burti"/>
                <a:sym typeface="Drukaatie Burti"/>
              </a:rPr>
              <a:t>A Glimpse of our School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18489" y="908262"/>
            <a:ext cx="13051021" cy="1892259"/>
          </a:xfrm>
          <a:custGeom>
            <a:avLst/>
            <a:gdLst/>
            <a:ahLst/>
            <a:cxnLst/>
            <a:rect r="r" b="b" t="t" l="l"/>
            <a:pathLst>
              <a:path h="1892259" w="13051021">
                <a:moveTo>
                  <a:pt x="0" y="0"/>
                </a:moveTo>
                <a:lnTo>
                  <a:pt x="13051022" y="0"/>
                </a:lnTo>
                <a:lnTo>
                  <a:pt x="13051022" y="1892259"/>
                </a:lnTo>
                <a:lnTo>
                  <a:pt x="0" y="1892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7" t="-1804" r="-5303" b="-439226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2426538" y="3462856"/>
            <a:ext cx="6717462" cy="3494355"/>
          </a:xfrm>
          <a:custGeom>
            <a:avLst/>
            <a:gdLst/>
            <a:ahLst/>
            <a:cxnLst/>
            <a:rect r="r" b="b" t="t" l="l"/>
            <a:pathLst>
              <a:path h="3494355" w="6717462">
                <a:moveTo>
                  <a:pt x="6717462" y="0"/>
                </a:moveTo>
                <a:lnTo>
                  <a:pt x="0" y="0"/>
                </a:lnTo>
                <a:lnTo>
                  <a:pt x="0" y="3494356"/>
                </a:lnTo>
                <a:lnTo>
                  <a:pt x="6717462" y="3494356"/>
                </a:lnTo>
                <a:lnTo>
                  <a:pt x="67174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27" t="-16837" r="-4219" b="-2229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9956543" y="3196999"/>
            <a:ext cx="6530231" cy="7061946"/>
          </a:xfrm>
          <a:custGeom>
            <a:avLst/>
            <a:gdLst/>
            <a:ahLst/>
            <a:cxnLst/>
            <a:rect r="r" b="b" t="t" l="l"/>
            <a:pathLst>
              <a:path h="7061946" w="6530231">
                <a:moveTo>
                  <a:pt x="0" y="0"/>
                </a:moveTo>
                <a:lnTo>
                  <a:pt x="6530231" y="0"/>
                </a:lnTo>
                <a:lnTo>
                  <a:pt x="6530231" y="7061946"/>
                </a:lnTo>
                <a:lnTo>
                  <a:pt x="0" y="7061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0" t="-10665" r="-11266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504001">
            <a:off x="12486084" y="2050763"/>
            <a:ext cx="604916" cy="2862286"/>
          </a:xfrm>
          <a:custGeom>
            <a:avLst/>
            <a:gdLst/>
            <a:ahLst/>
            <a:cxnLst/>
            <a:rect r="r" b="b" t="t" l="l"/>
            <a:pathLst>
              <a:path h="2862286" w="604916">
                <a:moveTo>
                  <a:pt x="0" y="0"/>
                </a:moveTo>
                <a:lnTo>
                  <a:pt x="604916" y="0"/>
                </a:lnTo>
                <a:lnTo>
                  <a:pt x="604916" y="2862287"/>
                </a:lnTo>
                <a:lnTo>
                  <a:pt x="0" y="2862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5642" t="0" r="-369114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861129" y="3226385"/>
            <a:ext cx="2494705" cy="511043"/>
          </a:xfrm>
          <a:custGeom>
            <a:avLst/>
            <a:gdLst/>
            <a:ahLst/>
            <a:cxnLst/>
            <a:rect r="r" b="b" t="t" l="l"/>
            <a:pathLst>
              <a:path h="511043" w="2494705">
                <a:moveTo>
                  <a:pt x="0" y="0"/>
                </a:moveTo>
                <a:lnTo>
                  <a:pt x="2494705" y="0"/>
                </a:lnTo>
                <a:lnTo>
                  <a:pt x="2494705" y="511043"/>
                </a:lnTo>
                <a:lnTo>
                  <a:pt x="0" y="511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91110" r="0" b="-5021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89135" y="1300955"/>
            <a:ext cx="11909730" cy="1249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3"/>
              </a:lnSpc>
            </a:pPr>
            <a:r>
              <a:rPr lang="en-US" sz="9199">
                <a:solidFill>
                  <a:srgbClr val="000000"/>
                </a:solidFill>
                <a:latin typeface="Drukaatie Burti"/>
                <a:ea typeface="Drukaatie Burti"/>
                <a:cs typeface="Drukaatie Burti"/>
                <a:sym typeface="Drukaatie Burti"/>
              </a:rPr>
              <a:t>After School Clubs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93443" y="4084621"/>
            <a:ext cx="6656432" cy="545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0"/>
              </a:lnSpc>
            </a:pPr>
            <a:r>
              <a:rPr lang="en-US" sz="2815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What do they have to offer?</a:t>
            </a:r>
          </a:p>
          <a:p>
            <a:pPr algn="l">
              <a:lnSpc>
                <a:spcPts val="3350"/>
              </a:lnSpc>
            </a:pPr>
          </a:p>
          <a:p>
            <a:pPr algn="l" marL="607807" indent="-303903" lvl="1">
              <a:lnSpc>
                <a:spcPts val="3350"/>
              </a:lnSpc>
              <a:buFont typeface="Arial"/>
              <a:buChar char="•"/>
            </a:pPr>
            <a:r>
              <a:rPr lang="en-US" sz="2815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These clubs are a great way to learn more about a subject you may be interested in.</a:t>
            </a:r>
          </a:p>
          <a:p>
            <a:pPr algn="l" marL="607807" indent="-303903" lvl="1">
              <a:lnSpc>
                <a:spcPts val="3350"/>
              </a:lnSpc>
              <a:buFont typeface="Arial"/>
              <a:buChar char="•"/>
            </a:pPr>
            <a:r>
              <a:rPr lang="en-US" sz="2815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Students acquire knowledge through engaging ways of teaching, a notable example is being taught about the wildlife and gardening whilst being in nature.</a:t>
            </a:r>
          </a:p>
          <a:p>
            <a:pPr algn="l" marL="607807" indent="-303903" lvl="1">
              <a:lnSpc>
                <a:spcPts val="3350"/>
              </a:lnSpc>
              <a:buFont typeface="Arial"/>
              <a:buChar char="•"/>
            </a:pPr>
            <a:r>
              <a:rPr lang="en-US" sz="2815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It is a way of socializing since participants get to know, students from other grades.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0">
            <a:off x="2426538" y="5539155"/>
            <a:ext cx="6717462" cy="3494355"/>
          </a:xfrm>
          <a:custGeom>
            <a:avLst/>
            <a:gdLst/>
            <a:ahLst/>
            <a:cxnLst/>
            <a:rect r="r" b="b" t="t" l="l"/>
            <a:pathLst>
              <a:path h="3494355" w="6717462">
                <a:moveTo>
                  <a:pt x="6717462" y="0"/>
                </a:moveTo>
                <a:lnTo>
                  <a:pt x="0" y="0"/>
                </a:lnTo>
                <a:lnTo>
                  <a:pt x="0" y="3494355"/>
                </a:lnTo>
                <a:lnTo>
                  <a:pt x="6717462" y="3494355"/>
                </a:lnTo>
                <a:lnTo>
                  <a:pt x="67174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27" t="-16837" r="-4219" b="-2229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723053" y="4094146"/>
            <a:ext cx="6124432" cy="447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9"/>
              </a:lnSpc>
            </a:pPr>
            <a:r>
              <a:rPr lang="en-US" sz="3000" b="true">
                <a:solidFill>
                  <a:srgbClr val="000000"/>
                </a:solidFill>
                <a:latin typeface="Nunito Sans Semi-Bold"/>
                <a:ea typeface="Nunito Sans Semi-Bold"/>
                <a:cs typeface="Nunito Sans Semi-Bold"/>
                <a:sym typeface="Nunito Sans Semi-Bold"/>
              </a:rPr>
              <a:t>What can you do in after-school clubs?</a:t>
            </a:r>
          </a:p>
          <a:p>
            <a:pPr algn="l">
              <a:lnSpc>
                <a:spcPts val="3569"/>
              </a:lnSpc>
            </a:pPr>
          </a:p>
          <a:p>
            <a:pPr algn="l" marL="647700" indent="-323850" lvl="1">
              <a:lnSpc>
                <a:spcPts val="3569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Nunito Sans Semi-Bold"/>
                <a:ea typeface="Nunito Sans Semi-Bold"/>
                <a:cs typeface="Nunito Sans Semi-Bold"/>
                <a:sym typeface="Nunito Sans Semi-Bold"/>
              </a:rPr>
              <a:t>Clubs cover topics that the school curriculum doesn’t cover: a wide variety of subjects and activities, from learning poetry, movie making to science and robotics.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86498" y="-212437"/>
            <a:ext cx="18660997" cy="10697914"/>
          </a:xfrm>
          <a:custGeom>
            <a:avLst/>
            <a:gdLst/>
            <a:ahLst/>
            <a:cxnLst/>
            <a:rect r="r" b="b" t="t" l="l"/>
            <a:pathLst>
              <a:path h="10697914" w="18660997">
                <a:moveTo>
                  <a:pt x="0" y="0"/>
                </a:moveTo>
                <a:lnTo>
                  <a:pt x="18660996" y="0"/>
                </a:lnTo>
                <a:lnTo>
                  <a:pt x="18660996" y="10697914"/>
                </a:lnTo>
                <a:lnTo>
                  <a:pt x="0" y="10697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077" r="0" b="-1969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2773809" y="3157441"/>
            <a:ext cx="4527681" cy="7674036"/>
          </a:xfrm>
          <a:custGeom>
            <a:avLst/>
            <a:gdLst/>
            <a:ahLst/>
            <a:cxnLst/>
            <a:rect r="r" b="b" t="t" l="l"/>
            <a:pathLst>
              <a:path h="7674036" w="4527681">
                <a:moveTo>
                  <a:pt x="0" y="0"/>
                </a:moveTo>
                <a:lnTo>
                  <a:pt x="4527681" y="0"/>
                </a:lnTo>
                <a:lnTo>
                  <a:pt x="4527681" y="7674036"/>
                </a:lnTo>
                <a:lnTo>
                  <a:pt x="0" y="7674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62845" y="1037714"/>
            <a:ext cx="4875177" cy="6724382"/>
          </a:xfrm>
          <a:custGeom>
            <a:avLst/>
            <a:gdLst/>
            <a:ahLst/>
            <a:cxnLst/>
            <a:rect r="r" b="b" t="t" l="l"/>
            <a:pathLst>
              <a:path h="6724382" w="4875177">
                <a:moveTo>
                  <a:pt x="0" y="0"/>
                </a:moveTo>
                <a:lnTo>
                  <a:pt x="4875177" y="0"/>
                </a:lnTo>
                <a:lnTo>
                  <a:pt x="4875177" y="6724382"/>
                </a:lnTo>
                <a:lnTo>
                  <a:pt x="0" y="672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597634" y="1973093"/>
            <a:ext cx="7603277" cy="6250939"/>
            <a:chOff x="0" y="0"/>
            <a:chExt cx="4991100" cy="41033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54610"/>
              <a:ext cx="4991100" cy="4048760"/>
            </a:xfrm>
            <a:custGeom>
              <a:avLst/>
              <a:gdLst/>
              <a:ahLst/>
              <a:cxnLst/>
              <a:rect r="r" b="b" t="t" l="l"/>
              <a:pathLst>
                <a:path h="4048760" w="499110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5"/>
              <a:stretch>
                <a:fillRect l="-3604" t="0" r="-3604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91100" cy="443230"/>
            </a:xfrm>
            <a:custGeom>
              <a:avLst/>
              <a:gdLst/>
              <a:ahLst/>
              <a:cxnLst/>
              <a:rect r="r" b="b" t="t" l="l"/>
              <a:pathLst>
                <a:path h="443230" w="499110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6"/>
              <a:stretch>
                <a:fillRect l="-2856" t="-34555" r="-838" b="-85845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060165" y="2215055"/>
            <a:ext cx="7027203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STEM CLUB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724792" y="3628485"/>
            <a:ext cx="7980561" cy="6291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0424" indent="-410212" lvl="1">
              <a:lnSpc>
                <a:spcPts val="4522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Experiments in the lab </a:t>
            </a:r>
          </a:p>
          <a:p>
            <a:pPr algn="l" marL="1640848" indent="-546949" lvl="2">
              <a:lnSpc>
                <a:spcPts val="4522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Wa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ter q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ual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it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y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</a:p>
          <a:p>
            <a:pPr algn="l" marL="1640848" indent="-546949" lvl="2">
              <a:lnSpc>
                <a:spcPts val="4522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Fil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er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s</a:t>
            </a:r>
          </a:p>
          <a:p>
            <a:pPr algn="l" marL="1640848" indent="-546949" lvl="2">
              <a:lnSpc>
                <a:spcPts val="4522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Arduino</a:t>
            </a:r>
          </a:p>
          <a:p>
            <a:pPr algn="l" marL="1640848" indent="-546949" lvl="2">
              <a:lnSpc>
                <a:spcPts val="4522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Handmade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wax 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o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intm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e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n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</a:t>
            </a:r>
          </a:p>
          <a:p>
            <a:pPr algn="l">
              <a:lnSpc>
                <a:spcPts val="4522"/>
              </a:lnSpc>
            </a:pPr>
          </a:p>
          <a:p>
            <a:pPr algn="l" marL="820424" indent="-410212" lvl="1">
              <a:lnSpc>
                <a:spcPts val="4522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Com</a:t>
            </a: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petitions</a:t>
            </a:r>
          </a:p>
          <a:p>
            <a:pPr algn="l" marL="1640848" indent="-546949" lvl="2">
              <a:lnSpc>
                <a:spcPts val="4522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1st place in the International Stem Hackathon Competition</a:t>
            </a:r>
          </a:p>
          <a:p>
            <a:pPr algn="ctr">
              <a:lnSpc>
                <a:spcPts val="4522"/>
              </a:lnSpc>
            </a:pPr>
            <a:r>
              <a:rPr lang="en-US" sz="38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675662" y="7952503"/>
            <a:ext cx="2361988" cy="543057"/>
          </a:xfrm>
          <a:custGeom>
            <a:avLst/>
            <a:gdLst/>
            <a:ahLst/>
            <a:cxnLst/>
            <a:rect r="r" b="b" t="t" l="l"/>
            <a:pathLst>
              <a:path h="543057" w="2361988">
                <a:moveTo>
                  <a:pt x="0" y="0"/>
                </a:moveTo>
                <a:lnTo>
                  <a:pt x="2361988" y="0"/>
                </a:lnTo>
                <a:lnTo>
                  <a:pt x="2361988" y="543057"/>
                </a:lnTo>
                <a:lnTo>
                  <a:pt x="0" y="5430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7863" r="-89477" b="-24430"/>
            </a:stretch>
          </a:blipFill>
        </p:spPr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70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42054" y="673977"/>
            <a:ext cx="9803893" cy="1744662"/>
          </a:xfrm>
          <a:custGeom>
            <a:avLst/>
            <a:gdLst/>
            <a:ahLst/>
            <a:cxnLst/>
            <a:rect r="r" b="b" t="t" l="l"/>
            <a:pathLst>
              <a:path h="1744662" w="9803893">
                <a:moveTo>
                  <a:pt x="0" y="0"/>
                </a:moveTo>
                <a:lnTo>
                  <a:pt x="9803892" y="0"/>
                </a:lnTo>
                <a:lnTo>
                  <a:pt x="9803892" y="1744661"/>
                </a:lnTo>
                <a:lnTo>
                  <a:pt x="0" y="1744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39" t="-1957" r="-23620" b="-484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3974" y="3442535"/>
            <a:ext cx="3873010" cy="3730203"/>
          </a:xfrm>
          <a:custGeom>
            <a:avLst/>
            <a:gdLst/>
            <a:ahLst/>
            <a:cxnLst/>
            <a:rect r="r" b="b" t="t" l="l"/>
            <a:pathLst>
              <a:path h="3730203" w="3873010">
                <a:moveTo>
                  <a:pt x="0" y="0"/>
                </a:moveTo>
                <a:lnTo>
                  <a:pt x="3873009" y="0"/>
                </a:lnTo>
                <a:lnTo>
                  <a:pt x="3873009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56" t="-3017" r="-2543" b="-8704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19703" y="3442535"/>
            <a:ext cx="3873010" cy="3730203"/>
          </a:xfrm>
          <a:custGeom>
            <a:avLst/>
            <a:gdLst/>
            <a:ahLst/>
            <a:cxnLst/>
            <a:rect r="r" b="b" t="t" l="l"/>
            <a:pathLst>
              <a:path h="3730203" w="3873010">
                <a:moveTo>
                  <a:pt x="0" y="0"/>
                </a:moveTo>
                <a:lnTo>
                  <a:pt x="3873009" y="0"/>
                </a:lnTo>
                <a:lnTo>
                  <a:pt x="3873009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56" t="-3017" r="-2543" b="-8704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40362" y="3442535"/>
            <a:ext cx="3873010" cy="3730203"/>
          </a:xfrm>
          <a:custGeom>
            <a:avLst/>
            <a:gdLst/>
            <a:ahLst/>
            <a:cxnLst/>
            <a:rect r="r" b="b" t="t" l="l"/>
            <a:pathLst>
              <a:path h="3730203" w="3873010">
                <a:moveTo>
                  <a:pt x="0" y="0"/>
                </a:moveTo>
                <a:lnTo>
                  <a:pt x="3873010" y="0"/>
                </a:lnTo>
                <a:lnTo>
                  <a:pt x="3873010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56" t="-3017" r="-2543" b="-8704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64603" y="3464789"/>
            <a:ext cx="3826798" cy="3685695"/>
          </a:xfrm>
          <a:custGeom>
            <a:avLst/>
            <a:gdLst/>
            <a:ahLst/>
            <a:cxnLst/>
            <a:rect r="r" b="b" t="t" l="l"/>
            <a:pathLst>
              <a:path h="3685695" w="3826798">
                <a:moveTo>
                  <a:pt x="0" y="0"/>
                </a:moveTo>
                <a:lnTo>
                  <a:pt x="3826798" y="0"/>
                </a:lnTo>
                <a:lnTo>
                  <a:pt x="3826798" y="3685696"/>
                </a:lnTo>
                <a:lnTo>
                  <a:pt x="0" y="3685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56" t="-3017" r="-2543" b="-8704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62055" y="3766966"/>
            <a:ext cx="3661341" cy="3405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en-US" sz="3758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We are a g</a:t>
            </a:r>
            <a:r>
              <a:rPr lang="en-US" sz="3758" strike="noStrike" u="none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roup of students from all three grades of our school who enjoy creative writing </a:t>
            </a:r>
          </a:p>
          <a:p>
            <a:pPr algn="ctr" marL="0" indent="0" lvl="0">
              <a:lnSpc>
                <a:spcPts val="4509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5289072" y="3862216"/>
            <a:ext cx="3678784" cy="315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2"/>
              </a:lnSpc>
            </a:pPr>
            <a:r>
              <a:rPr lang="en-US" sz="3760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We t</a:t>
            </a:r>
            <a:r>
              <a:rPr lang="en-US" sz="3760" strike="noStrike" u="none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ry to individually create various short stories and poems, some of which we sign up for different competitions</a:t>
            </a:r>
          </a:p>
          <a:p>
            <a:pPr algn="ctr" marL="0" indent="0" lvl="0">
              <a:lnSpc>
                <a:spcPts val="3572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9526328" y="3806642"/>
            <a:ext cx="3501078" cy="3467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9"/>
              </a:lnSpc>
            </a:pPr>
            <a:r>
              <a:rPr lang="en-US" sz="3599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W</a:t>
            </a:r>
            <a:r>
              <a:rPr lang="en-US" sz="3599" strike="noStrike" u="none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e take part in a lot of writing exercises, which help us come up with ideas, and simultaneously improve our writing skills</a:t>
            </a:r>
          </a:p>
          <a:p>
            <a:pPr algn="ctr" marL="0" indent="0" lvl="0">
              <a:lnSpc>
                <a:spcPts val="341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3693904" y="3938784"/>
            <a:ext cx="3168197" cy="2728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1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Caveat Brush"/>
                <a:ea typeface="Caveat Brush"/>
                <a:cs typeface="Caveat Brush"/>
                <a:sym typeface="Caveat Brush"/>
              </a:rPr>
              <a:t>Our members have won competitions in and out of Greece in a wide range of writing categories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42054" y="1066670"/>
            <a:ext cx="9803893" cy="1131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7"/>
              </a:lnSpc>
            </a:pPr>
            <a:r>
              <a:rPr lang="en-US" sz="8399">
                <a:solidFill>
                  <a:srgbClr val="000000"/>
                </a:solidFill>
                <a:latin typeface="Drukaatie Burti"/>
                <a:ea typeface="Drukaatie Burti"/>
                <a:cs typeface="Drukaatie Burti"/>
                <a:sym typeface="Drukaatie Burti"/>
              </a:rPr>
              <a:t>Creative Writing Club</a:t>
            </a:r>
          </a:p>
        </p:txBody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339286" y="7409801"/>
            <a:ext cx="3413309" cy="2364032"/>
            <a:chOff x="0" y="0"/>
            <a:chExt cx="3429000" cy="23749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l="0" t="-50741" r="0" b="-50741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-303377">
            <a:off x="13703409" y="7376563"/>
            <a:ext cx="3391092" cy="2348645"/>
            <a:chOff x="0" y="0"/>
            <a:chExt cx="3429000" cy="23749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l="0" t="-6529" r="0" b="-6529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156022">
            <a:off x="5586317" y="7414773"/>
            <a:ext cx="3299750" cy="2285383"/>
            <a:chOff x="0" y="0"/>
            <a:chExt cx="3429000" cy="23749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l="0" t="-6507" r="0" b="-6507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386822">
            <a:off x="9644523" y="7446010"/>
            <a:ext cx="3308748" cy="2291614"/>
            <a:chOff x="0" y="0"/>
            <a:chExt cx="3429000" cy="23749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/>
              <a:stretch>
                <a:fillRect l="-8776" t="0" r="-8776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DAGSVpGCGR0</dc:identifier>
  <dcterms:modified xsi:type="dcterms:W3CDTF">2011-08-01T06:04:30Z</dcterms:modified>
  <cp:revision>1</cp:revision>
  <dc:title>Model General Lyceum of Heraklion</dc:title>
</cp:coreProperties>
</file>