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64" r:id="rId3"/>
    <p:sldId id="263" r:id="rId4"/>
    <p:sldId id="257" r:id="rId5"/>
    <p:sldId id="258" r:id="rId6"/>
    <p:sldId id="259" r:id="rId7"/>
    <p:sldId id="260" r:id="rId8"/>
    <p:sldId id="261" r:id="rId9"/>
    <p:sldId id="269" r:id="rId10"/>
    <p:sldId id="270" r:id="rId11"/>
    <p:sldId id="262" r:id="rId12"/>
    <p:sldId id="265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1/24/2026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67" y="274638"/>
            <a:ext cx="8117633" cy="1143000"/>
          </a:xfrm>
        </p:spPr>
        <p:txBody>
          <a:bodyPr/>
          <a:lstStyle/>
          <a:p>
            <a:pPr algn="ctr"/>
            <a:r>
              <a:rPr lang="el-GR" dirty="0" smtClean="0"/>
              <a:t>Αγωγή Βρέφους και Νηπίου (Ε)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endParaRPr lang="el-GR" sz="1400" dirty="0" smtClean="0"/>
          </a:p>
          <a:p>
            <a:pPr>
              <a:buNone/>
            </a:pPr>
            <a:r>
              <a:rPr lang="el-GR" sz="1400" dirty="0" smtClean="0"/>
              <a:t>2</a:t>
            </a:r>
            <a:r>
              <a:rPr lang="el-GR" sz="1400" baseline="30000" dirty="0" smtClean="0"/>
              <a:t>ο</a:t>
            </a:r>
            <a:r>
              <a:rPr lang="el-GR" sz="1400" dirty="0" smtClean="0"/>
              <a:t> ΕΠΑ.Λ ΑΡΤΑΣ: 2025-26</a:t>
            </a:r>
          </a:p>
          <a:p>
            <a:pPr>
              <a:buNone/>
            </a:pPr>
            <a:r>
              <a:rPr lang="el-GR" sz="1400" dirty="0" smtClean="0"/>
              <a:t>ΕΛΛΗ ΣΚΟΤΡΑ ΠΕ 87.09</a:t>
            </a:r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Ολοκλήρωση διαδικασίας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Τοποθετούμε το μωρό σε ασφαλές μέρος.</a:t>
            </a:r>
          </a:p>
          <a:p>
            <a:pPr>
              <a:buFont typeface="Arial" pitchFamily="34" charset="0"/>
              <a:buChar char="•"/>
            </a:pPr>
            <a:endParaRPr lang="el-GR" sz="2800" dirty="0" smtClean="0"/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 Καθαρίζουμε και τακτοποιούμε τον χώρο.</a:t>
            </a:r>
          </a:p>
          <a:p>
            <a:pPr>
              <a:buFont typeface="Arial" pitchFamily="34" charset="0"/>
              <a:buChar char="•"/>
            </a:pPr>
            <a:endParaRPr lang="el-GR" sz="2800" dirty="0" smtClean="0"/>
          </a:p>
          <a:p>
            <a:pPr>
              <a:buFont typeface="Arial" pitchFamily="34" charset="0"/>
              <a:buChar char="•"/>
            </a:pPr>
            <a:r>
              <a:rPr lang="el-GR" sz="2800" dirty="0" smtClean="0"/>
              <a:t> Πλένουμε σχολαστικά τα χέρια μας.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>
                <a:effectLst/>
              </a:rPr>
              <a:t>Συμβουλές</a:t>
            </a:r>
            <a:r>
              <a:rPr dirty="0">
                <a:effectLst/>
              </a:rPr>
              <a:t> </a:t>
            </a:r>
            <a:r>
              <a:rPr dirty="0" err="1">
                <a:effectLst/>
              </a:rPr>
              <a:t>Ασφαλείας</a:t>
            </a:r>
            <a:endParaRPr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706" y="1447800"/>
            <a:ext cx="7925982" cy="4800600"/>
          </a:xfrm>
        </p:spPr>
        <p:txBody>
          <a:bodyPr/>
          <a:lstStyle/>
          <a:p>
            <a:endParaRPr dirty="0"/>
          </a:p>
          <a:p>
            <a:pPr lvl="1">
              <a:spcBef>
                <a:spcPts val="0"/>
              </a:spcBef>
            </a:pPr>
            <a:r>
              <a:rPr dirty="0" err="1"/>
              <a:t>Απαλές</a:t>
            </a:r>
            <a:r>
              <a:rPr dirty="0"/>
              <a:t> </a:t>
            </a:r>
            <a:r>
              <a:rPr dirty="0" err="1" smtClean="0"/>
              <a:t>κινήσεις</a:t>
            </a:r>
            <a:r>
              <a:rPr lang="el-GR" dirty="0" smtClean="0"/>
              <a:t>.</a:t>
            </a:r>
          </a:p>
          <a:p>
            <a:pPr lvl="1">
              <a:spcBef>
                <a:spcPts val="0"/>
              </a:spcBef>
            </a:pPr>
            <a:endParaRPr lang="el-GR" dirty="0" smtClean="0"/>
          </a:p>
          <a:p>
            <a:pPr lvl="1">
              <a:spcBef>
                <a:spcPts val="0"/>
              </a:spcBef>
            </a:pPr>
            <a:endParaRPr dirty="0"/>
          </a:p>
          <a:p>
            <a:pPr lvl="1">
              <a:spcBef>
                <a:spcPts val="0"/>
              </a:spcBef>
            </a:pPr>
            <a:r>
              <a:rPr dirty="0" err="1"/>
              <a:t>Ποτέ</a:t>
            </a:r>
            <a:r>
              <a:rPr dirty="0"/>
              <a:t> </a:t>
            </a:r>
            <a:r>
              <a:rPr dirty="0" err="1"/>
              <a:t>χωρίς</a:t>
            </a:r>
            <a:r>
              <a:rPr dirty="0"/>
              <a:t> </a:t>
            </a:r>
            <a:r>
              <a:rPr dirty="0" err="1" smtClean="0"/>
              <a:t>επίβλεψη</a:t>
            </a:r>
            <a:r>
              <a:rPr lang="el-GR" dirty="0" smtClean="0"/>
              <a:t> το βρέφος.</a:t>
            </a:r>
          </a:p>
          <a:p>
            <a:pPr lvl="1"/>
            <a:endParaRPr dirty="0"/>
          </a:p>
          <a:p>
            <a:pPr lvl="1"/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6367" y="274638"/>
            <a:ext cx="7907321" cy="11430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26367" y="1447800"/>
            <a:ext cx="7907321" cy="4800600"/>
          </a:xfrm>
        </p:spPr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 algn="ctr">
              <a:buNone/>
            </a:pPr>
            <a:r>
              <a:rPr lang="el-GR" dirty="0" smtClean="0"/>
              <a:t>  Σας  ευχαριστώ!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Πηγές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000" dirty="0" smtClean="0"/>
              <a:t>Μπιρμπίλη Μ., </a:t>
            </a:r>
            <a:r>
              <a:rPr lang="el-GR" sz="2000" dirty="0" err="1" smtClean="0"/>
              <a:t>Κλημάνογλου</a:t>
            </a:r>
            <a:r>
              <a:rPr lang="el-GR" sz="2000" dirty="0" smtClean="0"/>
              <a:t> Σ. - </a:t>
            </a:r>
            <a:r>
              <a:rPr lang="el-GR" sz="2000" dirty="0" err="1" smtClean="0"/>
              <a:t>Μποσινάκη</a:t>
            </a:r>
            <a:r>
              <a:rPr lang="el-GR" sz="2000" dirty="0" smtClean="0"/>
              <a:t> Ι., «Βρεφοκομία», Γ ΕΠΑ.Λ, Αθήνα,  Ινστιτούτο Τεχνολογίας Υπολογιστών και Εκδόσεων «ΔΙΟΦΑΝΤΟΣ»</a:t>
            </a:r>
            <a:r>
              <a:rPr lang="el-GR" sz="2000" b="1" dirty="0" smtClean="0"/>
              <a:t>  </a:t>
            </a:r>
            <a:r>
              <a:rPr lang="el-GR" sz="2000" dirty="0" smtClean="0"/>
              <a:t>σελ. 106-109.</a:t>
            </a:r>
          </a:p>
          <a:p>
            <a:pPr algn="just"/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6367" y="274638"/>
            <a:ext cx="790732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Υγιεινή Βρέφους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26367" y="1447800"/>
            <a:ext cx="8117633" cy="4800600"/>
          </a:xfrm>
        </p:spPr>
        <p:txBody>
          <a:bodyPr/>
          <a:lstStyle/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 algn="ctr">
              <a:buNone/>
            </a:pPr>
            <a:r>
              <a:rPr lang="el-GR" dirty="0" smtClean="0"/>
              <a:t>Τοπικό πλύσιμο-Αλλαγή πάνας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Τοπικό Πλύσιμο Βρέφους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17037" y="1447800"/>
            <a:ext cx="7916651" cy="4800600"/>
          </a:xfrm>
        </p:spPr>
        <p:txBody>
          <a:bodyPr/>
          <a:lstStyle/>
          <a:p>
            <a:pPr lvl="1"/>
            <a:endParaRPr lang="el-GR" dirty="0" smtClean="0"/>
          </a:p>
          <a:p>
            <a:r>
              <a:rPr lang="el-GR" dirty="0" smtClean="0"/>
              <a:t>Καθαρισμός σε συγκεκριμένα σημεία  χωρίς πλήρες μπάνιο.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Πρόσωπο, χέρια, γεννητικά όργανα.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Ελάχιστη ενόχληση  για το μωρό.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67" y="274638"/>
            <a:ext cx="7907321" cy="1143000"/>
          </a:xfrm>
        </p:spPr>
        <p:txBody>
          <a:bodyPr/>
          <a:lstStyle/>
          <a:p>
            <a:pPr algn="ctr"/>
            <a:r>
              <a:rPr lang="el-GR" dirty="0" smtClean="0"/>
              <a:t>Σκοπός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367" y="1447800"/>
            <a:ext cx="7907321" cy="4800600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endParaRPr lang="el-GR" dirty="0" smtClean="0"/>
          </a:p>
          <a:p>
            <a:pPr lvl="1">
              <a:buFont typeface="Arial" pitchFamily="34" charset="0"/>
              <a:buChar char="•"/>
            </a:pPr>
            <a:endParaRPr lang="el-GR" dirty="0" smtClean="0"/>
          </a:p>
          <a:p>
            <a:pPr lvl="1">
              <a:buFont typeface="Arial" pitchFamily="34" charset="0"/>
              <a:buChar char="•"/>
            </a:pPr>
            <a:r>
              <a:rPr lang="el-GR" sz="3200" dirty="0" smtClean="0"/>
              <a:t>Διατήρηση υγιεινής βρέφους</a:t>
            </a:r>
            <a:r>
              <a:rPr sz="3200" dirty="0" smtClean="0"/>
              <a:t> </a:t>
            </a:r>
            <a:r>
              <a:rPr lang="el-GR" sz="3200" dirty="0" smtClean="0"/>
              <a:t>χωρίς ταλαιπωρία.</a:t>
            </a:r>
          </a:p>
          <a:p>
            <a:pPr lvl="1">
              <a:buNone/>
            </a:pPr>
            <a:endParaRPr lang="el-GR" sz="3200" dirty="0" smtClean="0"/>
          </a:p>
          <a:p>
            <a:pPr lvl="1">
              <a:buFont typeface="Arial" pitchFamily="34" charset="0"/>
              <a:buChar char="•"/>
            </a:pPr>
            <a:r>
              <a:rPr lang="el-GR" sz="3200" dirty="0" smtClean="0"/>
              <a:t>Προστασία από κρύο</a:t>
            </a:r>
            <a:r>
              <a:rPr sz="3200" dirty="0" smtClean="0"/>
              <a:t> </a:t>
            </a:r>
            <a:r>
              <a:rPr lang="el-GR" sz="3200" dirty="0" smtClean="0"/>
              <a:t>και ρεύματα.</a:t>
            </a:r>
          </a:p>
          <a:p>
            <a:pPr lvl="1"/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06" y="274638"/>
            <a:ext cx="7925982" cy="1143000"/>
          </a:xfrm>
        </p:spPr>
        <p:txBody>
          <a:bodyPr/>
          <a:lstStyle/>
          <a:p>
            <a:pPr algn="ctr"/>
            <a:r>
              <a:rPr dirty="0" err="1"/>
              <a:t>Προετοιμασία</a:t>
            </a:r>
            <a:r>
              <a:rPr dirty="0"/>
              <a:t> </a:t>
            </a:r>
            <a:r>
              <a:rPr dirty="0" err="1"/>
              <a:t>Χώρου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706" y="1447800"/>
            <a:ext cx="7925982" cy="4800600"/>
          </a:xfrm>
        </p:spPr>
        <p:txBody>
          <a:bodyPr/>
          <a:lstStyle/>
          <a:p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Θερμοκρασία</a:t>
            </a:r>
            <a:r>
              <a:rPr dirty="0" smtClean="0"/>
              <a:t>: </a:t>
            </a:r>
            <a:r>
              <a:rPr lang="el-GR" dirty="0" smtClean="0"/>
              <a:t> 20 -22</a:t>
            </a:r>
            <a:r>
              <a:rPr lang="el-GR" baseline="30000" dirty="0" smtClean="0"/>
              <a:t>ο</a:t>
            </a:r>
            <a:r>
              <a:rPr lang="en-US" dirty="0" smtClean="0">
                <a:latin typeface="Corbel" pitchFamily="34" charset="0"/>
              </a:rPr>
              <a:t>C</a:t>
            </a:r>
            <a:r>
              <a:rPr lang="el-GR" dirty="0" smtClean="0">
                <a:latin typeface="Corbel" pitchFamily="34" charset="0"/>
              </a:rPr>
              <a:t>.</a:t>
            </a:r>
          </a:p>
          <a:p>
            <a:pPr lvl="1">
              <a:buFont typeface="Arial" pitchFamily="34" charset="0"/>
              <a:buChar char="•"/>
            </a:pPr>
            <a:endParaRPr lang="el-GR" dirty="0" smtClean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Αποφυγή ρευμάτων αέρα.</a:t>
            </a:r>
          </a:p>
          <a:p>
            <a:pPr lvl="1">
              <a:buFont typeface="Arial" pitchFamily="34" charset="0"/>
              <a:buChar char="•"/>
            </a:pPr>
            <a:endParaRPr lang="el-GR"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Ζεστό και ασφαλές περιβάλλον.</a:t>
            </a:r>
          </a:p>
          <a:p>
            <a:pPr lvl="1">
              <a:buNone/>
            </a:pPr>
            <a:endParaRPr lang="el-GR" dirty="0" smtClean="0"/>
          </a:p>
          <a:p>
            <a:pPr lvl="1">
              <a:buFont typeface="Arial" pitchFamily="34" charset="0"/>
              <a:buChar char="•"/>
            </a:pPr>
            <a:r>
              <a:rPr lang="el-GR" b="1" u="sng" dirty="0" smtClean="0">
                <a:solidFill>
                  <a:srgbClr val="FF0000"/>
                </a:solidFill>
              </a:rPr>
              <a:t>Πριν ξεκινήσουμε</a:t>
            </a:r>
            <a:r>
              <a:rPr lang="el-GR" dirty="0" smtClean="0"/>
              <a:t>, συγκεντρώνουμε όλα τα απαραίτητα υλικά.</a:t>
            </a:r>
          </a:p>
          <a:p>
            <a:pPr lvl="1"/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029" y="274638"/>
            <a:ext cx="7888659" cy="1143000"/>
          </a:xfrm>
        </p:spPr>
        <p:txBody>
          <a:bodyPr/>
          <a:lstStyle/>
          <a:p>
            <a:pPr algn="ctr"/>
            <a:r>
              <a:rPr dirty="0" err="1">
                <a:effectLst/>
              </a:rPr>
              <a:t>Υλικά</a:t>
            </a:r>
            <a:r>
              <a:rPr dirty="0">
                <a:effectLst/>
              </a:rPr>
              <a:t> </a:t>
            </a:r>
            <a:r>
              <a:rPr dirty="0" err="1">
                <a:effectLst/>
              </a:rPr>
              <a:t>που</a:t>
            </a:r>
            <a:r>
              <a:rPr dirty="0">
                <a:effectLst/>
              </a:rPr>
              <a:t> </a:t>
            </a:r>
            <a:r>
              <a:rPr dirty="0" err="1">
                <a:effectLst/>
              </a:rPr>
              <a:t>Χρειαζόμαστε</a:t>
            </a:r>
            <a:endParaRPr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447800"/>
            <a:ext cx="7888659" cy="4800600"/>
          </a:xfrm>
        </p:spPr>
        <p:txBody>
          <a:bodyPr>
            <a:normAutofit fontScale="92500"/>
          </a:bodyPr>
          <a:lstStyle/>
          <a:p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Λεκάνη</a:t>
            </a:r>
            <a:r>
              <a:rPr dirty="0" smtClean="0"/>
              <a:t> </a:t>
            </a:r>
            <a:r>
              <a:rPr lang="el-GR" dirty="0" smtClean="0"/>
              <a:t>με</a:t>
            </a:r>
            <a:r>
              <a:rPr dirty="0" smtClean="0"/>
              <a:t> </a:t>
            </a:r>
            <a:r>
              <a:rPr lang="el-GR" dirty="0" smtClean="0"/>
              <a:t>βρασμένο</a:t>
            </a:r>
            <a:r>
              <a:rPr dirty="0" smtClean="0"/>
              <a:t> </a:t>
            </a:r>
            <a:r>
              <a:rPr lang="el-GR" dirty="0" smtClean="0"/>
              <a:t>νερό που έχει ήδη κρυώσει (χλιαρό)</a:t>
            </a:r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Βαμβάκι (μικρά κομμάτια) </a:t>
            </a:r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Παιδικά υγρά μαντηλάκια-</a:t>
            </a:r>
            <a:r>
              <a:rPr lang="el-GR" dirty="0" err="1" smtClean="0"/>
              <a:t>λαβέτα</a:t>
            </a:r>
            <a:r>
              <a:rPr lang="el-GR" dirty="0" smtClean="0"/>
              <a:t> (προαιρετικά)</a:t>
            </a:r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Πετσέτες (προσώπου και σώματος) </a:t>
            </a:r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 Αντισηπτικό Σαπούνι</a:t>
            </a:r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Πάνες</a:t>
            </a:r>
            <a:r>
              <a:rPr dirty="0" smtClean="0"/>
              <a:t> </a:t>
            </a:r>
            <a:r>
              <a:rPr dirty="0">
                <a:latin typeface="+mj-lt"/>
              </a:rPr>
              <a:t>&amp; </a:t>
            </a:r>
            <a:r>
              <a:rPr lang="el-GR" dirty="0" smtClean="0"/>
              <a:t>καθαρά ρούχα</a:t>
            </a:r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Δοχείο για λερωμένες πάνες</a:t>
            </a:r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Παιδική κρέμα.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>
                <a:effectLst/>
              </a:rPr>
              <a:t>Βήματα</a:t>
            </a:r>
            <a:r>
              <a:rPr dirty="0">
                <a:effectLst/>
              </a:rPr>
              <a:t> </a:t>
            </a:r>
            <a:r>
              <a:rPr dirty="0" err="1">
                <a:effectLst/>
              </a:rPr>
              <a:t>Διαδικασίας</a:t>
            </a:r>
            <a:r>
              <a:rPr dirty="0">
                <a:effectLst/>
              </a:rPr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Τοποθέτηση</a:t>
            </a:r>
            <a:r>
              <a:rPr dirty="0" smtClean="0"/>
              <a:t> </a:t>
            </a:r>
            <a:r>
              <a:rPr lang="el-GR" dirty="0" smtClean="0"/>
              <a:t>μωρού</a:t>
            </a:r>
            <a:r>
              <a:rPr dirty="0" smtClean="0"/>
              <a:t> </a:t>
            </a:r>
            <a:r>
              <a:rPr lang="el-GR" dirty="0" smtClean="0"/>
              <a:t>στην </a:t>
            </a:r>
            <a:r>
              <a:rPr lang="el-GR" dirty="0" err="1" smtClean="0"/>
              <a:t>αλλαξιέρα</a:t>
            </a:r>
            <a:r>
              <a:rPr lang="el-GR" dirty="0" smtClean="0"/>
              <a:t> </a:t>
            </a:r>
            <a:r>
              <a:rPr dirty="0" smtClean="0"/>
              <a:t>ή </a:t>
            </a:r>
            <a:r>
              <a:rPr lang="el-GR" dirty="0" smtClean="0"/>
              <a:t>στα γόνατα μας.</a:t>
            </a:r>
          </a:p>
          <a:p>
            <a:pPr lvl="1">
              <a:buNone/>
            </a:pPr>
            <a:endParaRPr lang="el-GR" dirty="0" smtClean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Περιποίηση</a:t>
            </a:r>
            <a:r>
              <a:rPr dirty="0" smtClean="0"/>
              <a:t> </a:t>
            </a:r>
            <a:r>
              <a:rPr lang="el-GR" dirty="0" smtClean="0"/>
              <a:t>προσώπου όπως στο  πλήρες μπάνιο.</a:t>
            </a:r>
          </a:p>
          <a:p>
            <a:pPr lvl="1">
              <a:buFont typeface="Arial" pitchFamily="34" charset="0"/>
              <a:buChar char="•"/>
            </a:pPr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Καθαρισμός χεριών</a:t>
            </a:r>
            <a:r>
              <a:rPr dirty="0" smtClean="0"/>
              <a:t> </a:t>
            </a:r>
            <a:r>
              <a:rPr lang="el-GR" dirty="0" smtClean="0"/>
              <a:t>με βαμβάκι.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ctr"/>
            <a:r>
              <a:rPr dirty="0" err="1"/>
              <a:t>Βήματα</a:t>
            </a:r>
            <a:r>
              <a:rPr dirty="0"/>
              <a:t> </a:t>
            </a:r>
            <a:r>
              <a:rPr dirty="0" err="1"/>
              <a:t>Διαδικασίας</a:t>
            </a:r>
            <a:r>
              <a:rPr dirty="0"/>
              <a:t> </a:t>
            </a:r>
            <a:r>
              <a:rPr dirty="0" smtClean="0"/>
              <a:t>(</a:t>
            </a:r>
            <a:r>
              <a:rPr lang="el-GR" dirty="0" smtClean="0"/>
              <a:t>ΙΙ</a:t>
            </a:r>
            <a:r>
              <a:rPr dirty="0" smtClean="0"/>
              <a:t>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367" y="1447800"/>
            <a:ext cx="7907321" cy="4800600"/>
          </a:xfrm>
        </p:spPr>
        <p:txBody>
          <a:bodyPr/>
          <a:lstStyle/>
          <a:p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Σκούπισμα</a:t>
            </a:r>
            <a:r>
              <a:rPr dirty="0" smtClean="0"/>
              <a:t> </a:t>
            </a:r>
            <a:r>
              <a:rPr lang="el-GR" dirty="0" smtClean="0"/>
              <a:t>σώματος</a:t>
            </a:r>
            <a:r>
              <a:rPr dirty="0" smtClean="0"/>
              <a:t> </a:t>
            </a:r>
            <a:r>
              <a:rPr lang="el-GR" dirty="0" smtClean="0"/>
              <a:t>με</a:t>
            </a:r>
            <a:r>
              <a:rPr dirty="0" smtClean="0"/>
              <a:t> </a:t>
            </a:r>
            <a:r>
              <a:rPr lang="el-GR" dirty="0" smtClean="0"/>
              <a:t>πετσέτα.</a:t>
            </a:r>
          </a:p>
          <a:p>
            <a:pPr lvl="1">
              <a:buFont typeface="Arial" pitchFamily="34" charset="0"/>
              <a:buChar char="•"/>
            </a:pPr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Αλλαγή πάνας στο τέλος.</a:t>
            </a:r>
          </a:p>
          <a:p>
            <a:pPr lvl="1">
              <a:buFont typeface="Arial" pitchFamily="34" charset="0"/>
              <a:buChar char="•"/>
            </a:pPr>
            <a:endParaRPr dirty="0"/>
          </a:p>
          <a:p>
            <a:pPr lvl="1">
              <a:buFont typeface="Arial" pitchFamily="34" charset="0"/>
              <a:buChar char="•"/>
            </a:pPr>
            <a:r>
              <a:rPr lang="el-GR" dirty="0" smtClean="0"/>
              <a:t>Φόρεμα</a:t>
            </a:r>
            <a:r>
              <a:rPr dirty="0" smtClean="0"/>
              <a:t> </a:t>
            </a:r>
            <a:r>
              <a:rPr lang="el-GR" dirty="0" smtClean="0"/>
              <a:t>καθαρών ρούχων.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Αλλαγή πάνας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Αφαιρούμε την λερωμένη πάνα και την πετάμε αμέσως.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Καθαρίζουμε την περιοχή:</a:t>
            </a:r>
          </a:p>
          <a:p>
            <a:pPr>
              <a:buNone/>
            </a:pPr>
            <a:r>
              <a:rPr lang="el-GR" dirty="0" smtClean="0"/>
              <a:t>  α) Με βαμβάκι ή </a:t>
            </a:r>
            <a:r>
              <a:rPr lang="el-GR" dirty="0" err="1" smtClean="0"/>
              <a:t>λαβέτα</a:t>
            </a:r>
            <a:r>
              <a:rPr lang="el-GR" dirty="0" smtClean="0"/>
              <a:t> σε χλιαρό νερό ή</a:t>
            </a:r>
          </a:p>
          <a:p>
            <a:pPr>
              <a:buNone/>
            </a:pPr>
            <a:r>
              <a:rPr lang="el-GR" dirty="0" smtClean="0"/>
              <a:t>  β) Με υγρά μαντηλάκια (με προσοχή).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b="1" dirty="0" smtClean="0"/>
              <a:t>Κατεύθυνση καθαρισμού:</a:t>
            </a:r>
          </a:p>
          <a:p>
            <a:pPr>
              <a:buNone/>
            </a:pPr>
            <a:r>
              <a:rPr lang="el-GR" b="1" dirty="0" smtClean="0"/>
              <a:t> </a:t>
            </a:r>
            <a:r>
              <a:rPr lang="el-GR" b="1" dirty="0" err="1" smtClean="0">
                <a:solidFill>
                  <a:schemeClr val="accent2">
                    <a:lumMod val="75000"/>
                  </a:schemeClr>
                </a:solidFill>
              </a:rPr>
              <a:t>Κορίτσια</a:t>
            </a:r>
            <a:r>
              <a:rPr lang="el-GR" dirty="0" err="1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l-GR" dirty="0" err="1" smtClean="0"/>
              <a:t>από</a:t>
            </a:r>
            <a:r>
              <a:rPr lang="el-GR" dirty="0" smtClean="0"/>
              <a:t> εμπρός προς τα πίσω.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Αγόρια:</a:t>
            </a:r>
            <a:r>
              <a:rPr lang="el-GR" dirty="0" smtClean="0"/>
              <a:t> από τα πόδια προς το πέος (χωρίς να τραβάμε </a:t>
            </a:r>
            <a:r>
              <a:rPr lang="el-GR" dirty="0" err="1" smtClean="0"/>
              <a:t>ακροποσθία</a:t>
            </a:r>
            <a:r>
              <a:rPr lang="el-GR" dirty="0" smtClean="0"/>
              <a:t>.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 Μπορούμε να αφήσουμε το βρέφος για  λίγο χωρίς πάνα.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 Τοποθετούμε νέα πάνα και λίγη κρέμα.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202</TotalTime>
  <Words>324</Words>
  <Application>Microsoft Office PowerPoint</Application>
  <PresentationFormat>Προβολή στην οθόνη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Ηλιοστάσιο</vt:lpstr>
      <vt:lpstr>Αγωγή Βρέφους και Νηπίου (Ε)</vt:lpstr>
      <vt:lpstr>Υγιεινή Βρέφους </vt:lpstr>
      <vt:lpstr>Τοπικό Πλύσιμο Βρέφους</vt:lpstr>
      <vt:lpstr>Σκοπός</vt:lpstr>
      <vt:lpstr>Προετοιμασία Χώρου</vt:lpstr>
      <vt:lpstr>Υλικά που Χρειαζόμαστε</vt:lpstr>
      <vt:lpstr>Βήματα Διαδικασίας (1)</vt:lpstr>
      <vt:lpstr>Βήματα Διαδικασίας (ΙΙ)</vt:lpstr>
      <vt:lpstr>Αλλαγή πάνας</vt:lpstr>
      <vt:lpstr>Ολοκλήρωση διαδικασίας </vt:lpstr>
      <vt:lpstr>Συμβουλές Ασφαλείας</vt:lpstr>
      <vt:lpstr>Διαφάνεια 12</vt:lpstr>
      <vt:lpstr>Πηγές 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Αγωγή Βρέφους και Νηπίου</dc:title>
  <dc:subject/>
  <dc:creator/>
  <cp:keywords/>
  <dc:description>generated using python-pptx</dc:description>
  <cp:lastModifiedBy>ΈΛΛΗ</cp:lastModifiedBy>
  <cp:revision>124</cp:revision>
  <dcterms:created xsi:type="dcterms:W3CDTF">2013-01-27T09:14:16Z</dcterms:created>
  <dcterms:modified xsi:type="dcterms:W3CDTF">2026-01-24T15:38:50Z</dcterms:modified>
  <cp:category/>
</cp:coreProperties>
</file>