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5" Type="http://schemas.openxmlformats.org/officeDocument/2006/relationships/custom-properties" Target="docProps/custom.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57" r:id="rId3"/>
    <p:sldId id="262" r:id="rId4"/>
    <p:sldId id="258" r:id="rId5"/>
    <p:sldId id="259" r:id="rId6"/>
    <p:sldId id="260" r:id="rId7"/>
    <p:sldId id="261"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notesMaster" Target="notesMasters/notesMaster1.xml" /><Relationship Id="rId2" Type="http://schemas.openxmlformats.org/officeDocument/2006/relationships/slide" Target="slides/slide1.xml" /><Relationship Id="rId16"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heme" Target="theme/theme1.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viewProps" Target="view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t>11/29/2021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3A1C593-65D0-4073-BCC9-577B9352EA97}" type="datetimeFigureOut">
              <a:rPr lang="en-US" smtClean="0"/>
              <a:t>11/29/2021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11/29/2021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11/29/2021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11/29/2021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11/29/2021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A1C593-65D0-4073-BCC9-577B9352EA97}" type="datetimeFigureOut">
              <a:rPr lang="en-US" smtClean="0"/>
              <a:t>11/29/2021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A1C593-65D0-4073-BCC9-577B9352EA97}" type="datetimeFigureOut">
              <a:rPr lang="en-US" smtClean="0"/>
              <a:t>11/29/2021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A1C593-65D0-4073-BCC9-577B9352EA97}" type="datetimeFigureOut">
              <a:rPr lang="en-US" smtClean="0"/>
              <a:t>11/29/2021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11/29/2021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11/29/2021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11/29/2021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11/29/2021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image" Target="../media/image2.jpeg" /><Relationship Id="rId1" Type="http://schemas.openxmlformats.org/officeDocument/2006/relationships/slideLayout" Target="../slideLayouts/slideLayout4.xml" /></Relationships>
</file>

<file path=ppt/slides/_rels/slide4.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altLang="en-US" dirty="0"/>
              <a:t> </a:t>
            </a:r>
            <a:r>
              <a:rPr lang="el-GR" altLang="en-US" b="1" dirty="0"/>
              <a:t>Η ΕΝΣΥΝΑΙΣΘΗΣΗ</a:t>
            </a:r>
          </a:p>
        </p:txBody>
      </p:sp>
      <p:sp>
        <p:nvSpPr>
          <p:cNvPr id="3" name="Subtitle 2"/>
          <p:cNvSpPr>
            <a:spLocks noGrp="1"/>
          </p:cNvSpPr>
          <p:nvPr>
            <p:ph type="subTitle" idx="1"/>
          </p:nvPr>
        </p:nvSpPr>
        <p:spPr>
          <a:xfrm>
            <a:off x="1524000" y="3602355"/>
            <a:ext cx="9144000" cy="2892425"/>
          </a:xfrm>
        </p:spPr>
        <p:txBody>
          <a:bodyPr>
            <a:normAutofit/>
          </a:bodyPr>
          <a:lstStyle/>
          <a:p>
            <a:r>
              <a:rPr lang="el-GR" altLang="en-US" i="1"/>
              <a:t>Μπαίνοντας στα παπούτσια του άλλου!</a:t>
            </a:r>
          </a:p>
          <a:p>
            <a:endParaRPr lang="el-GR" altLang="en-US" i="1"/>
          </a:p>
          <a:p>
            <a:r>
              <a:rPr lang="el-GR" altLang="en-US" i="1"/>
              <a:t>Αθηνά Αντωνιάδη - Κοινωνική Λειτουργός</a:t>
            </a:r>
          </a:p>
          <a:p>
            <a:r>
              <a:rPr lang="el-GR" altLang="en-US" i="1"/>
              <a:t>Ευγενία Μαρούση - Ψυχολόγος</a:t>
            </a:r>
          </a:p>
          <a:p>
            <a:r>
              <a:rPr lang="el-GR" altLang="en-US" i="1"/>
              <a:t>ΚΕ.ΔΑ.ΣΥ. ΑΙΤΩΛΟΑΚΑΡΝΑΝΙΑΣ 2021-22</a:t>
            </a:r>
          </a:p>
        </p:txBody>
      </p:sp>
      <p:pic>
        <p:nvPicPr>
          <p:cNvPr id="4" name="Picture 3" descr="screen_shot_2021-02-04_at_10.59.47_p.m"/>
          <p:cNvPicPr>
            <a:picLocks noChangeAspect="1"/>
          </p:cNvPicPr>
          <p:nvPr/>
        </p:nvPicPr>
        <p:blipFill>
          <a:blip r:embed="rId2"/>
          <a:stretch>
            <a:fillRect/>
          </a:stretch>
        </p:blipFill>
        <p:spPr>
          <a:xfrm rot="5400000">
            <a:off x="-1498600" y="1498600"/>
            <a:ext cx="6857365" cy="3860165"/>
          </a:xfrm>
          <a:prstGeom prst="rect">
            <a:avLst/>
          </a:prstGeom>
          <a:solidFill>
            <a:schemeClr val="accent2">
              <a:lumMod val="20000"/>
              <a:lumOff val="80000"/>
            </a:schemeClr>
          </a:solidFill>
          <a:effectLst>
            <a:softEdge rad="63500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65430" y="561340"/>
            <a:ext cx="11209020" cy="1325880"/>
          </a:xfrm>
        </p:spPr>
        <p:txBody>
          <a:bodyPr>
            <a:normAutofit fontScale="90000"/>
          </a:bodyPr>
          <a:lstStyle/>
          <a:p>
            <a:pPr marL="0" indent="0"/>
            <a:br>
              <a:rPr lang="el-GR" sz="2800"/>
            </a:br>
            <a:br>
              <a:rPr lang="el-GR" sz="2800"/>
            </a:br>
            <a:br>
              <a:rPr lang="el-GR" sz="2800"/>
            </a:br>
            <a:br>
              <a:rPr lang="el-GR" sz="2800"/>
            </a:br>
            <a:br>
              <a:rPr lang="el-GR" sz="2800"/>
            </a:br>
            <a:br>
              <a:rPr lang="el-GR" sz="2800"/>
            </a:br>
            <a:br>
              <a:rPr lang="el-GR" sz="2800"/>
            </a:br>
            <a:br>
              <a:rPr lang="el-GR" sz="2800"/>
            </a:br>
            <a:br>
              <a:rPr lang="el-GR" sz="2800"/>
            </a:br>
            <a:br>
              <a:rPr lang="el-GR" sz="2800"/>
            </a:br>
            <a:br>
              <a:rPr lang="el-GR" sz="2800"/>
            </a:br>
            <a:br>
              <a:rPr lang="el-GR" sz="2800"/>
            </a:br>
            <a:br>
              <a:rPr lang="el-GR" sz="2800"/>
            </a:br>
            <a:r>
              <a:rPr lang="el-GR" sz="3110" b="1"/>
              <a:t>Με την ενσυναίσθηση </a:t>
            </a:r>
            <a:br>
              <a:rPr lang="el-GR" sz="3110" b="1"/>
            </a:br>
            <a:br>
              <a:rPr lang="el-GR" sz="2800"/>
            </a:br>
            <a:r>
              <a:rPr lang="el-GR" sz="2800"/>
              <a:t>Χτίζουμε γερές σχέσεις με γερές βάσεις</a:t>
            </a:r>
            <a:br>
              <a:rPr lang="el-GR" sz="2800"/>
            </a:br>
            <a:r>
              <a:rPr lang="el-GR" sz="2800"/>
              <a:t>Ακούμε,δεν αδιαφορούμε και είμαστε κοντά στους συναθρώπους μας</a:t>
            </a:r>
            <a:br>
              <a:rPr lang="el-GR" sz="2800"/>
            </a:br>
            <a:r>
              <a:rPr lang="el-GR" sz="2800"/>
              <a:t>Καλλιεργούμε και αναπτύσσουμε την κοινωνική συνοχή και την αλληλεγγύη</a:t>
            </a:r>
            <a:br>
              <a:rPr lang="el-GR" sz="2800"/>
            </a:br>
            <a:r>
              <a:rPr lang="el-GR" sz="2800"/>
              <a:t>Μαθαίνουμε να συναισθάνομαστε τον απέναντι </a:t>
            </a:r>
            <a:r>
              <a:rPr lang="el-GR" sz="2800" i="1"/>
              <a:t>(αν βρίσκεται σε δύσκολη θέση πχ. δέχεται βία)</a:t>
            </a:r>
            <a:br>
              <a:rPr lang="el-GR" sz="2800" i="1"/>
            </a:br>
            <a:r>
              <a:rPr lang="el-GR" sz="2800" i="1"/>
              <a:t>Μπορούμε να αναπτύσουμε</a:t>
            </a:r>
            <a:r>
              <a:rPr lang="el-GR" sz="2800"/>
              <a:t> δημιουργικές δράσεις με στόχο την ενδυνάμωση της (ενσυναίσθησης)</a:t>
            </a:r>
            <a:br>
              <a:rPr lang="el-GR" sz="2800"/>
            </a:br>
            <a:r>
              <a:rPr lang="el-GR" sz="2800"/>
              <a:t>Άυξηση της αυτοεκτίμησης και Αφύπνιση  σε σχέση με την συναισθηματική</a:t>
            </a:r>
            <a:br>
              <a:rPr lang="el-GR" sz="2800"/>
            </a:br>
            <a:r>
              <a:rPr lang="el-GR" sz="2800"/>
              <a:t> κατάσταση των άλλων</a:t>
            </a:r>
            <a:br>
              <a:rPr lang="el-GR" sz="2800"/>
            </a:br>
            <a:r>
              <a:rPr lang="el-GR" sz="2800"/>
              <a:t>Ενθάρρυνση, υποστήριξη και αποδοχή του άλλου.</a:t>
            </a:r>
            <a:br>
              <a:rPr lang="el-GR" sz="2800"/>
            </a:br>
            <a:r>
              <a:rPr lang="el-GR" sz="2800"/>
              <a:t>συνεργάζονται με τους συμμαθητές τους.</a:t>
            </a:r>
            <a:br>
              <a:rPr lang="el-GR" sz="2800"/>
            </a:br>
            <a:r>
              <a:rPr lang="el-GR" sz="2800"/>
              <a:t>Να μπορούνα συνθέτουν τις απόψεις τους , να</a:t>
            </a:r>
            <a:br>
              <a:rPr lang="el-GR" sz="2800"/>
            </a:br>
            <a:r>
              <a:rPr lang="el-GR" sz="2800"/>
              <a:t> οργανώνουν τα συναισθήματα τους και να</a:t>
            </a:r>
            <a:br>
              <a:rPr lang="el-GR" sz="2800"/>
            </a:br>
            <a:r>
              <a:rPr lang="el-GR" sz="2800"/>
              <a:t> διαχειρίζονται την διαφορετικότητα των</a:t>
            </a:r>
            <a:br>
              <a:rPr lang="el-GR" sz="2800"/>
            </a:br>
            <a:r>
              <a:rPr lang="el-GR" sz="2800"/>
              <a:t>απόψεών τους.</a:t>
            </a:r>
            <a:br>
              <a:rPr lang="el-GR" sz="2800"/>
            </a:br>
            <a:br>
              <a:rPr lang="el-GR" sz="2800"/>
            </a:br>
            <a:endParaRPr lang="el-GR" sz="2800"/>
          </a:p>
        </p:txBody>
      </p:sp>
      <p:pic>
        <p:nvPicPr>
          <p:cNvPr id="4" name="Content Placeholder 3" descr="30683397_empathy-b"/>
          <p:cNvPicPr>
            <a:picLocks noGrp="1" noChangeAspect="1"/>
          </p:cNvPicPr>
          <p:nvPr>
            <p:ph idx="1"/>
          </p:nvPr>
        </p:nvPicPr>
        <p:blipFill>
          <a:blip r:embed="rId3"/>
          <a:stretch>
            <a:fillRect/>
          </a:stretch>
        </p:blipFill>
        <p:spPr>
          <a:xfrm>
            <a:off x="7989269" y="4544587"/>
            <a:ext cx="3485181" cy="1873328"/>
          </a:xfrm>
          <a:prstGeom prst="rect">
            <a:avLst/>
          </a:prstGeom>
          <a:effectLst>
            <a:softEdge rad="6350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19450" y="1527810"/>
            <a:ext cx="8251190" cy="1412875"/>
          </a:xfrm>
        </p:spPr>
        <p:txBody>
          <a:bodyPr>
            <a:normAutofit fontScale="90000"/>
          </a:bodyPr>
          <a:lstStyle/>
          <a:p>
            <a:pPr marL="0" indent="0"/>
            <a:br>
              <a:rPr lang="el-GR" altLang="en-US" b="1"/>
            </a:br>
            <a:br>
              <a:rPr lang="el-GR" altLang="en-US" b="1"/>
            </a:br>
            <a:br>
              <a:rPr lang="el-GR" altLang="en-US" b="1"/>
            </a:br>
            <a:br>
              <a:rPr lang="el-GR" altLang="en-US" b="1"/>
            </a:br>
            <a:br>
              <a:rPr lang="el-GR" altLang="en-US" b="1"/>
            </a:br>
            <a:br>
              <a:rPr lang="el-GR" altLang="en-US" b="1"/>
            </a:br>
            <a:r>
              <a:rPr lang="el-GR" altLang="en-US" b="1"/>
              <a:t>Η Ενσυναίσθηση - Ορισμός</a:t>
            </a:r>
            <a:br>
              <a:rPr lang="el-GR" altLang="en-US" b="1"/>
            </a:br>
            <a:r>
              <a:rPr lang="el-GR" altLang="en-US" sz="2665" b="1"/>
              <a:t>Η ικανότητα </a:t>
            </a:r>
            <a:r>
              <a:rPr lang="el-GR" altLang="en-US" sz="2665"/>
              <a:t>να βλέπει κάποιος </a:t>
            </a:r>
            <a:br>
              <a:rPr lang="el-GR" altLang="en-US" sz="2665"/>
            </a:br>
            <a:r>
              <a:rPr lang="el-GR" altLang="en-US" sz="2665"/>
              <a:t>τον κόσμο του άλλου, όπως εκείνος βιώνει</a:t>
            </a:r>
            <a:br>
              <a:rPr lang="el-GR" altLang="en-US" sz="2665"/>
            </a:br>
            <a:r>
              <a:rPr lang="el-GR" altLang="en-US" sz="2665"/>
              <a:t>μέσα από τα δικά του μάτια.</a:t>
            </a:r>
            <a:br>
              <a:rPr lang="el-GR" altLang="en-US" sz="2665"/>
            </a:br>
            <a:r>
              <a:rPr lang="el-GR" altLang="en-US" sz="2665" b="1"/>
              <a:t>Έχει Γνωστική διάσταση</a:t>
            </a:r>
            <a:br>
              <a:rPr lang="el-GR" altLang="en-US" sz="2665"/>
            </a:br>
            <a:r>
              <a:rPr lang="en-US" altLang="el-GR" sz="2665"/>
              <a:t>i. </a:t>
            </a:r>
            <a:r>
              <a:rPr lang="el-GR" altLang="en-US" sz="2665"/>
              <a:t>Επικεντρώνομαι στον άλλον μέσα από  σωστή τεχνική προσεχτικής παρακολούθησης.</a:t>
            </a:r>
            <a:br>
              <a:rPr lang="el-GR" altLang="en-US" sz="2665"/>
            </a:br>
            <a:r>
              <a:rPr lang="en-US" altLang="el-GR" sz="2665"/>
              <a:t>ii.</a:t>
            </a:r>
            <a:r>
              <a:rPr lang="el-GR" altLang="en-US" sz="2665"/>
              <a:t>Κατανοώ το συναίσθημα που βιώνει ο αλλος.</a:t>
            </a:r>
            <a:br>
              <a:rPr lang="el-GR" altLang="en-US" sz="2665"/>
            </a:br>
            <a:r>
              <a:rPr lang="en-US" altLang="el-GR" sz="2665"/>
              <a:t>iii.</a:t>
            </a:r>
            <a:r>
              <a:rPr lang="el-GR" altLang="el-GR" sz="2665"/>
              <a:t>Αποφεύγω το να αξιολογώ και να συγκρίνω ή να κριτικάρω τον εαυτό μου</a:t>
            </a:r>
            <a:br>
              <a:rPr lang="el-GR" altLang="el-GR" sz="2665"/>
            </a:br>
            <a:r>
              <a:rPr lang="el-GR" altLang="el-GR" sz="2665" b="1"/>
              <a:t>Συναισθηματική διάσταση</a:t>
            </a:r>
            <a:br>
              <a:rPr lang="el-GR" altLang="el-GR" sz="2665"/>
            </a:br>
            <a:r>
              <a:rPr lang="en-US" altLang="el-GR" sz="2665"/>
              <a:t>i. </a:t>
            </a:r>
            <a:r>
              <a:rPr lang="el-GR" altLang="el-GR" sz="2665"/>
              <a:t>Αισθάνομαι - διαισθάνομαι αυτό που ζει ο άλλος, </a:t>
            </a:r>
            <a:r>
              <a:rPr lang="el-GR" altLang="el-GR" sz="2665" i="1" u="sng"/>
              <a:t>χωρίς</a:t>
            </a:r>
            <a:r>
              <a:rPr lang="el-GR" altLang="el-GR" sz="2665"/>
              <a:t> να ταυτίζομαι μαζί του.</a:t>
            </a:r>
            <a:br>
              <a:rPr lang="el-GR" altLang="el-GR" sz="2665"/>
            </a:br>
            <a:r>
              <a:rPr lang="en-US" altLang="el-GR" sz="2665"/>
              <a:t>ii. </a:t>
            </a:r>
            <a:r>
              <a:rPr lang="el-GR" altLang="en-US" sz="2665"/>
              <a:t>Δεν αφαιρώ προσωπικές απόψει ή σκέψεις συναισθήματα διότι δεν υιοθετώ το συναίσθημα του άλλου.</a:t>
            </a:r>
            <a:br>
              <a:rPr lang="el-GR" altLang="en-US" sz="2665"/>
            </a:br>
            <a:r>
              <a:rPr lang="en-US" altLang="en-US" sz="2665"/>
              <a:t>iii. </a:t>
            </a:r>
            <a:r>
              <a:rPr lang="el-GR" altLang="en-US" sz="2665"/>
              <a:t>Ξαναφέρνω στο μυαλό μου τα λεγόμενά του,με σκοπό α καταλάβω αν τον έχω κατανοήσει</a:t>
            </a:r>
            <a:br>
              <a:rPr lang="el-GR" altLang="el-GR" sz="2665"/>
            </a:br>
            <a:br>
              <a:rPr lang="el-GR" altLang="en-US" sz="2665" b="1"/>
            </a:br>
            <a:br>
              <a:rPr lang="el-GR" altLang="en-US" sz="2665" b="1"/>
            </a:br>
            <a:endParaRPr lang="el-GR" altLang="en-US" sz="2665" b="1"/>
          </a:p>
        </p:txBody>
      </p:sp>
      <p:pic>
        <p:nvPicPr>
          <p:cNvPr id="4" name="Content Placeholder 3" descr="screen_shot_2021-02-04_at_10.59.47_p.m"/>
          <p:cNvPicPr>
            <a:picLocks noGrp="1" noChangeAspect="1"/>
          </p:cNvPicPr>
          <p:nvPr>
            <p:ph idx="1"/>
          </p:nvPr>
        </p:nvPicPr>
        <p:blipFill>
          <a:blip r:embed="rId2"/>
          <a:stretch>
            <a:fillRect/>
          </a:stretch>
        </p:blipFill>
        <p:spPr>
          <a:xfrm rot="5400000">
            <a:off x="-577203" y="1121401"/>
            <a:ext cx="4008734" cy="2256791"/>
          </a:xfrm>
          <a:prstGeom prst="rect">
            <a:avLst/>
          </a:prstGeom>
          <a:effectLst>
            <a:softEdge rad="63500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altLang="en-US"/>
              <a:t> </a:t>
            </a:r>
          </a:p>
        </p:txBody>
      </p:sp>
      <p:pic>
        <p:nvPicPr>
          <p:cNvPr id="4" name="Content Placeholder 3" descr="23f6a067599ae98276b159b7685c0abf_XL"/>
          <p:cNvPicPr>
            <a:picLocks noGrp="1" noChangeAspect="1"/>
          </p:cNvPicPr>
          <p:nvPr>
            <p:ph sz="half" idx="1"/>
          </p:nvPr>
        </p:nvPicPr>
        <p:blipFill>
          <a:blip r:embed="rId2"/>
          <a:stretch>
            <a:fillRect/>
          </a:stretch>
        </p:blipFill>
        <p:spPr>
          <a:xfrm>
            <a:off x="476759" y="4527315"/>
            <a:ext cx="2469369" cy="1965560"/>
          </a:xfrm>
          <a:prstGeom prst="rect">
            <a:avLst/>
          </a:prstGeom>
          <a:effectLst>
            <a:softEdge rad="635000"/>
          </a:effectLst>
        </p:spPr>
      </p:pic>
      <p:pic>
        <p:nvPicPr>
          <p:cNvPr id="5" name="Content Placeholder 4" descr="screen_shot_2021-02-04_at_10.59.47_p.m"/>
          <p:cNvPicPr>
            <a:picLocks noGrp="1" noChangeAspect="1"/>
          </p:cNvPicPr>
          <p:nvPr>
            <p:ph sz="half" idx="2"/>
          </p:nvPr>
        </p:nvPicPr>
        <p:blipFill>
          <a:blip r:embed="rId3"/>
          <a:stretch>
            <a:fillRect/>
          </a:stretch>
        </p:blipFill>
        <p:spPr>
          <a:xfrm>
            <a:off x="9788222" y="4662697"/>
            <a:ext cx="2403778" cy="1965560"/>
          </a:xfrm>
          <a:prstGeom prst="rect">
            <a:avLst/>
          </a:prstGeom>
          <a:effectLst>
            <a:softEdge rad="635000"/>
          </a:effectLst>
        </p:spPr>
      </p:pic>
      <p:sp>
        <p:nvSpPr>
          <p:cNvPr id="7" name="Text Box 6"/>
          <p:cNvSpPr txBox="1"/>
          <p:nvPr/>
        </p:nvSpPr>
        <p:spPr>
          <a:xfrm>
            <a:off x="307975" y="365125"/>
            <a:ext cx="11576685" cy="4092575"/>
          </a:xfrm>
          <a:prstGeom prst="rect">
            <a:avLst/>
          </a:prstGeom>
          <a:noFill/>
        </p:spPr>
        <p:txBody>
          <a:bodyPr wrap="square" rtlCol="0" anchor="t">
            <a:spAutoFit/>
          </a:bodyPr>
          <a:lstStyle/>
          <a:p>
            <a:pPr algn="just"/>
            <a:r>
              <a:rPr lang="el-GR" altLang="en-US" sz="2000" b="1">
                <a:latin typeface="+mj-lt"/>
                <a:cs typeface="+mj-lt"/>
              </a:rPr>
              <a:t>Λοιπόν....</a:t>
            </a:r>
            <a:endParaRPr lang="en-US" sz="2000" b="1">
              <a:latin typeface="+mj-lt"/>
              <a:cs typeface="+mj-lt"/>
            </a:endParaRPr>
          </a:p>
          <a:p>
            <a:pPr algn="just"/>
            <a:r>
              <a:rPr lang="en-US" sz="2000" b="1" i="1">
                <a:latin typeface="+mj-lt"/>
                <a:cs typeface="+mj-lt"/>
              </a:rPr>
              <a:t>Η ενσυναίσθηση</a:t>
            </a:r>
            <a:r>
              <a:rPr lang="en-US" sz="2000">
                <a:latin typeface="+mj-lt"/>
                <a:cs typeface="+mj-lt"/>
              </a:rPr>
              <a:t> είναι στην πραγματικότητα η συμπόνια που έχουμε για τους άλλους ανθρώπους όταν εκείνοι βιώνουν συγκεκριμένες καταστάσεις ψυχικές ή σωματικές, η κατάσταση του να «μπαίνουμε στη θέση του άλλου». Για παράδειγμα, στενοχωριέμαι όταν αδικείται ο συνάδελφός μου στη δουλειά, όταν δέχεται κακοποίηση ένας άνθρωπος ανεξαρτήτως φύλου, όταν περιθωριοποιείται μια μειονότητα και ας μην με αφορούν άμεσα. Με άλλα λόγια, η ενσυναίσθηση τοποθετείται ως η ταύτιση των συναισθημάτων ενός υποκειμένου με τα αισθήματα πόνου, στενοχώριας, αδικίας, ενός άλλου που το βιώνει.</a:t>
            </a:r>
          </a:p>
          <a:p>
            <a:pPr algn="just"/>
            <a:endParaRPr lang="en-US" sz="2000">
              <a:latin typeface="+mj-lt"/>
              <a:cs typeface="+mj-lt"/>
            </a:endParaRPr>
          </a:p>
          <a:p>
            <a:pPr algn="just"/>
            <a:r>
              <a:rPr lang="en-US" sz="2000" b="1" i="1">
                <a:latin typeface="+mj-lt"/>
                <a:cs typeface="+mj-lt"/>
              </a:rPr>
              <a:t>Ενσυναίσθηση: </a:t>
            </a:r>
            <a:r>
              <a:rPr lang="en-US" sz="2000">
                <a:latin typeface="+mj-lt"/>
                <a:cs typeface="+mj-lt"/>
              </a:rPr>
              <a:t>Οποιαδήποτε διαδικασία προκύπτει από το γεγονός ότι ένας παρατηρητής κατανοεί την κατάσταση των άλλων από ενεργοποίηση προσωπικών, νευρικών και διανοητικών αναπαραστάσεων αυτής της κατάστασης, συμπεριλαμβανομένης της ικανότητας να επηρεαστεί και να ταυτιστεί με τη συναισθηματική κατάσταση του άλλου, να εκτιμήσει τους λόγους που οδήγησαν στην κατάσταση αυτή και να ταυτιστεί με τον άλλο, υιοθετώντας τη δική του αντίληψη.</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82575"/>
            <a:ext cx="10515600" cy="1729105"/>
          </a:xfrm>
        </p:spPr>
        <p:txBody>
          <a:bodyPr>
            <a:normAutofit fontScale="90000"/>
          </a:bodyPr>
          <a:lstStyle/>
          <a:p>
            <a:br>
              <a:rPr lang="el-GR" altLang="en-US" b="1"/>
            </a:br>
            <a:br>
              <a:rPr lang="el-GR" altLang="en-US" b="1"/>
            </a:br>
            <a:br>
              <a:rPr lang="el-GR" altLang="en-US" b="1"/>
            </a:br>
            <a:r>
              <a:rPr lang="el-GR" altLang="en-US" b="1"/>
              <a:t>Η Ενσυναίσθηση: Γονέας - Παιδί</a:t>
            </a:r>
            <a:br>
              <a:rPr lang="el-GR" altLang="en-US" b="1"/>
            </a:br>
            <a:r>
              <a:rPr lang="en-US" altLang="el-GR" sz="3110"/>
              <a:t>i.</a:t>
            </a:r>
            <a:r>
              <a:rPr lang="el-GR" altLang="en-US" sz="3110"/>
              <a:t> Η ικανότητα του γονέα να κατανοεί τον κόσμο μεσα από τα μάτια του παιδιού</a:t>
            </a:r>
            <a:r>
              <a:rPr lang="en-GB" altLang="el-GR" sz="3110" i="1"/>
              <a:t> (</a:t>
            </a:r>
            <a:r>
              <a:rPr lang="el-GR" altLang="el-GR" sz="3110" i="1"/>
              <a:t>γνωστική διάσταση)</a:t>
            </a:r>
            <a:r>
              <a:rPr lang="el-GR" altLang="el-GR" sz="3110"/>
              <a:t> και να μπορεί να βιώνει/ κατανοεί τα συναισθήματα που βιώνει το παιδί </a:t>
            </a:r>
            <a:r>
              <a:rPr lang="el-GR" altLang="el-GR" sz="3110" i="1"/>
              <a:t>(συναισθηματική διάσταση)</a:t>
            </a:r>
            <a:br>
              <a:rPr lang="el-GR" altLang="en-US" sz="3110"/>
            </a:br>
            <a:r>
              <a:rPr lang="en-US" altLang="el-GR" sz="3110"/>
              <a:t>ii.</a:t>
            </a:r>
            <a:r>
              <a:rPr lang="el-GR" altLang="en-US" sz="3110"/>
              <a:t>Δεν πρέπει να κάνει δεκτές </a:t>
            </a:r>
            <a:r>
              <a:rPr lang="el-GR" altLang="en-US" sz="3110" i="1" u="sng"/>
              <a:t>όλες</a:t>
            </a:r>
            <a:r>
              <a:rPr lang="el-GR" altLang="en-US" sz="3110"/>
              <a:t> τις συμπεριφορές του παιδιού</a:t>
            </a:r>
            <a:br>
              <a:rPr lang="el-GR" altLang="en-US" sz="3110" b="1"/>
            </a:br>
            <a:r>
              <a:rPr lang="en-US" altLang="en-US" sz="3110"/>
              <a:t>iii.</a:t>
            </a:r>
            <a:r>
              <a:rPr lang="el-GR" altLang="en-US" sz="3110"/>
              <a:t>Ο γονέας μέσα σε αυτή τη σχέση πρέπει να έχει τη δυνατότητα να εκφράζει τις προσωπικές του ανάγκες που θέλει να πραγματοποιούνται και έτσι να διαπραγματευτεί με το παιδί τους κανόνες στην οικογένεια.</a:t>
            </a:r>
          </a:p>
        </p:txBody>
      </p:sp>
      <p:pic>
        <p:nvPicPr>
          <p:cNvPr id="4" name="Content Placeholder 3" descr="screen_shot_2021-02-04_at_10.59.47_p.m"/>
          <p:cNvPicPr>
            <a:picLocks noGrp="1" noChangeAspect="1"/>
          </p:cNvPicPr>
          <p:nvPr>
            <p:ph idx="1"/>
          </p:nvPr>
        </p:nvPicPr>
        <p:blipFill>
          <a:blip r:embed="rId2"/>
          <a:stretch>
            <a:fillRect/>
          </a:stretch>
        </p:blipFill>
        <p:spPr>
          <a:xfrm>
            <a:off x="-134620" y="4531360"/>
            <a:ext cx="5508130" cy="2044065"/>
          </a:xfrm>
          <a:prstGeom prst="rect">
            <a:avLst/>
          </a:prstGeom>
          <a:effectLst>
            <a:softEdge rad="63500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l-GR" altLang="en-US" b="1"/>
            </a:br>
            <a:br>
              <a:rPr lang="el-GR" altLang="en-US" b="1"/>
            </a:br>
            <a:br>
              <a:rPr lang="el-GR" altLang="en-US" b="1"/>
            </a:br>
            <a:br>
              <a:rPr lang="el-GR" altLang="en-US" b="1"/>
            </a:br>
            <a:br>
              <a:rPr lang="el-GR" altLang="en-US" b="1"/>
            </a:br>
            <a:r>
              <a:rPr lang="el-GR" altLang="en-US" b="1"/>
              <a:t>Ενσυναίσθηση: Εκπαιδευτικός - Μαθητής</a:t>
            </a:r>
            <a:br>
              <a:rPr lang="el-GR" altLang="en-US"/>
            </a:br>
            <a:r>
              <a:rPr lang="en-US" altLang="el-GR" sz="3110"/>
              <a:t>i. </a:t>
            </a:r>
            <a:r>
              <a:rPr lang="el-GR" altLang="en-US" sz="3110"/>
              <a:t>Ο εκπαιδευτικός είναι σωστό να συναισθάνεται έγκαιρα τα προβλήματα και τα συναισθήματα που νιώθει το παιδί μέσα στον εκπαιδευτικό χώρο</a:t>
            </a:r>
            <a:br>
              <a:rPr lang="el-GR" altLang="en-US" sz="3110"/>
            </a:br>
            <a:r>
              <a:rPr lang="en-US" altLang="el-GR" sz="3110"/>
              <a:t>ii.</a:t>
            </a:r>
            <a:r>
              <a:rPr lang="el-GR" altLang="el-GR" sz="3110"/>
              <a:t>Να προετοιμάζει την κατάλληλη εκπαιδευτική παρέμβαση, η οποία να στοχεύει στην πρόληψη της κάθε τυχόν συμπεριφοράς που παρατηρείται</a:t>
            </a:r>
            <a:br>
              <a:rPr lang="el-GR" altLang="el-GR" sz="3110"/>
            </a:br>
            <a:br>
              <a:rPr lang="el-GR" altLang="el-GR" sz="3110"/>
            </a:br>
            <a:r>
              <a:rPr lang="el-GR" altLang="el-GR" sz="3110"/>
              <a:t>...Το παιδί που δημιουργεί θέματα μέσα στην τάξη και στο σχολείο είναι ένα παιδί που έχει άλυτα θέματα τα οποία δεν μπορεί να διαχειριστεί...</a:t>
            </a:r>
          </a:p>
        </p:txBody>
      </p:sp>
      <p:pic>
        <p:nvPicPr>
          <p:cNvPr id="4" name="Content Placeholder 3" descr="screen_shot_2021-02-04_at_10.59.47_p.m"/>
          <p:cNvPicPr>
            <a:picLocks noGrp="1" noChangeAspect="1"/>
          </p:cNvPicPr>
          <p:nvPr>
            <p:ph idx="1"/>
          </p:nvPr>
        </p:nvPicPr>
        <p:blipFill>
          <a:blip r:embed="rId2"/>
          <a:stretch>
            <a:fillRect/>
          </a:stretch>
        </p:blipFill>
        <p:spPr>
          <a:xfrm>
            <a:off x="7175839" y="4305408"/>
            <a:ext cx="4376641" cy="2463382"/>
          </a:xfrm>
          <a:prstGeom prst="rect">
            <a:avLst/>
          </a:prstGeom>
          <a:effectLst>
            <a:softEdge rad="635000"/>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l-GR" altLang="en-US" b="1"/>
            </a:br>
            <a:br>
              <a:rPr lang="el-GR" altLang="en-US" b="1"/>
            </a:br>
            <a:br>
              <a:rPr lang="el-GR" altLang="en-US" b="1"/>
            </a:br>
            <a:br>
              <a:rPr lang="el-GR" altLang="en-US" b="1"/>
            </a:br>
            <a:br>
              <a:rPr lang="el-GR" altLang="en-US" b="1"/>
            </a:br>
            <a:br>
              <a:rPr lang="el-GR" altLang="en-US" b="1"/>
            </a:br>
            <a:br>
              <a:rPr lang="el-GR" altLang="en-US" b="1"/>
            </a:br>
            <a:br>
              <a:rPr lang="el-GR" altLang="en-US" b="1"/>
            </a:br>
            <a:r>
              <a:rPr lang="el-GR" altLang="en-US" b="1"/>
              <a:t>Τι κάνει ο εκπαιδευτικός;</a:t>
            </a:r>
            <a:br>
              <a:rPr lang="el-GR" altLang="en-US"/>
            </a:br>
            <a:r>
              <a:rPr lang="en-US" altLang="el-GR" sz="3110"/>
              <a:t>i. </a:t>
            </a:r>
            <a:r>
              <a:rPr lang="el-GR" altLang="el-GR" sz="3110"/>
              <a:t>Ουσιαστική και όχι κριτική ακρόαση</a:t>
            </a:r>
            <a:br>
              <a:rPr lang="el-GR" altLang="el-GR" sz="3110"/>
            </a:br>
            <a:r>
              <a:rPr lang="en-US" altLang="el-GR" sz="3110"/>
              <a:t>ii. </a:t>
            </a:r>
            <a:r>
              <a:rPr lang="el-GR" altLang="el-GR" sz="3110"/>
              <a:t>Προληπτική μόρφωση (</a:t>
            </a:r>
            <a:r>
              <a:rPr lang="en-US" altLang="el-GR" sz="3110"/>
              <a:t>Kabbat Zin)</a:t>
            </a:r>
            <a:r>
              <a:rPr lang="el-GR" altLang="el-GR" sz="3110"/>
              <a:t> : </a:t>
            </a:r>
            <a:br>
              <a:rPr lang="el-GR" altLang="el-GR" sz="3110"/>
            </a:br>
            <a:r>
              <a:rPr lang="el-GR" altLang="el-GR" sz="3110"/>
              <a:t>Εκπαιδεύουμαι τα παιδιά για τη ζωή, όχι μόνο </a:t>
            </a:r>
            <a:br>
              <a:rPr lang="el-GR" altLang="el-GR" sz="3110"/>
            </a:br>
            <a:r>
              <a:rPr lang="el-GR" altLang="el-GR" sz="3110"/>
              <a:t>για τη δουλειά.</a:t>
            </a:r>
            <a:br>
              <a:rPr lang="el-GR" altLang="el-GR" sz="3110"/>
            </a:br>
            <a:r>
              <a:rPr lang="en-US" altLang="el-GR" sz="3110"/>
              <a:t>iii.</a:t>
            </a:r>
            <a:r>
              <a:rPr lang="el-GR" altLang="en-US" sz="3110"/>
              <a:t>Διάλογος για να κατανοήσουμε </a:t>
            </a:r>
            <a:br>
              <a:rPr lang="el-GR" altLang="en-US" sz="3110"/>
            </a:br>
            <a:r>
              <a:rPr lang="el-GR" altLang="en-US" sz="3110"/>
              <a:t>τον τρόπο σκέψης του παιδιού και εκείνο τον δικό μας</a:t>
            </a:r>
            <a:br>
              <a:rPr lang="el-GR" altLang="en-US" sz="3110"/>
            </a:br>
            <a:r>
              <a:rPr lang="en-US" altLang="el-GR" sz="3110"/>
              <a:t>iv</a:t>
            </a:r>
            <a:r>
              <a:rPr lang="el-GR" altLang="el-GR" sz="3110"/>
              <a:t>. Να “εμπλακεί” ο μαθητής σε δραστηριότητες που αφορούν ζητήματα κοινωνικών σχέσεων, αλλά και να καλλιεργεί κλίμα αποδοχής  για παιδιά με ειδικές ιδιαιτερότητες.</a:t>
            </a:r>
            <a:br>
              <a:rPr lang="el-GR" altLang="el-GR" sz="3110"/>
            </a:br>
            <a:r>
              <a:rPr lang="en-US" altLang="el-GR" sz="3110"/>
              <a:t>v.</a:t>
            </a:r>
            <a:r>
              <a:rPr lang="el-GR" altLang="en-US" sz="3110"/>
              <a:t>Προσαρμογή παιδαγωγικών μεθόδων , στόχων αγωγής</a:t>
            </a:r>
            <a:br>
              <a:rPr lang="el-GR" altLang="en-US" sz="3110"/>
            </a:br>
            <a:r>
              <a:rPr lang="en-US" altLang="en-US" sz="3110"/>
              <a:t>vi.</a:t>
            </a:r>
            <a:r>
              <a:rPr lang="el-GR" altLang="en-US" sz="3110"/>
              <a:t>Κοινωνικοποίηση όλων των μελών. Η εκπαιδευτική διαδικασία πρέπει να αποτελεί συλλογικό δρώμενο δηλ. ΟΛΟΙ ΜΑΖΙ.</a:t>
            </a:r>
            <a:br>
              <a:rPr lang="el-GR" altLang="en-US" sz="3110"/>
            </a:br>
            <a:r>
              <a:rPr lang="en-US" altLang="el-GR" sz="3110"/>
              <a:t>vii.</a:t>
            </a:r>
            <a:r>
              <a:rPr lang="el-GR" altLang="en-US" sz="3110"/>
              <a:t>Θετικό κλίμα μέσα στην τάξη με στοχους </a:t>
            </a:r>
            <a:br>
              <a:rPr lang="el-GR" altLang="en-US" sz="3110"/>
            </a:br>
            <a:r>
              <a:rPr lang="el-GR" altLang="en-US" sz="3110"/>
              <a:t>Αλληλεπίδραση - Συνεργασία - Προσαρμογή - Αποδοχή</a:t>
            </a:r>
          </a:p>
        </p:txBody>
      </p:sp>
      <p:pic>
        <p:nvPicPr>
          <p:cNvPr id="4" name="Content Placeholder 3" descr="screen_shot_2021-02-04_at_10.59.47_p.m"/>
          <p:cNvPicPr>
            <a:picLocks noGrp="1" noChangeAspect="1"/>
          </p:cNvPicPr>
          <p:nvPr>
            <p:ph idx="1"/>
          </p:nvPr>
        </p:nvPicPr>
        <p:blipFill>
          <a:blip r:embed="rId2"/>
          <a:stretch>
            <a:fillRect/>
          </a:stretch>
        </p:blipFill>
        <p:spPr>
          <a:xfrm>
            <a:off x="7991394" y="0"/>
            <a:ext cx="3822429" cy="2151529"/>
          </a:xfrm>
          <a:prstGeom prst="rect">
            <a:avLst/>
          </a:prstGeom>
          <a:effectLst>
            <a:softEdge rad="635000"/>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9710" y="1406525"/>
            <a:ext cx="7966075" cy="3678555"/>
          </a:xfrm>
        </p:spPr>
        <p:txBody>
          <a:bodyPr>
            <a:normAutofit fontScale="90000"/>
          </a:bodyPr>
          <a:lstStyle/>
          <a:p>
            <a:r>
              <a:rPr lang="el-GR" altLang="en-US" sz="2220" b="1"/>
              <a:t>Τύποι ενσυναίσθησης</a:t>
            </a:r>
            <a:br>
              <a:rPr lang="el-GR" altLang="en-US" sz="2220"/>
            </a:br>
            <a:r>
              <a:rPr lang="el-GR" altLang="en-US" sz="2220"/>
              <a:t>Οι επιστήμονες έχουν καταλήξει σε δύο διακριτές κατηγορίες της ενσυναίσθησης.</a:t>
            </a:r>
            <a:br>
              <a:rPr lang="el-GR" altLang="en-US" sz="2220"/>
            </a:br>
            <a:r>
              <a:rPr lang="el-GR" altLang="en-US" sz="2220" b="1" i="1"/>
              <a:t> </a:t>
            </a:r>
            <a:r>
              <a:rPr lang="en-US" altLang="en-US" sz="2220" b="1" i="1"/>
              <a:t>i.</a:t>
            </a:r>
            <a:r>
              <a:rPr lang="el-GR" altLang="en-US" sz="2220" b="1" i="1"/>
              <a:t>Η συναισθηματική ενσυναίσθηση </a:t>
            </a:r>
            <a:r>
              <a:rPr lang="el-GR" altLang="en-US" sz="2220"/>
              <a:t>απαντά και σε άλλα θηλαστικά, αφορά τη στιγμιαία και αυτόματη αντίδραση σε ένα ερέθισμα και φαίνεται να είναι απόρροια εξελικτικών μηχανισμών. Εξελικτικά, δηλαδή, τα άτομα που ήταν σε θέση να αντιδρούν με αγωνία αντί για επιθετικότητα στην αγωνία ενός τρίτου, ήταν πιο πιθανό να επιβιώσουν και να αναπαραχθούν γιατί ήταν σε θέση να φροντίζουν καλυτέρα τους απογόνους τους και να είναι σε μεγαλύτερη ετοιμότητα ενάντια σε πιθανούς εξωγενείς κινδύνους</a:t>
            </a:r>
            <a:br>
              <a:rPr lang="el-GR" altLang="en-US" sz="2220"/>
            </a:br>
            <a:br>
              <a:rPr lang="el-GR" altLang="en-US" sz="2220"/>
            </a:br>
            <a:r>
              <a:rPr lang="en-US" altLang="el-GR" sz="2220" b="1"/>
              <a:t>ii.</a:t>
            </a:r>
            <a:r>
              <a:rPr lang="en-US" altLang="el-GR" sz="2220"/>
              <a:t> </a:t>
            </a:r>
            <a:r>
              <a:rPr lang="el-GR" altLang="en-US" sz="2220"/>
              <a:t>Από την άλλη μεριά, </a:t>
            </a:r>
            <a:r>
              <a:rPr lang="el-GR" altLang="en-US" sz="2220" b="1" i="1"/>
              <a:t>η γνωσιακή ενσυναίσθηση </a:t>
            </a:r>
            <a:r>
              <a:rPr lang="el-GR" altLang="en-US" sz="2220"/>
              <a:t>έχει να κάνει με μια όχι τόσο αυθόρμητη αντίδραση, αλλά με μια συνειδητή κατανόηση της συναισθηματικής κατάστασης ενός τρίτου, συνεπάγεται παροχή βοήθειας και αναπτύσσεται αργότερα στη ζωή. Σχετίζεται με τις εμπειρίες του υποκειμένου και γι’ αυτό απαντά -εντονότερα- σε ανώτερα θηλαστικά όπως ο άνθρωπος, ο ελέφαντας, το δελφίνι κλπ. Για παράδειγμα, ένα δελφίνι μπορεί να «σώσει» ένα άλλο δελφίνι αν αυτό δεν μπορεί να αναπνεύσει ή ένας νεαρός χιμπατζής μπορεί να φέρει φρούτα από το δέντρο σε ένα γηραιότερο χιμπατζή που έχει χάσει την ικανότητα αναρρίχησης</a:t>
            </a:r>
            <a:r>
              <a:rPr lang="el-GR" altLang="en-US" sz="1780"/>
              <a:t>.</a:t>
            </a:r>
          </a:p>
        </p:txBody>
      </p:sp>
      <p:pic>
        <p:nvPicPr>
          <p:cNvPr id="4" name="Content Placeholder 3" descr="screen_shot_2021-02-04_at_10.59.47_p.m"/>
          <p:cNvPicPr>
            <a:picLocks noGrp="1" noChangeAspect="1"/>
          </p:cNvPicPr>
          <p:nvPr>
            <p:ph idx="1"/>
          </p:nvPr>
        </p:nvPicPr>
        <p:blipFill>
          <a:blip r:embed="rId2"/>
          <a:stretch>
            <a:fillRect/>
          </a:stretch>
        </p:blipFill>
        <p:spPr>
          <a:xfrm rot="5400000">
            <a:off x="8049010" y="1256088"/>
            <a:ext cx="5020445" cy="2826114"/>
          </a:xfrm>
          <a:prstGeom prst="rect">
            <a:avLst/>
          </a:prstGeom>
          <a:effectLst>
            <a:softEdge rad="635000"/>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br>
              <a:rPr lang="en-US" sz="2220"/>
            </a:br>
            <a:br>
              <a:rPr lang="en-US" sz="2220"/>
            </a:br>
            <a:br>
              <a:rPr lang="en-US" sz="2220"/>
            </a:br>
            <a:br>
              <a:rPr lang="en-US" sz="2220"/>
            </a:br>
            <a:br>
              <a:rPr lang="en-US" sz="2220"/>
            </a:br>
            <a:br>
              <a:rPr lang="en-US" sz="2220"/>
            </a:br>
            <a:br>
              <a:rPr lang="en-US" sz="2220"/>
            </a:br>
            <a:br>
              <a:rPr lang="en-US" sz="2220"/>
            </a:br>
            <a:br>
              <a:rPr lang="en-US" sz="2220"/>
            </a:br>
            <a:br>
              <a:rPr lang="en-US" sz="2220"/>
            </a:br>
            <a:br>
              <a:rPr lang="en-US" sz="2220"/>
            </a:br>
            <a:br>
              <a:rPr lang="en-US" sz="2220"/>
            </a:br>
            <a:br>
              <a:rPr lang="en-US" sz="2220"/>
            </a:br>
            <a:br>
              <a:rPr lang="en-US" sz="2220"/>
            </a:br>
            <a:br>
              <a:rPr lang="en-US" sz="2220"/>
            </a:br>
            <a:br>
              <a:rPr lang="en-US" sz="2220"/>
            </a:br>
            <a:br>
              <a:rPr lang="en-US" sz="2220"/>
            </a:br>
            <a:br>
              <a:rPr lang="en-US" sz="2220"/>
            </a:br>
            <a:r>
              <a:rPr lang="en-US" sz="2220"/>
              <a:t>Μπορεί</a:t>
            </a:r>
            <a:r>
              <a:rPr lang="en-US" sz="2220" b="1" i="1"/>
              <a:t> η ενσυναίσθηση</a:t>
            </a:r>
            <a:r>
              <a:rPr lang="en-US" sz="2220"/>
              <a:t> να καλλιεργηθεί και να υπερκεράσει παγιωμένες προκαταλήψεις;</a:t>
            </a:r>
            <a:br>
              <a:rPr lang="en-US" sz="2220"/>
            </a:br>
            <a:r>
              <a:rPr lang="en-US" sz="2220" b="1" i="1"/>
              <a:t>Η γνωσιακή ενσυναίσθηση</a:t>
            </a:r>
            <a:r>
              <a:rPr lang="en-US" sz="2220"/>
              <a:t> μπορεί και πρέπει να ενισχυθεί στη διάρκεια της ζωής ενός ανθρώπου ώστε να υπερκεραστούν προκαταλήψεις και φοβίες για τη διαφορετικότητα. Πώς μπορεί να γίνει αυτό; Φυσικά, με την απλή προσπάθεια να «μπει στα παπούτσια του άλλου».</a:t>
            </a:r>
            <a:br>
              <a:rPr lang="en-US" sz="2220"/>
            </a:br>
            <a:br>
              <a:rPr lang="en-US" sz="2220"/>
            </a:br>
            <a:r>
              <a:rPr lang="en-US" sz="2220"/>
              <a:t>Μια ενδιαφέρουσα μελέτη δείχνει ότι το ατομικό παιχνίδι με κούκλες στην παιδική ηλικία βοηθάει στην ανάπτυξη της ενσυναίσθησης σε σχέση με παιχνίδια μπροστά από μια οθόνη. Επίσης, στη Δανία, τα παιδιά στο σχολείο κάνουν μαθήματα ενσυναίσθησης. Για την ακρίβεια, τα παιδιά μαθαίνουν να εκφράζουν τα συναισθήματά τους και να σέβονται τα συναισθήματα των άλλων παιδιών με αποτέλεσμα να ενισχύουν τη μεταξύ τους σχέση και να μειώνουν το bullying και την περιθωριοποίηση. Σύμφωνα με τον παγκόσμιο χάρτη ευτυχίας 2017-2019 η Δανία έρχεται στη δεύτερη θέση παγκοσμίως μετά τη Φινλανδία! (Η Ελλάδα κατατάσσεται στην 77η θέση σε σύνολο 153 χωρών). Μπορεί η ενίσχυση της ενσυναίσθησης να αποτελεί παράγοντα για το θετικό αποτέλεσμα της Δανίας; Δεν μπορούμε να το πούμε με σιγουριά. Δεν είναι απίθανο ωστόσο.</a:t>
            </a:r>
            <a:br>
              <a:rPr lang="en-US" sz="2220"/>
            </a:br>
            <a:br>
              <a:rPr lang="en-US" sz="2220"/>
            </a:br>
            <a:r>
              <a:rPr lang="en-US" sz="2220" b="1" i="1"/>
              <a:t>Η ενσυναίσθηση</a:t>
            </a:r>
            <a:r>
              <a:rPr lang="en-US" sz="2220"/>
              <a:t> απαιτεί γνωσιακές, συναισθηματικές, συμπεριφορικές και ηθικές ικανότητες ώστε να μπορεί κανείς να ταυτίζεται με τη συναισθηματική κατάσταση των άλλων.</a:t>
            </a:r>
            <a:br>
              <a:rPr lang="en-US" sz="2220"/>
            </a:br>
            <a:r>
              <a:rPr lang="en-US" sz="2220"/>
              <a:t> Η συμπόνια είναι μια τρυφερή απόκριση στον πόνο, στη δυσκολία, </a:t>
            </a:r>
            <a:br>
              <a:rPr lang="en-US" sz="2220"/>
            </a:br>
            <a:r>
              <a:rPr lang="en-US" sz="2220"/>
              <a:t>στην αδικία. Η συμπόνια δεν μπορεί να υπάρξει χωρίς ενσυναίσθηση, </a:t>
            </a:r>
            <a:br>
              <a:rPr lang="en-US" sz="2220"/>
            </a:br>
            <a:r>
              <a:rPr lang="en-US" sz="2220"/>
              <a:t>καθώς αποτελούν μέρος της ίδιας απόκρισης που κινεί τους</a:t>
            </a:r>
            <a:br>
              <a:rPr lang="en-US" sz="2220"/>
            </a:br>
            <a:r>
              <a:rPr lang="en-US" sz="2220"/>
              <a:t> ανθρώπους από την παρατήρηση στην πράξη.</a:t>
            </a:r>
            <a:br>
              <a:rPr lang="en-US" sz="2220"/>
            </a:br>
            <a:br>
              <a:rPr lang="en-US" sz="2220"/>
            </a:br>
            <a:endParaRPr lang="en-US" sz="2220"/>
          </a:p>
        </p:txBody>
      </p:sp>
      <p:pic>
        <p:nvPicPr>
          <p:cNvPr id="4" name="Content Placeholder 3" descr="23f6a067599ae98276b159b7685c0abf_XL"/>
          <p:cNvPicPr>
            <a:picLocks noGrp="1" noChangeAspect="1"/>
          </p:cNvPicPr>
          <p:nvPr>
            <p:ph idx="1"/>
          </p:nvPr>
        </p:nvPicPr>
        <p:blipFill>
          <a:blip r:embed="rId2"/>
          <a:stretch>
            <a:fillRect/>
          </a:stretch>
        </p:blipFill>
        <p:spPr>
          <a:xfrm>
            <a:off x="9181353" y="4935590"/>
            <a:ext cx="2841223" cy="1557285"/>
          </a:xfrm>
          <a:prstGeom prst="rect">
            <a:avLst/>
          </a:prstGeom>
          <a:effectLst>
            <a:softEdge rad="63500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2665">
                <a:sym typeface="+mn-ea"/>
              </a:rPr>
            </a:br>
            <a:br>
              <a:rPr lang="en-US" sz="2665">
                <a:sym typeface="+mn-ea"/>
              </a:rPr>
            </a:br>
            <a:br>
              <a:rPr lang="en-US" sz="2665">
                <a:sym typeface="+mn-ea"/>
              </a:rPr>
            </a:br>
            <a:br>
              <a:rPr lang="en-US" sz="2665">
                <a:sym typeface="+mn-ea"/>
              </a:rPr>
            </a:br>
            <a:br>
              <a:rPr lang="en-US" sz="2665">
                <a:sym typeface="+mn-ea"/>
              </a:rPr>
            </a:br>
            <a:br>
              <a:rPr lang="en-US" sz="2665">
                <a:sym typeface="+mn-ea"/>
              </a:rPr>
            </a:br>
            <a:br>
              <a:rPr lang="en-US" sz="2665">
                <a:sym typeface="+mn-ea"/>
              </a:rPr>
            </a:br>
            <a:br>
              <a:rPr lang="en-US" sz="2665">
                <a:sym typeface="+mn-ea"/>
              </a:rPr>
            </a:br>
            <a:br>
              <a:rPr lang="en-US" sz="2665">
                <a:sym typeface="+mn-ea"/>
              </a:rPr>
            </a:br>
            <a:br>
              <a:rPr lang="en-US" sz="2665">
                <a:sym typeface="+mn-ea"/>
              </a:rPr>
            </a:br>
            <a:br>
              <a:rPr lang="en-US" sz="2665">
                <a:sym typeface="+mn-ea"/>
              </a:rPr>
            </a:br>
            <a:br>
              <a:rPr lang="en-US" sz="2665">
                <a:sym typeface="+mn-ea"/>
              </a:rPr>
            </a:br>
            <a:r>
              <a:rPr lang="en-US" sz="3110">
                <a:sym typeface="+mn-ea"/>
              </a:rPr>
              <a:t>Η εξωστρέφεια, τα ταξίδια, η συναναστροφή, η καθημερινή τριβή με ανθρώπους διαφορετικούς από εμάς, η αλληλεπίδραση και η ανταλλαγή εμπειριών μπορεί να χτίσει μια πραγματική σχέση, να μειώσει τις εντάσεις, να απαλύνει τις διαφορές και να βελτιώσει μια κοινωνία.</a:t>
            </a:r>
            <a:br>
              <a:rPr lang="en-US" sz="3110"/>
            </a:br>
            <a:br>
              <a:rPr lang="en-US" sz="3110"/>
            </a:br>
            <a:r>
              <a:rPr lang="en-US" sz="2665" i="1"/>
              <a:t>Fun fact: Ο αγγλικός όρος για τη ενσυναίσθηση είναι “empathy” που προέρχεται από την ελληνική λέξη «εμπάθεια» η οποία όμως στα αρχαία ελληνικά νοούνταν ως «σε έντονο πάθος, δεινό». Στα νέα Ελληνικά ωστόσο έχει επικρατήσει με την ακριβώς αντίθετη έννοια, υποδηλώνοντας προκατάληψη και εμμονικά αρνητική στάση.</a:t>
            </a:r>
          </a:p>
        </p:txBody>
      </p:sp>
      <p:pic>
        <p:nvPicPr>
          <p:cNvPr id="4" name="Content Placeholder 3" descr="screen_shot_2021-02-04_at_10.59.47_p.m"/>
          <p:cNvPicPr>
            <a:picLocks noGrp="1" noChangeAspect="1"/>
          </p:cNvPicPr>
          <p:nvPr>
            <p:ph idx="1"/>
          </p:nvPr>
        </p:nvPicPr>
        <p:blipFill>
          <a:blip r:embed="rId2"/>
          <a:stretch>
            <a:fillRect/>
          </a:stretch>
        </p:blipFill>
        <p:spPr>
          <a:xfrm>
            <a:off x="8456295" y="4906010"/>
            <a:ext cx="3735705" cy="2103120"/>
          </a:xfrm>
          <a:prstGeom prst="rect">
            <a:avLst/>
          </a:prstGeom>
          <a:effectLst>
            <a:softEdge rad="635000"/>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7468</Words>
  <Application>Microsoft Office PowerPoint</Application>
  <PresentationFormat>Ευρεία οθόνη</PresentationFormat>
  <Paragraphs>31</Paragraphs>
  <Slides>10</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Office Theme</vt:lpstr>
      <vt:lpstr> Η ΕΝΣΥΝΑΙΣΘΗΣΗ</vt:lpstr>
      <vt:lpstr>      Η Ενσυναίσθηση - Ορισμός Η ικανότητα να βλέπει κάποιος  τον κόσμο του άλλου, όπως εκείνος βιώνει μέσα από τα δικά του μάτια. Έχει Γνωστική διάσταση i. Επικεντρώνομαι στον άλλον μέσα από  σωστή τεχνική προσεχτικής παρακολούθησης. ii.Κατανοώ το συναίσθημα που βιώνει ο αλλος. iii.Αποφεύγω το να αξιολογώ και να συγκρίνω ή να κριτικάρω τον εαυτό μου Συναισθηματική διάσταση i. Αισθάνομαι - διαισθάνομαι αυτό που ζει ο άλλος, χωρίς να ταυτίζομαι μαζί του. ii. Δεν αφαιρώ προσωπικές απόψει ή σκέψεις συναισθήματα διότι δεν υιοθετώ το συναίσθημα του άλλου. iii. Ξαναφέρνω στο μυαλό μου τα λεγόμενά του,με σκοπό α καταλάβω αν τον έχω κατανοήσει   </vt:lpstr>
      <vt:lpstr> </vt:lpstr>
      <vt:lpstr>   Η Ενσυναίσθηση: Γονέας - Παιδί i. Η ικανότητα του γονέα να κατανοεί τον κόσμο μεσα από τα μάτια του παιδιού (γνωστική διάσταση) και να μπορεί να βιώνει/ κατανοεί τα συναισθήματα που βιώνει το παιδί (συναισθηματική διάσταση) ii.Δεν πρέπει να κάνει δεκτές όλες τις συμπεριφορές του παιδιού iii.Ο γονέας μέσα σε αυτή τη σχέση πρέπει να έχει τη δυνατότητα να εκφράζει τις προσωπικές του ανάγκες που θέλει να πραγματοποιούνται και έτσι να διαπραγματευτεί με το παιδί τους κανόνες στην οικογένεια.</vt:lpstr>
      <vt:lpstr>     Ενσυναίσθηση: Εκπαιδευτικός - Μαθητής i. Ο εκπαιδευτικός είναι σωστό να συναισθάνεται έγκαιρα τα προβλήματα και τα συναισθήματα που νιώθει το παιδί μέσα στον εκπαιδευτικό χώρο ii.Να προετοιμάζει την κατάλληλη εκπαιδευτική παρέμβαση, η οποία να στοχεύει στην πρόληψη της κάθε τυχόν συμπεριφοράς που παρατηρείται  ...Το παιδί που δημιουργεί θέματα μέσα στην τάξη και στο σχολείο είναι ένα παιδί που έχει άλυτα θέματα τα οποία δεν μπορεί να διαχειριστεί...</vt:lpstr>
      <vt:lpstr>        Τι κάνει ο εκπαιδευτικός; i. Ουσιαστική και όχι κριτική ακρόαση ii. Προληπτική μόρφωση (Kabbat Zin) :  Εκπαιδεύουμαι τα παιδιά για τη ζωή, όχι μόνο  για τη δουλειά. iii.Διάλογος για να κατανοήσουμε  τον τρόπο σκέψης του παιδιού και εκείνο τον δικό μας iv. Να “εμπλακεί” ο μαθητής σε δραστηριότητες που αφορούν ζητήματα κοινωνικών σχέσεων, αλλά και να καλλιεργεί κλίμα αποδοχής  για παιδιά με ειδικές ιδιαιτερότητες. v.Προσαρμογή παιδαγωγικών μεθόδων , στόχων αγωγής vi.Κοινωνικοποίηση όλων των μελών. Η εκπαιδευτική διαδικασία πρέπει να αποτελεί συλλογικό δρώμενο δηλ. ΟΛΟΙ ΜΑΖΙ. vii.Θετικό κλίμα μέσα στην τάξη με στοχους  Αλληλεπίδραση - Συνεργασία - Προσαρμογή - Αποδοχή</vt:lpstr>
      <vt:lpstr>Τύποι ενσυναίσθησης Οι επιστήμονες έχουν καταλήξει σε δύο διακριτές κατηγορίες της ενσυναίσθησης.  i.Η συναισθηματική ενσυναίσθηση απαντά και σε άλλα θηλαστικά, αφορά τη στιγμιαία και αυτόματη αντίδραση σε ένα ερέθισμα και φαίνεται να είναι απόρροια εξελικτικών μηχανισμών. Εξελικτικά, δηλαδή, τα άτομα που ήταν σε θέση να αντιδρούν με αγωνία αντί για επιθετικότητα στην αγωνία ενός τρίτου, ήταν πιο πιθανό να επιβιώσουν και να αναπαραχθούν γιατί ήταν σε θέση να φροντίζουν καλυτέρα τους απογόνους τους και να είναι σε μεγαλύτερη ετοιμότητα ενάντια σε πιθανούς εξωγενείς κινδύνους  ii. Από την άλλη μεριά, η γνωσιακή ενσυναίσθηση έχει να κάνει με μια όχι τόσο αυθόρμητη αντίδραση, αλλά με μια συνειδητή κατανόηση της συναισθηματικής κατάστασης ενός τρίτου, συνεπάγεται παροχή βοήθειας και αναπτύσσεται αργότερα στη ζωή. Σχετίζεται με τις εμπειρίες του υποκειμένου και γι’ αυτό απαντά -εντονότερα- σε ανώτερα θηλαστικά όπως ο άνθρωπος, ο ελέφαντας, το δελφίνι κλπ. Για παράδειγμα, ένα δελφίνι μπορεί να «σώσει» ένα άλλο δελφίνι αν αυτό δεν μπορεί να αναπνεύσει ή ένας νεαρός χιμπατζής μπορεί να φέρει φρούτα από το δέντρο σε ένα γηραιότερο χιμπατζή που έχει χάσει την ικανότητα αναρρίχησης.</vt:lpstr>
      <vt:lpstr>                  Μπορεί η ενσυναίσθηση να καλλιεργηθεί και να υπερκεράσει παγιωμένες προκαταλήψεις; Η γνωσιακή ενσυναίσθηση μπορεί και πρέπει να ενισχυθεί στη διάρκεια της ζωής ενός ανθρώπου ώστε να υπερκεραστούν προκαταλήψεις και φοβίες για τη διαφορετικότητα. Πώς μπορεί να γίνει αυτό; Φυσικά, με την απλή προσπάθεια να «μπει στα παπούτσια του άλλου».  Μια ενδιαφέρουσα μελέτη δείχνει ότι το ατομικό παιχνίδι με κούκλες στην παιδική ηλικία βοηθάει στην ανάπτυξη της ενσυναίσθησης σε σχέση με παιχνίδια μπροστά από μια οθόνη. Επίσης, στη Δανία, τα παιδιά στο σχολείο κάνουν μαθήματα ενσυναίσθησης. Για την ακρίβεια, τα παιδιά μαθαίνουν να εκφράζουν τα συναισθήματά τους και να σέβονται τα συναισθήματα των άλλων παιδιών με αποτέλεσμα να ενισχύουν τη μεταξύ τους σχέση και να μειώνουν το bullying και την περιθωριοποίηση. Σύμφωνα με τον παγκόσμιο χάρτη ευτυχίας 2017-2019 η Δανία έρχεται στη δεύτερη θέση παγκοσμίως μετά τη Φινλανδία! (Η Ελλάδα κατατάσσεται στην 77η θέση σε σύνολο 153 χωρών). Μπορεί η ενίσχυση της ενσυναίσθησης να αποτελεί παράγοντα για το θετικό αποτέλεσμα της Δανίας; Δεν μπορούμε να το πούμε με σιγουριά. Δεν είναι απίθανο ωστόσο.  Η ενσυναίσθηση απαιτεί γνωσιακές, συναισθηματικές, συμπεριφορικές και ηθικές ικανότητες ώστε να μπορεί κανείς να ταυτίζεται με τη συναισθηματική κατάσταση των άλλων.  Η συμπόνια είναι μια τρυφερή απόκριση στον πόνο, στη δυσκολία,  στην αδικία. Η συμπόνια δεν μπορεί να υπάρξει χωρίς ενσυναίσθηση,  καθώς αποτελούν μέρος της ίδιας απόκρισης που κινεί τους  ανθρώπους από την παρατήρηση στην πράξη.  </vt:lpstr>
      <vt:lpstr>            Η εξωστρέφεια, τα ταξίδια, η συναναστροφή, η καθημερινή τριβή με ανθρώπους διαφορετικούς από εμάς, η αλληλεπίδραση και η ανταλλαγή εμπειριών μπορεί να χτίσει μια πραγματική σχέση, να μειώσει τις εντάσεις, να απαλύνει τις διαφορές και να βελτιώσει μια κοινωνία.  Fun fact: Ο αγγλικός όρος για τη ενσυναίσθηση είναι “empathy” που προέρχεται από την ελληνική λέξη «εμπάθεια» η οποία όμως στα αρχαία ελληνικά νοούνταν ως «σε έντονο πάθος, δεινό». Στα νέα Ελληνικά ωστόσο έχει επικρατήσει με την ακριβώς αντίθετη έννοια, υποδηλώνοντας προκατάληψη και εμμονικά αρνητική στάση.</vt:lpstr>
      <vt:lpstr>             Με την ενσυναίσθηση   Χτίζουμε γερές σχέσεις με γερές βάσεις Ακούμε,δεν αδιαφορούμε και είμαστε κοντά στους συναθρώπους μας Καλλιεργούμε και αναπτύσσουμε την κοινωνική συνοχή και την αλληλεγγύη Μαθαίνουμε να συναισθάνομαστε τον απέναντι (αν βρίσκεται σε δύσκολη θέση πχ. δέχεται βία) Μπορούμε να αναπτύσουμε δημιουργικές δράσεις με στόχο την ενδυνάμωση της (ενσυναίσθησης) Άυξηση της αυτοεκτίμησης και Αφύπνιση  σε σχέση με την συναισθηματική  κατάσταση των άλλων Ενθάρρυνση, υποστήριξη και αποδοχή του άλλου. συνεργάζονται με τους συμμαθητές τους. Να μπορούνα συνθέτουν τις απόψεις τους , να  οργανώνουν τα συναισθήματα τους και να  διαχειρίζονται την διαφορετικότητα των απόψεών τους.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Η ΕΝΣΥΝΑΙΣΘΗΣΗ</dc:title>
  <dc:creator/>
  <cp:lastModifiedBy>Julie Marousi</cp:lastModifiedBy>
  <cp:revision>2</cp:revision>
  <dcterms:created xsi:type="dcterms:W3CDTF">2021-11-28T20:24:47Z</dcterms:created>
  <dcterms:modified xsi:type="dcterms:W3CDTF">2021-11-29T09:05:51Z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A5290487D05646C8B88F79602904FA60</vt:lpwstr>
  </property>
  <property fmtid="{D5CDD505-2E9C-101B-9397-08002B2CF9AE}" pid="3" name="KSOProductBuildVer">
    <vt:lpwstr>1033-11.2.0.10382</vt:lpwstr>
  </property>
</Properties>
</file>