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Roboto"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EeX7Qbx47uMan6DOBzyoWDhkD4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3" d="100"/>
          <a:sy n="103" d="100"/>
        </p:scale>
        <p:origin x="-20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0bf4c24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a0bf4c245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14"/>
        <p:cNvGrpSpPr/>
        <p:nvPr/>
      </p:nvGrpSpPr>
      <p:grpSpPr>
        <a:xfrm>
          <a:off x="0" y="0"/>
          <a:ext cx="0" cy="0"/>
          <a:chOff x="0" y="0"/>
          <a:chExt cx="0" cy="0"/>
        </a:xfrm>
      </p:grpSpPr>
      <p:sp>
        <p:nvSpPr>
          <p:cNvPr id="15" name="Google Shape;15;p15"/>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 name="Google Shape;16;p15"/>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 name="Google Shape;17;p15"/>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 name="Google Shape;18;p15"/>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0" name="Google Shape;20;p15"/>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95"/>
        <p:cNvGrpSpPr/>
        <p:nvPr/>
      </p:nvGrpSpPr>
      <p:grpSpPr>
        <a:xfrm>
          <a:off x="0" y="0"/>
          <a:ext cx="0" cy="0"/>
          <a:chOff x="0" y="0"/>
          <a:chExt cx="0" cy="0"/>
        </a:xfrm>
      </p:grpSpPr>
      <p:sp>
        <p:nvSpPr>
          <p:cNvPr id="96" name="Google Shape;96;p2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dk2"/>
                </a:solidFill>
                <a:latin typeface="Twentieth Century"/>
                <a:ea typeface="Twentieth Century"/>
                <a:cs typeface="Twentieth Century"/>
                <a:sym typeface="Twentieth Century"/>
              </a:defRPr>
            </a:lvl1pPr>
            <a:lvl2pPr marL="0" lvl="1" indent="0" algn="ctr">
              <a:spcBef>
                <a:spcPts val="0"/>
              </a:spcBef>
              <a:buNone/>
              <a:defRPr sz="1400" b="1">
                <a:solidFill>
                  <a:schemeClr val="dk2"/>
                </a:solidFill>
                <a:latin typeface="Twentieth Century"/>
                <a:ea typeface="Twentieth Century"/>
                <a:cs typeface="Twentieth Century"/>
                <a:sym typeface="Twentieth Century"/>
              </a:defRPr>
            </a:lvl2pPr>
            <a:lvl3pPr marL="0" lvl="2" indent="0" algn="ctr">
              <a:spcBef>
                <a:spcPts val="0"/>
              </a:spcBef>
              <a:buNone/>
              <a:defRPr sz="1400" b="1">
                <a:solidFill>
                  <a:schemeClr val="dk2"/>
                </a:solidFill>
                <a:latin typeface="Twentieth Century"/>
                <a:ea typeface="Twentieth Century"/>
                <a:cs typeface="Twentieth Century"/>
                <a:sym typeface="Twentieth Century"/>
              </a:defRPr>
            </a:lvl3pPr>
            <a:lvl4pPr marL="0" lvl="3" indent="0" algn="ctr">
              <a:spcBef>
                <a:spcPts val="0"/>
              </a:spcBef>
              <a:buNone/>
              <a:defRPr sz="1400" b="1">
                <a:solidFill>
                  <a:schemeClr val="dk2"/>
                </a:solidFill>
                <a:latin typeface="Twentieth Century"/>
                <a:ea typeface="Twentieth Century"/>
                <a:cs typeface="Twentieth Century"/>
                <a:sym typeface="Twentieth Century"/>
              </a:defRPr>
            </a:lvl4pPr>
            <a:lvl5pPr marL="0" lvl="4" indent="0" algn="ctr">
              <a:spcBef>
                <a:spcPts val="0"/>
              </a:spcBef>
              <a:buNone/>
              <a:defRPr sz="1400" b="1">
                <a:solidFill>
                  <a:schemeClr val="dk2"/>
                </a:solidFill>
                <a:latin typeface="Twentieth Century"/>
                <a:ea typeface="Twentieth Century"/>
                <a:cs typeface="Twentieth Century"/>
                <a:sym typeface="Twentieth Century"/>
              </a:defRPr>
            </a:lvl5pPr>
            <a:lvl6pPr marL="0" lvl="5" indent="0" algn="ctr">
              <a:spcBef>
                <a:spcPts val="0"/>
              </a:spcBef>
              <a:buNone/>
              <a:defRPr sz="1400" b="1">
                <a:solidFill>
                  <a:schemeClr val="dk2"/>
                </a:solidFill>
                <a:latin typeface="Twentieth Century"/>
                <a:ea typeface="Twentieth Century"/>
                <a:cs typeface="Twentieth Century"/>
                <a:sym typeface="Twentieth Century"/>
              </a:defRPr>
            </a:lvl6pPr>
            <a:lvl7pPr marL="0" lvl="6" indent="0" algn="ctr">
              <a:spcBef>
                <a:spcPts val="0"/>
              </a:spcBef>
              <a:buNone/>
              <a:defRPr sz="1400" b="1">
                <a:solidFill>
                  <a:schemeClr val="dk2"/>
                </a:solidFill>
                <a:latin typeface="Twentieth Century"/>
                <a:ea typeface="Twentieth Century"/>
                <a:cs typeface="Twentieth Century"/>
                <a:sym typeface="Twentieth Century"/>
              </a:defRPr>
            </a:lvl7pPr>
            <a:lvl8pPr marL="0" lvl="7" indent="0" algn="ctr">
              <a:spcBef>
                <a:spcPts val="0"/>
              </a:spcBef>
              <a:buNone/>
              <a:defRPr sz="1400" b="1">
                <a:solidFill>
                  <a:schemeClr val="dk2"/>
                </a:solidFill>
                <a:latin typeface="Twentieth Century"/>
                <a:ea typeface="Twentieth Century"/>
                <a:cs typeface="Twentieth Century"/>
                <a:sym typeface="Twentieth Century"/>
              </a:defRPr>
            </a:lvl8pPr>
            <a:lvl9pPr marL="0" lvl="8" indent="0" algn="ctr">
              <a:spcBef>
                <a:spcPts val="0"/>
              </a:spcBef>
              <a:buNone/>
              <a:defRPr sz="1400" b="1">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4"/>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2" name="Google Shape;102;p2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bg>
      <p:bgPr>
        <a:solidFill>
          <a:schemeClr val="lt1"/>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8" name="Google Shape;108;p25"/>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5"/>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5"/>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1" name="Google Shape;111;p25"/>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2" name="Google Shape;112;p25"/>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3" name="Google Shape;113;p25"/>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37" name="Google Shape;37;p1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17"/>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1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44" name="Google Shape;44;p1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17"/>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blipFill rotWithShape="1">
          <a:blip r:embed="rId2">
            <a:alphaModFix/>
          </a:blip>
          <a:tile tx="0" ty="0" sx="100000" sy="100000" flip="none" algn="tl"/>
        </a:blipFill>
        <a:effectLst/>
      </p:bgPr>
    </p:bg>
    <p:spTree>
      <p:nvGrpSpPr>
        <p:cNvPr id="1" name="Shape 47"/>
        <p:cNvGrpSpPr/>
        <p:nvPr/>
      </p:nvGrpSpPr>
      <p:grpSpPr>
        <a:xfrm>
          <a:off x="0" y="0"/>
          <a:ext cx="0" cy="0"/>
          <a:chOff x="0" y="0"/>
          <a:chExt cx="0" cy="0"/>
        </a:xfrm>
      </p:grpSpPr>
      <p:sp>
        <p:nvSpPr>
          <p:cNvPr id="48" name="Google Shape;48;p18"/>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18"/>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0" name="Google Shape;50;p18"/>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1" name="Google Shape;51;p18"/>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2" name="Google Shape;52;p18"/>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8"/>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4" name="Google Shape;54;p18"/>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56" name="Google Shape;56;p18"/>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a:spLocks noGrp="1"/>
          </p:cNvSpPr>
          <p:nvPr>
            <p:ph type="pic" idx="2"/>
          </p:nvPr>
        </p:nvSpPr>
        <p:spPr>
          <a:xfrm>
            <a:off x="1560576" y="0"/>
            <a:ext cx="7583424" cy="4568952"/>
          </a:xfrm>
          <a:prstGeom prst="rect">
            <a:avLst/>
          </a:prstGeom>
          <a:solidFill>
            <a:srgbClr val="DCE5EE"/>
          </a:solidFill>
          <a:ln>
            <a:noFill/>
          </a:ln>
        </p:spPr>
        <p:txBody>
          <a:bodyPr spcFirstLastPara="1" wrap="square" lIns="91425" tIns="45700" rIns="91425" bIns="45700" anchor="t" anchorCtr="0">
            <a:norm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63" name="Google Shape;63;p19"/>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19"/>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65"/>
        <p:cNvGrpSpPr/>
        <p:nvPr/>
      </p:nvGrpSpPr>
      <p:grpSpPr>
        <a:xfrm>
          <a:off x="0" y="0"/>
          <a:ext cx="0" cy="0"/>
          <a:chOff x="0" y="0"/>
          <a:chExt cx="0" cy="0"/>
        </a:xfrm>
      </p:grpSpPr>
      <p:sp>
        <p:nvSpPr>
          <p:cNvPr id="66" name="Google Shape;66;p14"/>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7" name="Google Shape;67;p14"/>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8" name="Google Shape;68;p14"/>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9" name="Google Shape;69;p14"/>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71" name="Google Shape;71;p14"/>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blipFill rotWithShape="1">
          <a:blip r:embed="rId2">
            <a:alphaModFix/>
          </a:blip>
          <a:tile tx="0" ty="0" sx="100000" sy="100000" flip="none" algn="tl"/>
        </a:blip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20"/>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7" name="Google Shape;77;p20"/>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8" name="Google Shape;78;p20"/>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9" name="Google Shape;79;p20"/>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0"/>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a:solidFill>
                  <a:srgbClr val="FFFFFF"/>
                </a:solidFill>
                <a:latin typeface="Twentieth Century"/>
                <a:ea typeface="Twentieth Century"/>
                <a:cs typeface="Twentieth Century"/>
                <a:sym typeface="Twentieth Century"/>
              </a:defRPr>
            </a:lvl1pPr>
            <a:lvl2pPr marL="0" lvl="1" indent="0" algn="ctr">
              <a:spcBef>
                <a:spcPts val="0"/>
              </a:spcBef>
              <a:buNone/>
              <a:defRPr sz="2400" b="1">
                <a:solidFill>
                  <a:srgbClr val="FFFFFF"/>
                </a:solidFill>
                <a:latin typeface="Twentieth Century"/>
                <a:ea typeface="Twentieth Century"/>
                <a:cs typeface="Twentieth Century"/>
                <a:sym typeface="Twentieth Century"/>
              </a:defRPr>
            </a:lvl2pPr>
            <a:lvl3pPr marL="0" lvl="2" indent="0" algn="ctr">
              <a:spcBef>
                <a:spcPts val="0"/>
              </a:spcBef>
              <a:buNone/>
              <a:defRPr sz="2400" b="1">
                <a:solidFill>
                  <a:srgbClr val="FFFFFF"/>
                </a:solidFill>
                <a:latin typeface="Twentieth Century"/>
                <a:ea typeface="Twentieth Century"/>
                <a:cs typeface="Twentieth Century"/>
                <a:sym typeface="Twentieth Century"/>
              </a:defRPr>
            </a:lvl3pPr>
            <a:lvl4pPr marL="0" lvl="3" indent="0" algn="ctr">
              <a:spcBef>
                <a:spcPts val="0"/>
              </a:spcBef>
              <a:buNone/>
              <a:defRPr sz="2400" b="1">
                <a:solidFill>
                  <a:srgbClr val="FFFFFF"/>
                </a:solidFill>
                <a:latin typeface="Twentieth Century"/>
                <a:ea typeface="Twentieth Century"/>
                <a:cs typeface="Twentieth Century"/>
                <a:sym typeface="Twentieth Century"/>
              </a:defRPr>
            </a:lvl4pPr>
            <a:lvl5pPr marL="0" lvl="4" indent="0" algn="ctr">
              <a:spcBef>
                <a:spcPts val="0"/>
              </a:spcBef>
              <a:buNone/>
              <a:defRPr sz="2400" b="1">
                <a:solidFill>
                  <a:srgbClr val="FFFFFF"/>
                </a:solidFill>
                <a:latin typeface="Twentieth Century"/>
                <a:ea typeface="Twentieth Century"/>
                <a:cs typeface="Twentieth Century"/>
                <a:sym typeface="Twentieth Century"/>
              </a:defRPr>
            </a:lvl5pPr>
            <a:lvl6pPr marL="0" lvl="5" indent="0" algn="ctr">
              <a:spcBef>
                <a:spcPts val="0"/>
              </a:spcBef>
              <a:buNone/>
              <a:defRPr sz="2400" b="1">
                <a:solidFill>
                  <a:srgbClr val="FFFFFF"/>
                </a:solidFill>
                <a:latin typeface="Twentieth Century"/>
                <a:ea typeface="Twentieth Century"/>
                <a:cs typeface="Twentieth Century"/>
                <a:sym typeface="Twentieth Century"/>
              </a:defRPr>
            </a:lvl6pPr>
            <a:lvl7pPr marL="0" lvl="6" indent="0" algn="ctr">
              <a:spcBef>
                <a:spcPts val="0"/>
              </a:spcBef>
              <a:buNone/>
              <a:defRPr sz="2400" b="1">
                <a:solidFill>
                  <a:srgbClr val="FFFFFF"/>
                </a:solidFill>
                <a:latin typeface="Twentieth Century"/>
                <a:ea typeface="Twentieth Century"/>
                <a:cs typeface="Twentieth Century"/>
                <a:sym typeface="Twentieth Century"/>
              </a:defRPr>
            </a:lvl7pPr>
            <a:lvl8pPr marL="0" lvl="7" indent="0" algn="ctr">
              <a:spcBef>
                <a:spcPts val="0"/>
              </a:spcBef>
              <a:buNone/>
              <a:defRPr sz="2400" b="1">
                <a:solidFill>
                  <a:srgbClr val="FFFFFF"/>
                </a:solidFill>
                <a:latin typeface="Twentieth Century"/>
                <a:ea typeface="Twentieth Century"/>
                <a:cs typeface="Twentieth Century"/>
                <a:sym typeface="Twentieth Century"/>
              </a:defRPr>
            </a:lvl8pPr>
            <a:lvl9pPr marL="0" lvl="8" indent="0" algn="ctr">
              <a:spcBef>
                <a:spcPts val="0"/>
              </a:spcBef>
              <a:buNone/>
              <a:defRPr sz="2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82" name="Google Shape;82;p2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21"/>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89" name="Google Shape;89;p2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2"/>
              </a:buClr>
              <a:buSzPts val="4400"/>
              <a:buFont typeface="Twentieth Century"/>
              <a:buNone/>
              <a:defRPr sz="4400" b="0" i="0" u="none" strike="noStrike" cap="none">
                <a:solidFill>
                  <a:schemeClr val="lt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 name="Google Shape;8;p1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 name="Google Shape;9;p1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0" name="Google Shape;10;p13"/>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 name="Google Shape;11;p13"/>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 name="Google Shape;12;p13"/>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 name="Google Shape;13;p1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12"/>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6" name="Google Shape;26;p1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 name="Google Shape;27;p1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8" name="Google Shape;28;p12"/>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 name="Google Shape;29;p12"/>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0" name="Google Shape;30;p12"/>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1" name="Google Shape;31;p1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u="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u="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u="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u="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u="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u="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u="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u="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u="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video.link/w/xDunb" TargetMode="External"/><Relationship Id="rId3" Type="http://schemas.openxmlformats.org/officeDocument/2006/relationships/image" Target="../media/image3.jpeg"/><Relationship Id="rId7" Type="http://schemas.openxmlformats.org/officeDocument/2006/relationships/hyperlink" Target="https://video.link/w/MAunb"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939387" y="589775"/>
            <a:ext cx="5929500" cy="9105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2"/>
              </a:buClr>
              <a:buSzPts val="4400"/>
              <a:buFont typeface="Twentieth Century"/>
              <a:buNone/>
            </a:pPr>
            <a:r>
              <a:rPr lang="el-GR" b="1"/>
              <a:t>ΠΟΔΟΣΦΑΙΡΟ ΤΥΦΛΩΝ</a:t>
            </a:r>
            <a:endParaRPr b="1"/>
          </a:p>
        </p:txBody>
      </p:sp>
      <p:sp>
        <p:nvSpPr>
          <p:cNvPr id="119" name="Google Shape;119;p1"/>
          <p:cNvSpPr txBox="1">
            <a:spLocks noGrp="1"/>
          </p:cNvSpPr>
          <p:nvPr>
            <p:ph type="subTitle" idx="1"/>
          </p:nvPr>
        </p:nvSpPr>
        <p:spPr>
          <a:xfrm>
            <a:off x="2974109" y="5980841"/>
            <a:ext cx="6040581" cy="1209668"/>
          </a:xfrm>
          <a:prstGeom prst="rect">
            <a:avLst/>
          </a:prstGeom>
          <a:noFill/>
          <a:ln>
            <a:noFill/>
          </a:ln>
        </p:spPr>
        <p:txBody>
          <a:bodyPr spcFirstLastPara="1" wrap="square" lIns="91425" tIns="45700" rIns="91425" bIns="45700" anchor="ctr" anchorCtr="0">
            <a:normAutofit/>
          </a:bodyPr>
          <a:lstStyle/>
          <a:p>
            <a:pPr marL="0" lvl="0" indent="0" algn="r">
              <a:spcBef>
                <a:spcPts val="0"/>
              </a:spcBef>
              <a:buSzPts val="1080"/>
            </a:pPr>
            <a:r>
              <a:rPr lang="el-GR" sz="1400" b="1" i="1" dirty="0" smtClean="0"/>
              <a:t>Επιμέλεια</a:t>
            </a:r>
            <a:r>
              <a:rPr lang="el-GR" sz="1400" b="1" i="1" dirty="0" smtClean="0"/>
              <a:t>: Τσαούση Ελισάβετ,</a:t>
            </a:r>
          </a:p>
          <a:p>
            <a:pPr marL="0" indent="0" algn="r">
              <a:spcBef>
                <a:spcPts val="0"/>
              </a:spcBef>
              <a:buSzPts val="1080"/>
            </a:pPr>
            <a:r>
              <a:rPr lang="el-GR" sz="1400" b="1" i="1" dirty="0" smtClean="0"/>
              <a:t>Υπεύθυνη Φυσικής Αγωγής και Σχ. Αθλητισμού Δ.Δ.Ε. Θεσσαλονίκης</a:t>
            </a:r>
            <a:endParaRPr lang="en-US" sz="1400" b="1" i="1" dirty="0" smtClean="0"/>
          </a:p>
          <a:p>
            <a:pPr marL="0" lvl="0" indent="0" algn="r" rtl="0">
              <a:spcBef>
                <a:spcPts val="0"/>
              </a:spcBef>
              <a:spcAft>
                <a:spcPts val="0"/>
              </a:spcAft>
              <a:buSzPts val="1080"/>
              <a:buNone/>
            </a:pPr>
            <a:endParaRPr/>
          </a:p>
        </p:txBody>
      </p:sp>
      <p:pic>
        <p:nvPicPr>
          <p:cNvPr id="120" name="Google Shape;120;p1" descr="Εκδήλωση για την Παγκόσμια Ημέρα Λευκού Μπαστουνιού στο Αριστοτέλειο  Πανεπιστήμιο Θεσσαλονίκης - Οικολόγοι ΠΡΑΣΙΝΟΙ"/>
          <p:cNvPicPr preferRelativeResize="0"/>
          <p:nvPr/>
        </p:nvPicPr>
        <p:blipFill rotWithShape="1">
          <a:blip r:embed="rId3">
            <a:alphaModFix/>
          </a:blip>
          <a:srcRect/>
          <a:stretch/>
        </p:blipFill>
        <p:spPr>
          <a:xfrm>
            <a:off x="7021144" y="4681060"/>
            <a:ext cx="2000231" cy="1214422"/>
          </a:xfrm>
          <a:prstGeom prst="rect">
            <a:avLst/>
          </a:prstGeom>
          <a:noFill/>
          <a:ln>
            <a:noFill/>
          </a:ln>
        </p:spPr>
      </p:pic>
      <p:sp>
        <p:nvSpPr>
          <p:cNvPr id="121" name="Google Shape;121;p1" descr="Disability Football 5-a-side | Disabled Wor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22" name="Google Shape;122;p1" descr="Disability Football 5-a-side | Disabled Wor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23" name="Google Shape;123;p1" descr="Disability Football 5-a-side | Disabled Wor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24" name="Google Shape;124;p1" descr="Disability Football 5-a-side | Disabled Wor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125" name="Google Shape;125;p1" descr="3rd IBSA World Championships and Games Sao Paulo 2007 - Photos - IBSA"/>
          <p:cNvPicPr preferRelativeResize="0"/>
          <p:nvPr/>
        </p:nvPicPr>
        <p:blipFill rotWithShape="1">
          <a:blip r:embed="rId4">
            <a:alphaModFix/>
          </a:blip>
          <a:srcRect/>
          <a:stretch/>
        </p:blipFill>
        <p:spPr>
          <a:xfrm>
            <a:off x="7147473" y="0"/>
            <a:ext cx="1996527" cy="1350983"/>
          </a:xfrm>
          <a:prstGeom prst="rect">
            <a:avLst/>
          </a:prstGeom>
          <a:noFill/>
          <a:ln>
            <a:noFill/>
          </a:ln>
        </p:spPr>
      </p:pic>
      <p:pic>
        <p:nvPicPr>
          <p:cNvPr id="126" name="Google Shape;126;p1" descr="C:\Users\elsa\Desktop\paralympics-football.gif"/>
          <p:cNvPicPr preferRelativeResize="0"/>
          <p:nvPr/>
        </p:nvPicPr>
        <p:blipFill rotWithShape="1">
          <a:blip r:embed="rId5">
            <a:alphaModFix/>
          </a:blip>
          <a:srcRect/>
          <a:stretch/>
        </p:blipFill>
        <p:spPr>
          <a:xfrm>
            <a:off x="1972550" y="1653500"/>
            <a:ext cx="3955375" cy="291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l-GR" sz="3959"/>
              <a:t>Κάρτες</a:t>
            </a:r>
            <a:br>
              <a:rPr lang="el-GR" sz="3959"/>
            </a:br>
            <a:endParaRPr sz="3959"/>
          </a:p>
        </p:txBody>
      </p:sp>
      <p:sp>
        <p:nvSpPr>
          <p:cNvPr id="201" name="Google Shape;201;p9"/>
          <p:cNvSpPr txBox="1">
            <a:spLocks noGrp="1"/>
          </p:cNvSpPr>
          <p:nvPr>
            <p:ph type="body" idx="1"/>
          </p:nvPr>
        </p:nvSpPr>
        <p:spPr>
          <a:xfrm>
            <a:off x="609600" y="2438400"/>
            <a:ext cx="3748086" cy="3581400"/>
          </a:xfrm>
          <a:prstGeom prst="rect">
            <a:avLst/>
          </a:prstGeom>
          <a:noFill/>
          <a:ln>
            <a:noFill/>
          </a:ln>
        </p:spPr>
        <p:txBody>
          <a:bodyPr spcFirstLastPara="1" wrap="square" lIns="91425" tIns="45700" rIns="91425" bIns="45700" anchor="t" anchorCtr="0">
            <a:normAutofit/>
          </a:bodyPr>
          <a:lstStyle/>
          <a:p>
            <a:pPr marL="320040" lvl="0" indent="-320040" algn="just" rtl="0">
              <a:lnSpc>
                <a:spcPct val="80000"/>
              </a:lnSpc>
              <a:spcBef>
                <a:spcPts val="0"/>
              </a:spcBef>
              <a:spcAft>
                <a:spcPts val="0"/>
              </a:spcAft>
              <a:buSzPts val="1217"/>
              <a:buChar char="◻"/>
            </a:pPr>
            <a:r>
              <a:rPr lang="el-GR" sz="2029"/>
              <a:t>Ο διαιτητής δείχνει κίτρινη κάρτα σε παίκτη που επιδεικνύει αντιαθλητική συμπεριφορά, αντιδρά με άσχημο τρόπο λεκτικά ή με κινήσεις, καταπατά του κανονισμούς του αθλήματος, καθυστερεί την επανέναρξη του αγώνα ή εγκαταλείπει ή εισέρχεται στον αγωνιστικό χώρο χωρίς την άδεια του διαιτητή.</a:t>
            </a:r>
            <a:br>
              <a:rPr lang="el-GR" sz="2029"/>
            </a:br>
            <a:endParaRPr sz="2029"/>
          </a:p>
          <a:p>
            <a:pPr marL="320040" lvl="0" indent="-242697" algn="l" rtl="0">
              <a:lnSpc>
                <a:spcPct val="80000"/>
              </a:lnSpc>
              <a:spcBef>
                <a:spcPts val="700"/>
              </a:spcBef>
              <a:spcAft>
                <a:spcPts val="0"/>
              </a:spcAft>
              <a:buSzPts val="1218"/>
              <a:buNone/>
            </a:pPr>
            <a:endParaRPr sz="2029"/>
          </a:p>
        </p:txBody>
      </p:sp>
      <p:sp>
        <p:nvSpPr>
          <p:cNvPr id="202" name="Google Shape;202;p9"/>
          <p:cNvSpPr txBox="1">
            <a:spLocks noGrp="1"/>
          </p:cNvSpPr>
          <p:nvPr>
            <p:ph type="body" idx="2"/>
          </p:nvPr>
        </p:nvSpPr>
        <p:spPr>
          <a:xfrm>
            <a:off x="4800600" y="2438400"/>
            <a:ext cx="3843366" cy="3581400"/>
          </a:xfrm>
          <a:prstGeom prst="rect">
            <a:avLst/>
          </a:prstGeom>
          <a:noFill/>
          <a:ln>
            <a:noFill/>
          </a:ln>
        </p:spPr>
        <p:txBody>
          <a:bodyPr spcFirstLastPara="1" wrap="square" lIns="91425" tIns="45700" rIns="91425" bIns="45700" anchor="t" anchorCtr="0">
            <a:normAutofit/>
          </a:bodyPr>
          <a:lstStyle/>
          <a:p>
            <a:pPr marL="320040" lvl="0" indent="-320040" algn="just" rtl="0">
              <a:lnSpc>
                <a:spcPct val="80000"/>
              </a:lnSpc>
              <a:spcBef>
                <a:spcPts val="0"/>
              </a:spcBef>
              <a:spcAft>
                <a:spcPts val="0"/>
              </a:spcAft>
              <a:buSzPts val="1348"/>
              <a:buChar char="◻"/>
            </a:pPr>
            <a:r>
              <a:rPr lang="el-GR" sz="2247"/>
              <a:t>Ο διαιτητής δείχνει κόκκινη κάρτα και συνεπώς αποβάλλει έναν αθλητή από τον αγωνιστικό χώρο, αν αυτός αγωνίζεται αντιαθλητικά, επιδεικνύει ανάρμοστη συμπεριφορά, χτυπάει αντίπαλο εκτός αγωνιστικής δράσης, σταματάει τη μπάλα μ</a:t>
            </a:r>
            <a:endParaRPr sz="2247"/>
          </a:p>
        </p:txBody>
      </p:sp>
      <p:sp>
        <p:nvSpPr>
          <p:cNvPr id="203" name="Google Shape;203;p9"/>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spcBef>
                <a:spcPts val="0"/>
              </a:spcBef>
              <a:spcAft>
                <a:spcPts val="0"/>
              </a:spcAft>
              <a:buSzPts val="1200"/>
              <a:buFont typeface="Twentieth Century"/>
              <a:buNone/>
            </a:pPr>
            <a:r>
              <a:rPr lang="el-GR"/>
              <a:t>Κίτρινη</a:t>
            </a:r>
            <a:endParaRPr/>
          </a:p>
        </p:txBody>
      </p:sp>
      <p:sp>
        <p:nvSpPr>
          <p:cNvPr id="204" name="Google Shape;204;p9"/>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spcBef>
                <a:spcPts val="0"/>
              </a:spcBef>
              <a:spcAft>
                <a:spcPts val="0"/>
              </a:spcAft>
              <a:buSzPts val="1200"/>
              <a:buFont typeface="Twentieth Century"/>
              <a:buNone/>
            </a:pPr>
            <a:r>
              <a:rPr lang="el-GR"/>
              <a:t>Kόκκινη</a:t>
            </a:r>
            <a:endParaRPr/>
          </a:p>
        </p:txBody>
      </p:sp>
      <p:pic>
        <p:nvPicPr>
          <p:cNvPr id="205" name="Google Shape;205;p9"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142844" y="500042"/>
            <a:ext cx="6715148" cy="64291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l-GR" sz="3959"/>
              <a:t>Αθλητές</a:t>
            </a:r>
            <a:endParaRPr sz="3959"/>
          </a:p>
        </p:txBody>
      </p:sp>
      <p:sp>
        <p:nvSpPr>
          <p:cNvPr id="211" name="Google Shape;211;p10"/>
          <p:cNvSpPr txBox="1">
            <a:spLocks noGrp="1"/>
          </p:cNvSpPr>
          <p:nvPr>
            <p:ph type="body" idx="1"/>
          </p:nvPr>
        </p:nvSpPr>
        <p:spPr>
          <a:xfrm>
            <a:off x="500034" y="2428868"/>
            <a:ext cx="4071966" cy="3000396"/>
          </a:xfrm>
          <a:prstGeom prst="rect">
            <a:avLst/>
          </a:prstGeom>
          <a:noFill/>
          <a:ln>
            <a:noFill/>
          </a:ln>
        </p:spPr>
        <p:txBody>
          <a:bodyPr spcFirstLastPara="1" wrap="square" lIns="91425" tIns="45700" rIns="91425" bIns="45700" anchor="t" anchorCtr="0">
            <a:normAutofit fontScale="92500"/>
          </a:bodyPr>
          <a:lstStyle/>
          <a:p>
            <a:pPr marL="320040" lvl="0" indent="-320040" algn="just" rtl="0">
              <a:spcBef>
                <a:spcPts val="0"/>
              </a:spcBef>
              <a:spcAft>
                <a:spcPts val="0"/>
              </a:spcAft>
              <a:buSzPts val="1443"/>
              <a:buChar char="◻"/>
            </a:pPr>
            <a:r>
              <a:rPr lang="el-GR" sz="2405"/>
              <a:t>Στο Παγκόσμιο Πρωτάθλημα που πραγματοποιήθηκε στη Βραζιλία στις 30 Νοεμβρίου – 8 Δεκεμβρίου 2002, τις τρεις πρώτες θέσεις κατέλαβαν </a:t>
            </a:r>
            <a:r>
              <a:rPr lang="el-GR" sz="2405" b="1"/>
              <a:t>η Αργεντινή, η Ισπανία και η Βραζιλία</a:t>
            </a:r>
            <a:r>
              <a:rPr lang="el-GR" sz="2405"/>
              <a:t>.</a:t>
            </a:r>
            <a:endParaRPr/>
          </a:p>
          <a:p>
            <a:pPr marL="320040" lvl="0" indent="-217855" algn="l" rtl="0">
              <a:spcBef>
                <a:spcPts val="700"/>
              </a:spcBef>
              <a:spcAft>
                <a:spcPts val="0"/>
              </a:spcAft>
              <a:buSzPts val="1609"/>
              <a:buNone/>
            </a:pPr>
            <a:endParaRPr sz="2682"/>
          </a:p>
        </p:txBody>
      </p:sp>
      <p:sp>
        <p:nvSpPr>
          <p:cNvPr id="212" name="Google Shape;212;p10"/>
          <p:cNvSpPr txBox="1">
            <a:spLocks noGrp="1"/>
          </p:cNvSpPr>
          <p:nvPr>
            <p:ph type="body" idx="2"/>
          </p:nvPr>
        </p:nvSpPr>
        <p:spPr>
          <a:xfrm>
            <a:off x="4872006" y="2500306"/>
            <a:ext cx="3986274" cy="3724276"/>
          </a:xfrm>
          <a:prstGeom prst="rect">
            <a:avLst/>
          </a:prstGeom>
          <a:noFill/>
          <a:ln>
            <a:noFill/>
          </a:ln>
        </p:spPr>
        <p:txBody>
          <a:bodyPr spcFirstLastPara="1" wrap="square" lIns="91425" tIns="45700" rIns="91425" bIns="45700" anchor="t" anchorCtr="0">
            <a:normAutofit/>
          </a:bodyPr>
          <a:lstStyle/>
          <a:p>
            <a:pPr marL="320040" lvl="0" indent="-320040" algn="just" rtl="0">
              <a:lnSpc>
                <a:spcPct val="80000"/>
              </a:lnSpc>
              <a:spcBef>
                <a:spcPts val="0"/>
              </a:spcBef>
              <a:spcAft>
                <a:spcPts val="0"/>
              </a:spcAft>
              <a:buSzPts val="1217"/>
              <a:buChar char="◻"/>
            </a:pPr>
            <a:r>
              <a:rPr lang="el-GR" sz="2029"/>
              <a:t>στους Παραολυμπιακούς Αγώνες της Αθήνας κατάφερε να καταταχθεί 4η. </a:t>
            </a:r>
            <a:endParaRPr/>
          </a:p>
          <a:p>
            <a:pPr marL="320040" lvl="0" indent="-320040" algn="just" rtl="0">
              <a:lnSpc>
                <a:spcPct val="80000"/>
              </a:lnSpc>
              <a:spcBef>
                <a:spcPts val="700"/>
              </a:spcBef>
              <a:spcAft>
                <a:spcPts val="0"/>
              </a:spcAft>
              <a:buSzPts val="1217"/>
              <a:buChar char="◻"/>
            </a:pPr>
            <a:r>
              <a:rPr lang="el-GR" sz="2029"/>
              <a:t>Στο Παγκόσμιο Πρωτάθλημα που πραγματοποιήθηκε στη Βραζιλία στις 30 Νοεμβρίου έως 8 Δεκεμβρίου 2002, κατέλαβε την έκτη θέση. </a:t>
            </a:r>
            <a:endParaRPr/>
          </a:p>
          <a:p>
            <a:pPr marL="320040" lvl="0" indent="-320040" algn="just" rtl="0">
              <a:lnSpc>
                <a:spcPct val="80000"/>
              </a:lnSpc>
              <a:spcBef>
                <a:spcPts val="700"/>
              </a:spcBef>
              <a:spcAft>
                <a:spcPts val="0"/>
              </a:spcAft>
              <a:buSzPts val="1217"/>
              <a:buChar char="◻"/>
            </a:pPr>
            <a:r>
              <a:rPr lang="el-GR" sz="2029"/>
              <a:t>Στο Πανευρωπαϊκό Πρωτάθλημα που πραγματοποιήθηκε στη Γαλλία το 2009, η ελληνική ομάδα κατέλαβε την 4η θέση.</a:t>
            </a:r>
            <a:endParaRPr sz="2029"/>
          </a:p>
        </p:txBody>
      </p:sp>
      <p:sp>
        <p:nvSpPr>
          <p:cNvPr id="213" name="Google Shape;213;p10"/>
          <p:cNvSpPr txBox="1">
            <a:spLocks noGrp="1"/>
          </p:cNvSpPr>
          <p:nvPr>
            <p:ph type="body" idx="3"/>
          </p:nvPr>
        </p:nvSpPr>
        <p:spPr>
          <a:xfrm>
            <a:off x="571472" y="1643050"/>
            <a:ext cx="3886200" cy="64008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020"/>
              <a:buFont typeface="Twentieth Century"/>
              <a:buNone/>
            </a:pPr>
            <a:endParaRPr sz="1700"/>
          </a:p>
          <a:p>
            <a:pPr marL="0" lvl="0" indent="0" algn="l" rtl="0">
              <a:lnSpc>
                <a:spcPct val="80000"/>
              </a:lnSpc>
              <a:spcBef>
                <a:spcPts val="700"/>
              </a:spcBef>
              <a:spcAft>
                <a:spcPts val="0"/>
              </a:spcAft>
              <a:buSzPts val="1224"/>
              <a:buFont typeface="Twentieth Century"/>
              <a:buNone/>
            </a:pPr>
            <a:r>
              <a:rPr lang="el-GR" sz="2040"/>
              <a:t>Ομάδες Διεθνούς Επιπέδου</a:t>
            </a:r>
            <a:endParaRPr/>
          </a:p>
          <a:p>
            <a:pPr marL="0" lvl="0" indent="0" algn="l" rtl="0">
              <a:lnSpc>
                <a:spcPct val="80000"/>
              </a:lnSpc>
              <a:spcBef>
                <a:spcPts val="700"/>
              </a:spcBef>
              <a:spcAft>
                <a:spcPts val="0"/>
              </a:spcAft>
              <a:buSzPts val="1020"/>
              <a:buFont typeface="Twentieth Century"/>
              <a:buNone/>
            </a:pPr>
            <a:endParaRPr sz="1700"/>
          </a:p>
        </p:txBody>
      </p:sp>
      <p:sp>
        <p:nvSpPr>
          <p:cNvPr id="214" name="Google Shape;214;p10"/>
          <p:cNvSpPr txBox="1">
            <a:spLocks noGrp="1"/>
          </p:cNvSpPr>
          <p:nvPr>
            <p:ph type="body" idx="4"/>
          </p:nvPr>
        </p:nvSpPr>
        <p:spPr>
          <a:xfrm>
            <a:off x="5072066" y="1643050"/>
            <a:ext cx="3886200" cy="64008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200"/>
              <a:buFont typeface="Twentieth Century"/>
              <a:buNone/>
            </a:pPr>
            <a:r>
              <a:rPr lang="el-GR"/>
              <a:t>Η Ελληνική Ομάδα Ποδοσφαίρου 5×5</a:t>
            </a:r>
            <a:endParaRPr/>
          </a:p>
        </p:txBody>
      </p:sp>
      <p:pic>
        <p:nvPicPr>
          <p:cNvPr id="215" name="Google Shape;215;p10"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body" idx="3"/>
          </p:nvPr>
        </p:nvSpPr>
        <p:spPr>
          <a:xfrm>
            <a:off x="500034" y="4214818"/>
            <a:ext cx="8143932" cy="64008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spcBef>
                <a:spcPts val="0"/>
              </a:spcBef>
              <a:spcAft>
                <a:spcPts val="0"/>
              </a:spcAft>
              <a:buSzPts val="1200"/>
              <a:buFont typeface="Twentieth Century"/>
              <a:buNone/>
            </a:pPr>
            <a:r>
              <a:rPr lang="el-GR"/>
              <a:t>Πηγή: Ελληνική Παραολυμπιακή Επιτροπή </a:t>
            </a:r>
            <a:endParaRPr/>
          </a:p>
        </p:txBody>
      </p:sp>
      <p:sp>
        <p:nvSpPr>
          <p:cNvPr id="221" name="Google Shape;221;p11" descr="Goal Ball Is A Sport Created For Blind People GIF by tothetenthpower |  Gfyca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22" name="Google Shape;222;p11" descr="Goal Ball Is A Sport Created For Blind People GIF by tothetenthpower |  Gfyca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23" name="Google Shape;223;p11" descr="Goal Ball Is A Sport Created For Blind People GIF by tothetenthpower |  Gfyca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24" name="Google Shape;224;p11" descr="Goal Ball Is A Sport Created For Blind People GIF by tothetenthpower |  Gfyca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25" name="Google Shape;225;p11" descr="Εκδήλωση για την Παγκόσμια Ημέρα Λευκού Μπαστουνιού στο Αριστοτέλειο  Πανεπιστήμιο Θεσσαλονίκης - Οικολόγοι ΠΡΑΣΙΝΟΙ"/>
          <p:cNvPicPr preferRelativeResize="0"/>
          <p:nvPr/>
        </p:nvPicPr>
        <p:blipFill rotWithShape="1">
          <a:blip r:embed="rId3">
            <a:alphaModFix/>
          </a:blip>
          <a:srcRect/>
          <a:stretch/>
        </p:blipFill>
        <p:spPr>
          <a:xfrm>
            <a:off x="43150" y="0"/>
            <a:ext cx="2249790" cy="1309625"/>
          </a:xfrm>
          <a:prstGeom prst="rect">
            <a:avLst/>
          </a:prstGeom>
          <a:noFill/>
          <a:ln>
            <a:noFill/>
          </a:ln>
        </p:spPr>
      </p:pic>
      <p:pic>
        <p:nvPicPr>
          <p:cNvPr id="226" name="Google Shape;226;p11" descr="3rd IBSA World Championships and Games Sao Paulo 2007 - Photos - IBSA"/>
          <p:cNvPicPr preferRelativeResize="0"/>
          <p:nvPr/>
        </p:nvPicPr>
        <p:blipFill rotWithShape="1">
          <a:blip r:embed="rId4">
            <a:alphaModFix/>
          </a:blip>
          <a:srcRect/>
          <a:stretch/>
        </p:blipFill>
        <p:spPr>
          <a:xfrm>
            <a:off x="7147473" y="0"/>
            <a:ext cx="1996527" cy="1350983"/>
          </a:xfrm>
          <a:prstGeom prst="rect">
            <a:avLst/>
          </a:prstGeom>
          <a:noFill/>
          <a:ln>
            <a:noFill/>
          </a:ln>
        </p:spPr>
      </p:pic>
      <p:pic>
        <p:nvPicPr>
          <p:cNvPr id="227" name="Google Shape;227;p11" descr="Blind Soccer At The Paralympics GIF | Gfycat"/>
          <p:cNvPicPr preferRelativeResize="0"/>
          <p:nvPr/>
        </p:nvPicPr>
        <p:blipFill rotWithShape="1">
          <a:blip r:embed="rId5">
            <a:alphaModFix/>
          </a:blip>
          <a:srcRect/>
          <a:stretch/>
        </p:blipFill>
        <p:spPr>
          <a:xfrm>
            <a:off x="285721" y="1571612"/>
            <a:ext cx="3929090" cy="2381250"/>
          </a:xfrm>
          <a:prstGeom prst="rect">
            <a:avLst/>
          </a:prstGeom>
          <a:noFill/>
          <a:ln>
            <a:noFill/>
          </a:ln>
        </p:spPr>
      </p:pic>
      <p:pic>
        <p:nvPicPr>
          <p:cNvPr id="228" name="Google Shape;228;p11" descr="Kick The Ball Jefinho GIF - KickTheBall Jefinho  InternationalParalympicCommittee - Discover &amp; Share GIFs"/>
          <p:cNvPicPr preferRelativeResize="0"/>
          <p:nvPr/>
        </p:nvPicPr>
        <p:blipFill rotWithShape="1">
          <a:blip r:embed="rId6">
            <a:alphaModFix/>
          </a:blip>
          <a:srcRect/>
          <a:stretch/>
        </p:blipFill>
        <p:spPr>
          <a:xfrm>
            <a:off x="4786314" y="1500174"/>
            <a:ext cx="3857652" cy="2628503"/>
          </a:xfrm>
          <a:prstGeom prst="rect">
            <a:avLst/>
          </a:prstGeom>
          <a:noFill/>
          <a:ln>
            <a:noFill/>
          </a:ln>
        </p:spPr>
      </p:pic>
      <p:sp>
        <p:nvSpPr>
          <p:cNvPr id="229" name="Google Shape;229;p11"/>
          <p:cNvSpPr txBox="1"/>
          <p:nvPr/>
        </p:nvSpPr>
        <p:spPr>
          <a:xfrm>
            <a:off x="3163175" y="51168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t>Μπορείτε να δείτε:</a:t>
            </a:r>
            <a:endParaRPr/>
          </a:p>
          <a:p>
            <a:pPr marL="0" lvl="0" indent="0" algn="l" rtl="0">
              <a:spcBef>
                <a:spcPts val="0"/>
              </a:spcBef>
              <a:spcAft>
                <a:spcPts val="0"/>
              </a:spcAft>
              <a:buNone/>
            </a:pPr>
            <a:endParaRPr/>
          </a:p>
          <a:p>
            <a:pPr marL="0" lvl="0" indent="0" algn="l" rtl="0">
              <a:spcBef>
                <a:spcPts val="0"/>
              </a:spcBef>
              <a:spcAft>
                <a:spcPts val="0"/>
              </a:spcAft>
              <a:buNone/>
            </a:pPr>
            <a:r>
              <a:rPr lang="el-GR" sz="1800" u="sng">
                <a:solidFill>
                  <a:schemeClr val="hlink"/>
                </a:solidFill>
                <a:latin typeface="Roboto"/>
                <a:ea typeface="Roboto"/>
                <a:cs typeface="Roboto"/>
                <a:sym typeface="Roboto"/>
                <a:hlinkClick r:id="rId7"/>
              </a:rPr>
              <a:t>https://video.link/w/MAunb</a:t>
            </a:r>
            <a:r>
              <a:rPr lang="el-GR" sz="1800">
                <a:latin typeface="Roboto"/>
                <a:ea typeface="Roboto"/>
                <a:cs typeface="Roboto"/>
                <a:sym typeface="Roboto"/>
              </a:rPr>
              <a:t>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l-GR" sz="1800" u="sng">
                <a:solidFill>
                  <a:schemeClr val="hlink"/>
                </a:solidFill>
                <a:latin typeface="Roboto"/>
                <a:ea typeface="Roboto"/>
                <a:cs typeface="Roboto"/>
                <a:sym typeface="Roboto"/>
                <a:hlinkClick r:id="rId8"/>
              </a:rPr>
              <a:t>https://video.link/w/xDunb</a:t>
            </a:r>
            <a:r>
              <a:rPr lang="el-GR" sz="1800">
                <a:latin typeface="Roboto"/>
                <a:ea typeface="Roboto"/>
                <a:cs typeface="Roboto"/>
                <a:sym typeface="Roboto"/>
              </a:rPr>
              <a:t> </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l-GR" sz="3959" b="1"/>
              <a:t>Εισαγωγή</a:t>
            </a:r>
            <a:r>
              <a:rPr lang="el-GR" sz="3959"/>
              <a:t/>
            </a:r>
            <a:br>
              <a:rPr lang="el-GR" sz="3959"/>
            </a:br>
            <a:endParaRPr sz="3959"/>
          </a:p>
        </p:txBody>
      </p:sp>
      <p:sp>
        <p:nvSpPr>
          <p:cNvPr id="132" name="Google Shape;132;p2"/>
          <p:cNvSpPr txBox="1">
            <a:spLocks noGrp="1"/>
          </p:cNvSpPr>
          <p:nvPr>
            <p:ph type="body" idx="1"/>
          </p:nvPr>
        </p:nvSpPr>
        <p:spPr>
          <a:xfrm>
            <a:off x="247875" y="1600200"/>
            <a:ext cx="8518200" cy="4495800"/>
          </a:xfrm>
          <a:prstGeom prst="rect">
            <a:avLst/>
          </a:prstGeom>
          <a:noFill/>
          <a:ln>
            <a:noFill/>
          </a:ln>
        </p:spPr>
        <p:txBody>
          <a:bodyPr spcFirstLastPara="1" wrap="square" lIns="91425" tIns="45700" rIns="91425" bIns="45700" anchor="t" anchorCtr="0">
            <a:noAutofit/>
          </a:bodyPr>
          <a:lstStyle/>
          <a:p>
            <a:pPr marL="320040" lvl="0" indent="-320040" algn="just" rtl="0">
              <a:lnSpc>
                <a:spcPct val="80000"/>
              </a:lnSpc>
              <a:spcBef>
                <a:spcPts val="0"/>
              </a:spcBef>
              <a:spcAft>
                <a:spcPts val="0"/>
              </a:spcAft>
              <a:buSzPts val="1320"/>
              <a:buFont typeface="Roboto"/>
              <a:buChar char="◻"/>
            </a:pPr>
            <a:r>
              <a:rPr lang="el-GR" sz="2200">
                <a:latin typeface="Roboto"/>
                <a:ea typeface="Roboto"/>
                <a:cs typeface="Roboto"/>
                <a:sym typeface="Roboto"/>
              </a:rPr>
              <a:t>Η ανάπτυξη του Ποδοσφαίρου 5×5 υπήρξε ραγδαία παγκοσμίως. Το πρώτο Εθνικό Πρωτάθλημα πραγματοποιήθηκε στην Ισπανία το 1986. Έκτοτε, το αγώνισμα αναπτύσσεται σε πολλές χώρες. </a:t>
            </a:r>
            <a:endParaRPr>
              <a:latin typeface="Roboto"/>
              <a:ea typeface="Roboto"/>
              <a:cs typeface="Roboto"/>
              <a:sym typeface="Roboto"/>
            </a:endParaRPr>
          </a:p>
          <a:p>
            <a:pPr marL="320040" lvl="0" indent="-236220" algn="just" rtl="0">
              <a:lnSpc>
                <a:spcPct val="80000"/>
              </a:lnSpc>
              <a:spcBef>
                <a:spcPts val="700"/>
              </a:spcBef>
              <a:spcAft>
                <a:spcPts val="0"/>
              </a:spcAft>
              <a:buSzPts val="1320"/>
              <a:buNone/>
            </a:pPr>
            <a:endParaRPr sz="2200">
              <a:latin typeface="Roboto"/>
              <a:ea typeface="Roboto"/>
              <a:cs typeface="Roboto"/>
              <a:sym typeface="Roboto"/>
            </a:endParaRPr>
          </a:p>
          <a:p>
            <a:pPr marL="320040" lvl="0" indent="-320040" algn="just" rtl="0">
              <a:lnSpc>
                <a:spcPct val="80000"/>
              </a:lnSpc>
              <a:spcBef>
                <a:spcPts val="700"/>
              </a:spcBef>
              <a:spcAft>
                <a:spcPts val="0"/>
              </a:spcAft>
              <a:buSzPts val="1320"/>
              <a:buFont typeface="Roboto"/>
              <a:buChar char="◻"/>
            </a:pPr>
            <a:r>
              <a:rPr lang="el-GR" sz="2200">
                <a:latin typeface="Roboto"/>
                <a:ea typeface="Roboto"/>
                <a:cs typeface="Roboto"/>
                <a:sym typeface="Roboto"/>
              </a:rPr>
              <a:t>Ορόσημο για την εξέλιξη του Ποδοσφαίρου 5×5 αποτέλεσαν οι Παραολυμπιακοί Αγώνες της Αθήνας, καθώς το άθλημα συμπεριλήφθηκε για πρώτη φορά στο επίσημο πρόγραμμα των Αγώνων</a:t>
            </a:r>
            <a:endParaRPr>
              <a:latin typeface="Roboto"/>
              <a:ea typeface="Roboto"/>
              <a:cs typeface="Roboto"/>
              <a:sym typeface="Roboto"/>
            </a:endParaRPr>
          </a:p>
          <a:p>
            <a:pPr marL="320040" lvl="0" indent="-236220" algn="just" rtl="0">
              <a:lnSpc>
                <a:spcPct val="80000"/>
              </a:lnSpc>
              <a:spcBef>
                <a:spcPts val="700"/>
              </a:spcBef>
              <a:spcAft>
                <a:spcPts val="0"/>
              </a:spcAft>
              <a:buSzPts val="1320"/>
              <a:buNone/>
            </a:pPr>
            <a:endParaRPr sz="2200">
              <a:latin typeface="Roboto"/>
              <a:ea typeface="Roboto"/>
              <a:cs typeface="Roboto"/>
              <a:sym typeface="Roboto"/>
            </a:endParaRPr>
          </a:p>
          <a:p>
            <a:pPr marL="320040" lvl="0" indent="-320040" algn="just" rtl="0">
              <a:lnSpc>
                <a:spcPct val="80000"/>
              </a:lnSpc>
              <a:spcBef>
                <a:spcPts val="700"/>
              </a:spcBef>
              <a:spcAft>
                <a:spcPts val="0"/>
              </a:spcAft>
              <a:buSzPts val="1320"/>
              <a:buFont typeface="Roboto"/>
              <a:buChar char="◻"/>
            </a:pPr>
            <a:r>
              <a:rPr lang="el-GR" sz="2200">
                <a:latin typeface="Roboto"/>
                <a:ea typeface="Roboto"/>
                <a:cs typeface="Roboto"/>
                <a:sym typeface="Roboto"/>
              </a:rPr>
              <a:t>Η Διεθνής Ομοσπονδία Ποδοσφαίρου (FIFA) σε συνεργασία με την Επιτροπή Ποδοσφαίρου του Διεθνούς Αθλητικού Οργανισμού Τυφλών (IBSA), είναι υπεύθυνες για την εξέλιξη του αθλήματος.</a:t>
            </a:r>
            <a:endParaRPr>
              <a:latin typeface="Roboto"/>
              <a:ea typeface="Roboto"/>
              <a:cs typeface="Roboto"/>
              <a:sym typeface="Roboto"/>
            </a:endParaRPr>
          </a:p>
          <a:p>
            <a:pPr marL="320040" lvl="0" indent="-243840" algn="just" rtl="0">
              <a:spcBef>
                <a:spcPts val="700"/>
              </a:spcBef>
              <a:spcAft>
                <a:spcPts val="0"/>
              </a:spcAft>
              <a:buSzPts val="1200"/>
              <a:buNone/>
            </a:pPr>
            <a:endParaRPr sz="2000">
              <a:latin typeface="Roboto"/>
              <a:ea typeface="Roboto"/>
              <a:cs typeface="Roboto"/>
              <a:sym typeface="Roboto"/>
            </a:endParaRPr>
          </a:p>
        </p:txBody>
      </p:sp>
      <p:pic>
        <p:nvPicPr>
          <p:cNvPr id="133" name="Google Shape;133;p2"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l-GR" sz="3959" b="1"/>
              <a:t>Εισαγωγή</a:t>
            </a:r>
            <a:r>
              <a:rPr lang="el-GR" sz="3959"/>
              <a:t/>
            </a:r>
            <a:br>
              <a:rPr lang="el-GR" sz="3959"/>
            </a:br>
            <a:endParaRPr sz="3959"/>
          </a:p>
        </p:txBody>
      </p:sp>
      <p:sp>
        <p:nvSpPr>
          <p:cNvPr id="139" name="Google Shape;139;p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lnSpcReduction="10000"/>
          </a:bodyPr>
          <a:lstStyle/>
          <a:p>
            <a:pPr marL="320040" lvl="0" indent="-320040" algn="just" rtl="0">
              <a:lnSpc>
                <a:spcPct val="80000"/>
              </a:lnSpc>
              <a:spcBef>
                <a:spcPts val="0"/>
              </a:spcBef>
              <a:spcAft>
                <a:spcPts val="0"/>
              </a:spcAft>
              <a:buSzPts val="1348"/>
              <a:buChar char="◻"/>
            </a:pPr>
            <a:r>
              <a:rPr lang="el-GR" sz="2247">
                <a:latin typeface="Roboto"/>
                <a:ea typeface="Roboto"/>
                <a:cs typeface="Roboto"/>
                <a:sym typeface="Roboto"/>
              </a:rPr>
              <a:t>Το Ποδόσφαιρο 5×5, που στην Ελλάδα είναι γνωστό και με την ονομασία </a:t>
            </a:r>
            <a:r>
              <a:rPr lang="el-GR" sz="2247" b="1">
                <a:latin typeface="Roboto"/>
                <a:ea typeface="Roboto"/>
                <a:cs typeface="Roboto"/>
                <a:sym typeface="Roboto"/>
              </a:rPr>
              <a:t>Ποδόσφαιρο Τυφλών</a:t>
            </a:r>
            <a:r>
              <a:rPr lang="el-GR" sz="2247">
                <a:latin typeface="Roboto"/>
                <a:ea typeface="Roboto"/>
                <a:cs typeface="Roboto"/>
                <a:sym typeface="Roboto"/>
              </a:rPr>
              <a:t>, είναι ένα δημοφιλές άθλημα για τυφλούς αθλητές και αθλητές με μειωμένη όραση.</a:t>
            </a:r>
            <a:endParaRPr>
              <a:latin typeface="Roboto"/>
              <a:ea typeface="Roboto"/>
              <a:cs typeface="Roboto"/>
              <a:sym typeface="Roboto"/>
            </a:endParaRPr>
          </a:p>
          <a:p>
            <a:pPr marL="320040" lvl="0" indent="-234429" algn="just" rtl="0">
              <a:lnSpc>
                <a:spcPct val="80000"/>
              </a:lnSpc>
              <a:spcBef>
                <a:spcPts val="700"/>
              </a:spcBef>
              <a:spcAft>
                <a:spcPts val="0"/>
              </a:spcAft>
              <a:buSzPts val="1348"/>
              <a:buNone/>
            </a:pPr>
            <a:endParaRPr sz="2247">
              <a:latin typeface="Roboto"/>
              <a:ea typeface="Roboto"/>
              <a:cs typeface="Roboto"/>
              <a:sym typeface="Roboto"/>
            </a:endParaRPr>
          </a:p>
          <a:p>
            <a:pPr marL="320040" lvl="0" indent="-320040" algn="just" rtl="0">
              <a:lnSpc>
                <a:spcPct val="80000"/>
              </a:lnSpc>
              <a:spcBef>
                <a:spcPts val="700"/>
              </a:spcBef>
              <a:spcAft>
                <a:spcPts val="0"/>
              </a:spcAft>
              <a:buSzPts val="1348"/>
              <a:buChar char="◻"/>
            </a:pPr>
            <a:r>
              <a:rPr lang="el-GR" sz="2247">
                <a:latin typeface="Roboto"/>
                <a:ea typeface="Roboto"/>
                <a:cs typeface="Roboto"/>
                <a:sym typeface="Roboto"/>
              </a:rPr>
              <a:t>Κάθε ποδοσφαιρικός αγώνας παίζεται από </a:t>
            </a:r>
            <a:r>
              <a:rPr lang="el-GR" sz="2247" b="1">
                <a:latin typeface="Roboto"/>
                <a:ea typeface="Roboto"/>
                <a:cs typeface="Roboto"/>
                <a:sym typeface="Roboto"/>
              </a:rPr>
              <a:t>2 ομάδες</a:t>
            </a:r>
            <a:r>
              <a:rPr lang="el-GR" sz="2247">
                <a:latin typeface="Roboto"/>
                <a:ea typeface="Roboto"/>
                <a:cs typeface="Roboto"/>
                <a:sym typeface="Roboto"/>
              </a:rPr>
              <a:t> των </a:t>
            </a:r>
            <a:r>
              <a:rPr lang="el-GR" sz="2247" b="1">
                <a:latin typeface="Roboto"/>
                <a:ea typeface="Roboto"/>
                <a:cs typeface="Roboto"/>
                <a:sym typeface="Roboto"/>
              </a:rPr>
              <a:t>10 αθλητών </a:t>
            </a:r>
            <a:r>
              <a:rPr lang="el-GR" sz="2247">
                <a:latin typeface="Roboto"/>
                <a:ea typeface="Roboto"/>
                <a:cs typeface="Roboto"/>
                <a:sym typeface="Roboto"/>
              </a:rPr>
              <a:t>εκ των οποίων </a:t>
            </a:r>
            <a:r>
              <a:rPr lang="el-GR" sz="2247" b="1">
                <a:latin typeface="Roboto"/>
                <a:ea typeface="Roboto"/>
                <a:cs typeface="Roboto"/>
                <a:sym typeface="Roboto"/>
              </a:rPr>
              <a:t>τέσσερις τυφλοί αθλητές</a:t>
            </a:r>
            <a:r>
              <a:rPr lang="el-GR" sz="2247">
                <a:latin typeface="Roboto"/>
                <a:ea typeface="Roboto"/>
                <a:cs typeface="Roboto"/>
                <a:sym typeface="Roboto"/>
              </a:rPr>
              <a:t> και ένας </a:t>
            </a:r>
            <a:r>
              <a:rPr lang="el-GR" sz="2247" b="1">
                <a:latin typeface="Roboto"/>
                <a:ea typeface="Roboto"/>
                <a:cs typeface="Roboto"/>
                <a:sym typeface="Roboto"/>
              </a:rPr>
              <a:t>τερματοφύλακας </a:t>
            </a:r>
            <a:r>
              <a:rPr lang="el-GR" sz="2247">
                <a:latin typeface="Roboto"/>
                <a:ea typeface="Roboto"/>
                <a:cs typeface="Roboto"/>
                <a:sym typeface="Roboto"/>
              </a:rPr>
              <a:t>με </a:t>
            </a:r>
            <a:r>
              <a:rPr lang="el-GR" sz="2247" b="1">
                <a:latin typeface="Roboto"/>
                <a:ea typeface="Roboto"/>
                <a:cs typeface="Roboto"/>
                <a:sym typeface="Roboto"/>
              </a:rPr>
              <a:t>μειωμένη ή κανονική όραση</a:t>
            </a:r>
            <a:r>
              <a:rPr lang="el-GR" sz="2247">
                <a:latin typeface="Roboto"/>
                <a:ea typeface="Roboto"/>
                <a:cs typeface="Roboto"/>
                <a:sym typeface="Roboto"/>
              </a:rPr>
              <a:t> βρίσκονται εντός αγωνιστικού χώρου και πέντε είναι αναπληρωματικοί.</a:t>
            </a:r>
            <a:endParaRPr>
              <a:latin typeface="Roboto"/>
              <a:ea typeface="Roboto"/>
              <a:cs typeface="Roboto"/>
              <a:sym typeface="Roboto"/>
            </a:endParaRPr>
          </a:p>
          <a:p>
            <a:pPr marL="320040" lvl="0" indent="-234429" algn="just" rtl="0">
              <a:lnSpc>
                <a:spcPct val="80000"/>
              </a:lnSpc>
              <a:spcBef>
                <a:spcPts val="700"/>
              </a:spcBef>
              <a:spcAft>
                <a:spcPts val="0"/>
              </a:spcAft>
              <a:buSzPts val="1348"/>
              <a:buNone/>
            </a:pPr>
            <a:endParaRPr sz="2247">
              <a:latin typeface="Roboto"/>
              <a:ea typeface="Roboto"/>
              <a:cs typeface="Roboto"/>
              <a:sym typeface="Roboto"/>
            </a:endParaRPr>
          </a:p>
          <a:p>
            <a:pPr marL="320040" lvl="0" indent="-320040" algn="just" rtl="0">
              <a:lnSpc>
                <a:spcPct val="80000"/>
              </a:lnSpc>
              <a:spcBef>
                <a:spcPts val="700"/>
              </a:spcBef>
              <a:spcAft>
                <a:spcPts val="0"/>
              </a:spcAft>
              <a:buSzPts val="1348"/>
              <a:buChar char="◻"/>
            </a:pPr>
            <a:r>
              <a:rPr lang="el-GR" sz="2247">
                <a:latin typeface="Roboto"/>
                <a:ea typeface="Roboto"/>
                <a:cs typeface="Roboto"/>
                <a:sym typeface="Roboto"/>
              </a:rPr>
              <a:t>Ένας αγώνας Ποδοσφαίρου 5×5 έχει διάρκεια </a:t>
            </a:r>
            <a:r>
              <a:rPr lang="el-GR" sz="2247" b="1">
                <a:latin typeface="Roboto"/>
                <a:ea typeface="Roboto"/>
                <a:cs typeface="Roboto"/>
                <a:sym typeface="Roboto"/>
              </a:rPr>
              <a:t>50 λεπτών</a:t>
            </a:r>
            <a:r>
              <a:rPr lang="el-GR" sz="2247">
                <a:latin typeface="Roboto"/>
                <a:ea typeface="Roboto"/>
                <a:cs typeface="Roboto"/>
                <a:sym typeface="Roboto"/>
              </a:rPr>
              <a:t> και πραγματοποιείται σε </a:t>
            </a:r>
            <a:r>
              <a:rPr lang="el-GR" sz="2247" b="1">
                <a:latin typeface="Roboto"/>
                <a:ea typeface="Roboto"/>
                <a:cs typeface="Roboto"/>
                <a:sym typeface="Roboto"/>
              </a:rPr>
              <a:t>2 ημίχρονα</a:t>
            </a:r>
            <a:r>
              <a:rPr lang="el-GR" sz="2247">
                <a:latin typeface="Roboto"/>
                <a:ea typeface="Roboto"/>
                <a:cs typeface="Roboto"/>
                <a:sym typeface="Roboto"/>
              </a:rPr>
              <a:t> των </a:t>
            </a:r>
            <a:r>
              <a:rPr lang="el-GR" sz="2247" b="1">
                <a:latin typeface="Roboto"/>
                <a:ea typeface="Roboto"/>
                <a:cs typeface="Roboto"/>
                <a:sym typeface="Roboto"/>
              </a:rPr>
              <a:t>25 λεπτών</a:t>
            </a:r>
            <a:r>
              <a:rPr lang="el-GR" sz="2247">
                <a:latin typeface="Roboto"/>
                <a:ea typeface="Roboto"/>
                <a:cs typeface="Roboto"/>
                <a:sym typeface="Roboto"/>
              </a:rPr>
              <a:t>. Ενδιάμεσα παρεμβάλλεται ένα 10λεπτο διάλειμμα. </a:t>
            </a:r>
            <a:endParaRPr sz="2247">
              <a:latin typeface="Roboto"/>
              <a:ea typeface="Roboto"/>
              <a:cs typeface="Roboto"/>
              <a:sym typeface="Roboto"/>
            </a:endParaRPr>
          </a:p>
          <a:p>
            <a:pPr marL="320040" lvl="0" indent="-320040" algn="just" rtl="0">
              <a:lnSpc>
                <a:spcPct val="80000"/>
              </a:lnSpc>
              <a:spcBef>
                <a:spcPts val="700"/>
              </a:spcBef>
              <a:spcAft>
                <a:spcPts val="0"/>
              </a:spcAft>
              <a:buSzPts val="1348"/>
              <a:buFont typeface="Roboto"/>
              <a:buChar char="◻"/>
            </a:pPr>
            <a:r>
              <a:rPr lang="el-GR" sz="2247">
                <a:latin typeface="Roboto"/>
                <a:ea typeface="Roboto"/>
                <a:cs typeface="Roboto"/>
                <a:sym typeface="Roboto"/>
              </a:rPr>
              <a:t>Νικήτρια ανακηρύσσεται η ομάδα που πετυχαίνει τα περισσότερα γκολ.</a:t>
            </a:r>
            <a:endParaRPr>
              <a:latin typeface="Roboto"/>
              <a:ea typeface="Roboto"/>
              <a:cs typeface="Roboto"/>
              <a:sym typeface="Roboto"/>
            </a:endParaRPr>
          </a:p>
          <a:p>
            <a:pPr marL="320040" lvl="0" indent="-234429" algn="just" rtl="0">
              <a:lnSpc>
                <a:spcPct val="80000"/>
              </a:lnSpc>
              <a:spcBef>
                <a:spcPts val="700"/>
              </a:spcBef>
              <a:spcAft>
                <a:spcPts val="0"/>
              </a:spcAft>
              <a:buSzPts val="1348"/>
              <a:buNone/>
            </a:pPr>
            <a:endParaRPr sz="2247">
              <a:latin typeface="Roboto"/>
              <a:ea typeface="Roboto"/>
              <a:cs typeface="Roboto"/>
              <a:sym typeface="Roboto"/>
            </a:endParaRPr>
          </a:p>
        </p:txBody>
      </p:sp>
      <p:pic>
        <p:nvPicPr>
          <p:cNvPr id="140" name="Google Shape;140;p3"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l-GR" sz="3959" b="1"/>
              <a:t>Εξοπλισμός</a:t>
            </a:r>
            <a:r>
              <a:rPr lang="el-GR" sz="3959"/>
              <a:t/>
            </a:r>
            <a:br>
              <a:rPr lang="el-GR" sz="3959"/>
            </a:br>
            <a:endParaRPr sz="3959"/>
          </a:p>
        </p:txBody>
      </p:sp>
      <p:sp>
        <p:nvSpPr>
          <p:cNvPr id="146" name="Google Shape;146;p4"/>
          <p:cNvSpPr txBox="1">
            <a:spLocks noGrp="1"/>
          </p:cNvSpPr>
          <p:nvPr>
            <p:ph type="body" idx="1"/>
          </p:nvPr>
        </p:nvSpPr>
        <p:spPr>
          <a:xfrm>
            <a:off x="363550" y="2714625"/>
            <a:ext cx="4122600" cy="3581400"/>
          </a:xfrm>
          <a:prstGeom prst="rect">
            <a:avLst/>
          </a:prstGeom>
          <a:noFill/>
          <a:ln>
            <a:noFill/>
          </a:ln>
        </p:spPr>
        <p:txBody>
          <a:bodyPr spcFirstLastPara="1" wrap="square" lIns="91425" tIns="45700" rIns="91425" bIns="45700" anchor="t" anchorCtr="0">
            <a:normAutofit/>
          </a:bodyPr>
          <a:lstStyle/>
          <a:p>
            <a:pPr marL="320040" lvl="0" indent="-243840" algn="just" rtl="0">
              <a:spcBef>
                <a:spcPts val="0"/>
              </a:spcBef>
              <a:spcAft>
                <a:spcPts val="0"/>
              </a:spcAft>
              <a:buSzPts val="1200"/>
              <a:buNone/>
            </a:pPr>
            <a:endParaRPr sz="2000" b="1">
              <a:latin typeface="Roboto"/>
              <a:ea typeface="Roboto"/>
              <a:cs typeface="Roboto"/>
              <a:sym typeface="Roboto"/>
            </a:endParaRPr>
          </a:p>
          <a:p>
            <a:pPr marL="320040" lvl="0" indent="-320040" algn="just" rtl="0">
              <a:spcBef>
                <a:spcPts val="700"/>
              </a:spcBef>
              <a:spcAft>
                <a:spcPts val="0"/>
              </a:spcAft>
              <a:buSzPts val="1200"/>
              <a:buFont typeface="Roboto"/>
              <a:buChar char="◻"/>
            </a:pPr>
            <a:r>
              <a:rPr lang="el-GR" sz="2000" b="1">
                <a:latin typeface="Roboto"/>
                <a:ea typeface="Roboto"/>
                <a:cs typeface="Roboto"/>
                <a:sym typeface="Roboto"/>
              </a:rPr>
              <a:t>Οι αθλητές που βρίσκονται μέσα στο γήπεδο, εκτός του τερματοφύλακα, φορούν μάσκα ή οφθαλμεπίδεσμο για να εξασφαλίζεται ισότητα μεταξύ των παικτών</a:t>
            </a:r>
            <a:endParaRPr>
              <a:latin typeface="Roboto"/>
              <a:ea typeface="Roboto"/>
              <a:cs typeface="Roboto"/>
              <a:sym typeface="Roboto"/>
            </a:endParaRPr>
          </a:p>
          <a:p>
            <a:pPr marL="320040" lvl="0" indent="-209550" algn="just" rtl="0">
              <a:spcBef>
                <a:spcPts val="700"/>
              </a:spcBef>
              <a:spcAft>
                <a:spcPts val="0"/>
              </a:spcAft>
              <a:buSzPts val="1740"/>
              <a:buNone/>
            </a:pPr>
            <a:endParaRPr>
              <a:latin typeface="Roboto"/>
              <a:ea typeface="Roboto"/>
              <a:cs typeface="Roboto"/>
              <a:sym typeface="Roboto"/>
            </a:endParaRPr>
          </a:p>
          <a:p>
            <a:pPr marL="320040" lvl="0" indent="-209550" algn="l" rtl="0">
              <a:spcBef>
                <a:spcPts val="700"/>
              </a:spcBef>
              <a:spcAft>
                <a:spcPts val="0"/>
              </a:spcAft>
              <a:buSzPts val="1740"/>
              <a:buNone/>
            </a:pPr>
            <a:endParaRPr>
              <a:latin typeface="Roboto"/>
              <a:ea typeface="Roboto"/>
              <a:cs typeface="Roboto"/>
              <a:sym typeface="Roboto"/>
            </a:endParaRPr>
          </a:p>
        </p:txBody>
      </p:sp>
      <p:sp>
        <p:nvSpPr>
          <p:cNvPr id="147" name="Google Shape;147;p4"/>
          <p:cNvSpPr txBox="1">
            <a:spLocks noGrp="1"/>
          </p:cNvSpPr>
          <p:nvPr>
            <p:ph type="body" idx="2"/>
          </p:nvPr>
        </p:nvSpPr>
        <p:spPr>
          <a:xfrm>
            <a:off x="4786314" y="3081318"/>
            <a:ext cx="3914804" cy="3776682"/>
          </a:xfrm>
          <a:prstGeom prst="rect">
            <a:avLst/>
          </a:prstGeom>
          <a:noFill/>
          <a:ln>
            <a:noFill/>
          </a:ln>
        </p:spPr>
        <p:txBody>
          <a:bodyPr spcFirstLastPara="1" wrap="square" lIns="91425" tIns="45700" rIns="91425" bIns="45700" anchor="t" anchorCtr="0">
            <a:normAutofit/>
          </a:bodyPr>
          <a:lstStyle/>
          <a:p>
            <a:pPr marL="320040" lvl="0" indent="-320040" algn="just" rtl="0">
              <a:spcBef>
                <a:spcPts val="0"/>
              </a:spcBef>
              <a:spcAft>
                <a:spcPts val="0"/>
              </a:spcAft>
              <a:buSzPts val="1200"/>
              <a:buFont typeface="Roboto"/>
              <a:buChar char="◻"/>
            </a:pPr>
            <a:r>
              <a:rPr lang="el-GR" sz="2000" b="1">
                <a:latin typeface="Roboto"/>
                <a:ea typeface="Roboto"/>
                <a:cs typeface="Roboto"/>
                <a:sym typeface="Roboto"/>
              </a:rPr>
              <a:t>Δερμάτινη ή από ειδικό συνθετικό υλικό με περιφέρεια 62 εκατοστών και βάρος 490-520 γραμμαρίων. </a:t>
            </a:r>
            <a:endParaRPr sz="2000" b="1">
              <a:latin typeface="Roboto"/>
              <a:ea typeface="Roboto"/>
              <a:cs typeface="Roboto"/>
              <a:sym typeface="Roboto"/>
            </a:endParaRPr>
          </a:p>
          <a:p>
            <a:pPr marL="320040" lvl="0" indent="-320040" algn="just" rtl="0">
              <a:spcBef>
                <a:spcPts val="0"/>
              </a:spcBef>
              <a:spcAft>
                <a:spcPts val="0"/>
              </a:spcAft>
              <a:buSzPts val="1200"/>
              <a:buFont typeface="Roboto"/>
              <a:buChar char="◻"/>
            </a:pPr>
            <a:r>
              <a:rPr lang="el-GR" sz="2000" b="1">
                <a:latin typeface="Roboto"/>
                <a:ea typeface="Roboto"/>
                <a:cs typeface="Roboto"/>
                <a:sym typeface="Roboto"/>
              </a:rPr>
              <a:t>Φέρει εσωτερικό ηχητικό μηχανισμό για να γίνεται αντιληπτή από τους αθλητές</a:t>
            </a:r>
            <a:endParaRPr>
              <a:latin typeface="Roboto"/>
              <a:ea typeface="Roboto"/>
              <a:cs typeface="Roboto"/>
              <a:sym typeface="Roboto"/>
            </a:endParaRPr>
          </a:p>
          <a:p>
            <a:pPr marL="320040" lvl="0" indent="-209550" algn="l" rtl="0">
              <a:spcBef>
                <a:spcPts val="700"/>
              </a:spcBef>
              <a:spcAft>
                <a:spcPts val="0"/>
              </a:spcAft>
              <a:buSzPts val="1740"/>
              <a:buNone/>
            </a:pPr>
            <a:endParaRPr>
              <a:latin typeface="Roboto"/>
              <a:ea typeface="Roboto"/>
              <a:cs typeface="Roboto"/>
              <a:sym typeface="Roboto"/>
            </a:endParaRPr>
          </a:p>
        </p:txBody>
      </p:sp>
      <p:sp>
        <p:nvSpPr>
          <p:cNvPr id="148" name="Google Shape;148;p4"/>
          <p:cNvSpPr txBox="1">
            <a:spLocks noGrp="1"/>
          </p:cNvSpPr>
          <p:nvPr>
            <p:ph type="body" idx="3"/>
          </p:nvPr>
        </p:nvSpPr>
        <p:spPr>
          <a:xfrm>
            <a:off x="642910" y="1928802"/>
            <a:ext cx="3886200" cy="640080"/>
          </a:xfrm>
          <a:prstGeom prst="rect">
            <a:avLst/>
          </a:prstGeom>
          <a:solidFill>
            <a:schemeClr val="accent2"/>
          </a:solidFill>
          <a:ln>
            <a:noFill/>
          </a:ln>
        </p:spPr>
        <p:txBody>
          <a:bodyPr spcFirstLastPara="1" wrap="square" lIns="91425" tIns="45700" rIns="91425" bIns="45700" anchor="ctr" anchorCtr="0">
            <a:normAutofit fontScale="70000" lnSpcReduction="20000"/>
          </a:bodyPr>
          <a:lstStyle/>
          <a:p>
            <a:pPr marL="0" lvl="0" indent="0" algn="l" rtl="0">
              <a:lnSpc>
                <a:spcPct val="80000"/>
              </a:lnSpc>
              <a:spcBef>
                <a:spcPts val="0"/>
              </a:spcBef>
              <a:spcAft>
                <a:spcPts val="0"/>
              </a:spcAft>
              <a:buSzPts val="840"/>
              <a:buFont typeface="Twentieth Century"/>
              <a:buNone/>
            </a:pPr>
            <a:endParaRPr sz="1400">
              <a:solidFill>
                <a:srgbClr val="B85B22"/>
              </a:solidFill>
              <a:latin typeface="Roboto"/>
              <a:ea typeface="Roboto"/>
              <a:cs typeface="Roboto"/>
              <a:sym typeface="Roboto"/>
            </a:endParaRPr>
          </a:p>
          <a:p>
            <a:pPr marL="0" lvl="0" indent="0" algn="l" rtl="0">
              <a:lnSpc>
                <a:spcPct val="80000"/>
              </a:lnSpc>
              <a:spcBef>
                <a:spcPts val="700"/>
              </a:spcBef>
              <a:spcAft>
                <a:spcPts val="0"/>
              </a:spcAft>
              <a:buSzPts val="1176"/>
              <a:buFont typeface="Twentieth Century"/>
              <a:buNone/>
            </a:pPr>
            <a:endParaRPr sz="1960">
              <a:solidFill>
                <a:srgbClr val="FFC000"/>
              </a:solidFill>
              <a:latin typeface="Roboto"/>
              <a:ea typeface="Roboto"/>
              <a:cs typeface="Roboto"/>
              <a:sym typeface="Roboto"/>
            </a:endParaRPr>
          </a:p>
          <a:p>
            <a:pPr marL="0" lvl="0" indent="0" algn="l" rtl="0">
              <a:lnSpc>
                <a:spcPct val="80000"/>
              </a:lnSpc>
              <a:spcBef>
                <a:spcPts val="700"/>
              </a:spcBef>
              <a:spcAft>
                <a:spcPts val="0"/>
              </a:spcAft>
              <a:buSzPts val="1176"/>
              <a:buFont typeface="Twentieth Century"/>
              <a:buNone/>
            </a:pPr>
            <a:r>
              <a:rPr lang="el-GR" sz="1960">
                <a:solidFill>
                  <a:srgbClr val="FFC000"/>
                </a:solidFill>
                <a:latin typeface="Roboto"/>
                <a:ea typeface="Roboto"/>
                <a:cs typeface="Roboto"/>
                <a:sym typeface="Roboto"/>
              </a:rPr>
              <a:t>      Οφθαλμεπίδεσμο ή μάσκα</a:t>
            </a:r>
            <a:endParaRPr>
              <a:latin typeface="Roboto"/>
              <a:ea typeface="Roboto"/>
              <a:cs typeface="Roboto"/>
              <a:sym typeface="Roboto"/>
            </a:endParaRPr>
          </a:p>
          <a:p>
            <a:pPr marL="0" lvl="0" indent="0" algn="l" rtl="0">
              <a:lnSpc>
                <a:spcPct val="80000"/>
              </a:lnSpc>
              <a:spcBef>
                <a:spcPts val="700"/>
              </a:spcBef>
              <a:spcAft>
                <a:spcPts val="0"/>
              </a:spcAft>
              <a:buSzPts val="840"/>
              <a:buFont typeface="Twentieth Century"/>
              <a:buNone/>
            </a:pPr>
            <a:endParaRPr sz="1400">
              <a:solidFill>
                <a:srgbClr val="B85B22"/>
              </a:solidFill>
              <a:latin typeface="Roboto"/>
              <a:ea typeface="Roboto"/>
              <a:cs typeface="Roboto"/>
              <a:sym typeface="Roboto"/>
            </a:endParaRPr>
          </a:p>
          <a:p>
            <a:pPr marL="0" lvl="0" indent="0" algn="l" rtl="0">
              <a:lnSpc>
                <a:spcPct val="80000"/>
              </a:lnSpc>
              <a:spcBef>
                <a:spcPts val="700"/>
              </a:spcBef>
              <a:spcAft>
                <a:spcPts val="0"/>
              </a:spcAft>
              <a:buSzPts val="840"/>
              <a:buFont typeface="Twentieth Century"/>
              <a:buNone/>
            </a:pPr>
            <a:endParaRPr sz="1400">
              <a:latin typeface="Roboto"/>
              <a:ea typeface="Roboto"/>
              <a:cs typeface="Roboto"/>
              <a:sym typeface="Roboto"/>
            </a:endParaRPr>
          </a:p>
        </p:txBody>
      </p:sp>
      <p:sp>
        <p:nvSpPr>
          <p:cNvPr id="149" name="Google Shape;149;p4"/>
          <p:cNvSpPr txBox="1">
            <a:spLocks noGrp="1"/>
          </p:cNvSpPr>
          <p:nvPr>
            <p:ph type="body" idx="4"/>
          </p:nvPr>
        </p:nvSpPr>
        <p:spPr>
          <a:xfrm>
            <a:off x="4786314" y="1928802"/>
            <a:ext cx="3900486" cy="640080"/>
          </a:xfrm>
          <a:prstGeom prst="rect">
            <a:avLst/>
          </a:prstGeom>
          <a:solidFill>
            <a:schemeClr val="accent4"/>
          </a:solid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1200"/>
              <a:buFont typeface="Twentieth Century"/>
              <a:buNone/>
            </a:pPr>
            <a:endParaRPr>
              <a:solidFill>
                <a:srgbClr val="B85B22"/>
              </a:solidFill>
              <a:latin typeface="Roboto"/>
              <a:ea typeface="Roboto"/>
              <a:cs typeface="Roboto"/>
              <a:sym typeface="Roboto"/>
            </a:endParaRPr>
          </a:p>
          <a:p>
            <a:pPr marL="0" lvl="0" indent="0" algn="l" rtl="0">
              <a:spcBef>
                <a:spcPts val="0"/>
              </a:spcBef>
              <a:spcAft>
                <a:spcPts val="0"/>
              </a:spcAft>
              <a:buSzPts val="1200"/>
              <a:buFont typeface="Twentieth Century"/>
              <a:buNone/>
            </a:pPr>
            <a:r>
              <a:rPr lang="el-GR">
                <a:solidFill>
                  <a:srgbClr val="B85B22"/>
                </a:solidFill>
                <a:latin typeface="Roboto"/>
                <a:ea typeface="Roboto"/>
                <a:cs typeface="Roboto"/>
                <a:sym typeface="Roboto"/>
              </a:rPr>
              <a:t>                      Μπάλα</a:t>
            </a:r>
            <a:endParaRPr>
              <a:latin typeface="Roboto"/>
              <a:ea typeface="Roboto"/>
              <a:cs typeface="Roboto"/>
              <a:sym typeface="Roboto"/>
            </a:endParaRPr>
          </a:p>
          <a:p>
            <a:pPr marL="0" lvl="0" indent="0" algn="l" rtl="0">
              <a:spcBef>
                <a:spcPts val="700"/>
              </a:spcBef>
              <a:spcAft>
                <a:spcPts val="0"/>
              </a:spcAft>
              <a:buSzPts val="1200"/>
              <a:buFont typeface="Twentieth Century"/>
              <a:buNone/>
            </a:pPr>
            <a:endParaRPr>
              <a:latin typeface="Roboto"/>
              <a:ea typeface="Roboto"/>
              <a:cs typeface="Roboto"/>
              <a:sym typeface="Roboto"/>
            </a:endParaRPr>
          </a:p>
        </p:txBody>
      </p:sp>
      <p:pic>
        <p:nvPicPr>
          <p:cNvPr id="150" name="Google Shape;150;p4"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body" idx="1"/>
          </p:nvPr>
        </p:nvSpPr>
        <p:spPr>
          <a:xfrm>
            <a:off x="1571604" y="142852"/>
            <a:ext cx="5429288" cy="164307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960"/>
              <a:buNone/>
            </a:pPr>
            <a:r>
              <a:rPr lang="el-GR" sz="1600" b="1"/>
              <a:t>Ο αγωνιστικός χώρος του Ποδοσφαίρου αποτελείται από ένα ορθογώνιο παραλληλόγραμμο γήπεδο καλυμμένο με φυσικό ή συνθετικό χόρτο. Το μήκος του γηπέδου κυμαίνεται μεταξύ 38 και 42 μέτρων ενώ το πλάτος του μεταξύ 18 και 22 μέτρων. </a:t>
            </a:r>
            <a:endParaRPr sz="1600" b="1"/>
          </a:p>
          <a:p>
            <a:pPr marL="0" lvl="0" indent="0" algn="just" rtl="0">
              <a:spcBef>
                <a:spcPts val="700"/>
              </a:spcBef>
              <a:spcAft>
                <a:spcPts val="0"/>
              </a:spcAft>
              <a:buSzPts val="1020"/>
              <a:buNone/>
            </a:pPr>
            <a:endParaRPr b="1"/>
          </a:p>
        </p:txBody>
      </p:sp>
      <p:sp>
        <p:nvSpPr>
          <p:cNvPr id="156" name="Google Shape;156;p5"/>
          <p:cNvSpPr txBox="1">
            <a:spLocks noGrp="1"/>
          </p:cNvSpPr>
          <p:nvPr>
            <p:ph type="title"/>
          </p:nvPr>
        </p:nvSpPr>
        <p:spPr>
          <a:xfrm>
            <a:off x="1571604" y="4714884"/>
            <a:ext cx="7315200" cy="685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FFFF"/>
              </a:buClr>
              <a:buSzPts val="2520"/>
              <a:buFont typeface="Twentieth Century"/>
              <a:buNone/>
            </a:pPr>
            <a:r>
              <a:rPr lang="el-GR" sz="2520" b="1"/>
              <a:t>Αγωνιστικός Χώρος</a:t>
            </a:r>
            <a:r>
              <a:rPr lang="el-GR" sz="2520"/>
              <a:t/>
            </a:r>
            <a:br>
              <a:rPr lang="el-GR" sz="2520"/>
            </a:br>
            <a:endParaRPr sz="2520"/>
          </a:p>
        </p:txBody>
      </p:sp>
      <p:sp>
        <p:nvSpPr>
          <p:cNvPr id="157" name="Google Shape;157;p5"/>
          <p:cNvSpPr txBox="1"/>
          <p:nvPr/>
        </p:nvSpPr>
        <p:spPr>
          <a:xfrm>
            <a:off x="214282" y="357166"/>
            <a:ext cx="12144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58" name="Google Shape;158;p5"/>
          <p:cNvSpPr txBox="1"/>
          <p:nvPr/>
        </p:nvSpPr>
        <p:spPr>
          <a:xfrm rot="-5400000">
            <a:off x="-846770" y="1591872"/>
            <a:ext cx="3177298"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2"/>
              </a:buClr>
              <a:buSzPts val="4000"/>
              <a:buFont typeface="Twentieth Century"/>
              <a:buNone/>
            </a:pPr>
            <a:r>
              <a:rPr lang="el-GR" sz="4000" b="1">
                <a:solidFill>
                  <a:schemeClr val="dk2"/>
                </a:solidFill>
                <a:latin typeface="Twentieth Century"/>
                <a:ea typeface="Twentieth Century"/>
                <a:cs typeface="Twentieth Century"/>
                <a:sym typeface="Twentieth Century"/>
              </a:rPr>
              <a:t>Κανονισμοί</a:t>
            </a:r>
            <a:endParaRPr/>
          </a:p>
        </p:txBody>
      </p:sp>
      <p:sp>
        <p:nvSpPr>
          <p:cNvPr id="159" name="Google Shape;159;p5" descr="Disability Football 5-a-side | Disabled Worl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160" name="Google Shape;160;p5" descr="3rd IBSA World Championships and Games Sao Paulo 2007 - Photos - IBSA"/>
          <p:cNvPicPr preferRelativeResize="0">
            <a:picLocks noGrp="1"/>
          </p:cNvPicPr>
          <p:nvPr>
            <p:ph type="pic" idx="2"/>
          </p:nvPr>
        </p:nvPicPr>
        <p:blipFill rotWithShape="1">
          <a:blip r:embed="rId3">
            <a:alphaModFix/>
          </a:blip>
          <a:srcRect t="5482" b="5481"/>
          <a:stretch/>
        </p:blipFill>
        <p:spPr>
          <a:xfrm>
            <a:off x="7072625" y="51100"/>
            <a:ext cx="2071500" cy="1500300"/>
          </a:xfrm>
          <a:prstGeom prst="rect">
            <a:avLst/>
          </a:prstGeom>
          <a:solidFill>
            <a:srgbClr val="DCE5EE"/>
          </a:solidFill>
          <a:ln>
            <a:noFill/>
          </a:ln>
        </p:spPr>
      </p:pic>
      <p:sp>
        <p:nvSpPr>
          <p:cNvPr id="161" name="Google Shape;161;p5"/>
          <p:cNvSpPr/>
          <p:nvPr/>
        </p:nvSpPr>
        <p:spPr>
          <a:xfrm>
            <a:off x="785786" y="3214686"/>
            <a:ext cx="8143932"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l-GR" sz="1800" b="1">
                <a:solidFill>
                  <a:schemeClr val="dk1"/>
                </a:solidFill>
                <a:latin typeface="Twentieth Century"/>
                <a:ea typeface="Twentieth Century"/>
                <a:cs typeface="Twentieth Century"/>
                <a:sym typeface="Twentieth Century"/>
              </a:rPr>
              <a:t>.</a:t>
            </a:r>
            <a:br>
              <a:rPr lang="el-GR" sz="1800" b="1">
                <a:solidFill>
                  <a:schemeClr val="dk1"/>
                </a:solidFill>
                <a:latin typeface="Twentieth Century"/>
                <a:ea typeface="Twentieth Century"/>
                <a:cs typeface="Twentieth Century"/>
                <a:sym typeface="Twentieth Century"/>
              </a:rPr>
            </a:br>
            <a:endParaRPr sz="1800" b="1">
              <a:solidFill>
                <a:schemeClr val="dk1"/>
              </a:solidFill>
              <a:latin typeface="Twentieth Century"/>
              <a:ea typeface="Twentieth Century"/>
              <a:cs typeface="Twentieth Century"/>
              <a:sym typeface="Twentieth Century"/>
            </a:endParaRPr>
          </a:p>
        </p:txBody>
      </p:sp>
      <p:sp>
        <p:nvSpPr>
          <p:cNvPr id="162" name="Google Shape;162;p5"/>
          <p:cNvSpPr txBox="1"/>
          <p:nvPr/>
        </p:nvSpPr>
        <p:spPr>
          <a:xfrm>
            <a:off x="1571604" y="5357826"/>
            <a:ext cx="757239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b="1">
                <a:solidFill>
                  <a:schemeClr val="dk1"/>
                </a:solidFill>
                <a:latin typeface="Twentieth Century"/>
                <a:ea typeface="Twentieth Century"/>
                <a:cs typeface="Twentieth Century"/>
                <a:sym typeface="Twentieth Century"/>
              </a:rPr>
              <a:t>Στις πλάγιες γραμμές τοποθετείται ένα προστατευτικό πλέγμα ύψους 2 μέτρων Το τέρμα έχει μήκος 3 μέτρα και ύψος 2 μέτρα, ενώ η περιοχή του τερματοφύλακα, γύρω από την εστία, έχει διαστάσεις 5×2 μέτρα. Σε απόσταση 6 μέτρων από το κέντρο του τέρματος βρίσκεται μία άσπρη κυκλική βούλα, από όπου εκτελούνται τα πέναλτι. Το σημείο του διπλού πέναλτι βρίσκεται σε απόσταση 9 μέτρων</a:t>
            </a:r>
            <a:endParaRPr sz="1600">
              <a:solidFill>
                <a:schemeClr val="dk1"/>
              </a:solidFill>
              <a:latin typeface="Twentieth Century"/>
              <a:ea typeface="Twentieth Century"/>
              <a:cs typeface="Twentieth Century"/>
              <a:sym typeface="Twentieth Century"/>
            </a:endParaRPr>
          </a:p>
        </p:txBody>
      </p:sp>
      <p:pic>
        <p:nvPicPr>
          <p:cNvPr id="163" name="Google Shape;163;p5" descr="Different Types Of Stadium Dimensions | Quadra de basquete, Campo de  futebol, Quadra de handebol"/>
          <p:cNvPicPr preferRelativeResize="0"/>
          <p:nvPr/>
        </p:nvPicPr>
        <p:blipFill rotWithShape="1">
          <a:blip r:embed="rId4">
            <a:alphaModFix/>
          </a:blip>
          <a:srcRect/>
          <a:stretch/>
        </p:blipFill>
        <p:spPr>
          <a:xfrm rot="-5400000">
            <a:off x="2999950" y="973600"/>
            <a:ext cx="2902225" cy="3955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body" idx="1"/>
          </p:nvPr>
        </p:nvSpPr>
        <p:spPr>
          <a:xfrm>
            <a:off x="285743" y="1571600"/>
            <a:ext cx="8637900" cy="50007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p>
            <a:pPr marL="0" lvl="0" indent="0" algn="l" rtl="0">
              <a:lnSpc>
                <a:spcPct val="80000"/>
              </a:lnSpc>
              <a:spcBef>
                <a:spcPts val="0"/>
              </a:spcBef>
              <a:spcAft>
                <a:spcPts val="0"/>
              </a:spcAft>
              <a:buSzPts val="1080"/>
              <a:buNone/>
            </a:pPr>
            <a:r>
              <a:rPr lang="el-GR" sz="2400" b="1">
                <a:solidFill>
                  <a:schemeClr val="dk2"/>
                </a:solidFill>
                <a:latin typeface="Roboto"/>
                <a:ea typeface="Roboto"/>
                <a:cs typeface="Roboto"/>
                <a:sym typeface="Roboto"/>
              </a:rPr>
              <a:t>            Κατηγορίες</a:t>
            </a:r>
            <a:r>
              <a:rPr lang="el-GR" sz="2400">
                <a:latin typeface="Roboto"/>
                <a:ea typeface="Roboto"/>
                <a:cs typeface="Roboto"/>
                <a:sym typeface="Roboto"/>
              </a:rPr>
              <a:t> </a:t>
            </a:r>
            <a:endParaRPr sz="2400">
              <a:latin typeface="Roboto"/>
              <a:ea typeface="Roboto"/>
              <a:cs typeface="Roboto"/>
              <a:sym typeface="Roboto"/>
            </a:endParaRPr>
          </a:p>
          <a:p>
            <a:pPr marL="0" lvl="0" indent="0" algn="l" rtl="0">
              <a:lnSpc>
                <a:spcPct val="80000"/>
              </a:lnSpc>
              <a:spcBef>
                <a:spcPts val="1700"/>
              </a:spcBef>
              <a:spcAft>
                <a:spcPts val="0"/>
              </a:spcAft>
              <a:buSzPts val="840"/>
              <a:buNone/>
            </a:pPr>
            <a:r>
              <a:rPr lang="el-GR" sz="2400" b="1">
                <a:latin typeface="Roboto"/>
                <a:ea typeface="Roboto"/>
                <a:cs typeface="Roboto"/>
                <a:sym typeface="Roboto"/>
              </a:rPr>
              <a:t>Β1: Αθλητές τυφλοί.</a:t>
            </a:r>
            <a:endParaRPr sz="2400">
              <a:latin typeface="Roboto"/>
              <a:ea typeface="Roboto"/>
              <a:cs typeface="Roboto"/>
              <a:sym typeface="Roboto"/>
            </a:endParaRPr>
          </a:p>
          <a:p>
            <a:pPr marL="0" lvl="0" indent="0" algn="l" rtl="0">
              <a:lnSpc>
                <a:spcPct val="80000"/>
              </a:lnSpc>
              <a:spcBef>
                <a:spcPts val="1700"/>
              </a:spcBef>
              <a:spcAft>
                <a:spcPts val="0"/>
              </a:spcAft>
              <a:buSzPts val="840"/>
              <a:buNone/>
            </a:pPr>
            <a:r>
              <a:rPr lang="el-GR" sz="2400" b="1">
                <a:latin typeface="Roboto"/>
                <a:ea typeface="Roboto"/>
                <a:cs typeface="Roboto"/>
                <a:sym typeface="Roboto"/>
              </a:rPr>
              <a:t>Β2, Β3: Αθλητές οι οποίοι βλέπουν μερικώς.</a:t>
            </a:r>
            <a:endParaRPr sz="2400">
              <a:latin typeface="Roboto"/>
              <a:ea typeface="Roboto"/>
              <a:cs typeface="Roboto"/>
              <a:sym typeface="Roboto"/>
            </a:endParaRPr>
          </a:p>
          <a:p>
            <a:pPr marL="0" lvl="0" indent="0" algn="l" rtl="0">
              <a:lnSpc>
                <a:spcPct val="80000"/>
              </a:lnSpc>
              <a:spcBef>
                <a:spcPts val="1700"/>
              </a:spcBef>
              <a:spcAft>
                <a:spcPts val="0"/>
              </a:spcAft>
              <a:buSzPts val="840"/>
              <a:buNone/>
            </a:pPr>
            <a:r>
              <a:rPr lang="el-GR" sz="2400" b="1">
                <a:latin typeface="Roboto"/>
                <a:ea typeface="Roboto"/>
                <a:cs typeface="Roboto"/>
                <a:sym typeface="Roboto"/>
              </a:rPr>
              <a:t>Στο Ποδόσφαιρο 5×5 μπορούν να λάβουν μέρος και αθλητές με κανονική όραση ως τερματοφύλακες. </a:t>
            </a:r>
            <a:endParaRPr sz="2400" b="1">
              <a:latin typeface="Roboto"/>
              <a:ea typeface="Roboto"/>
              <a:cs typeface="Roboto"/>
              <a:sym typeface="Roboto"/>
            </a:endParaRPr>
          </a:p>
          <a:p>
            <a:pPr marL="0" lvl="0" indent="0" algn="l" rtl="0">
              <a:lnSpc>
                <a:spcPct val="80000"/>
              </a:lnSpc>
              <a:spcBef>
                <a:spcPts val="1700"/>
              </a:spcBef>
              <a:spcAft>
                <a:spcPts val="0"/>
              </a:spcAft>
              <a:buSzPts val="840"/>
              <a:buNone/>
            </a:pPr>
            <a:r>
              <a:rPr lang="el-GR" sz="2400" b="1">
                <a:latin typeface="Roboto"/>
                <a:ea typeface="Roboto"/>
                <a:cs typeface="Roboto"/>
                <a:sym typeface="Roboto"/>
              </a:rPr>
              <a:t>Σε αυτή τη περίπτωση ο τερματοφύλακας δεν πρέπει να είναι εγγεγραμμένος τα προηγούμενα πέντε έτη σε Ομοσπονδία του Ποδοσφαίρου 5×5 ή σε Ομοσπονδία Ποδοσφαίρου (FIFA)</a:t>
            </a:r>
            <a:endParaRPr sz="2400">
              <a:latin typeface="Roboto"/>
              <a:ea typeface="Roboto"/>
              <a:cs typeface="Roboto"/>
              <a:sym typeface="Roboto"/>
            </a:endParaRPr>
          </a:p>
          <a:p>
            <a:pPr marL="0" lvl="0" indent="0" algn="l" rtl="0">
              <a:lnSpc>
                <a:spcPct val="80000"/>
              </a:lnSpc>
              <a:spcBef>
                <a:spcPts val="1700"/>
              </a:spcBef>
              <a:spcAft>
                <a:spcPts val="0"/>
              </a:spcAft>
              <a:buSzPts val="270"/>
              <a:buNone/>
            </a:pPr>
            <a:r>
              <a:rPr lang="el-GR" sz="2400" b="1">
                <a:latin typeface="Roboto"/>
                <a:ea typeface="Roboto"/>
                <a:cs typeface="Roboto"/>
                <a:sym typeface="Roboto"/>
              </a:rPr>
              <a:t>.</a:t>
            </a:r>
            <a:endParaRPr sz="2400" b="1">
              <a:latin typeface="Roboto"/>
              <a:ea typeface="Roboto"/>
              <a:cs typeface="Roboto"/>
              <a:sym typeface="Roboto"/>
            </a:endParaRPr>
          </a:p>
        </p:txBody>
      </p:sp>
      <p:sp>
        <p:nvSpPr>
          <p:cNvPr id="169" name="Google Shape;169;p6"/>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spAutoFit/>
          </a:bodyPr>
          <a:lstStyle/>
          <a:p>
            <a:pPr marL="0" lvl="0" indent="0" algn="just" rtl="0">
              <a:spcBef>
                <a:spcPts val="0"/>
              </a:spcBef>
              <a:spcAft>
                <a:spcPts val="0"/>
              </a:spcAft>
              <a:buClr>
                <a:schemeClr val="dk2"/>
              </a:buClr>
              <a:buSzPts val="4000"/>
              <a:buFont typeface="Twentieth Century"/>
              <a:buNone/>
            </a:pPr>
            <a:r>
              <a:rPr lang="el-GR" sz="4000" b="1">
                <a:solidFill>
                  <a:schemeClr val="dk2"/>
                </a:solidFill>
                <a:latin typeface="Twentieth Century"/>
                <a:ea typeface="Twentieth Century"/>
                <a:cs typeface="Twentieth Century"/>
                <a:sym typeface="Twentieth Century"/>
              </a:rPr>
              <a:t>Κανονισμοί</a:t>
            </a:r>
            <a:endParaRPr sz="4000" b="1">
              <a:solidFill>
                <a:schemeClr val="dk2"/>
              </a:solidFill>
              <a:latin typeface="Twentieth Century"/>
              <a:ea typeface="Twentieth Century"/>
              <a:cs typeface="Twentieth Century"/>
              <a:sym typeface="Twentieth Century"/>
            </a:endParaRPr>
          </a:p>
        </p:txBody>
      </p:sp>
      <p:pic>
        <p:nvPicPr>
          <p:cNvPr id="170" name="Google Shape;170;p6"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a0bf4c245d_0_0"/>
          <p:cNvSpPr txBox="1">
            <a:spLocks noGrp="1"/>
          </p:cNvSpPr>
          <p:nvPr>
            <p:ph type="body" idx="2"/>
          </p:nvPr>
        </p:nvSpPr>
        <p:spPr>
          <a:xfrm>
            <a:off x="247876" y="1857375"/>
            <a:ext cx="8467800" cy="4071900"/>
          </a:xfrm>
          <a:prstGeom prst="rect">
            <a:avLst/>
          </a:prstGeom>
          <a:noFill/>
          <a:ln>
            <a:noFill/>
          </a:ln>
        </p:spPr>
        <p:txBody>
          <a:bodyPr spcFirstLastPara="1" wrap="square" lIns="91425" tIns="45700" rIns="91425" bIns="45700" anchor="t" anchorCtr="0">
            <a:noAutofit/>
          </a:bodyPr>
          <a:lstStyle/>
          <a:p>
            <a:pPr marL="320040" lvl="0" indent="-320040" algn="just" rtl="0">
              <a:lnSpc>
                <a:spcPct val="80000"/>
              </a:lnSpc>
              <a:spcBef>
                <a:spcPts val="0"/>
              </a:spcBef>
              <a:spcAft>
                <a:spcPts val="0"/>
              </a:spcAft>
              <a:buSzPts val="840"/>
              <a:buNone/>
            </a:pPr>
            <a:endParaRPr sz="1400">
              <a:latin typeface="Roboto"/>
              <a:ea typeface="Roboto"/>
              <a:cs typeface="Roboto"/>
              <a:sym typeface="Roboto"/>
            </a:endParaRPr>
          </a:p>
          <a:p>
            <a:pPr marL="320040" lvl="0" indent="-320040" algn="just" rtl="0">
              <a:lnSpc>
                <a:spcPct val="80000"/>
              </a:lnSpc>
              <a:spcBef>
                <a:spcPts val="700"/>
              </a:spcBef>
              <a:spcAft>
                <a:spcPts val="0"/>
              </a:spcAft>
              <a:buSzPts val="1080"/>
              <a:buFont typeface="Roboto"/>
              <a:buChar char="◻"/>
            </a:pPr>
            <a:r>
              <a:rPr lang="el-GR" sz="1800">
                <a:latin typeface="Roboto"/>
                <a:ea typeface="Roboto"/>
                <a:cs typeface="Roboto"/>
                <a:sym typeface="Roboto"/>
              </a:rPr>
              <a:t>Κάθε ομάδα αποτελείται από οχτώ ποδοσφαιριστές και δύο τερματοφύλακες. Κατά τη διάρκεια ενός ποδοσφαιρικού αγώνα, παίζουν πέντε αθλητές για κάθε ομάδα, εκ των οποίων οι τέσσερις είναι τυφλοί αθλητές της κατηγορίας Β1 και ο πέμπτος είναι ο τερματοφύλακας ο οποίος μπορεί να ανήκει στην κατηγορία Β2 ή Β3. Επίσης, επιτρέπεται να γίνουν μέχρι πέντε αλλαγές από σύνολο πέντε αναπληρωματικών ποδοσφαιριστών.</a:t>
            </a:r>
            <a:endParaRPr sz="1800">
              <a:latin typeface="Roboto"/>
              <a:ea typeface="Roboto"/>
              <a:cs typeface="Roboto"/>
              <a:sym typeface="Roboto"/>
            </a:endParaRPr>
          </a:p>
          <a:p>
            <a:pPr marL="320040" lvl="0" indent="-251460" algn="just" rtl="0">
              <a:lnSpc>
                <a:spcPct val="80000"/>
              </a:lnSpc>
              <a:spcBef>
                <a:spcPts val="700"/>
              </a:spcBef>
              <a:spcAft>
                <a:spcPts val="0"/>
              </a:spcAft>
              <a:buSzPts val="1080"/>
              <a:buNone/>
            </a:pPr>
            <a:endParaRPr sz="1800">
              <a:latin typeface="Roboto"/>
              <a:ea typeface="Roboto"/>
              <a:cs typeface="Roboto"/>
              <a:sym typeface="Roboto"/>
            </a:endParaRPr>
          </a:p>
          <a:p>
            <a:pPr marL="320040" lvl="0" indent="-251460" algn="just" rtl="0">
              <a:lnSpc>
                <a:spcPct val="80000"/>
              </a:lnSpc>
              <a:spcBef>
                <a:spcPts val="700"/>
              </a:spcBef>
              <a:spcAft>
                <a:spcPts val="0"/>
              </a:spcAft>
              <a:buSzPts val="1080"/>
              <a:buNone/>
            </a:pPr>
            <a:endParaRPr sz="1800">
              <a:latin typeface="Roboto"/>
              <a:ea typeface="Roboto"/>
              <a:cs typeface="Roboto"/>
              <a:sym typeface="Roboto"/>
            </a:endParaRPr>
          </a:p>
          <a:p>
            <a:pPr marL="320040" lvl="0" indent="-320040" algn="just" rtl="0">
              <a:lnSpc>
                <a:spcPct val="80000"/>
              </a:lnSpc>
              <a:spcBef>
                <a:spcPts val="700"/>
              </a:spcBef>
              <a:spcAft>
                <a:spcPts val="0"/>
              </a:spcAft>
              <a:buSzPts val="1080"/>
              <a:buFont typeface="Roboto"/>
              <a:buChar char="◻"/>
            </a:pPr>
            <a:r>
              <a:rPr lang="el-GR" sz="1800">
                <a:latin typeface="Roboto"/>
                <a:ea typeface="Roboto"/>
                <a:cs typeface="Roboto"/>
                <a:sym typeface="Roboto"/>
              </a:rPr>
              <a:t>Οι ποδοσφαιριστές, με εξαίρεση τον τερματοφύλακα, στη διάρκεια ενός αγώνα φορούν οφθαλμεπίδεσμο ή μάσκα που καλύπτει τα μάτια τους, έτσι ώστε να εξασφαλίζεται η ισότητα μεταξύ των αθλητών με διαφορετικό βαθμό απώλειας όρασης. </a:t>
            </a:r>
            <a:endParaRPr>
              <a:latin typeface="Roboto"/>
              <a:ea typeface="Roboto"/>
              <a:cs typeface="Roboto"/>
              <a:sym typeface="Roboto"/>
            </a:endParaRPr>
          </a:p>
        </p:txBody>
      </p:sp>
      <p:sp>
        <p:nvSpPr>
          <p:cNvPr id="176" name="Google Shape;176;ga0bf4c245d_0_0"/>
          <p:cNvSpPr txBox="1">
            <a:spLocks noGrp="1"/>
          </p:cNvSpPr>
          <p:nvPr>
            <p:ph type="title"/>
          </p:nvPr>
        </p:nvSpPr>
        <p:spPr>
          <a:xfrm>
            <a:off x="609600" y="273050"/>
            <a:ext cx="8077200" cy="870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2"/>
              </a:buClr>
              <a:buSzPts val="4000"/>
              <a:buFont typeface="Twentieth Century"/>
              <a:buNone/>
            </a:pPr>
            <a:r>
              <a:rPr lang="el-GR" sz="4000" b="1">
                <a:solidFill>
                  <a:schemeClr val="dk2"/>
                </a:solidFill>
                <a:latin typeface="Twentieth Century"/>
                <a:ea typeface="Twentieth Century"/>
                <a:cs typeface="Twentieth Century"/>
                <a:sym typeface="Twentieth Century"/>
              </a:rPr>
              <a:t>Κανονισμοί</a:t>
            </a:r>
            <a:endParaRPr sz="4000" b="1">
              <a:solidFill>
                <a:schemeClr val="dk2"/>
              </a:solidFill>
              <a:latin typeface="Twentieth Century"/>
              <a:ea typeface="Twentieth Century"/>
              <a:cs typeface="Twentieth Century"/>
              <a:sym typeface="Twentieth Century"/>
            </a:endParaRPr>
          </a:p>
        </p:txBody>
      </p:sp>
      <p:pic>
        <p:nvPicPr>
          <p:cNvPr id="177" name="Google Shape;177;ga0bf4c245d_0_0"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b="1"/>
              <a:t>Κανονισμοί</a:t>
            </a:r>
            <a:endParaRPr/>
          </a:p>
        </p:txBody>
      </p:sp>
      <p:sp>
        <p:nvSpPr>
          <p:cNvPr id="183" name="Google Shape;183;p7"/>
          <p:cNvSpPr txBox="1">
            <a:spLocks noGrp="1"/>
          </p:cNvSpPr>
          <p:nvPr>
            <p:ph type="body" idx="1"/>
          </p:nvPr>
        </p:nvSpPr>
        <p:spPr>
          <a:xfrm>
            <a:off x="214282" y="1752600"/>
            <a:ext cx="3286148"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p>
            <a:pPr marL="0" lvl="0" indent="0" algn="l" rtl="0">
              <a:spcBef>
                <a:spcPts val="0"/>
              </a:spcBef>
              <a:spcAft>
                <a:spcPts val="0"/>
              </a:spcAft>
              <a:buSzPts val="1080"/>
              <a:buNone/>
            </a:pPr>
            <a:endParaRPr/>
          </a:p>
        </p:txBody>
      </p:sp>
      <p:sp>
        <p:nvSpPr>
          <p:cNvPr id="184" name="Google Shape;184;p7"/>
          <p:cNvSpPr txBox="1">
            <a:spLocks noGrp="1"/>
          </p:cNvSpPr>
          <p:nvPr>
            <p:ph type="body" idx="2"/>
          </p:nvPr>
        </p:nvSpPr>
        <p:spPr>
          <a:xfrm>
            <a:off x="3500430" y="1571612"/>
            <a:ext cx="5257792" cy="4891110"/>
          </a:xfrm>
          <a:prstGeom prst="rect">
            <a:avLst/>
          </a:prstGeom>
          <a:noFill/>
          <a:ln>
            <a:noFill/>
          </a:ln>
        </p:spPr>
        <p:txBody>
          <a:bodyPr spcFirstLastPara="1" wrap="square" lIns="91425" tIns="45700" rIns="91425" bIns="45700" anchor="t" anchorCtr="0">
            <a:normAutofit/>
          </a:bodyPr>
          <a:lstStyle/>
          <a:p>
            <a:pPr marL="320040" lvl="0" indent="-320040" algn="just" rtl="0">
              <a:lnSpc>
                <a:spcPct val="80000"/>
              </a:lnSpc>
              <a:spcBef>
                <a:spcPts val="0"/>
              </a:spcBef>
              <a:spcAft>
                <a:spcPts val="0"/>
              </a:spcAft>
              <a:buSzPts val="966"/>
              <a:buChar char="◻"/>
            </a:pPr>
            <a:r>
              <a:rPr lang="el-GR" sz="1610"/>
              <a:t>Ένας αγώνας Ποδοσφαίρου έχει διάρκεια 50 λεπτών και πραγματοποιείται σε δύο ημίχρονα των 25 λεπτών, με ένα ενδιάμεσο διάλειμμα 10 λεπτών. </a:t>
            </a:r>
            <a:endParaRPr sz="1610"/>
          </a:p>
          <a:p>
            <a:pPr marL="320040" lvl="0" indent="-258699" algn="just" rtl="0">
              <a:lnSpc>
                <a:spcPct val="80000"/>
              </a:lnSpc>
              <a:spcBef>
                <a:spcPts val="700"/>
              </a:spcBef>
              <a:spcAft>
                <a:spcPts val="0"/>
              </a:spcAft>
              <a:buSzPts val="966"/>
              <a:buNone/>
            </a:pPr>
            <a:endParaRPr sz="1610"/>
          </a:p>
          <a:p>
            <a:pPr marL="320040" lvl="0" indent="-320040" algn="just" rtl="0">
              <a:lnSpc>
                <a:spcPct val="80000"/>
              </a:lnSpc>
              <a:spcBef>
                <a:spcPts val="700"/>
              </a:spcBef>
              <a:spcAft>
                <a:spcPts val="0"/>
              </a:spcAft>
              <a:buSzPts val="966"/>
              <a:buChar char="◻"/>
            </a:pPr>
            <a:r>
              <a:rPr lang="el-GR" sz="1610"/>
              <a:t>Στόχος των δύο ομάδων είναι να σημειώσουν γκολ στο αντίπαλο τέρμα, χωρίς να παραβιάζουν τους κανονισμούς του αθλήματος.</a:t>
            </a:r>
            <a:endParaRPr sz="1610"/>
          </a:p>
          <a:p>
            <a:pPr marL="320040" lvl="0" indent="-258699" algn="just" rtl="0">
              <a:lnSpc>
                <a:spcPct val="80000"/>
              </a:lnSpc>
              <a:spcBef>
                <a:spcPts val="700"/>
              </a:spcBef>
              <a:spcAft>
                <a:spcPts val="0"/>
              </a:spcAft>
              <a:buSzPts val="966"/>
              <a:buNone/>
            </a:pPr>
            <a:endParaRPr sz="1610"/>
          </a:p>
          <a:p>
            <a:pPr marL="320040" lvl="0" indent="-320040" algn="just" rtl="0">
              <a:lnSpc>
                <a:spcPct val="80000"/>
              </a:lnSpc>
              <a:spcBef>
                <a:spcPts val="700"/>
              </a:spcBef>
              <a:spcAft>
                <a:spcPts val="0"/>
              </a:spcAft>
              <a:buSzPts val="966"/>
              <a:buChar char="◻"/>
            </a:pPr>
            <a:r>
              <a:rPr lang="el-GR" sz="1610"/>
              <a:t>Σε περίπτωση ισοπαλίας κατά τον ημιτελικό ή τελικό μετά την ολοκλήρωση των δύο 25λεπτων ημιχρόνων, ακολουθεί παράταση δύο 10λεπτων περιόδων. Εάν δεν αναδειχτεί νικητής μετά την παράταση, οι ομάδες προχωρούν στη διαδικασία των πέναλτι.</a:t>
            </a:r>
            <a:endParaRPr sz="1610"/>
          </a:p>
          <a:p>
            <a:pPr marL="320040" lvl="0" indent="-258699" algn="just" rtl="0">
              <a:lnSpc>
                <a:spcPct val="80000"/>
              </a:lnSpc>
              <a:spcBef>
                <a:spcPts val="700"/>
              </a:spcBef>
              <a:spcAft>
                <a:spcPts val="0"/>
              </a:spcAft>
              <a:buSzPts val="966"/>
              <a:buNone/>
            </a:pPr>
            <a:endParaRPr sz="1610"/>
          </a:p>
          <a:p>
            <a:pPr marL="320040" lvl="0" indent="-320040" algn="just" rtl="0">
              <a:lnSpc>
                <a:spcPct val="80000"/>
              </a:lnSpc>
              <a:spcBef>
                <a:spcPts val="700"/>
              </a:spcBef>
              <a:spcAft>
                <a:spcPts val="0"/>
              </a:spcAft>
              <a:buSzPts val="966"/>
              <a:buChar char="◻"/>
            </a:pPr>
            <a:r>
              <a:rPr lang="el-GR" sz="1610"/>
              <a:t>Η διεξαγωγή του αγώνα ελέγχεται από ένα διαιτητή, ο οποίος έχει την υποχρέωση να εφαρμόζει τους κανονισμούς του αθλήματος. Ένας βοηθός διαιτητής, ο οποίος κινείται κατά μήκος των πλάγιων γραμμών του αγωνιστικού χώρου διευκολύνει το έργο του</a:t>
            </a:r>
            <a:endParaRPr/>
          </a:p>
          <a:p>
            <a:pPr marL="320040" lvl="0" indent="-242697" algn="l" rtl="0">
              <a:lnSpc>
                <a:spcPct val="80000"/>
              </a:lnSpc>
              <a:spcBef>
                <a:spcPts val="700"/>
              </a:spcBef>
              <a:spcAft>
                <a:spcPts val="0"/>
              </a:spcAft>
              <a:buSzPts val="1218"/>
              <a:buNone/>
            </a:pPr>
            <a:endParaRPr sz="2029"/>
          </a:p>
        </p:txBody>
      </p:sp>
      <p:pic>
        <p:nvPicPr>
          <p:cNvPr id="185" name="Google Shape;185;p7" descr="3rd IBSA World Championships and Games Sao Paulo 2007 - Photos - IBSA"/>
          <p:cNvPicPr preferRelativeResize="0"/>
          <p:nvPr/>
        </p:nvPicPr>
        <p:blipFill rotWithShape="1">
          <a:blip r:embed="rId3">
            <a:alphaModFix/>
          </a:blip>
          <a:srcRect/>
          <a:stretch/>
        </p:blipFill>
        <p:spPr>
          <a:xfrm>
            <a:off x="7147473" y="0"/>
            <a:ext cx="1996527" cy="1350983"/>
          </a:xfrm>
          <a:prstGeom prst="rect">
            <a:avLst/>
          </a:prstGeom>
          <a:noFill/>
          <a:ln>
            <a:noFill/>
          </a:ln>
        </p:spPr>
      </p:pic>
      <p:pic>
        <p:nvPicPr>
          <p:cNvPr id="186" name="Google Shape;186;p7" descr="TEAM UNICEF — Rodrigo Panucci"/>
          <p:cNvPicPr preferRelativeResize="0"/>
          <p:nvPr/>
        </p:nvPicPr>
        <p:blipFill rotWithShape="1">
          <a:blip r:embed="rId4">
            <a:alphaModFix/>
          </a:blip>
          <a:srcRect/>
          <a:stretch/>
        </p:blipFill>
        <p:spPr>
          <a:xfrm>
            <a:off x="285720" y="1928802"/>
            <a:ext cx="3086959" cy="16954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8" descr="EMPOWERED"/>
          <p:cNvPicPr preferRelativeResize="0"/>
          <p:nvPr/>
        </p:nvPicPr>
        <p:blipFill rotWithShape="1">
          <a:blip r:embed="rId3">
            <a:alphaModFix/>
          </a:blip>
          <a:srcRect/>
          <a:stretch/>
        </p:blipFill>
        <p:spPr>
          <a:xfrm>
            <a:off x="214282" y="142852"/>
            <a:ext cx="2382200" cy="1452561"/>
          </a:xfrm>
          <a:prstGeom prst="rect">
            <a:avLst/>
          </a:prstGeom>
          <a:noFill/>
          <a:ln>
            <a:noFill/>
          </a:ln>
        </p:spPr>
      </p:pic>
      <p:sp>
        <p:nvSpPr>
          <p:cNvPr id="192" name="Google Shape;192;p8"/>
          <p:cNvSpPr txBox="1">
            <a:spLocks noGrp="1"/>
          </p:cNvSpPr>
          <p:nvPr>
            <p:ph type="body" idx="1"/>
          </p:nvPr>
        </p:nvSpPr>
        <p:spPr>
          <a:xfrm>
            <a:off x="115675" y="2590800"/>
            <a:ext cx="8599800" cy="4143300"/>
          </a:xfrm>
          <a:prstGeom prst="rect">
            <a:avLst/>
          </a:prstGeom>
          <a:noFill/>
          <a:ln>
            <a:noFill/>
          </a:ln>
        </p:spPr>
        <p:txBody>
          <a:bodyPr spcFirstLastPara="1" wrap="square" lIns="91425" tIns="45700" rIns="91425" bIns="45700" anchor="t" anchorCtr="0">
            <a:normAutofit/>
          </a:bodyPr>
          <a:lstStyle/>
          <a:p>
            <a:pPr marL="320040" lvl="0" indent="-320040" algn="just" rtl="0">
              <a:lnSpc>
                <a:spcPct val="80000"/>
              </a:lnSpc>
              <a:spcBef>
                <a:spcPts val="0"/>
              </a:spcBef>
              <a:spcAft>
                <a:spcPts val="0"/>
              </a:spcAft>
              <a:buSzPts val="1200"/>
              <a:buChar char="◻"/>
            </a:pPr>
            <a:r>
              <a:rPr lang="el-GR" sz="2000"/>
              <a:t>Αν ο αθλητής ακουμπήσει τον οφθαλμεπίδεσμο ή τη μάσκα, χρεώνεται με παράβαση (φάουλ). Εφόσον ένας παίκτης συγκεντρώσει πέντε προσωπικά φάουλ αποκλείεται από τον αγώνα και αντικαθίσταται από άλλον παίκτη.</a:t>
            </a:r>
            <a:endParaRPr sz="2000"/>
          </a:p>
          <a:p>
            <a:pPr marL="320040" lvl="0" indent="-320040" algn="just" rtl="0">
              <a:lnSpc>
                <a:spcPct val="80000"/>
              </a:lnSpc>
              <a:spcBef>
                <a:spcPts val="700"/>
              </a:spcBef>
              <a:spcAft>
                <a:spcPts val="0"/>
              </a:spcAft>
              <a:buSzPts val="1200"/>
              <a:buChar char="◻"/>
            </a:pPr>
            <a:r>
              <a:rPr lang="el-GR" sz="2000"/>
              <a:t>Αν ο τερματοφύλακας βγει έξω από τα όρια της περιοχής του, τότε χρεώνεται παράβαση στην ομάδα.</a:t>
            </a:r>
            <a:endParaRPr sz="2000"/>
          </a:p>
          <a:p>
            <a:pPr marL="320040" lvl="0" indent="-320040" algn="just" rtl="0">
              <a:lnSpc>
                <a:spcPct val="80000"/>
              </a:lnSpc>
              <a:spcBef>
                <a:spcPts val="700"/>
              </a:spcBef>
              <a:spcAft>
                <a:spcPts val="0"/>
              </a:spcAft>
              <a:buSzPts val="1200"/>
              <a:buChar char="◻"/>
            </a:pPr>
            <a:r>
              <a:rPr lang="el-GR" sz="2000"/>
              <a:t>Αν ένας παίκτης κλωτσήσει ή επιχειρήσει να κλωτσήσει έναν αντίπαλο παίκτη, ή σπρώξει έναν αντίπαλο παίκτη χρησιμοποιώντας τα χέρια ή τα πόδια του, τότε χρεώνεται με φάουλ και η αντίπαλη ομάδα αποκτά το δικαίωμα να εκτελέσει πέναλτι από τα 6 μέτρα.</a:t>
            </a:r>
            <a:endParaRPr sz="2000"/>
          </a:p>
          <a:p>
            <a:pPr marL="320040" lvl="0" indent="-320040" algn="just" rtl="0">
              <a:lnSpc>
                <a:spcPct val="80000"/>
              </a:lnSpc>
              <a:spcBef>
                <a:spcPts val="700"/>
              </a:spcBef>
              <a:spcAft>
                <a:spcPts val="0"/>
              </a:spcAft>
              <a:buSzPts val="1200"/>
              <a:buChar char="◻"/>
            </a:pPr>
            <a:r>
              <a:rPr lang="el-GR" sz="2000"/>
              <a:t>Κατά την εκτέλεση ενός πέναλτι, η αμυνόμενη ομάδα έχει δικαίωμα να σχηματίσει αμυντικό τείχος εφόσον έχει χρεωθεί μέχρι και τρία ομαδικά φάουλ ανά ημίχρονο. Σε αντίθετη περίπτωση το πέναλτι εκτελείται από τα 9 μέτρα χωρίς σχηματισμό αμυντικού τείχους.</a:t>
            </a:r>
            <a:endParaRPr sz="1812"/>
          </a:p>
        </p:txBody>
      </p:sp>
      <p:sp>
        <p:nvSpPr>
          <p:cNvPr id="193" name="Google Shape;193;p8"/>
          <p:cNvSpPr txBox="1">
            <a:spLocks noGrp="1"/>
          </p:cNvSpPr>
          <p:nvPr>
            <p:ph type="body" idx="3"/>
          </p:nvPr>
        </p:nvSpPr>
        <p:spPr>
          <a:xfrm>
            <a:off x="642910" y="1571612"/>
            <a:ext cx="8001056" cy="64008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spcBef>
                <a:spcPts val="0"/>
              </a:spcBef>
              <a:spcAft>
                <a:spcPts val="0"/>
              </a:spcAft>
              <a:buSzPts val="1200"/>
              <a:buFont typeface="Twentieth Century"/>
              <a:buNone/>
            </a:pPr>
            <a:r>
              <a:rPr lang="el-GR"/>
              <a:t>Περιπτώσεις παράβασης</a:t>
            </a:r>
            <a:endParaRPr/>
          </a:p>
        </p:txBody>
      </p:sp>
      <p:sp>
        <p:nvSpPr>
          <p:cNvPr id="194" name="Google Shape;194;p8"/>
          <p:cNvSpPr txBox="1">
            <a:spLocks noGrp="1"/>
          </p:cNvSpPr>
          <p:nvPr>
            <p:ph type="title"/>
          </p:nvPr>
        </p:nvSpPr>
        <p:spPr>
          <a:xfrm>
            <a:off x="785786" y="785794"/>
            <a:ext cx="8153400" cy="707886"/>
          </a:xfrm>
          <a:prstGeom prst="rect">
            <a:avLst/>
          </a:prstGeom>
          <a:noFill/>
          <a:ln>
            <a:noFill/>
          </a:ln>
        </p:spPr>
        <p:txBody>
          <a:bodyPr spcFirstLastPara="1" wrap="square" lIns="91425" tIns="45700" rIns="91425" bIns="45700" anchor="ctr" anchorCtr="0">
            <a:spAutoFit/>
          </a:bodyPr>
          <a:lstStyle/>
          <a:p>
            <a:pPr marL="0" lvl="0" indent="0" algn="just" rtl="0">
              <a:spcBef>
                <a:spcPts val="0"/>
              </a:spcBef>
              <a:spcAft>
                <a:spcPts val="0"/>
              </a:spcAft>
              <a:buClr>
                <a:schemeClr val="lt1"/>
              </a:buClr>
              <a:buSzPts val="4000"/>
              <a:buFont typeface="Twentieth Century"/>
              <a:buNone/>
            </a:pPr>
            <a:r>
              <a:rPr lang="el-GR" sz="4000" b="1">
                <a:solidFill>
                  <a:schemeClr val="lt1"/>
                </a:solidFill>
                <a:latin typeface="Twentieth Century"/>
                <a:ea typeface="Twentieth Century"/>
                <a:cs typeface="Twentieth Century"/>
                <a:sym typeface="Twentieth Century"/>
              </a:rPr>
              <a:t>Ποινές</a:t>
            </a:r>
            <a:endParaRPr/>
          </a:p>
        </p:txBody>
      </p:sp>
      <p:pic>
        <p:nvPicPr>
          <p:cNvPr id="195" name="Google Shape;195;p8" descr="3rd IBSA World Championships and Games Sao Paulo 2007 - Photos - IBSA"/>
          <p:cNvPicPr preferRelativeResize="0"/>
          <p:nvPr/>
        </p:nvPicPr>
        <p:blipFill rotWithShape="1">
          <a:blip r:embed="rId4">
            <a:alphaModFix/>
          </a:blip>
          <a:srcRect/>
          <a:stretch/>
        </p:blipFill>
        <p:spPr>
          <a:xfrm>
            <a:off x="7147473" y="0"/>
            <a:ext cx="1996527" cy="1350983"/>
          </a:xfrm>
          <a:prstGeom prst="rect">
            <a:avLst/>
          </a:prstGeom>
          <a:noFill/>
          <a:ln>
            <a:noFill/>
          </a:ln>
        </p:spPr>
      </p:pic>
    </p:spTree>
  </p:cSld>
  <p:clrMapOvr>
    <a:masterClrMapping/>
  </p:clrMapOvr>
</p:sld>
</file>

<file path=ppt/theme/theme1.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972</Words>
  <PresentationFormat>Προβολή στην οθόνη (4:3)</PresentationFormat>
  <Paragraphs>78</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12</vt:i4>
      </vt:variant>
    </vt:vector>
  </HeadingPairs>
  <TitlesOfParts>
    <vt:vector size="18" baseType="lpstr">
      <vt:lpstr>Arial</vt:lpstr>
      <vt:lpstr>Twentieth Century</vt:lpstr>
      <vt:lpstr>Noto Sans Symbols</vt:lpstr>
      <vt:lpstr>Roboto</vt:lpstr>
      <vt:lpstr>Διάμεσος</vt:lpstr>
      <vt:lpstr>Διάμεσος</vt:lpstr>
      <vt:lpstr>ΠΟΔΟΣΦΑΙΡΟ ΤΥΦΛΩΝ</vt:lpstr>
      <vt:lpstr>Εισαγωγή </vt:lpstr>
      <vt:lpstr>Εισαγωγή </vt:lpstr>
      <vt:lpstr>Εξοπλισμός </vt:lpstr>
      <vt:lpstr>Αγωνιστικός Χώρος </vt:lpstr>
      <vt:lpstr>Κανονισμοί</vt:lpstr>
      <vt:lpstr>Κανονισμοί</vt:lpstr>
      <vt:lpstr>Κανονισμοί</vt:lpstr>
      <vt:lpstr>Ποινές</vt:lpstr>
      <vt:lpstr>Κάρτες </vt:lpstr>
      <vt:lpstr>Αθλητές</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ΠΟΔΟΣΦΑΙΡΟ ΤΥΦΛΩΝ</dc:title>
  <dc:creator>elsa</dc:creator>
  <cp:lastModifiedBy>elsa</cp:lastModifiedBy>
  <cp:revision>2</cp:revision>
  <dcterms:created xsi:type="dcterms:W3CDTF">2020-10-12T04:41:35Z</dcterms:created>
  <dcterms:modified xsi:type="dcterms:W3CDTF">2020-10-14T06:04:04Z</dcterms:modified>
</cp:coreProperties>
</file>