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396634-80D6-42BE-9DEE-C085E4C1C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933D38-14E3-4C9D-81EC-EF6F889B1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D405D1-D859-4AB8-9F3C-C9F65CAB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B2CD1C-E875-4F32-91BE-90901C71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B244AC-C5D6-42F3-AFD3-15D9434A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0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58E8CE-AFCC-468A-A93C-7C60F2BA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AE74C73-0EE1-4C39-BA3E-C26423D7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5EB4AB-F838-4F4D-9905-FEDA461E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13F64F-E125-4CFB-B5D4-652082B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7BC594-4163-43AC-AAE3-4E72F1AB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57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D1D06DF-C437-45B4-9F8B-9BA612A40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03CD17-ACAF-4C31-AF13-C59CA2D0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63D9F7-45F6-4654-8EBA-2A5AB6A5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6C8E5D-B5EB-402B-BCAB-CA4ACDD5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8F29CA-36D1-4299-80CD-6B5B5ED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32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F00E68-8227-4431-8EBE-C56CFE8D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A57672-3D56-46CC-BA75-C498BBA4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B4B9EC-668D-4900-974C-4DE742E1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45FA9F-DE59-4D37-AFD9-EB778241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28A0B5-7DAA-4F1E-8411-62787538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3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5C2F5-1F7A-4FAE-B8FE-F258A58F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022840-3EC4-4A4F-A572-798653A3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7483DD-47DD-4775-999F-B121FEB3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A5C328-950D-418D-AC3E-C3F91AB6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A3019E-C604-418A-9C1F-57BD215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88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B1E2CD-0189-4C3A-A640-9585AAC7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BBC880-F4CA-41B3-A3A8-3CB6C9E53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9C7A256-C5BA-4906-A683-04B31A706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9B8D17F-40AC-487D-9718-CE0E28F9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40A745-D6D9-4731-8FC0-EB0A2BE3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7ECAED6-706A-44FA-98ED-3A06E9C1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7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643F19-0EC1-4189-AA3A-EA165912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F49536-ABB4-4535-BE4D-E20B2505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B576933-E2DF-41CA-92ED-7981CABEA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D8713C6-B280-4E9E-A1FF-14F272A45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451523-DE9D-42DC-A85B-271A3021C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C66AC1D-702D-4536-95B1-BC8F4F8F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1B823A1-BB23-4200-B79C-B2097AC5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5BF745D-8B03-4596-A155-8C28B6C4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90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E3D829-CFCC-4ABF-8221-480E50F3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6C2750A-6C3E-401A-B1B1-8D4ABA4C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A1FD6B4-A5E1-4012-A3BB-77D48F88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3F25321-CB19-4659-B560-B747DA8C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36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2C28DC0-9E00-41AF-B2C0-5FFB00CF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7A66703-61E9-461F-AE98-5857CA66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92A26ED-5FD1-4862-8BE3-2555403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53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AFE155-D6EC-40BD-AAB6-AA9F449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0868AB-23A9-4666-B16C-460B034F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1BB42B-652E-41AE-BDB6-CB2A4676B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CA6DC0-D2F7-413D-A97C-E28A3A86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6877DC-A160-4EC2-B912-960AECF3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116B094-C5BA-496E-BFD0-7E807834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1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B6B361-2B85-4652-9A3B-914D3C45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A79839-D336-4B04-B61B-351212511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EE4AD2-5C82-4010-9EC3-569F91EA7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32FE70-7533-4A0C-AC1C-E709065D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372C76-683E-4F93-ADEB-41FD048E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411A4D-75EF-4D50-A7B0-3A2F6993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921E748-4C32-4909-94C1-EB53E099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FE8EED-A0AC-4254-8734-F23B77F2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03BCE5-ACD6-4C73-910E-2B5533923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6146-E411-44E4-AC0E-276A01B6467D}" type="datetimeFigureOut">
              <a:rPr lang="el-GR" smtClean="0"/>
              <a:t>5/4/2021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F4E7DF-5151-4EE2-87D8-EB03D2A46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20CAAF-C59E-4E47-B9F5-E868DC32A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4EC4-6ACD-45DA-B9CB-036D724B22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8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5" Type="http://schemas.openxmlformats.org/officeDocument/2006/relationships/image" Target="../media/image6.svg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 descr="Εικόνα που περιέχει λουλούδι, φυτό, ορχιδέα, κλεί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0C5AD03D-3161-4FAA-A388-FB454E8D0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-3029" y="-33608"/>
            <a:ext cx="12191980" cy="6856718"/>
          </a:xfrm>
          <a:prstGeom prst="rect">
            <a:avLst/>
          </a:prstGeom>
        </p:spPr>
      </p:pic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376B9643-719F-4D32-AE66-13F7B098FF17}"/>
              </a:ext>
            </a:extLst>
          </p:cNvPr>
          <p:cNvSpPr txBox="1"/>
          <p:nvPr/>
        </p:nvSpPr>
        <p:spPr>
          <a:xfrm>
            <a:off x="3049" y="161986"/>
            <a:ext cx="12188951" cy="94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4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libri" panose="020F0502020204030204" pitchFamily="34" charset="0"/>
                <a:sym typeface="Comic Sans MS"/>
              </a:rPr>
              <a:t>Το Ανοιξιάτικο Ψηφιακό μας Παρουσιολόγιο </a:t>
            </a:r>
            <a:endParaRPr sz="44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  <a:cs typeface="Calibri" panose="020F0502020204030204" pitchFamily="34" charset="0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" name="Google Shape;56;p13">
            <a:extLst>
              <a:ext uri="{FF2B5EF4-FFF2-40B4-BE49-F238E27FC236}">
                <a16:creationId xmlns:a16="http://schemas.microsoft.com/office/drawing/2014/main" id="{CF0FB360-C124-468A-9C4D-BEF3B6EE0D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5706">
            <a:off x="497561" y="1494654"/>
            <a:ext cx="3967139" cy="23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7;p13">
            <a:extLst>
              <a:ext uri="{FF2B5EF4-FFF2-40B4-BE49-F238E27FC236}">
                <a16:creationId xmlns:a16="http://schemas.microsoft.com/office/drawing/2014/main" id="{3243499F-96A2-4786-9F35-AF8B69596FA6}"/>
              </a:ext>
            </a:extLst>
          </p:cNvPr>
          <p:cNvSpPr txBox="1"/>
          <p:nvPr/>
        </p:nvSpPr>
        <p:spPr>
          <a:xfrm rot="-1090032">
            <a:off x="932368" y="1864883"/>
            <a:ext cx="3610536" cy="164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 b="1" dirty="0">
                <a:solidFill>
                  <a:srgbClr val="FF99FF"/>
                </a:solidFill>
              </a:rPr>
              <a:t> </a:t>
            </a:r>
            <a:r>
              <a:rPr lang="el" sz="3200" b="1" dirty="0">
                <a:solidFill>
                  <a:srgbClr val="FFFF00"/>
                </a:solidFill>
              </a:rPr>
              <a:t>Γειά σας παιδιά...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solidFill>
                  <a:srgbClr val="FFFF00"/>
                </a:solidFill>
              </a:rPr>
              <a:t> Καλό Μεσημέρι!!!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E438A-2D93-4C5C-9FC0-53960B6826D3}"/>
              </a:ext>
            </a:extLst>
          </p:cNvPr>
          <p:cNvSpPr txBox="1"/>
          <p:nvPr/>
        </p:nvSpPr>
        <p:spPr>
          <a:xfrm>
            <a:off x="5805377" y="1588414"/>
            <a:ext cx="62413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2ο Νηπιαγωγείο Νιγρίτας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2ο Ψηφιακό Τμήμα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ΣΥΕΞΑΕ</a:t>
            </a:r>
          </a:p>
        </p:txBody>
      </p:sp>
      <p:sp>
        <p:nvSpPr>
          <p:cNvPr id="26" name="Google Shape;58;p13">
            <a:extLst>
              <a:ext uri="{FF2B5EF4-FFF2-40B4-BE49-F238E27FC236}">
                <a16:creationId xmlns:a16="http://schemas.microsoft.com/office/drawing/2014/main" id="{19207005-E64F-42CA-A751-B71226C2BD3E}"/>
              </a:ext>
            </a:extLst>
          </p:cNvPr>
          <p:cNvSpPr txBox="1"/>
          <p:nvPr/>
        </p:nvSpPr>
        <p:spPr>
          <a:xfrm>
            <a:off x="6260289" y="3099595"/>
            <a:ext cx="5859055" cy="76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 χαρούμενες φατσούλες</a:t>
            </a:r>
            <a:endParaRPr sz="36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" name="Picture 2" descr="Πασχαλινό Αυγό, Βαμμένο Αυγό, Πάσχα, Πολύχρωμα, Αυγό">
            <a:extLst>
              <a:ext uri="{FF2B5EF4-FFF2-40B4-BE49-F238E27FC236}">
                <a16:creationId xmlns:a16="http://schemas.microsoft.com/office/drawing/2014/main" id="{893E2982-0632-4EA5-8B34-C63DA3C3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416">
            <a:off x="10910536" y="5385523"/>
            <a:ext cx="1346428" cy="15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Γκόμενα, Ζώο, Πουλί, Αυγό, Διακοπές, Πάσχα, Κότα">
            <a:extLst>
              <a:ext uri="{FF2B5EF4-FFF2-40B4-BE49-F238E27FC236}">
                <a16:creationId xmlns:a16="http://schemas.microsoft.com/office/drawing/2014/main" id="{8C8BC0BB-9C9D-4ED4-A6B2-F63F5625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95" y="3306726"/>
            <a:ext cx="1775637" cy="35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Γραφικό 6" descr="Κοτοπουλάκι με συμπαγές γέμισμα">
            <a:extLst>
              <a:ext uri="{FF2B5EF4-FFF2-40B4-BE49-F238E27FC236}">
                <a16:creationId xmlns:a16="http://schemas.microsoft.com/office/drawing/2014/main" id="{3603BA7A-F25A-4213-8713-631108F58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2780">
            <a:off x="9678833" y="5633025"/>
            <a:ext cx="1349939" cy="1349939"/>
          </a:xfrm>
          <a:prstGeom prst="rect">
            <a:avLst/>
          </a:prstGeom>
        </p:spPr>
      </p:pic>
      <p:pic>
        <p:nvPicPr>
          <p:cNvPr id="14" name="Picture 2" descr="Πασχαλίτσα, Φύση, Έντομο, Bug, Σκαθάρι, Κόκκινο">
            <a:extLst>
              <a:ext uri="{FF2B5EF4-FFF2-40B4-BE49-F238E27FC236}">
                <a16:creationId xmlns:a16="http://schemas.microsoft.com/office/drawing/2014/main" id="{E5BC608D-BFB6-46F5-AE3B-4E222099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7478">
            <a:off x="291590" y="1624131"/>
            <a:ext cx="716749" cy="9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5E79A1B4-B878-439D-9F31-4EA760BF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1957">
            <a:off x="4579431" y="1005627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E9AFD325-DCEC-429A-A59B-56EBE1551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7381">
            <a:off x="11184880" y="1317359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60CBF116-23CA-4382-8D34-DF31E6C8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28" y="2437550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Πασχαλινό Αυγό, Διακόσμηση, Πάσχα, Αυγό, Πολύχρωμα">
            <a:extLst>
              <a:ext uri="{FF2B5EF4-FFF2-40B4-BE49-F238E27FC236}">
                <a16:creationId xmlns:a16="http://schemas.microsoft.com/office/drawing/2014/main" id="{F047D7B4-80CA-4C32-9A44-23F53043B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071">
            <a:off x="6617965" y="5553629"/>
            <a:ext cx="1440340" cy="10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Γραφικών, Γκόμενα Smiley, Πασχαλινό Αυγό">
            <a:extLst>
              <a:ext uri="{FF2B5EF4-FFF2-40B4-BE49-F238E27FC236}">
                <a16:creationId xmlns:a16="http://schemas.microsoft.com/office/drawing/2014/main" id="{3CB95A6B-F8D8-4760-BE8B-5AD29B15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29" y="5380596"/>
            <a:ext cx="1235020" cy="14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Γραφικών, Πασχαλινό Καλάθι, Πασχαλινά Αυγά, Πάσχα">
            <a:extLst>
              <a:ext uri="{FF2B5EF4-FFF2-40B4-BE49-F238E27FC236}">
                <a16:creationId xmlns:a16="http://schemas.microsoft.com/office/drawing/2014/main" id="{650D1527-BF7B-40F7-B31E-E9984302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5" y="4269972"/>
            <a:ext cx="1775637" cy="25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Γραφικών, Πασχαλινό Αυγό, Εκκολαφθεί Το Αυγό, Αυγό">
            <a:extLst>
              <a:ext uri="{FF2B5EF4-FFF2-40B4-BE49-F238E27FC236}">
                <a16:creationId xmlns:a16="http://schemas.microsoft.com/office/drawing/2014/main" id="{FB88ECB9-A701-4966-A3A0-1DF734F1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1219">
            <a:off x="2033307" y="5341372"/>
            <a:ext cx="1931326" cy="10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Γραφικό 34" descr="Κοτοπουλάκι με συμπαγές γέμισμα">
            <a:extLst>
              <a:ext uri="{FF2B5EF4-FFF2-40B4-BE49-F238E27FC236}">
                <a16:creationId xmlns:a16="http://schemas.microsoft.com/office/drawing/2014/main" id="{0DB1301C-C02D-4A2D-80FA-0A53330D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2780">
            <a:off x="2883686" y="5311945"/>
            <a:ext cx="995146" cy="995146"/>
          </a:xfrm>
          <a:prstGeom prst="rect">
            <a:avLst/>
          </a:prstGeom>
        </p:spPr>
      </p:pic>
      <p:pic>
        <p:nvPicPr>
          <p:cNvPr id="21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12840C1A-EB6A-4961-BFFB-96A19199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57">
            <a:off x="294056" y="5323711"/>
            <a:ext cx="1005773" cy="10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6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B3AA527-1D32-469E-B838-4045BB488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-9721"/>
            <a:ext cx="12191980" cy="6856718"/>
          </a:xfrm>
          <a:prstGeom prst="rect">
            <a:avLst/>
          </a:prstGeom>
        </p:spPr>
      </p:pic>
      <p:sp>
        <p:nvSpPr>
          <p:cNvPr id="15" name="Γελαστό πρόσωπο 14">
            <a:extLst>
              <a:ext uri="{FF2B5EF4-FFF2-40B4-BE49-F238E27FC236}">
                <a16:creationId xmlns:a16="http://schemas.microsoft.com/office/drawing/2014/main" id="{301C7A9A-00AC-44CA-9830-A0FFDDAF0542}"/>
              </a:ext>
            </a:extLst>
          </p:cNvPr>
          <p:cNvSpPr/>
          <p:nvPr/>
        </p:nvSpPr>
        <p:spPr>
          <a:xfrm>
            <a:off x="233855" y="207497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Γελαστό πρόσωπο 15">
            <a:extLst>
              <a:ext uri="{FF2B5EF4-FFF2-40B4-BE49-F238E27FC236}">
                <a16:creationId xmlns:a16="http://schemas.microsoft.com/office/drawing/2014/main" id="{1DF43ED9-B68D-499D-B227-DD3B12B15752}"/>
              </a:ext>
            </a:extLst>
          </p:cNvPr>
          <p:cNvSpPr/>
          <p:nvPr/>
        </p:nvSpPr>
        <p:spPr>
          <a:xfrm rot="21160119">
            <a:off x="2973900" y="173721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Γελαστό πρόσωπο 16">
            <a:extLst>
              <a:ext uri="{FF2B5EF4-FFF2-40B4-BE49-F238E27FC236}">
                <a16:creationId xmlns:a16="http://schemas.microsoft.com/office/drawing/2014/main" id="{B3AB5897-AA73-432C-B5AC-11ACB4F0E1C5}"/>
              </a:ext>
            </a:extLst>
          </p:cNvPr>
          <p:cNvSpPr/>
          <p:nvPr/>
        </p:nvSpPr>
        <p:spPr>
          <a:xfrm rot="190622">
            <a:off x="229094" y="2662524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Γελαστό πρόσωπο 17">
            <a:extLst>
              <a:ext uri="{FF2B5EF4-FFF2-40B4-BE49-F238E27FC236}">
                <a16:creationId xmlns:a16="http://schemas.microsoft.com/office/drawing/2014/main" id="{926C7B8C-D257-4E74-A758-415E9314CA1C}"/>
              </a:ext>
            </a:extLst>
          </p:cNvPr>
          <p:cNvSpPr/>
          <p:nvPr/>
        </p:nvSpPr>
        <p:spPr>
          <a:xfrm rot="21347626">
            <a:off x="2386821" y="4129766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Γελαστό πρόσωπο 18">
            <a:extLst>
              <a:ext uri="{FF2B5EF4-FFF2-40B4-BE49-F238E27FC236}">
                <a16:creationId xmlns:a16="http://schemas.microsoft.com/office/drawing/2014/main" id="{0D7ABB08-D613-4048-8F61-F38EBAE532A7}"/>
              </a:ext>
            </a:extLst>
          </p:cNvPr>
          <p:cNvSpPr/>
          <p:nvPr/>
        </p:nvSpPr>
        <p:spPr>
          <a:xfrm rot="258668">
            <a:off x="5947724" y="318858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Γελαστό πρόσωπο 19">
            <a:extLst>
              <a:ext uri="{FF2B5EF4-FFF2-40B4-BE49-F238E27FC236}">
                <a16:creationId xmlns:a16="http://schemas.microsoft.com/office/drawing/2014/main" id="{5E07BEAA-F1BB-48CE-909F-FC9C9B291D33}"/>
              </a:ext>
            </a:extLst>
          </p:cNvPr>
          <p:cNvSpPr/>
          <p:nvPr/>
        </p:nvSpPr>
        <p:spPr>
          <a:xfrm rot="21399929">
            <a:off x="4132645" y="2337436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Γελαστό πρόσωπο 20">
            <a:extLst>
              <a:ext uri="{FF2B5EF4-FFF2-40B4-BE49-F238E27FC236}">
                <a16:creationId xmlns:a16="http://schemas.microsoft.com/office/drawing/2014/main" id="{2609A7A8-2084-4751-8382-5503DCDAE52E}"/>
              </a:ext>
            </a:extLst>
          </p:cNvPr>
          <p:cNvSpPr/>
          <p:nvPr/>
        </p:nvSpPr>
        <p:spPr>
          <a:xfrm rot="21233412">
            <a:off x="8607640" y="4424300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Γελαστό πρόσωπο 21">
            <a:extLst>
              <a:ext uri="{FF2B5EF4-FFF2-40B4-BE49-F238E27FC236}">
                <a16:creationId xmlns:a16="http://schemas.microsoft.com/office/drawing/2014/main" id="{38FCCBB8-9484-4E70-9174-23D945EB3923}"/>
              </a:ext>
            </a:extLst>
          </p:cNvPr>
          <p:cNvSpPr/>
          <p:nvPr/>
        </p:nvSpPr>
        <p:spPr>
          <a:xfrm rot="21435471">
            <a:off x="7191930" y="2459134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Γελαστό πρόσωπο 22">
            <a:extLst>
              <a:ext uri="{FF2B5EF4-FFF2-40B4-BE49-F238E27FC236}">
                <a16:creationId xmlns:a16="http://schemas.microsoft.com/office/drawing/2014/main" id="{603DE9F8-2835-4B11-ACA4-16A78205257B}"/>
              </a:ext>
            </a:extLst>
          </p:cNvPr>
          <p:cNvSpPr/>
          <p:nvPr/>
        </p:nvSpPr>
        <p:spPr>
          <a:xfrm>
            <a:off x="9761176" y="2001955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Γελαστό πρόσωπο 23">
            <a:extLst>
              <a:ext uri="{FF2B5EF4-FFF2-40B4-BE49-F238E27FC236}">
                <a16:creationId xmlns:a16="http://schemas.microsoft.com/office/drawing/2014/main" id="{EDEA9472-CF9F-4200-AB72-FE85C88C912C}"/>
              </a:ext>
            </a:extLst>
          </p:cNvPr>
          <p:cNvSpPr/>
          <p:nvPr/>
        </p:nvSpPr>
        <p:spPr>
          <a:xfrm rot="21319955">
            <a:off x="5422682" y="4536894"/>
            <a:ext cx="2308860" cy="21831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Google Shape;63;p14">
            <a:extLst>
              <a:ext uri="{FF2B5EF4-FFF2-40B4-BE49-F238E27FC236}">
                <a16:creationId xmlns:a16="http://schemas.microsoft.com/office/drawing/2014/main" id="{016BEE32-D730-4926-9CA5-EB004EE9B45B}"/>
              </a:ext>
            </a:extLst>
          </p:cNvPr>
          <p:cNvSpPr/>
          <p:nvPr/>
        </p:nvSpPr>
        <p:spPr>
          <a:xfrm rot="367299">
            <a:off x="9180326" y="154784"/>
            <a:ext cx="2983642" cy="1509261"/>
          </a:xfrm>
          <a:prstGeom prst="cloud">
            <a:avLst/>
          </a:prstGeom>
          <a:solidFill>
            <a:srgbClr val="E2E9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 b="1" dirty="0">
                <a:solidFill>
                  <a:srgbClr val="0070C0"/>
                </a:solidFill>
              </a:rPr>
              <a:t>Ποιές φατσούλες     </a:t>
            </a:r>
            <a:endParaRPr sz="19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 b="1" dirty="0">
                <a:solidFill>
                  <a:srgbClr val="0070C0"/>
                </a:solidFill>
              </a:rPr>
              <a:t>   έχουν έρθει    </a:t>
            </a:r>
            <a:endParaRPr sz="19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 b="1" dirty="0">
                <a:solidFill>
                  <a:srgbClr val="0070C0"/>
                </a:solidFill>
              </a:rPr>
              <a:t> σήμερα στην   </a:t>
            </a:r>
            <a:endParaRPr sz="19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 b="1" dirty="0">
                <a:solidFill>
                  <a:srgbClr val="0070C0"/>
                </a:solidFill>
              </a:rPr>
              <a:t>   τάξη μας;</a:t>
            </a:r>
            <a:endParaRPr sz="19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3A98CE00-AD39-48C9-84F4-C6AF9DA0FB01}"/>
              </a:ext>
            </a:extLst>
          </p:cNvPr>
          <p:cNvSpPr/>
          <p:nvPr/>
        </p:nvSpPr>
        <p:spPr>
          <a:xfrm>
            <a:off x="112144" y="6213155"/>
            <a:ext cx="2518388" cy="574845"/>
          </a:xfrm>
          <a:prstGeom prst="roundRect">
            <a:avLst/>
          </a:prstGeom>
          <a:solidFill>
            <a:srgbClr val="CCEC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rgbClr val="0070C0"/>
                </a:solidFill>
              </a:rPr>
              <a:t>Απουσίες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endParaRPr lang="el-GR" sz="3200" b="1" dirty="0">
              <a:solidFill>
                <a:srgbClr val="0070C0"/>
              </a:solidFill>
            </a:endParaRPr>
          </a:p>
        </p:txBody>
      </p:sp>
      <p:pic>
        <p:nvPicPr>
          <p:cNvPr id="27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BA5BD331-9D24-45C9-A860-2655FC3E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75">
            <a:off x="45527" y="5517742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B6136ED9-0CED-4688-AE34-1BF9B818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8276">
            <a:off x="10925550" y="46763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Πασχαλινό Αυγό, Διακόσμηση, Πάσχα, Αυγό, Πολύχρωμα">
            <a:extLst>
              <a:ext uri="{FF2B5EF4-FFF2-40B4-BE49-F238E27FC236}">
                <a16:creationId xmlns:a16="http://schemas.microsoft.com/office/drawing/2014/main" id="{A7B8A34D-8115-4637-91EB-E409F488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0904">
            <a:off x="10921196" y="5774744"/>
            <a:ext cx="1246120" cy="9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Πασχαλινό Αυγό, Βαμμένο Αυγό, Πάσχα, Πολύχρωμα, Αυγό">
            <a:extLst>
              <a:ext uri="{FF2B5EF4-FFF2-40B4-BE49-F238E27FC236}">
                <a16:creationId xmlns:a16="http://schemas.microsoft.com/office/drawing/2014/main" id="{B7B45D2E-69EA-49BF-A8C1-CE102C07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416">
            <a:off x="7631170" y="5691325"/>
            <a:ext cx="1064244" cy="12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E98B8C3C-7413-4F68-8503-EAE6E503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75">
            <a:off x="1107381" y="5376206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Αυγά, Πάσχα, Πασχαλινά Αυγά, Καλάθι, Χρώμα">
            <a:extLst>
              <a:ext uri="{FF2B5EF4-FFF2-40B4-BE49-F238E27FC236}">
                <a16:creationId xmlns:a16="http://schemas.microsoft.com/office/drawing/2014/main" id="{588F8F3B-0D0B-4312-ACBF-98ABB2BD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77" y="5544088"/>
            <a:ext cx="1190065" cy="1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74;p14">
            <a:extLst>
              <a:ext uri="{FF2B5EF4-FFF2-40B4-BE49-F238E27FC236}">
                <a16:creationId xmlns:a16="http://schemas.microsoft.com/office/drawing/2014/main" id="{80886D86-BBDB-4C98-B627-8B318E223BA3}"/>
              </a:ext>
            </a:extLst>
          </p:cNvPr>
          <p:cNvSpPr txBox="1"/>
          <p:nvPr/>
        </p:nvSpPr>
        <p:spPr>
          <a:xfrm rot="21437708">
            <a:off x="302410" y="1040498"/>
            <a:ext cx="2194664" cy="6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rgbClr val="FF0000"/>
                </a:solidFill>
              </a:rPr>
              <a:t> Μιχαηλία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34" name="Google Shape;74;p14">
            <a:extLst>
              <a:ext uri="{FF2B5EF4-FFF2-40B4-BE49-F238E27FC236}">
                <a16:creationId xmlns:a16="http://schemas.microsoft.com/office/drawing/2014/main" id="{F30A8D3B-BB22-420A-85B1-BED412E7BB7A}"/>
              </a:ext>
            </a:extLst>
          </p:cNvPr>
          <p:cNvSpPr txBox="1"/>
          <p:nvPr/>
        </p:nvSpPr>
        <p:spPr>
          <a:xfrm rot="21315345">
            <a:off x="3034736" y="1026064"/>
            <a:ext cx="2171749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solidFill>
                  <a:srgbClr val="FF0000"/>
                </a:solidFill>
              </a:rPr>
              <a:t>  </a:t>
            </a:r>
            <a:r>
              <a:rPr lang="el" sz="3600" b="1" dirty="0">
                <a:solidFill>
                  <a:srgbClr val="FF0000"/>
                </a:solidFill>
              </a:rPr>
              <a:t>Δήμητρα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35" name="Google Shape;74;p14">
            <a:extLst>
              <a:ext uri="{FF2B5EF4-FFF2-40B4-BE49-F238E27FC236}">
                <a16:creationId xmlns:a16="http://schemas.microsoft.com/office/drawing/2014/main" id="{A587CFB2-9305-460E-999F-AA678DBDE2E9}"/>
              </a:ext>
            </a:extLst>
          </p:cNvPr>
          <p:cNvSpPr txBox="1"/>
          <p:nvPr/>
        </p:nvSpPr>
        <p:spPr>
          <a:xfrm rot="235880">
            <a:off x="6064532" y="1114161"/>
            <a:ext cx="2171749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 b="1" dirty="0">
                <a:solidFill>
                  <a:srgbClr val="FF0000"/>
                </a:solidFill>
              </a:rPr>
              <a:t>Θανάσης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6" name="Google Shape;74;p14">
            <a:extLst>
              <a:ext uri="{FF2B5EF4-FFF2-40B4-BE49-F238E27FC236}">
                <a16:creationId xmlns:a16="http://schemas.microsoft.com/office/drawing/2014/main" id="{7BAD8F12-D394-42C2-B026-30A57076F56C}"/>
              </a:ext>
            </a:extLst>
          </p:cNvPr>
          <p:cNvSpPr txBox="1"/>
          <p:nvPr/>
        </p:nvSpPr>
        <p:spPr>
          <a:xfrm>
            <a:off x="382306" y="3461761"/>
            <a:ext cx="2171749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 b="1" dirty="0">
                <a:solidFill>
                  <a:srgbClr val="FF0000"/>
                </a:solidFill>
              </a:rPr>
              <a:t> Γιώργος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7" name="Google Shape;74;p14">
            <a:extLst>
              <a:ext uri="{FF2B5EF4-FFF2-40B4-BE49-F238E27FC236}">
                <a16:creationId xmlns:a16="http://schemas.microsoft.com/office/drawing/2014/main" id="{19873327-AD5D-4016-8769-A03153E75CED}"/>
              </a:ext>
            </a:extLst>
          </p:cNvPr>
          <p:cNvSpPr txBox="1"/>
          <p:nvPr/>
        </p:nvSpPr>
        <p:spPr>
          <a:xfrm rot="21447641">
            <a:off x="4206849" y="3181462"/>
            <a:ext cx="2171749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rgbClr val="FF0000"/>
                </a:solidFill>
              </a:rPr>
              <a:t> Θοδωρής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38" name="Google Shape;74;p14">
            <a:extLst>
              <a:ext uri="{FF2B5EF4-FFF2-40B4-BE49-F238E27FC236}">
                <a16:creationId xmlns:a16="http://schemas.microsoft.com/office/drawing/2014/main" id="{1D3588F3-8D0F-4E0A-B06F-F0DA8CC54F54}"/>
              </a:ext>
            </a:extLst>
          </p:cNvPr>
          <p:cNvSpPr txBox="1"/>
          <p:nvPr/>
        </p:nvSpPr>
        <p:spPr>
          <a:xfrm rot="303131">
            <a:off x="10017006" y="2799465"/>
            <a:ext cx="2171749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rgbClr val="FF0000"/>
                </a:solidFill>
              </a:rPr>
              <a:t>Άγγελος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9" name="Google Shape;74;p14">
            <a:extLst>
              <a:ext uri="{FF2B5EF4-FFF2-40B4-BE49-F238E27FC236}">
                <a16:creationId xmlns:a16="http://schemas.microsoft.com/office/drawing/2014/main" id="{21BA8E59-CD50-4C96-A4EC-759C58EBAF15}"/>
              </a:ext>
            </a:extLst>
          </p:cNvPr>
          <p:cNvSpPr txBox="1"/>
          <p:nvPr/>
        </p:nvSpPr>
        <p:spPr>
          <a:xfrm rot="21306460">
            <a:off x="2343941" y="4922913"/>
            <a:ext cx="2305165" cy="89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solidFill>
                  <a:srgbClr val="FF0000"/>
                </a:solidFill>
              </a:rPr>
              <a:t>   </a:t>
            </a:r>
            <a:r>
              <a:rPr lang="el" sz="4000" b="1" dirty="0">
                <a:solidFill>
                  <a:srgbClr val="FF0000"/>
                </a:solidFill>
              </a:rPr>
              <a:t>Νεφέλη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40" name="Google Shape;74;p14">
            <a:extLst>
              <a:ext uri="{FF2B5EF4-FFF2-40B4-BE49-F238E27FC236}">
                <a16:creationId xmlns:a16="http://schemas.microsoft.com/office/drawing/2014/main" id="{E19FE765-A129-4B03-BD80-4BAB487DD114}"/>
              </a:ext>
            </a:extLst>
          </p:cNvPr>
          <p:cNvSpPr txBox="1"/>
          <p:nvPr/>
        </p:nvSpPr>
        <p:spPr>
          <a:xfrm rot="21367261">
            <a:off x="5500728" y="5338612"/>
            <a:ext cx="2240392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rgbClr val="FF0000"/>
                </a:solidFill>
              </a:rPr>
              <a:t>  Διογένης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41" name="Google Shape;74;p14">
            <a:extLst>
              <a:ext uri="{FF2B5EF4-FFF2-40B4-BE49-F238E27FC236}">
                <a16:creationId xmlns:a16="http://schemas.microsoft.com/office/drawing/2014/main" id="{3643717C-A8AC-47F4-AAAE-D2C89D2C4AC1}"/>
              </a:ext>
            </a:extLst>
          </p:cNvPr>
          <p:cNvSpPr txBox="1"/>
          <p:nvPr/>
        </p:nvSpPr>
        <p:spPr>
          <a:xfrm>
            <a:off x="7249499" y="3222018"/>
            <a:ext cx="2171749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FF0000"/>
                </a:solidFill>
              </a:rPr>
              <a:t>    </a:t>
            </a:r>
            <a:r>
              <a:rPr lang="el-GR" sz="4000" b="1" dirty="0">
                <a:solidFill>
                  <a:srgbClr val="FF0000"/>
                </a:solidFill>
              </a:rPr>
              <a:t>Αρετή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42" name="Google Shape;74;p14">
            <a:extLst>
              <a:ext uri="{FF2B5EF4-FFF2-40B4-BE49-F238E27FC236}">
                <a16:creationId xmlns:a16="http://schemas.microsoft.com/office/drawing/2014/main" id="{5D104C9E-46E4-49C8-B460-D536235D6457}"/>
              </a:ext>
            </a:extLst>
          </p:cNvPr>
          <p:cNvSpPr txBox="1"/>
          <p:nvPr/>
        </p:nvSpPr>
        <p:spPr>
          <a:xfrm>
            <a:off x="8639054" y="5209873"/>
            <a:ext cx="2398054" cy="6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rgbClr val="FF0000"/>
                </a:solidFill>
              </a:rPr>
              <a:t>Απόστολος</a:t>
            </a:r>
            <a:endParaRPr sz="3600" b="1" dirty="0">
              <a:solidFill>
                <a:srgbClr val="FF0000"/>
              </a:solidFill>
            </a:endParaRPr>
          </a:p>
        </p:txBody>
      </p:sp>
      <p:pic>
        <p:nvPicPr>
          <p:cNvPr id="43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87E77368-B336-416C-8677-FD640E09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75">
            <a:off x="8811316" y="285622"/>
            <a:ext cx="1272625" cy="12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2A4BA15-3B5E-4D58-AAC2-208A8728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0" y="-5035"/>
            <a:ext cx="12191980" cy="6856718"/>
          </a:xfrm>
          <a:prstGeom prst="rect">
            <a:avLst/>
          </a:prstGeom>
        </p:spPr>
      </p:pic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DEDF7E3E-C80F-465E-8692-2C30F6BA1BC1}"/>
              </a:ext>
            </a:extLst>
          </p:cNvPr>
          <p:cNvSpPr/>
          <p:nvPr/>
        </p:nvSpPr>
        <p:spPr>
          <a:xfrm rot="367211">
            <a:off x="4841833" y="1185420"/>
            <a:ext cx="3719516" cy="2045456"/>
          </a:xfrm>
          <a:prstGeom prst="cloud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0070C0"/>
                </a:solidFill>
              </a:rPr>
              <a:t>Ας συμπληρώσουμε τώρα και το ημερολόγιό μας!!!</a:t>
            </a:r>
            <a:endParaRPr sz="20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Google Shape;102;p15">
            <a:extLst>
              <a:ext uri="{FF2B5EF4-FFF2-40B4-BE49-F238E27FC236}">
                <a16:creationId xmlns:a16="http://schemas.microsoft.com/office/drawing/2014/main" id="{D264D36F-D4E8-4062-88EC-E19D6A421784}"/>
              </a:ext>
            </a:extLst>
          </p:cNvPr>
          <p:cNvSpPr txBox="1"/>
          <p:nvPr/>
        </p:nvSpPr>
        <p:spPr>
          <a:xfrm>
            <a:off x="466005" y="678572"/>
            <a:ext cx="2347197" cy="70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l" sz="3300" b="1" dirty="0">
                <a:latin typeface="Comic Sans MS"/>
                <a:ea typeface="Comic Sans MS"/>
                <a:cs typeface="Comic Sans MS"/>
                <a:sym typeface="Comic Sans MS"/>
              </a:rPr>
              <a:t>Δευτέρα</a:t>
            </a:r>
            <a:endParaRPr sz="33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Google Shape;104;p15">
            <a:extLst>
              <a:ext uri="{FF2B5EF4-FFF2-40B4-BE49-F238E27FC236}">
                <a16:creationId xmlns:a16="http://schemas.microsoft.com/office/drawing/2014/main" id="{30616488-888B-4431-963D-D15E93867ACA}"/>
              </a:ext>
            </a:extLst>
          </p:cNvPr>
          <p:cNvSpPr txBox="1"/>
          <p:nvPr/>
        </p:nvSpPr>
        <p:spPr>
          <a:xfrm>
            <a:off x="466004" y="1541148"/>
            <a:ext cx="2347198" cy="628800"/>
          </a:xfrm>
          <a:prstGeom prst="rect">
            <a:avLst/>
          </a:prstGeom>
          <a:solidFill>
            <a:srgbClr val="00FFFF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Τρίτη</a:t>
            </a:r>
            <a:endParaRPr sz="3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Google Shape;106;p15">
            <a:extLst>
              <a:ext uri="{FF2B5EF4-FFF2-40B4-BE49-F238E27FC236}">
                <a16:creationId xmlns:a16="http://schemas.microsoft.com/office/drawing/2014/main" id="{37068F91-815D-4CB1-BB9E-FA62616E8855}"/>
              </a:ext>
            </a:extLst>
          </p:cNvPr>
          <p:cNvSpPr txBox="1"/>
          <p:nvPr/>
        </p:nvSpPr>
        <p:spPr>
          <a:xfrm>
            <a:off x="467984" y="2462124"/>
            <a:ext cx="2347199" cy="6288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Τετάρτη</a:t>
            </a:r>
            <a:endParaRPr sz="3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95BBD77F-E05D-48B0-9A48-FEB085E2B693}"/>
              </a:ext>
            </a:extLst>
          </p:cNvPr>
          <p:cNvSpPr txBox="1"/>
          <p:nvPr/>
        </p:nvSpPr>
        <p:spPr>
          <a:xfrm>
            <a:off x="457022" y="3376619"/>
            <a:ext cx="2347200" cy="6288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Πέμπτη</a:t>
            </a:r>
            <a:endParaRPr sz="3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105;p15">
            <a:extLst>
              <a:ext uri="{FF2B5EF4-FFF2-40B4-BE49-F238E27FC236}">
                <a16:creationId xmlns:a16="http://schemas.microsoft.com/office/drawing/2014/main" id="{615474A0-9589-4C7D-B10B-0960A6EB96E8}"/>
              </a:ext>
            </a:extLst>
          </p:cNvPr>
          <p:cNvSpPr txBox="1"/>
          <p:nvPr/>
        </p:nvSpPr>
        <p:spPr>
          <a:xfrm>
            <a:off x="457022" y="4274504"/>
            <a:ext cx="2347200" cy="6288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latin typeface="Comic Sans MS"/>
                <a:ea typeface="Comic Sans MS"/>
                <a:cs typeface="Comic Sans MS"/>
                <a:sym typeface="Comic Sans MS"/>
              </a:rPr>
              <a:t>Παρασκευή</a:t>
            </a:r>
            <a:endParaRPr sz="32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107;p15">
            <a:extLst>
              <a:ext uri="{FF2B5EF4-FFF2-40B4-BE49-F238E27FC236}">
                <a16:creationId xmlns:a16="http://schemas.microsoft.com/office/drawing/2014/main" id="{277EF7A2-DDA6-4F2F-8B68-E2AD5A54CE5C}"/>
              </a:ext>
            </a:extLst>
          </p:cNvPr>
          <p:cNvSpPr txBox="1"/>
          <p:nvPr/>
        </p:nvSpPr>
        <p:spPr>
          <a:xfrm>
            <a:off x="426159" y="5116358"/>
            <a:ext cx="2347196" cy="62880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Σάββατο</a:t>
            </a:r>
            <a:endParaRPr sz="3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108;p15">
            <a:extLst>
              <a:ext uri="{FF2B5EF4-FFF2-40B4-BE49-F238E27FC236}">
                <a16:creationId xmlns:a16="http://schemas.microsoft.com/office/drawing/2014/main" id="{EB8A942B-BFF0-4164-B05B-9BA8BA0F84D6}"/>
              </a:ext>
            </a:extLst>
          </p:cNvPr>
          <p:cNvSpPr txBox="1"/>
          <p:nvPr/>
        </p:nvSpPr>
        <p:spPr>
          <a:xfrm>
            <a:off x="407243" y="6014243"/>
            <a:ext cx="2347196" cy="628800"/>
          </a:xfrm>
          <a:prstGeom prst="rect">
            <a:avLst/>
          </a:prstGeom>
          <a:solidFill>
            <a:srgbClr val="C300FF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Κυριακή</a:t>
            </a:r>
            <a:endParaRPr sz="3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01;p15">
            <a:extLst>
              <a:ext uri="{FF2B5EF4-FFF2-40B4-BE49-F238E27FC236}">
                <a16:creationId xmlns:a16="http://schemas.microsoft.com/office/drawing/2014/main" id="{C2393746-5FF2-404C-B995-2B512C5A0538}"/>
              </a:ext>
            </a:extLst>
          </p:cNvPr>
          <p:cNvSpPr txBox="1"/>
          <p:nvPr/>
        </p:nvSpPr>
        <p:spPr>
          <a:xfrm>
            <a:off x="6405751" y="153803"/>
            <a:ext cx="3139881" cy="816182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Google Shape;100;p15">
            <a:extLst>
              <a:ext uri="{FF2B5EF4-FFF2-40B4-BE49-F238E27FC236}">
                <a16:creationId xmlns:a16="http://schemas.microsoft.com/office/drawing/2014/main" id="{CE0B257A-E087-4CF4-B6A0-D3471DA7E039}"/>
              </a:ext>
            </a:extLst>
          </p:cNvPr>
          <p:cNvSpPr txBox="1"/>
          <p:nvPr/>
        </p:nvSpPr>
        <p:spPr>
          <a:xfrm>
            <a:off x="3185491" y="248077"/>
            <a:ext cx="3516100" cy="5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Σήμερα είναι:</a:t>
            </a:r>
            <a:endParaRPr sz="3600" b="1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" name="Picture 4" descr="Γκόμενα, Ζώο, Πουλί, Αυγό, Διακοπές, Πάσχα, Κότα">
            <a:extLst>
              <a:ext uri="{FF2B5EF4-FFF2-40B4-BE49-F238E27FC236}">
                <a16:creationId xmlns:a16="http://schemas.microsoft.com/office/drawing/2014/main" id="{21C91E72-5DF5-45D3-9D34-2D1F3579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59" y="3308900"/>
            <a:ext cx="1775637" cy="35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Γραφικών, Πασχαλινό Καλάθι, Πασχαλινά Αυγά, Πάσχα">
            <a:extLst>
              <a:ext uri="{FF2B5EF4-FFF2-40B4-BE49-F238E27FC236}">
                <a16:creationId xmlns:a16="http://schemas.microsoft.com/office/drawing/2014/main" id="{349CFEB4-B326-4B22-ACC5-707C44EA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5" y="3691019"/>
            <a:ext cx="2202799" cy="31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Γραφικών, Γκόμενα Smiley, Πασχαλινό Αυγό">
            <a:extLst>
              <a:ext uri="{FF2B5EF4-FFF2-40B4-BE49-F238E27FC236}">
                <a16:creationId xmlns:a16="http://schemas.microsoft.com/office/drawing/2014/main" id="{566F9B7F-A451-4F4D-8125-3ACAA3D2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87" y="5157568"/>
            <a:ext cx="1456078" cy="16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Πασχαλινό Αυγό, Βαμμένο Αυγό, Πάσχα, Πολύχρωμα, Αυγό">
            <a:extLst>
              <a:ext uri="{FF2B5EF4-FFF2-40B4-BE49-F238E27FC236}">
                <a16:creationId xmlns:a16="http://schemas.microsoft.com/office/drawing/2014/main" id="{88FDA386-B1E6-4441-A15B-C7C23410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416">
            <a:off x="3275986" y="5226794"/>
            <a:ext cx="1492189" cy="17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EB8282CE-C9CF-4987-B47A-705FA956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4816">
            <a:off x="3823075" y="1827450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28A14619-6926-4BA9-8708-88AB16F8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7542299" y="1811687"/>
            <a:ext cx="1472572" cy="14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797804D1-39B4-494D-99C0-D2DE75FE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5407965" y="4814397"/>
            <a:ext cx="1126120" cy="11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2B08AB5A-52CD-41E3-B173-1824A8C9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351">
            <a:off x="7788019" y="3255398"/>
            <a:ext cx="981135" cy="9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C27B06CD-8B1C-4222-9084-B02DB2D5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8992036" y="569353"/>
            <a:ext cx="1235283" cy="12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Γραφικό 25" descr="Κοτοπουλάκι με συμπαγές γέμισμα">
            <a:extLst>
              <a:ext uri="{FF2B5EF4-FFF2-40B4-BE49-F238E27FC236}">
                <a16:creationId xmlns:a16="http://schemas.microsoft.com/office/drawing/2014/main" id="{EC1D87B9-536A-448F-8917-2C12544F4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9519">
            <a:off x="7484755" y="5832163"/>
            <a:ext cx="1118812" cy="11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3662CF-DCE1-4601-B319-29A64F543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-1504" y="-10723"/>
            <a:ext cx="12191980" cy="6856718"/>
          </a:xfrm>
          <a:prstGeom prst="rect">
            <a:avLst/>
          </a:prstGeom>
        </p:spPr>
      </p:pic>
      <p:sp>
        <p:nvSpPr>
          <p:cNvPr id="3" name="Google Shape;148;p16">
            <a:extLst>
              <a:ext uri="{FF2B5EF4-FFF2-40B4-BE49-F238E27FC236}">
                <a16:creationId xmlns:a16="http://schemas.microsoft.com/office/drawing/2014/main" id="{85E722C6-3DB0-4F59-B598-40784282021A}"/>
              </a:ext>
            </a:extLst>
          </p:cNvPr>
          <p:cNvSpPr/>
          <p:nvPr/>
        </p:nvSpPr>
        <p:spPr>
          <a:xfrm>
            <a:off x="10467530" y="84579"/>
            <a:ext cx="1531800" cy="1196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7;p16">
            <a:extLst>
              <a:ext uri="{FF2B5EF4-FFF2-40B4-BE49-F238E27FC236}">
                <a16:creationId xmlns:a16="http://schemas.microsoft.com/office/drawing/2014/main" id="{48E0CD91-0BF6-4E39-B33B-9A1219BE5019}"/>
              </a:ext>
            </a:extLst>
          </p:cNvPr>
          <p:cNvSpPr txBox="1"/>
          <p:nvPr/>
        </p:nvSpPr>
        <p:spPr>
          <a:xfrm>
            <a:off x="9395791" y="84579"/>
            <a:ext cx="11568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chemeClr val="bg1"/>
                </a:solidFill>
              </a:rPr>
              <a:t>Έτος: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6" name="Google Shape;113;p16">
            <a:extLst>
              <a:ext uri="{FF2B5EF4-FFF2-40B4-BE49-F238E27FC236}">
                <a16:creationId xmlns:a16="http://schemas.microsoft.com/office/drawing/2014/main" id="{E2B3DD1C-43DE-4946-B008-752C68102003}"/>
              </a:ext>
            </a:extLst>
          </p:cNvPr>
          <p:cNvSpPr/>
          <p:nvPr/>
        </p:nvSpPr>
        <p:spPr>
          <a:xfrm rot="367263">
            <a:off x="9693133" y="3407811"/>
            <a:ext cx="2511525" cy="1350826"/>
          </a:xfrm>
          <a:prstGeom prst="cloud">
            <a:avLst/>
          </a:prstGeom>
          <a:solidFill>
            <a:srgbClr val="E2E9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b="1" dirty="0">
                <a:solidFill>
                  <a:srgbClr val="0070C0"/>
                </a:solidFill>
              </a:rPr>
              <a:t>Ημερομηνία </a:t>
            </a:r>
            <a:endParaRPr sz="2200" b="1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b="1" dirty="0">
                <a:solidFill>
                  <a:srgbClr val="0070C0"/>
                </a:solidFill>
              </a:rPr>
              <a:t>και έτος…..</a:t>
            </a:r>
            <a:endParaRPr sz="2200" b="1" baseline="30000" dirty="0">
              <a:solidFill>
                <a:srgbClr val="0070C0"/>
              </a:solidFill>
            </a:endParaRPr>
          </a:p>
        </p:txBody>
      </p:sp>
      <p:pic>
        <p:nvPicPr>
          <p:cNvPr id="7" name="Google Shape;150;p16">
            <a:extLst>
              <a:ext uri="{FF2B5EF4-FFF2-40B4-BE49-F238E27FC236}">
                <a16:creationId xmlns:a16="http://schemas.microsoft.com/office/drawing/2014/main" id="{506A1D2E-35F8-43E9-A033-5EA5EFC69E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5635" y="2097665"/>
            <a:ext cx="1032806" cy="103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16">
            <a:extLst>
              <a:ext uri="{FF2B5EF4-FFF2-40B4-BE49-F238E27FC236}">
                <a16:creationId xmlns:a16="http://schemas.microsoft.com/office/drawing/2014/main" id="{C723169E-F5AE-4A27-AE6E-FC594CE994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7670" y="2091113"/>
            <a:ext cx="1032806" cy="104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9;p16">
            <a:extLst>
              <a:ext uri="{FF2B5EF4-FFF2-40B4-BE49-F238E27FC236}">
                <a16:creationId xmlns:a16="http://schemas.microsoft.com/office/drawing/2014/main" id="{DE1F9193-A749-4F01-92D8-1D6DD65BA0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1116" y="2112968"/>
            <a:ext cx="1032806" cy="99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53FA0F3A-76BF-4F9C-978F-887B95BF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8473">
            <a:off x="11523264" y="3591338"/>
            <a:ext cx="1006462" cy="10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F1916A51-8A58-4593-9F3E-E670ABF2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8473">
            <a:off x="11496099" y="398157"/>
            <a:ext cx="1006462" cy="10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52;p16">
            <a:extLst>
              <a:ext uri="{FF2B5EF4-FFF2-40B4-BE49-F238E27FC236}">
                <a16:creationId xmlns:a16="http://schemas.microsoft.com/office/drawing/2014/main" id="{8DEEFF38-8991-4925-87D8-491390BD06DE}"/>
              </a:ext>
            </a:extLst>
          </p:cNvPr>
          <p:cNvSpPr txBox="1"/>
          <p:nvPr/>
        </p:nvSpPr>
        <p:spPr>
          <a:xfrm>
            <a:off x="1248147" y="5948126"/>
            <a:ext cx="4727734" cy="9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 </a:t>
            </a:r>
            <a:r>
              <a:rPr lang="el" sz="2400" b="1" dirty="0">
                <a:solidFill>
                  <a:srgbClr val="FF0000"/>
                </a:solidFill>
              </a:rPr>
              <a:t>Μάζεψε μέσα στο καλάθι τα αβγά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dirty="0">
                <a:solidFill>
                  <a:srgbClr val="FF0000"/>
                </a:solidFill>
              </a:rPr>
              <a:t>  από κάθε μέρα που περνά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Καλάθι, Ζαχαροκάλαμο, Χειροποίητα, Υφαντά, Νοικοκυριό">
            <a:extLst>
              <a:ext uri="{FF2B5EF4-FFF2-40B4-BE49-F238E27FC236}">
                <a16:creationId xmlns:a16="http://schemas.microsoft.com/office/drawing/2014/main" id="{8A6AE873-01E5-4826-9F0C-9984C941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62" y="3748087"/>
            <a:ext cx="2559227" cy="32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oogle Shape;115;p16">
            <a:extLst>
              <a:ext uri="{FF2B5EF4-FFF2-40B4-BE49-F238E27FC236}">
                <a16:creationId xmlns:a16="http://schemas.microsoft.com/office/drawing/2014/main" id="{DAFA4274-5FDB-4169-A5E2-392B5B5B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957308"/>
              </p:ext>
            </p:extLst>
          </p:nvPr>
        </p:nvGraphicFramePr>
        <p:xfrm>
          <a:off x="-16826" y="0"/>
          <a:ext cx="8319148" cy="617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Δευτέρα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Τρίτη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Τετάρτη</a:t>
                      </a:r>
                      <a:endParaRPr sz="18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Πέμπτη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6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Παρασκευή</a:t>
                      </a:r>
                      <a:endParaRPr sz="16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7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Σάββατο</a:t>
                      </a:r>
                      <a:endParaRPr sz="17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Κυριακή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C3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Πίνακας 5">
            <a:extLst>
              <a:ext uri="{FF2B5EF4-FFF2-40B4-BE49-F238E27FC236}">
                <a16:creationId xmlns:a16="http://schemas.microsoft.com/office/drawing/2014/main" id="{437FB0A9-3602-4E4C-AF41-DD592D5B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47828"/>
              </p:ext>
            </p:extLst>
          </p:nvPr>
        </p:nvGraphicFramePr>
        <p:xfrm>
          <a:off x="-8000" y="601179"/>
          <a:ext cx="8319148" cy="489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53">
                  <a:extLst>
                    <a:ext uri="{9D8B030D-6E8A-4147-A177-3AD203B41FA5}">
                      <a16:colId xmlns:a16="http://schemas.microsoft.com/office/drawing/2014/main" val="3589259437"/>
                    </a:ext>
                  </a:extLst>
                </a:gridCol>
                <a:gridCol w="1106346">
                  <a:extLst>
                    <a:ext uri="{9D8B030D-6E8A-4147-A177-3AD203B41FA5}">
                      <a16:colId xmlns:a16="http://schemas.microsoft.com/office/drawing/2014/main" val="1856902782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3300150155"/>
                    </a:ext>
                  </a:extLst>
                </a:gridCol>
                <a:gridCol w="1181579">
                  <a:extLst>
                    <a:ext uri="{9D8B030D-6E8A-4147-A177-3AD203B41FA5}">
                      <a16:colId xmlns:a16="http://schemas.microsoft.com/office/drawing/2014/main" val="2870156726"/>
                    </a:ext>
                  </a:extLst>
                </a:gridCol>
                <a:gridCol w="1333663">
                  <a:extLst>
                    <a:ext uri="{9D8B030D-6E8A-4147-A177-3AD203B41FA5}">
                      <a16:colId xmlns:a16="http://schemas.microsoft.com/office/drawing/2014/main" val="1818246881"/>
                    </a:ext>
                  </a:extLst>
                </a:gridCol>
                <a:gridCol w="1110432">
                  <a:extLst>
                    <a:ext uri="{9D8B030D-6E8A-4147-A177-3AD203B41FA5}">
                      <a16:colId xmlns:a16="http://schemas.microsoft.com/office/drawing/2014/main" val="3361153114"/>
                    </a:ext>
                  </a:extLst>
                </a:gridCol>
                <a:gridCol w="1188450">
                  <a:extLst>
                    <a:ext uri="{9D8B030D-6E8A-4147-A177-3AD203B41FA5}">
                      <a16:colId xmlns:a16="http://schemas.microsoft.com/office/drawing/2014/main" val="3291313395"/>
                    </a:ext>
                  </a:extLst>
                </a:gridCol>
              </a:tblGrid>
              <a:tr h="9791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96017"/>
                  </a:ext>
                </a:extLst>
              </a:tr>
              <a:tr h="9791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15848"/>
                  </a:ext>
                </a:extLst>
              </a:tr>
              <a:tr h="9791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23976"/>
                  </a:ext>
                </a:extLst>
              </a:tr>
              <a:tr h="9791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85420"/>
                  </a:ext>
                </a:extLst>
              </a:tr>
              <a:tr h="9791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70146"/>
                  </a:ext>
                </a:extLst>
              </a:tr>
            </a:tbl>
          </a:graphicData>
        </a:graphic>
      </p:graphicFrame>
      <p:sp>
        <p:nvSpPr>
          <p:cNvPr id="17" name="Οβάλ 16">
            <a:extLst>
              <a:ext uri="{FF2B5EF4-FFF2-40B4-BE49-F238E27FC236}">
                <a16:creationId xmlns:a16="http://schemas.microsoft.com/office/drawing/2014/main" id="{2E9D00CB-8D23-4D6C-B358-A0F33F016E80}"/>
              </a:ext>
            </a:extLst>
          </p:cNvPr>
          <p:cNvSpPr/>
          <p:nvPr/>
        </p:nvSpPr>
        <p:spPr>
          <a:xfrm>
            <a:off x="8441434" y="5325853"/>
            <a:ext cx="675012" cy="930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1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056A7467-8E97-43F0-A238-C33381A4B144}"/>
              </a:ext>
            </a:extLst>
          </p:cNvPr>
          <p:cNvSpPr/>
          <p:nvPr/>
        </p:nvSpPr>
        <p:spPr>
          <a:xfrm>
            <a:off x="8395577" y="4737236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2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7ECC9806-F1A9-4A27-AC37-E5C304F5D49F}"/>
              </a:ext>
            </a:extLst>
          </p:cNvPr>
          <p:cNvSpPr/>
          <p:nvPr/>
        </p:nvSpPr>
        <p:spPr>
          <a:xfrm>
            <a:off x="8997313" y="5482201"/>
            <a:ext cx="713242" cy="989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3</a:t>
            </a:r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E31016F8-C793-46DA-A3CD-B055C4C2CF45}"/>
              </a:ext>
            </a:extLst>
          </p:cNvPr>
          <p:cNvSpPr/>
          <p:nvPr/>
        </p:nvSpPr>
        <p:spPr>
          <a:xfrm>
            <a:off x="9012946" y="4830833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4</a:t>
            </a: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E17BA299-0800-4621-B96B-3DAB307B2A83}"/>
              </a:ext>
            </a:extLst>
          </p:cNvPr>
          <p:cNvSpPr/>
          <p:nvPr/>
        </p:nvSpPr>
        <p:spPr>
          <a:xfrm>
            <a:off x="224147" y="1569856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5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8CC0154D-0FA7-48E5-9BEF-34E4736C823C}"/>
              </a:ext>
            </a:extLst>
          </p:cNvPr>
          <p:cNvSpPr/>
          <p:nvPr/>
        </p:nvSpPr>
        <p:spPr>
          <a:xfrm>
            <a:off x="1464961" y="1558733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A15A5BBB-03A7-4EF1-9891-86CF4DAB9E9F}"/>
              </a:ext>
            </a:extLst>
          </p:cNvPr>
          <p:cNvSpPr/>
          <p:nvPr/>
        </p:nvSpPr>
        <p:spPr>
          <a:xfrm>
            <a:off x="2633683" y="1588992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7</a:t>
            </a:r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C0BB77EA-279F-41A7-B5B1-6418C358B3B9}"/>
              </a:ext>
            </a:extLst>
          </p:cNvPr>
          <p:cNvSpPr/>
          <p:nvPr/>
        </p:nvSpPr>
        <p:spPr>
          <a:xfrm>
            <a:off x="3736577" y="1587623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8</a:t>
            </a: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01972647-2109-479D-A12F-7306D1ECA993}"/>
              </a:ext>
            </a:extLst>
          </p:cNvPr>
          <p:cNvSpPr/>
          <p:nvPr/>
        </p:nvSpPr>
        <p:spPr>
          <a:xfrm>
            <a:off x="4991402" y="1595095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9</a:t>
            </a: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E0E1AB8C-979F-4AAB-8748-8C6C8216B19A}"/>
              </a:ext>
            </a:extLst>
          </p:cNvPr>
          <p:cNvSpPr/>
          <p:nvPr/>
        </p:nvSpPr>
        <p:spPr>
          <a:xfrm>
            <a:off x="6176657" y="1566753"/>
            <a:ext cx="723014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10</a:t>
            </a: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553ADFA1-CB90-46AC-B0EF-0F77EA263980}"/>
              </a:ext>
            </a:extLst>
          </p:cNvPr>
          <p:cNvSpPr/>
          <p:nvPr/>
        </p:nvSpPr>
        <p:spPr>
          <a:xfrm>
            <a:off x="7327406" y="1566753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11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21308081-E669-4025-BCE2-A41BE0A442FF}"/>
              </a:ext>
            </a:extLst>
          </p:cNvPr>
          <p:cNvSpPr/>
          <p:nvPr/>
        </p:nvSpPr>
        <p:spPr>
          <a:xfrm>
            <a:off x="7382126" y="2534957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18</a:t>
            </a:r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57F32F3C-F0D1-4280-B6AA-A9F74CFB98AE}"/>
              </a:ext>
            </a:extLst>
          </p:cNvPr>
          <p:cNvSpPr/>
          <p:nvPr/>
        </p:nvSpPr>
        <p:spPr>
          <a:xfrm>
            <a:off x="6173540" y="2537343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17</a:t>
            </a:r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10D9268E-FB66-4355-92CA-58E2BB592244}"/>
              </a:ext>
            </a:extLst>
          </p:cNvPr>
          <p:cNvSpPr/>
          <p:nvPr/>
        </p:nvSpPr>
        <p:spPr>
          <a:xfrm>
            <a:off x="4981630" y="2557662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16</a:t>
            </a:r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6AC70E3A-D54C-4A81-A496-80CC08FD1F11}"/>
              </a:ext>
            </a:extLst>
          </p:cNvPr>
          <p:cNvSpPr/>
          <p:nvPr/>
        </p:nvSpPr>
        <p:spPr>
          <a:xfrm>
            <a:off x="3726571" y="2549641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15</a:t>
            </a:r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7BBF7A61-B55D-41F6-A1DD-D9540E20A4C0}"/>
              </a:ext>
            </a:extLst>
          </p:cNvPr>
          <p:cNvSpPr/>
          <p:nvPr/>
        </p:nvSpPr>
        <p:spPr>
          <a:xfrm>
            <a:off x="2609954" y="2549640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14</a:t>
            </a:r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id="{4884EFF6-15F8-42E1-850E-6799F975C17C}"/>
              </a:ext>
            </a:extLst>
          </p:cNvPr>
          <p:cNvSpPr/>
          <p:nvPr/>
        </p:nvSpPr>
        <p:spPr>
          <a:xfrm>
            <a:off x="1449591" y="2527468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13</a:t>
            </a:r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id="{F8E1C418-B49C-493C-AB1B-D6E79B46A21C}"/>
              </a:ext>
            </a:extLst>
          </p:cNvPr>
          <p:cNvSpPr/>
          <p:nvPr/>
        </p:nvSpPr>
        <p:spPr>
          <a:xfrm>
            <a:off x="240707" y="2565682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12</a:t>
            </a:r>
          </a:p>
        </p:txBody>
      </p:sp>
      <p:sp>
        <p:nvSpPr>
          <p:cNvPr id="36" name="Οβάλ 35">
            <a:extLst>
              <a:ext uri="{FF2B5EF4-FFF2-40B4-BE49-F238E27FC236}">
                <a16:creationId xmlns:a16="http://schemas.microsoft.com/office/drawing/2014/main" id="{307B3DD5-585A-4450-83EA-F25B4529E645}"/>
              </a:ext>
            </a:extLst>
          </p:cNvPr>
          <p:cNvSpPr/>
          <p:nvPr/>
        </p:nvSpPr>
        <p:spPr>
          <a:xfrm>
            <a:off x="190439" y="3528837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19</a:t>
            </a:r>
          </a:p>
        </p:txBody>
      </p:sp>
      <p:sp>
        <p:nvSpPr>
          <p:cNvPr id="37" name="Οβάλ 36">
            <a:extLst>
              <a:ext uri="{FF2B5EF4-FFF2-40B4-BE49-F238E27FC236}">
                <a16:creationId xmlns:a16="http://schemas.microsoft.com/office/drawing/2014/main" id="{A4BA3FE4-9FAD-4FB3-925D-AC9787E6E16F}"/>
              </a:ext>
            </a:extLst>
          </p:cNvPr>
          <p:cNvSpPr/>
          <p:nvPr/>
        </p:nvSpPr>
        <p:spPr>
          <a:xfrm>
            <a:off x="1437107" y="3535685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20</a:t>
            </a:r>
          </a:p>
        </p:txBody>
      </p:sp>
      <p:sp>
        <p:nvSpPr>
          <p:cNvPr id="38" name="Οβάλ 37">
            <a:extLst>
              <a:ext uri="{FF2B5EF4-FFF2-40B4-BE49-F238E27FC236}">
                <a16:creationId xmlns:a16="http://schemas.microsoft.com/office/drawing/2014/main" id="{9FDBE62D-8144-425D-8D50-E8902DC97924}"/>
              </a:ext>
            </a:extLst>
          </p:cNvPr>
          <p:cNvSpPr/>
          <p:nvPr/>
        </p:nvSpPr>
        <p:spPr>
          <a:xfrm>
            <a:off x="2607597" y="3526397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21</a:t>
            </a:r>
          </a:p>
        </p:txBody>
      </p:sp>
      <p:sp>
        <p:nvSpPr>
          <p:cNvPr id="39" name="Οβάλ 38">
            <a:extLst>
              <a:ext uri="{FF2B5EF4-FFF2-40B4-BE49-F238E27FC236}">
                <a16:creationId xmlns:a16="http://schemas.microsoft.com/office/drawing/2014/main" id="{FD5A76ED-53B9-4357-9828-EE132F11D06C}"/>
              </a:ext>
            </a:extLst>
          </p:cNvPr>
          <p:cNvSpPr/>
          <p:nvPr/>
        </p:nvSpPr>
        <p:spPr>
          <a:xfrm>
            <a:off x="3686641" y="3535685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22</a:t>
            </a:r>
          </a:p>
        </p:txBody>
      </p:sp>
      <p:sp>
        <p:nvSpPr>
          <p:cNvPr id="40" name="Οβάλ 39">
            <a:extLst>
              <a:ext uri="{FF2B5EF4-FFF2-40B4-BE49-F238E27FC236}">
                <a16:creationId xmlns:a16="http://schemas.microsoft.com/office/drawing/2014/main" id="{F44BD674-D76F-4010-9596-D0015F7D5FC1}"/>
              </a:ext>
            </a:extLst>
          </p:cNvPr>
          <p:cNvSpPr/>
          <p:nvPr/>
        </p:nvSpPr>
        <p:spPr>
          <a:xfrm>
            <a:off x="4985481" y="3526396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23</a:t>
            </a:r>
          </a:p>
        </p:txBody>
      </p:sp>
      <p:sp>
        <p:nvSpPr>
          <p:cNvPr id="41" name="Οβάλ 40">
            <a:extLst>
              <a:ext uri="{FF2B5EF4-FFF2-40B4-BE49-F238E27FC236}">
                <a16:creationId xmlns:a16="http://schemas.microsoft.com/office/drawing/2014/main" id="{6ACBD9F0-8B39-4EEF-9488-81D3E856E73D}"/>
              </a:ext>
            </a:extLst>
          </p:cNvPr>
          <p:cNvSpPr/>
          <p:nvPr/>
        </p:nvSpPr>
        <p:spPr>
          <a:xfrm>
            <a:off x="6167837" y="3526395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24</a:t>
            </a:r>
          </a:p>
        </p:txBody>
      </p:sp>
      <p:sp>
        <p:nvSpPr>
          <p:cNvPr id="42" name="Οβάλ 41">
            <a:extLst>
              <a:ext uri="{FF2B5EF4-FFF2-40B4-BE49-F238E27FC236}">
                <a16:creationId xmlns:a16="http://schemas.microsoft.com/office/drawing/2014/main" id="{E893191D-312B-453E-B9E6-128A2E4AD7CB}"/>
              </a:ext>
            </a:extLst>
          </p:cNvPr>
          <p:cNvSpPr/>
          <p:nvPr/>
        </p:nvSpPr>
        <p:spPr>
          <a:xfrm>
            <a:off x="7357542" y="3526394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25</a:t>
            </a:r>
          </a:p>
        </p:txBody>
      </p:sp>
      <p:sp>
        <p:nvSpPr>
          <p:cNvPr id="43" name="Οβάλ 42">
            <a:extLst>
              <a:ext uri="{FF2B5EF4-FFF2-40B4-BE49-F238E27FC236}">
                <a16:creationId xmlns:a16="http://schemas.microsoft.com/office/drawing/2014/main" id="{2DFB4684-4DB5-4A39-831B-0A89E1C3599E}"/>
              </a:ext>
            </a:extLst>
          </p:cNvPr>
          <p:cNvSpPr/>
          <p:nvPr/>
        </p:nvSpPr>
        <p:spPr>
          <a:xfrm>
            <a:off x="209808" y="4496554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26</a:t>
            </a:r>
          </a:p>
        </p:txBody>
      </p:sp>
      <p:sp>
        <p:nvSpPr>
          <p:cNvPr id="44" name="Οβάλ 43">
            <a:extLst>
              <a:ext uri="{FF2B5EF4-FFF2-40B4-BE49-F238E27FC236}">
                <a16:creationId xmlns:a16="http://schemas.microsoft.com/office/drawing/2014/main" id="{3F0D1D4B-ADEA-4ECE-AAC6-7B885617A9AC}"/>
              </a:ext>
            </a:extLst>
          </p:cNvPr>
          <p:cNvSpPr/>
          <p:nvPr/>
        </p:nvSpPr>
        <p:spPr>
          <a:xfrm>
            <a:off x="1437721" y="4530984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27</a:t>
            </a:r>
          </a:p>
        </p:txBody>
      </p:sp>
      <p:sp>
        <p:nvSpPr>
          <p:cNvPr id="45" name="Οβάλ 44">
            <a:extLst>
              <a:ext uri="{FF2B5EF4-FFF2-40B4-BE49-F238E27FC236}">
                <a16:creationId xmlns:a16="http://schemas.microsoft.com/office/drawing/2014/main" id="{5E32E238-875D-4D5A-962B-BBD2F22CB89F}"/>
              </a:ext>
            </a:extLst>
          </p:cNvPr>
          <p:cNvSpPr/>
          <p:nvPr/>
        </p:nvSpPr>
        <p:spPr>
          <a:xfrm>
            <a:off x="2574660" y="4520351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28</a:t>
            </a:r>
          </a:p>
        </p:txBody>
      </p:sp>
      <p:sp>
        <p:nvSpPr>
          <p:cNvPr id="46" name="Οβάλ 45">
            <a:extLst>
              <a:ext uri="{FF2B5EF4-FFF2-40B4-BE49-F238E27FC236}">
                <a16:creationId xmlns:a16="http://schemas.microsoft.com/office/drawing/2014/main" id="{40FDDDE9-DDB1-4971-8DE4-895AD8E71708}"/>
              </a:ext>
            </a:extLst>
          </p:cNvPr>
          <p:cNvSpPr/>
          <p:nvPr/>
        </p:nvSpPr>
        <p:spPr>
          <a:xfrm>
            <a:off x="3713396" y="4521729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29</a:t>
            </a:r>
          </a:p>
        </p:txBody>
      </p:sp>
      <p:sp>
        <p:nvSpPr>
          <p:cNvPr id="47" name="Οβάλ 46">
            <a:extLst>
              <a:ext uri="{FF2B5EF4-FFF2-40B4-BE49-F238E27FC236}">
                <a16:creationId xmlns:a16="http://schemas.microsoft.com/office/drawing/2014/main" id="{79C638B8-B506-490A-BE33-A1FEC757522D}"/>
              </a:ext>
            </a:extLst>
          </p:cNvPr>
          <p:cNvSpPr/>
          <p:nvPr/>
        </p:nvSpPr>
        <p:spPr>
          <a:xfrm>
            <a:off x="4956337" y="4520351"/>
            <a:ext cx="745975" cy="998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30</a:t>
            </a:r>
          </a:p>
        </p:txBody>
      </p:sp>
      <p:pic>
        <p:nvPicPr>
          <p:cNvPr id="48" name="Picture 14" descr="Γραφικών, Γκόμενα Smiley, Πασχαλινό Αυγό">
            <a:extLst>
              <a:ext uri="{FF2B5EF4-FFF2-40B4-BE49-F238E27FC236}">
                <a16:creationId xmlns:a16="http://schemas.microsoft.com/office/drawing/2014/main" id="{AF355FB5-DE3D-4CC5-B9BF-D61268B2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672" y="5312744"/>
            <a:ext cx="1323101" cy="15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Πασχαλινό Αυγό, Βαμμένο Αυγό, Πάσχα, Πολύχρωμα, Αυγό">
            <a:extLst>
              <a:ext uri="{FF2B5EF4-FFF2-40B4-BE49-F238E27FC236}">
                <a16:creationId xmlns:a16="http://schemas.microsoft.com/office/drawing/2014/main" id="{B41E0657-958B-4D04-828F-3451D454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0169">
            <a:off x="6975829" y="5858660"/>
            <a:ext cx="920709" cy="10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Πασχαλινό Αυγό, Διακόσμηση, Πάσχα, Αυγό, Πολύχρωμα">
            <a:extLst>
              <a:ext uri="{FF2B5EF4-FFF2-40B4-BE49-F238E27FC236}">
                <a16:creationId xmlns:a16="http://schemas.microsoft.com/office/drawing/2014/main" id="{6AE38521-E8D8-4A75-9C79-A00F1F47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0904">
            <a:off x="-65904" y="5882292"/>
            <a:ext cx="1090380" cy="8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A11651B6-9343-44B2-8B9B-FEC317FD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886">
            <a:off x="5870643" y="5753589"/>
            <a:ext cx="1006462" cy="10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AE466F-0739-490E-AC6B-F69C6E7A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0" y="-9599"/>
            <a:ext cx="12191980" cy="6856718"/>
          </a:xfrm>
          <a:prstGeom prst="rect">
            <a:avLst/>
          </a:prstGeom>
        </p:spPr>
      </p:pic>
      <p:sp>
        <p:nvSpPr>
          <p:cNvPr id="3" name="Google Shape;170;p17">
            <a:extLst>
              <a:ext uri="{FF2B5EF4-FFF2-40B4-BE49-F238E27FC236}">
                <a16:creationId xmlns:a16="http://schemas.microsoft.com/office/drawing/2014/main" id="{99C35721-0BED-4827-B9A1-CAA9F4FD0EE4}"/>
              </a:ext>
            </a:extLst>
          </p:cNvPr>
          <p:cNvSpPr txBox="1"/>
          <p:nvPr/>
        </p:nvSpPr>
        <p:spPr>
          <a:xfrm>
            <a:off x="414146" y="5844519"/>
            <a:ext cx="2847896" cy="790850"/>
          </a:xfrm>
          <a:prstGeom prst="rect">
            <a:avLst/>
          </a:prstGeom>
          <a:solidFill>
            <a:srgbClr val="B0EE95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 b="1" dirty="0">
                <a:solidFill>
                  <a:srgbClr val="0070C0"/>
                </a:solidFill>
              </a:rPr>
              <a:t>Μάρτιος</a:t>
            </a:r>
            <a:endParaRPr sz="4000" b="1" dirty="0">
              <a:solidFill>
                <a:srgbClr val="0070C0"/>
              </a:solidFill>
            </a:endParaRPr>
          </a:p>
        </p:txBody>
      </p:sp>
      <p:sp>
        <p:nvSpPr>
          <p:cNvPr id="5" name="Google Shape;170;p17">
            <a:extLst>
              <a:ext uri="{FF2B5EF4-FFF2-40B4-BE49-F238E27FC236}">
                <a16:creationId xmlns:a16="http://schemas.microsoft.com/office/drawing/2014/main" id="{544F2B84-831E-4C1E-BA44-B22EC453A058}"/>
              </a:ext>
            </a:extLst>
          </p:cNvPr>
          <p:cNvSpPr txBox="1"/>
          <p:nvPr/>
        </p:nvSpPr>
        <p:spPr>
          <a:xfrm>
            <a:off x="4437884" y="5844519"/>
            <a:ext cx="2847896" cy="790850"/>
          </a:xfrm>
          <a:prstGeom prst="rect">
            <a:avLst/>
          </a:prstGeom>
          <a:solidFill>
            <a:srgbClr val="B0EE95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 b="1" dirty="0">
                <a:solidFill>
                  <a:srgbClr val="FF0000"/>
                </a:solidFill>
              </a:rPr>
              <a:t>Απρίλιος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6" name="Google Shape;170;p17">
            <a:extLst>
              <a:ext uri="{FF2B5EF4-FFF2-40B4-BE49-F238E27FC236}">
                <a16:creationId xmlns:a16="http://schemas.microsoft.com/office/drawing/2014/main" id="{A4FE5DE3-D7D7-4957-A0E7-97C9EA7C8B90}"/>
              </a:ext>
            </a:extLst>
          </p:cNvPr>
          <p:cNvSpPr txBox="1"/>
          <p:nvPr/>
        </p:nvSpPr>
        <p:spPr>
          <a:xfrm>
            <a:off x="8580417" y="5894294"/>
            <a:ext cx="2847896" cy="790850"/>
          </a:xfrm>
          <a:prstGeom prst="rect">
            <a:avLst/>
          </a:prstGeom>
          <a:solidFill>
            <a:srgbClr val="B0EE95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 b="1" dirty="0">
                <a:solidFill>
                  <a:srgbClr val="FD3DD4"/>
                </a:solidFill>
              </a:rPr>
              <a:t>Μάιος</a:t>
            </a:r>
            <a:endParaRPr sz="4000" b="1" dirty="0">
              <a:solidFill>
                <a:srgbClr val="FD3DD4"/>
              </a:solidFill>
            </a:endParaRPr>
          </a:p>
        </p:txBody>
      </p:sp>
      <p:pic>
        <p:nvPicPr>
          <p:cNvPr id="7" name="Picture 2" descr="Πασχαλινό Αυγό, Βαμμένο Αυγό, Πάσχα, Πολύχρωμα, Αυγό">
            <a:extLst>
              <a:ext uri="{FF2B5EF4-FFF2-40B4-BE49-F238E27FC236}">
                <a16:creationId xmlns:a16="http://schemas.microsoft.com/office/drawing/2014/main" id="{DE340F31-3726-4B59-B486-4BDF132D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416">
            <a:off x="7553783" y="5698488"/>
            <a:ext cx="1006738" cy="11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Γραφικών, Γκόμενα Smiley, Πασχαλινό Αυγό">
            <a:extLst>
              <a:ext uri="{FF2B5EF4-FFF2-40B4-BE49-F238E27FC236}">
                <a16:creationId xmlns:a16="http://schemas.microsoft.com/office/drawing/2014/main" id="{C05AA9E3-425B-414B-AEDF-BCD82F25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16" y="5894294"/>
            <a:ext cx="816519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7;p17">
            <a:extLst>
              <a:ext uri="{FF2B5EF4-FFF2-40B4-BE49-F238E27FC236}">
                <a16:creationId xmlns:a16="http://schemas.microsoft.com/office/drawing/2014/main" id="{4EDA1E29-5AB3-44AD-A7DA-E00DC6F92AC7}"/>
              </a:ext>
            </a:extLst>
          </p:cNvPr>
          <p:cNvSpPr/>
          <p:nvPr/>
        </p:nvSpPr>
        <p:spPr>
          <a:xfrm rot="367296">
            <a:off x="9075050" y="151262"/>
            <a:ext cx="2919797" cy="1550423"/>
          </a:xfrm>
          <a:prstGeom prst="cloud">
            <a:avLst/>
          </a:prstGeom>
          <a:solidFill>
            <a:srgbClr val="E2E9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" sz="3300" b="1" baseline="30000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 b="1" baseline="30000" dirty="0">
                <a:solidFill>
                  <a:srgbClr val="0070C0"/>
                </a:solidFill>
              </a:rPr>
              <a:t>Τι μήνα και τι   εποχή έχουμε;</a:t>
            </a:r>
            <a:endParaRPr sz="33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Google Shape;161;p17">
            <a:extLst>
              <a:ext uri="{FF2B5EF4-FFF2-40B4-BE49-F238E27FC236}">
                <a16:creationId xmlns:a16="http://schemas.microsoft.com/office/drawing/2014/main" id="{5BCD3CDD-7E98-4DA3-AEB8-3DDB4837DDDA}"/>
              </a:ext>
            </a:extLst>
          </p:cNvPr>
          <p:cNvSpPr txBox="1"/>
          <p:nvPr/>
        </p:nvSpPr>
        <p:spPr>
          <a:xfrm>
            <a:off x="2811940" y="4460361"/>
            <a:ext cx="3801586" cy="1016984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59;p17">
            <a:extLst>
              <a:ext uri="{FF2B5EF4-FFF2-40B4-BE49-F238E27FC236}">
                <a16:creationId xmlns:a16="http://schemas.microsoft.com/office/drawing/2014/main" id="{8FAB8D02-DB68-4C85-BF60-E5A3102DCC51}"/>
              </a:ext>
            </a:extLst>
          </p:cNvPr>
          <p:cNvSpPr txBox="1"/>
          <p:nvPr/>
        </p:nvSpPr>
        <p:spPr>
          <a:xfrm>
            <a:off x="112635" y="4593571"/>
            <a:ext cx="2699305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solidFill>
                  <a:schemeClr val="bg1"/>
                </a:solidFill>
              </a:rPr>
              <a:t>Ο μήνας είναι: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2" name="Google Shape;160;p17">
            <a:extLst>
              <a:ext uri="{FF2B5EF4-FFF2-40B4-BE49-F238E27FC236}">
                <a16:creationId xmlns:a16="http://schemas.microsoft.com/office/drawing/2014/main" id="{AB958C2A-30A0-4798-9E26-76A1EF417343}"/>
              </a:ext>
            </a:extLst>
          </p:cNvPr>
          <p:cNvSpPr txBox="1"/>
          <p:nvPr/>
        </p:nvSpPr>
        <p:spPr>
          <a:xfrm>
            <a:off x="5372099" y="40053"/>
            <a:ext cx="2912855" cy="193167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8;p17">
            <a:extLst>
              <a:ext uri="{FF2B5EF4-FFF2-40B4-BE49-F238E27FC236}">
                <a16:creationId xmlns:a16="http://schemas.microsoft.com/office/drawing/2014/main" id="{C6CD5585-4A6F-43DA-A930-B1639947F294}"/>
              </a:ext>
            </a:extLst>
          </p:cNvPr>
          <p:cNvSpPr txBox="1"/>
          <p:nvPr/>
        </p:nvSpPr>
        <p:spPr>
          <a:xfrm>
            <a:off x="2483510" y="111881"/>
            <a:ext cx="301618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chemeClr val="bg1"/>
                </a:solidFill>
              </a:rPr>
              <a:t>Η εποχή είναι: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14" name="Google Shape;162;p17">
            <a:extLst>
              <a:ext uri="{FF2B5EF4-FFF2-40B4-BE49-F238E27FC236}">
                <a16:creationId xmlns:a16="http://schemas.microsoft.com/office/drawing/2014/main" id="{B03F3206-2E5A-4185-B009-E90C08D0FC8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35" y="2047841"/>
            <a:ext cx="1742837" cy="133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6;p17">
            <a:extLst>
              <a:ext uri="{FF2B5EF4-FFF2-40B4-BE49-F238E27FC236}">
                <a16:creationId xmlns:a16="http://schemas.microsoft.com/office/drawing/2014/main" id="{C0F92E2A-966D-412A-B76C-005349E4CDC4}"/>
              </a:ext>
            </a:extLst>
          </p:cNvPr>
          <p:cNvSpPr txBox="1"/>
          <p:nvPr/>
        </p:nvSpPr>
        <p:spPr>
          <a:xfrm>
            <a:off x="112635" y="3477578"/>
            <a:ext cx="1742838" cy="516600"/>
          </a:xfrm>
          <a:prstGeom prst="rect">
            <a:avLst/>
          </a:prstGeom>
          <a:solidFill>
            <a:srgbClr val="F1C232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dirty="0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Φθινόπωρο</a:t>
            </a:r>
            <a:endParaRPr sz="2400" b="1" dirty="0">
              <a:solidFill>
                <a:srgbClr val="6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" name="Google Shape;163;p17">
            <a:extLst>
              <a:ext uri="{FF2B5EF4-FFF2-40B4-BE49-F238E27FC236}">
                <a16:creationId xmlns:a16="http://schemas.microsoft.com/office/drawing/2014/main" id="{20A6C9C6-785D-4A6C-B476-08BCD262EB0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9738" y="2083981"/>
            <a:ext cx="1742837" cy="13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4;p17">
            <a:extLst>
              <a:ext uri="{FF2B5EF4-FFF2-40B4-BE49-F238E27FC236}">
                <a16:creationId xmlns:a16="http://schemas.microsoft.com/office/drawing/2014/main" id="{A324EE51-DD32-41CC-BC36-C859485C299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0835" y="2096420"/>
            <a:ext cx="1518548" cy="133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7;p17">
            <a:extLst>
              <a:ext uri="{FF2B5EF4-FFF2-40B4-BE49-F238E27FC236}">
                <a16:creationId xmlns:a16="http://schemas.microsoft.com/office/drawing/2014/main" id="{C899425A-8C3A-48A0-910E-5381E748E835}"/>
              </a:ext>
            </a:extLst>
          </p:cNvPr>
          <p:cNvSpPr txBox="1"/>
          <p:nvPr/>
        </p:nvSpPr>
        <p:spPr>
          <a:xfrm>
            <a:off x="2099737" y="3489567"/>
            <a:ext cx="1742838" cy="54171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" sz="2800" b="1" dirty="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Χειμώνας</a:t>
            </a:r>
            <a:r>
              <a:rPr lang="el" sz="2000" b="1" dirty="0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 b="1" dirty="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Google Shape;168;p17">
            <a:extLst>
              <a:ext uri="{FF2B5EF4-FFF2-40B4-BE49-F238E27FC236}">
                <a16:creationId xmlns:a16="http://schemas.microsoft.com/office/drawing/2014/main" id="{6D598DFA-FCFC-41E9-8A49-8C1EEC89C040}"/>
              </a:ext>
            </a:extLst>
          </p:cNvPr>
          <p:cNvSpPr txBox="1"/>
          <p:nvPr/>
        </p:nvSpPr>
        <p:spPr>
          <a:xfrm>
            <a:off x="4174703" y="3514677"/>
            <a:ext cx="1594680" cy="5166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Άνοιξη</a:t>
            </a:r>
            <a:endParaRPr sz="2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" name="Google Shape;165;p17">
            <a:extLst>
              <a:ext uri="{FF2B5EF4-FFF2-40B4-BE49-F238E27FC236}">
                <a16:creationId xmlns:a16="http://schemas.microsoft.com/office/drawing/2014/main" id="{C84BDCFF-0EB8-4FBA-9C2F-24FDFA4E1F9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6306" y="2144998"/>
            <a:ext cx="1813525" cy="13325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69;p17">
            <a:extLst>
              <a:ext uri="{FF2B5EF4-FFF2-40B4-BE49-F238E27FC236}">
                <a16:creationId xmlns:a16="http://schemas.microsoft.com/office/drawing/2014/main" id="{F3A9C6E5-A289-493E-B06D-6B576B0775E5}"/>
              </a:ext>
            </a:extLst>
          </p:cNvPr>
          <p:cNvSpPr txBox="1"/>
          <p:nvPr/>
        </p:nvSpPr>
        <p:spPr>
          <a:xfrm>
            <a:off x="6095990" y="3549770"/>
            <a:ext cx="1823842" cy="5166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>
                <a:solidFill>
                  <a:srgbClr val="39EA1D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Καλοκαίρι</a:t>
            </a:r>
            <a:endParaRPr sz="2800" b="1" dirty="0">
              <a:solidFill>
                <a:srgbClr val="39EA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F7D93A4B-7029-4C4B-B72D-20CF5299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1007">
            <a:off x="11120905" y="-406814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C6B07D3D-4E1F-4DB2-A926-F0925621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7947861" y="3462578"/>
            <a:ext cx="1241304" cy="12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41676FE8-1087-4651-8F27-D6CB88BF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2417891" y="4226378"/>
            <a:ext cx="1358322" cy="13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6974999A-EFCA-453A-8C0B-493BE15A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037">
            <a:off x="7646648" y="1316644"/>
            <a:ext cx="1441048" cy="14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4547174E-2541-488F-BA9C-6D085E75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9958">
            <a:off x="10305106" y="4028862"/>
            <a:ext cx="1202793" cy="12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1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40E4347-0599-49BE-954D-4247D64B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5361ACA6-3592-44BD-B708-ADDA45FD6FBA}"/>
              </a:ext>
            </a:extLst>
          </p:cNvPr>
          <p:cNvSpPr/>
          <p:nvPr/>
        </p:nvSpPr>
        <p:spPr>
          <a:xfrm rot="367202">
            <a:off x="9220642" y="150439"/>
            <a:ext cx="2901017" cy="1474659"/>
          </a:xfrm>
          <a:prstGeom prst="cloud">
            <a:avLst/>
          </a:prstGeom>
          <a:solidFill>
            <a:srgbClr val="E2E9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400" b="1" baseline="30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 b="1" baseline="30000" dirty="0">
                <a:solidFill>
                  <a:srgbClr val="0070C0"/>
                </a:solidFill>
              </a:rPr>
              <a:t>Τι καιρό έχουμε σήμερα; </a:t>
            </a:r>
            <a:endParaRPr sz="3600" b="1" baseline="30000" dirty="0">
              <a:solidFill>
                <a:srgbClr val="0070C0"/>
              </a:solidFill>
            </a:endParaRPr>
          </a:p>
        </p:txBody>
      </p:sp>
      <p:sp>
        <p:nvSpPr>
          <p:cNvPr id="5" name="Google Shape;179;p18">
            <a:extLst>
              <a:ext uri="{FF2B5EF4-FFF2-40B4-BE49-F238E27FC236}">
                <a16:creationId xmlns:a16="http://schemas.microsoft.com/office/drawing/2014/main" id="{3C24DA6C-516B-4836-8639-3EC2313F7C4D}"/>
              </a:ext>
            </a:extLst>
          </p:cNvPr>
          <p:cNvSpPr txBox="1"/>
          <p:nvPr/>
        </p:nvSpPr>
        <p:spPr>
          <a:xfrm>
            <a:off x="5762848" y="85384"/>
            <a:ext cx="3260474" cy="187084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F2C4F-80BB-4493-AC4D-70D55CAC231E}"/>
              </a:ext>
            </a:extLst>
          </p:cNvPr>
          <p:cNvSpPr txBox="1"/>
          <p:nvPr/>
        </p:nvSpPr>
        <p:spPr>
          <a:xfrm>
            <a:off x="2859091" y="85384"/>
            <a:ext cx="301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" sz="36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Σήμερα </a:t>
            </a:r>
            <a:r>
              <a:rPr lang="el-GR" sz="36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έχει</a:t>
            </a:r>
            <a:r>
              <a:rPr lang="el" sz="36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7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D2C4B788-E53C-4388-8D3C-EF5F15B8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11110973" y="606714"/>
            <a:ext cx="1432923" cy="14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8FEEEF5D-B54F-4885-A34D-8856F078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497">
            <a:off x="7859487" y="3298418"/>
            <a:ext cx="818440" cy="81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3E433745-C7DC-482C-BAFD-596263AF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736">
            <a:off x="3784831" y="3288641"/>
            <a:ext cx="1116902" cy="11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83AF85AC-8CD6-41C8-B0C8-C27EEE32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0539">
            <a:off x="6046434" y="4770469"/>
            <a:ext cx="1174306" cy="117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89;p18">
            <a:extLst>
              <a:ext uri="{FF2B5EF4-FFF2-40B4-BE49-F238E27FC236}">
                <a16:creationId xmlns:a16="http://schemas.microsoft.com/office/drawing/2014/main" id="{303D2F74-D495-4E73-8B0D-F2A155F3D7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08" y="517656"/>
            <a:ext cx="2233314" cy="161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5;p18">
            <a:extLst>
              <a:ext uri="{FF2B5EF4-FFF2-40B4-BE49-F238E27FC236}">
                <a16:creationId xmlns:a16="http://schemas.microsoft.com/office/drawing/2014/main" id="{64D3DE78-E434-41A3-B8AF-6C4E34D8DD72}"/>
              </a:ext>
            </a:extLst>
          </p:cNvPr>
          <p:cNvSpPr/>
          <p:nvPr/>
        </p:nvSpPr>
        <p:spPr>
          <a:xfrm>
            <a:off x="346560" y="2116751"/>
            <a:ext cx="2032211" cy="1056632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>
                <a:solidFill>
                  <a:srgbClr val="1155CC"/>
                </a:solidFill>
              </a:rPr>
              <a:t> ήλιο με   </a:t>
            </a:r>
            <a:endParaRPr sz="2800" b="1"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>
                <a:solidFill>
                  <a:srgbClr val="1155CC"/>
                </a:solidFill>
              </a:rPr>
              <a:t> σύννεφα</a:t>
            </a:r>
            <a:endParaRPr sz="2800" b="1" dirty="0">
              <a:solidFill>
                <a:srgbClr val="1155CC"/>
              </a:solidFill>
            </a:endParaRPr>
          </a:p>
        </p:txBody>
      </p:sp>
      <p:pic>
        <p:nvPicPr>
          <p:cNvPr id="13" name="Google Shape;187;p18">
            <a:extLst>
              <a:ext uri="{FF2B5EF4-FFF2-40B4-BE49-F238E27FC236}">
                <a16:creationId xmlns:a16="http://schemas.microsoft.com/office/drawing/2014/main" id="{D6596D40-60EA-4883-A7BB-798ADC0A7F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245" y="4352187"/>
            <a:ext cx="1700032" cy="1558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3;p18">
            <a:extLst>
              <a:ext uri="{FF2B5EF4-FFF2-40B4-BE49-F238E27FC236}">
                <a16:creationId xmlns:a16="http://schemas.microsoft.com/office/drawing/2014/main" id="{6C1220C4-56A9-4AD8-A93B-7CAD402260DA}"/>
              </a:ext>
            </a:extLst>
          </p:cNvPr>
          <p:cNvSpPr/>
          <p:nvPr/>
        </p:nvSpPr>
        <p:spPr>
          <a:xfrm>
            <a:off x="310222" y="5910639"/>
            <a:ext cx="1676102" cy="773668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rgbClr val="1155CC"/>
                </a:solidFill>
              </a:rPr>
              <a:t> χιόνι</a:t>
            </a:r>
            <a:endParaRPr sz="3600" b="1" dirty="0">
              <a:solidFill>
                <a:srgbClr val="1155CC"/>
              </a:solidFill>
            </a:endParaRPr>
          </a:p>
        </p:txBody>
      </p:sp>
      <p:pic>
        <p:nvPicPr>
          <p:cNvPr id="15" name="Google Shape;186;p18">
            <a:extLst>
              <a:ext uri="{FF2B5EF4-FFF2-40B4-BE49-F238E27FC236}">
                <a16:creationId xmlns:a16="http://schemas.microsoft.com/office/drawing/2014/main" id="{9A7233AD-BEF7-4B07-ADCA-705BB268F9B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7382" y="3929438"/>
            <a:ext cx="1770545" cy="144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84;p18">
            <a:extLst>
              <a:ext uri="{FF2B5EF4-FFF2-40B4-BE49-F238E27FC236}">
                <a16:creationId xmlns:a16="http://schemas.microsoft.com/office/drawing/2014/main" id="{D3717546-1C3D-4E34-BB16-54C1423C12DB}"/>
              </a:ext>
            </a:extLst>
          </p:cNvPr>
          <p:cNvSpPr/>
          <p:nvPr/>
        </p:nvSpPr>
        <p:spPr>
          <a:xfrm>
            <a:off x="2728035" y="5346198"/>
            <a:ext cx="1676102" cy="773668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solidFill>
                  <a:srgbClr val="1155CC"/>
                </a:solidFill>
              </a:rPr>
              <a:t> </a:t>
            </a:r>
            <a:r>
              <a:rPr lang="el" sz="3600" b="1" dirty="0">
                <a:solidFill>
                  <a:srgbClr val="1155CC"/>
                </a:solidFill>
              </a:rPr>
              <a:t>αέρα</a:t>
            </a:r>
            <a:endParaRPr sz="3600" b="1" dirty="0">
              <a:solidFill>
                <a:srgbClr val="1155CC"/>
              </a:solidFill>
            </a:endParaRPr>
          </a:p>
        </p:txBody>
      </p:sp>
      <p:pic>
        <p:nvPicPr>
          <p:cNvPr id="17" name="Google Shape;191;p18">
            <a:extLst>
              <a:ext uri="{FF2B5EF4-FFF2-40B4-BE49-F238E27FC236}">
                <a16:creationId xmlns:a16="http://schemas.microsoft.com/office/drawing/2014/main" id="{7CE39351-5AF2-4C0A-BEA3-2E7C8D5CE2F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555" y="2907709"/>
            <a:ext cx="2155309" cy="1394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2;p18">
            <a:extLst>
              <a:ext uri="{FF2B5EF4-FFF2-40B4-BE49-F238E27FC236}">
                <a16:creationId xmlns:a16="http://schemas.microsoft.com/office/drawing/2014/main" id="{18AF0F75-1FC6-4990-9596-480647EF2B7B}"/>
              </a:ext>
            </a:extLst>
          </p:cNvPr>
          <p:cNvSpPr/>
          <p:nvPr/>
        </p:nvSpPr>
        <p:spPr>
          <a:xfrm>
            <a:off x="5121555" y="4426499"/>
            <a:ext cx="2155308" cy="867963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>
                <a:solidFill>
                  <a:srgbClr val="1155CC"/>
                </a:solidFill>
              </a:rPr>
              <a:t>σύννεφα</a:t>
            </a:r>
            <a:endParaRPr sz="3600" b="1" dirty="0">
              <a:solidFill>
                <a:srgbClr val="1155CC"/>
              </a:solidFill>
            </a:endParaRPr>
          </a:p>
        </p:txBody>
      </p:sp>
      <p:pic>
        <p:nvPicPr>
          <p:cNvPr id="19" name="Google Shape;190;p18">
            <a:extLst>
              <a:ext uri="{FF2B5EF4-FFF2-40B4-BE49-F238E27FC236}">
                <a16:creationId xmlns:a16="http://schemas.microsoft.com/office/drawing/2014/main" id="{48F018E3-24AF-4459-863E-0349EDD5065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4855" y="4102351"/>
            <a:ext cx="2155307" cy="16933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1;p18">
            <a:extLst>
              <a:ext uri="{FF2B5EF4-FFF2-40B4-BE49-F238E27FC236}">
                <a16:creationId xmlns:a16="http://schemas.microsoft.com/office/drawing/2014/main" id="{D30CCC1F-611C-415F-B49B-AB4BB34AD9D1}"/>
              </a:ext>
            </a:extLst>
          </p:cNvPr>
          <p:cNvSpPr/>
          <p:nvPr/>
        </p:nvSpPr>
        <p:spPr>
          <a:xfrm>
            <a:off x="8077941" y="5875543"/>
            <a:ext cx="1890761" cy="773668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/>
              <a:t> </a:t>
            </a:r>
            <a:r>
              <a:rPr lang="el" sz="2800" b="1" dirty="0">
                <a:solidFill>
                  <a:srgbClr val="0B5394"/>
                </a:solidFill>
              </a:rPr>
              <a:t> </a:t>
            </a:r>
            <a:r>
              <a:rPr lang="el" sz="3600" b="1" dirty="0">
                <a:solidFill>
                  <a:srgbClr val="1155CC"/>
                </a:solidFill>
              </a:rPr>
              <a:t>βροχή</a:t>
            </a:r>
            <a:endParaRPr sz="3600" b="1" dirty="0">
              <a:solidFill>
                <a:srgbClr val="1155CC"/>
              </a:solidFill>
            </a:endParaRPr>
          </a:p>
        </p:txBody>
      </p:sp>
      <p:pic>
        <p:nvPicPr>
          <p:cNvPr id="21" name="Google Shape;188;p18">
            <a:extLst>
              <a:ext uri="{FF2B5EF4-FFF2-40B4-BE49-F238E27FC236}">
                <a16:creationId xmlns:a16="http://schemas.microsoft.com/office/drawing/2014/main" id="{52AE705F-D7EE-4C59-BF63-CEE5121BD27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83272" y="689241"/>
            <a:ext cx="1887162" cy="177553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80;p18">
            <a:extLst>
              <a:ext uri="{FF2B5EF4-FFF2-40B4-BE49-F238E27FC236}">
                <a16:creationId xmlns:a16="http://schemas.microsoft.com/office/drawing/2014/main" id="{FA0624C3-2B31-434D-82D7-B7CC7E04E366}"/>
              </a:ext>
            </a:extLst>
          </p:cNvPr>
          <p:cNvSpPr/>
          <p:nvPr/>
        </p:nvSpPr>
        <p:spPr>
          <a:xfrm>
            <a:off x="3448966" y="2380392"/>
            <a:ext cx="1657985" cy="846253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dirty="0"/>
              <a:t> </a:t>
            </a:r>
            <a:r>
              <a:rPr lang="el" sz="3600" b="1" dirty="0">
                <a:solidFill>
                  <a:srgbClr val="1155CC"/>
                </a:solidFill>
              </a:rPr>
              <a:t>ήλιο</a:t>
            </a:r>
            <a:endParaRPr sz="3600" b="1" dirty="0">
              <a:solidFill>
                <a:srgbClr val="1155CC"/>
              </a:solidFill>
            </a:endParaRPr>
          </a:p>
        </p:txBody>
      </p:sp>
      <p:pic>
        <p:nvPicPr>
          <p:cNvPr id="23" name="Picture 4" descr="Bug, Ιπτάμενων, Φυλλάδιο, Βιοτεχνίας, Χειροποίητα">
            <a:extLst>
              <a:ext uri="{FF2B5EF4-FFF2-40B4-BE49-F238E27FC236}">
                <a16:creationId xmlns:a16="http://schemas.microsoft.com/office/drawing/2014/main" id="{9693EC5B-245A-4B86-83B7-87BC911F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736">
            <a:off x="5618695" y="1420221"/>
            <a:ext cx="1116902" cy="11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Γκόμενα, Ζώο, Πουλί, Αυγό, Διακοπές, Πάσχα, Κότα">
            <a:extLst>
              <a:ext uri="{FF2B5EF4-FFF2-40B4-BE49-F238E27FC236}">
                <a16:creationId xmlns:a16="http://schemas.microsoft.com/office/drawing/2014/main" id="{99B915CE-3715-414E-A689-92C1AA1A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7" y="3593805"/>
            <a:ext cx="1632148" cy="32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Πασχαλινό Αυγό, Βαμμένο Αυγό, Πάσχα, Πολύχρωμα, Αυγό">
            <a:extLst>
              <a:ext uri="{FF2B5EF4-FFF2-40B4-BE49-F238E27FC236}">
                <a16:creationId xmlns:a16="http://schemas.microsoft.com/office/drawing/2014/main" id="{DCD024AB-0633-47F1-A5A6-EA47B210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416">
            <a:off x="6702129" y="5872407"/>
            <a:ext cx="905530" cy="10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Αυγά, Πάσχα, Πασχαλινά Αυγά, Καλάθι, Χρώμα">
            <a:extLst>
              <a:ext uri="{FF2B5EF4-FFF2-40B4-BE49-F238E27FC236}">
                <a16:creationId xmlns:a16="http://schemas.microsoft.com/office/drawing/2014/main" id="{35A5102C-002A-4624-A37D-5240C34D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04" y="5559733"/>
            <a:ext cx="1190065" cy="1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Πασχαλινό Αυγό, Διακόσμηση, Πάσχα, Αυγό, Πολύχρωμα">
            <a:extLst>
              <a:ext uri="{FF2B5EF4-FFF2-40B4-BE49-F238E27FC236}">
                <a16:creationId xmlns:a16="http://schemas.microsoft.com/office/drawing/2014/main" id="{1FA2512D-65E8-4664-9E3D-F28E5362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071">
            <a:off x="5754415" y="6017789"/>
            <a:ext cx="912115" cy="6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Γραφικό 28" descr="Κοτοπουλάκι με συμπαγές γέμισμα">
            <a:extLst>
              <a:ext uri="{FF2B5EF4-FFF2-40B4-BE49-F238E27FC236}">
                <a16:creationId xmlns:a16="http://schemas.microsoft.com/office/drawing/2014/main" id="{F4BD5F94-3E36-47C8-BAFE-93E3B95038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97924" y="5875542"/>
            <a:ext cx="1085983" cy="1085983"/>
          </a:xfrm>
          <a:prstGeom prst="rect">
            <a:avLst/>
          </a:prstGeom>
        </p:spPr>
      </p:pic>
      <p:pic>
        <p:nvPicPr>
          <p:cNvPr id="30" name="Γραφικό 29" descr="Κοτοπουλάκι με συμπαγές γέμισμα">
            <a:extLst>
              <a:ext uri="{FF2B5EF4-FFF2-40B4-BE49-F238E27FC236}">
                <a16:creationId xmlns:a16="http://schemas.microsoft.com/office/drawing/2014/main" id="{C36C8B11-693F-4991-A531-C0C41C98BB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9519">
            <a:off x="1838556" y="5956066"/>
            <a:ext cx="999152" cy="9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36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182</Words>
  <Application>Microsoft Office PowerPoint</Application>
  <PresentationFormat>Ευρεία οθόνη</PresentationFormat>
  <Paragraphs>94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eleni tselepi</dc:creator>
  <cp:lastModifiedBy>eleni tselepi</cp:lastModifiedBy>
  <cp:revision>28</cp:revision>
  <dcterms:created xsi:type="dcterms:W3CDTF">2021-03-23T19:35:49Z</dcterms:created>
  <dcterms:modified xsi:type="dcterms:W3CDTF">2021-04-05T12:51:39Z</dcterms:modified>
</cp:coreProperties>
</file>