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Poppins SemiBold" charset="0"/>
      <p:regular r:id="rId15"/>
      <p:bold r:id="rId16"/>
      <p:italic r:id="rId17"/>
      <p:boldItalic r:id="rId18"/>
    </p:embeddedFont>
    <p:embeddedFont>
      <p:font typeface="Poppins" charset="0"/>
      <p:regular r:id="rId19"/>
      <p:bold r:id="rId20"/>
      <p:italic r:id="rId21"/>
      <p:boldItalic r:id="rId22"/>
    </p:embeddedFont>
    <p:embeddedFont>
      <p:font typeface="Calibri" pitchFamily="34" charset="0"/>
      <p:regular r:id="rId23"/>
      <p:bold r:id="rId24"/>
      <p:italic r:id="rId25"/>
      <p:boldItalic r:id="rId26"/>
    </p:embeddedFont>
    <p:embeddedFont>
      <p:font typeface="Poppins Medium"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gaqwQf9REbeMydjXt2nFgOH4bK4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80987"/>
              </a:buClr>
              <a:buSzPts val="4800"/>
              <a:buFont typeface="Poppins"/>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Κενή" type="blank">
  <p:cSld name="BLANK">
    <p:spTree>
      <p:nvGrpSpPr>
        <p:cNvPr id="1" name="Shape 43"/>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44"/>
        <p:cNvGrpSpPr/>
        <p:nvPr/>
      </p:nvGrpSpPr>
      <p:grpSpPr>
        <a:xfrm>
          <a:off x="0" y="0"/>
          <a:ext cx="0" cy="0"/>
          <a:chOff x="0" y="0"/>
          <a:chExt cx="0" cy="0"/>
        </a:xfrm>
      </p:grpSpPr>
      <p:sp>
        <p:nvSpPr>
          <p:cNvPr id="45" name="Google Shape;4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80987"/>
              </a:buClr>
              <a:buSzPts val="3200"/>
              <a:buFont typeface="Poppi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48"/>
        <p:cNvGrpSpPr/>
        <p:nvPr/>
      </p:nvGrpSpPr>
      <p:grpSpPr>
        <a:xfrm>
          <a:off x="0" y="0"/>
          <a:ext cx="0" cy="0"/>
          <a:chOff x="0" y="0"/>
          <a:chExt cx="0" cy="0"/>
        </a:xfrm>
      </p:grpSpPr>
      <p:sp>
        <p:nvSpPr>
          <p:cNvPr id="49" name="Google Shape;49;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80987"/>
              </a:buClr>
              <a:buSzPts val="3200"/>
              <a:buFont typeface="Poppi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5"/>
          <p:cNvSpPr>
            <a:spLocks noGrp="1"/>
          </p:cNvSpPr>
          <p:nvPr>
            <p:ph type="pic" idx="2"/>
          </p:nvPr>
        </p:nvSpPr>
        <p:spPr>
          <a:xfrm>
            <a:off x="5183188" y="987425"/>
            <a:ext cx="6172200" cy="4873625"/>
          </a:xfrm>
          <a:prstGeom prst="rect">
            <a:avLst/>
          </a:prstGeom>
          <a:noFill/>
          <a:ln>
            <a:noFill/>
          </a:ln>
        </p:spPr>
      </p:sp>
      <p:sp>
        <p:nvSpPr>
          <p:cNvPr id="51" name="Google Shape;51;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52"/>
        <p:cNvGrpSpPr/>
        <p:nvPr/>
      </p:nvGrpSpPr>
      <p:grpSpPr>
        <a:xfrm>
          <a:off x="0" y="0"/>
          <a:ext cx="0" cy="0"/>
          <a:chOff x="0" y="0"/>
          <a:chExt cx="0" cy="0"/>
        </a:xfrm>
      </p:grpSpPr>
      <p:sp>
        <p:nvSpPr>
          <p:cNvPr id="53" name="Google Shape;53;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15"/>
        <p:cNvGrpSpPr/>
        <p:nvPr/>
      </p:nvGrpSpPr>
      <p:grpSpPr>
        <a:xfrm>
          <a:off x="0" y="0"/>
          <a:ext cx="0" cy="0"/>
          <a:chOff x="0" y="0"/>
          <a:chExt cx="0" cy="0"/>
        </a:xfrm>
      </p:grpSpPr>
      <p:sp>
        <p:nvSpPr>
          <p:cNvPr id="16" name="Google Shape;1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2"/>
        <p:cNvGrpSpPr/>
        <p:nvPr/>
      </p:nvGrpSpPr>
      <p:grpSpPr>
        <a:xfrm>
          <a:off x="0" y="0"/>
          <a:ext cx="0" cy="0"/>
          <a:chOff x="0" y="0"/>
          <a:chExt cx="0" cy="0"/>
        </a:xfrm>
      </p:grpSpPr>
      <p:sp>
        <p:nvSpPr>
          <p:cNvPr id="23" name="Google Shape;23;p17"/>
          <p:cNvSpPr txBox="1">
            <a:spLocks noGrp="1"/>
          </p:cNvSpPr>
          <p:nvPr>
            <p:ph type="title"/>
          </p:nvPr>
        </p:nvSpPr>
        <p:spPr>
          <a:xfrm>
            <a:off x="1363682" y="1175348"/>
            <a:ext cx="946463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80987"/>
              </a:buClr>
              <a:buSzPts val="5400"/>
              <a:buFont typeface="Poppin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7"/>
          <p:cNvSpPr txBox="1">
            <a:spLocks noGrp="1"/>
          </p:cNvSpPr>
          <p:nvPr>
            <p:ph type="body" idx="1"/>
          </p:nvPr>
        </p:nvSpPr>
        <p:spPr>
          <a:xfrm>
            <a:off x="1363682" y="4055073"/>
            <a:ext cx="946463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8" name="Google Shape;28;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0" name="Google Shape;30;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3" name="Google Shape;33;p19"/>
          <p:cNvPicPr preferRelativeResize="0"/>
          <p:nvPr/>
        </p:nvPicPr>
        <p:blipFill rotWithShape="1">
          <a:blip r:embed="rId2">
            <a:alphaModFix/>
          </a:blip>
          <a:srcRect/>
          <a:stretch/>
        </p:blipFill>
        <p:spPr>
          <a:xfrm>
            <a:off x="6590805" y="365125"/>
            <a:ext cx="5352954" cy="207460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34"/>
        <p:cNvGrpSpPr/>
        <p:nvPr/>
      </p:nvGrpSpPr>
      <p:grpSpPr>
        <a:xfrm>
          <a:off x="0" y="0"/>
          <a:ext cx="0" cy="0"/>
          <a:chOff x="0" y="0"/>
          <a:chExt cx="0" cy="0"/>
        </a:xfrm>
      </p:grpSpPr>
      <p:sp>
        <p:nvSpPr>
          <p:cNvPr id="35" name="Google Shape;35;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6" name="Google Shape;36;p20"/>
          <p:cNvPicPr preferRelativeResize="0"/>
          <p:nvPr/>
        </p:nvPicPr>
        <p:blipFill rotWithShape="1">
          <a:blip r:embed="rId2">
            <a:alphaModFix/>
          </a:blip>
          <a:srcRect/>
          <a:stretch/>
        </p:blipFill>
        <p:spPr>
          <a:xfrm>
            <a:off x="6590805" y="365125"/>
            <a:ext cx="5352953" cy="207460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37"/>
        <p:cNvGrpSpPr/>
        <p:nvPr/>
      </p:nvGrpSpPr>
      <p:grpSpPr>
        <a:xfrm>
          <a:off x="0" y="0"/>
          <a:ext cx="0" cy="0"/>
          <a:chOff x="0" y="0"/>
          <a:chExt cx="0" cy="0"/>
        </a:xfrm>
      </p:grpSpPr>
      <p:sp>
        <p:nvSpPr>
          <p:cNvPr id="38" name="Google Shape;3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9" name="Google Shape;39;p21"/>
          <p:cNvPicPr preferRelativeResize="0"/>
          <p:nvPr/>
        </p:nvPicPr>
        <p:blipFill rotWithShape="1">
          <a:blip r:embed="rId2">
            <a:alphaModFix/>
          </a:blip>
          <a:srcRect/>
          <a:stretch/>
        </p:blipFill>
        <p:spPr>
          <a:xfrm>
            <a:off x="6590806" y="365125"/>
            <a:ext cx="5352950" cy="207460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809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2" name="Google Shape;42;p22"/>
          <p:cNvPicPr preferRelativeResize="0"/>
          <p:nvPr/>
        </p:nvPicPr>
        <p:blipFill rotWithShape="1">
          <a:blip r:embed="rId2">
            <a:alphaModFix/>
          </a:blip>
          <a:srcRect/>
          <a:stretch/>
        </p:blipFill>
        <p:spPr>
          <a:xfrm>
            <a:off x="6590806" y="365125"/>
            <a:ext cx="5352950" cy="207460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3"/>
          <p:cNvPicPr preferRelativeResize="0"/>
          <p:nvPr/>
        </p:nvPicPr>
        <p:blipFill rotWithShape="1">
          <a:blip r:embed="rId16">
            <a:alphaModFix/>
          </a:blip>
          <a:srcRect t="4965" b="4965"/>
          <a:stretch/>
        </p:blipFill>
        <p:spPr>
          <a:xfrm>
            <a:off x="0" y="265760"/>
            <a:ext cx="12192000" cy="6176963"/>
          </a:xfrm>
          <a:prstGeom prst="rect">
            <a:avLst/>
          </a:prstGeom>
          <a:noFill/>
          <a:ln>
            <a:noFill/>
          </a:ln>
        </p:spPr>
      </p:pic>
      <p:pic>
        <p:nvPicPr>
          <p:cNvPr id="7" name="Google Shape;7;p13"/>
          <p:cNvPicPr preferRelativeResize="0"/>
          <p:nvPr/>
        </p:nvPicPr>
        <p:blipFill rotWithShape="1">
          <a:blip r:embed="rId17">
            <a:alphaModFix/>
          </a:blip>
          <a:srcRect/>
          <a:stretch/>
        </p:blipFill>
        <p:spPr>
          <a:xfrm>
            <a:off x="1150103" y="366819"/>
            <a:ext cx="9130908" cy="6225421"/>
          </a:xfrm>
          <a:prstGeom prst="rect">
            <a:avLst/>
          </a:prstGeom>
          <a:noFill/>
          <a:ln>
            <a:noFill/>
          </a:ln>
        </p:spPr>
      </p:pic>
      <p:sp>
        <p:nvSpPr>
          <p:cNvPr id="8" name="Google Shape;8;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Poppins"/>
                <a:ea typeface="Poppins"/>
                <a:cs typeface="Poppins"/>
                <a:sym typeface="Poppins"/>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Poppins"/>
                <a:ea typeface="Poppins"/>
                <a:cs typeface="Poppins"/>
                <a:sym typeface="Poppins"/>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oppins"/>
                <a:ea typeface="Poppins"/>
                <a:cs typeface="Poppins"/>
                <a:sym typeface="Poppins"/>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Poppins"/>
                <a:ea typeface="Poppins"/>
                <a:cs typeface="Poppins"/>
                <a:sym typeface="Poppins"/>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Poppins"/>
                <a:ea typeface="Poppins"/>
                <a:cs typeface="Poppins"/>
                <a:sym typeface="Poppi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80987"/>
              </a:buClr>
              <a:buSzPts val="2800"/>
              <a:buFont typeface="Poppins"/>
              <a:buNone/>
              <a:defRPr sz="2800" b="1" i="0" u="none" strike="noStrike" cap="none">
                <a:solidFill>
                  <a:srgbClr val="180987"/>
                </a:solidFill>
                <a:latin typeface="Poppins"/>
                <a:ea typeface="Poppins"/>
                <a:cs typeface="Poppins"/>
                <a:sym typeface="Poppi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 name="Google Shape;10;p13"/>
          <p:cNvPicPr preferRelativeResize="0"/>
          <p:nvPr/>
        </p:nvPicPr>
        <p:blipFill rotWithShape="1">
          <a:blip r:embed="rId18">
            <a:alphaModFix/>
          </a:blip>
          <a:srcRect/>
          <a:stretch/>
        </p:blipFill>
        <p:spPr>
          <a:xfrm>
            <a:off x="311903" y="6038686"/>
            <a:ext cx="1843326" cy="553554"/>
          </a:xfrm>
          <a:prstGeom prst="rect">
            <a:avLst/>
          </a:prstGeom>
          <a:noFill/>
          <a:ln>
            <a:noFill/>
          </a:ln>
        </p:spPr>
      </p:pic>
      <p:sp>
        <p:nvSpPr>
          <p:cNvPr id="11" name="Google Shape;11;p13"/>
          <p:cNvSpPr txBox="1"/>
          <p:nvPr/>
        </p:nvSpPr>
        <p:spPr>
          <a:xfrm>
            <a:off x="2745315" y="6176963"/>
            <a:ext cx="7706139"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200" b="1" i="0" u="none" strike="noStrike" cap="none">
                <a:solidFill>
                  <a:srgbClr val="180987"/>
                </a:solidFill>
                <a:latin typeface="Poppins SemiBold"/>
                <a:ea typeface="Poppins SemiBold"/>
                <a:cs typeface="Poppins SemiBold"/>
                <a:sym typeface="Poppins SemiBold"/>
              </a:rPr>
              <a:t>Εργαστήρια Δεξιοτήτων </a:t>
            </a:r>
            <a:r>
              <a:rPr lang="el-GR" sz="1200" b="0" i="1" u="none" strike="noStrike" cap="none">
                <a:solidFill>
                  <a:srgbClr val="180987"/>
                </a:solidFill>
                <a:latin typeface="Poppins Medium"/>
                <a:ea typeface="Poppins Medium"/>
                <a:cs typeface="Poppins Medium"/>
                <a:sym typeface="Poppins Medium"/>
              </a:rPr>
              <a:t>| </a:t>
            </a:r>
            <a:r>
              <a:rPr lang="el-GR" sz="1200" b="0" i="0" u="none" strike="noStrike" cap="none">
                <a:solidFill>
                  <a:srgbClr val="180987"/>
                </a:solidFill>
                <a:latin typeface="Arial"/>
                <a:ea typeface="Arial"/>
                <a:cs typeface="Arial"/>
                <a:sym typeface="Arial"/>
              </a:rPr>
              <a:t>Συνεργατικές Δράσεις για την Καλλιέργεια Γνώσεων, Δεξιοτήτων &amp; Ικανοτήτων</a:t>
            </a:r>
            <a:endParaRPr sz="1200" b="0" i="0">
              <a:solidFill>
                <a:srgbClr val="180987"/>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oryjumper.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quizizz.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ep.edu.gr/el/psifiako-apothetirio/skill-lab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ep.edu.gr/images/IEP/skill-labs/%CE%98%CE%B5%CF%83%CE%BC%CE%B9%CE%BA%CE%BF_%CF%80%CE%BB%CE%B1%CE%B9%CF%83%CE%B9%CE%BF/1_%CE%A6%CE%95%CE%9A_3567_040821_%CE%A0%CE%9B%CE%91%CE%99%CE%A3%CE%99%CE%9F%20%CE%A0%CE%A1%CE%9F%CE%93%CE%A1%CE%91%CE%9C%CE%9C%CE%91%CE%A4%CE%9F%CE%A3%20%CE%A3%CE%A0%CE%9F%CE%A5%CE%94%CE%A9%CE%9D%20%CE%95%CE%A1%CE%93%CE%91%CE%A3%CE%A4%CE%97%CE%A1%CE%99%CE%A9%CE%9D%20%CE%94%CE%95%CE%9E%CE%99%CE%9F%CE%A4%CE%97%CE%A4%CE%A9%CE%9D.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nutritionactivityprogram.com/teacher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jigsawplanet.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ideaboardz.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adobe.com/gr_en/products/adobeconnect.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lorillo.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dobe.com/gr_en/products/adobeconnect.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P7kyL1H_lU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adobe.com/gr_en/products/adobeconnect.html" TargetMode="External"/><Relationship Id="rId4" Type="http://schemas.openxmlformats.org/officeDocument/2006/relationships/hyperlink" Target="https://nutritionactivityprogram.com/activitytrue/swsto-h-lathos-paizeis-trexeis-kineisai-8.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padlet.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www.adobe.com/gr_en/products/adobeconnect.html" TargetMode="External"/><Relationship Id="rId4" Type="http://schemas.openxmlformats.org/officeDocument/2006/relationships/hyperlink" Target="https://dotstorm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
          <p:cNvSpPr txBox="1"/>
          <p:nvPr/>
        </p:nvSpPr>
        <p:spPr>
          <a:xfrm>
            <a:off x="3295859" y="1627834"/>
            <a:ext cx="5777803" cy="61555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1800" b="1">
                <a:solidFill>
                  <a:schemeClr val="dk1"/>
                </a:solidFill>
                <a:latin typeface="Poppins SemiBold"/>
                <a:ea typeface="Poppins SemiBold"/>
                <a:cs typeface="Poppins SemiBold"/>
                <a:sym typeface="Poppins SemiBold"/>
              </a:rPr>
              <a:t>Ονοματεπώνυμο</a:t>
            </a:r>
            <a:endParaRPr sz="1800" b="1">
              <a:solidFill>
                <a:schemeClr val="dk1"/>
              </a:solidFill>
              <a:latin typeface="Poppins SemiBold"/>
              <a:ea typeface="Poppins SemiBold"/>
              <a:cs typeface="Poppins SemiBold"/>
              <a:sym typeface="Poppins SemiBold"/>
            </a:endParaRPr>
          </a:p>
          <a:p>
            <a:pPr marL="0" marR="0" lvl="0" indent="0" algn="ctr" rtl="0">
              <a:spcBef>
                <a:spcPts val="0"/>
              </a:spcBef>
              <a:spcAft>
                <a:spcPts val="0"/>
              </a:spcAft>
              <a:buNone/>
            </a:pPr>
            <a:r>
              <a:rPr lang="el-GR" sz="1600" i="1">
                <a:solidFill>
                  <a:schemeClr val="dk1"/>
                </a:solidFill>
                <a:latin typeface="Poppins"/>
                <a:ea typeface="Poppins"/>
                <a:cs typeface="Poppins"/>
                <a:sym typeface="Poppins"/>
              </a:rPr>
              <a:t>Ιδιότητα</a:t>
            </a:r>
            <a:endParaRPr sz="1600" i="1">
              <a:solidFill>
                <a:schemeClr val="dk1"/>
              </a:solidFill>
              <a:latin typeface="Poppins"/>
              <a:ea typeface="Poppins"/>
              <a:cs typeface="Poppins"/>
              <a:sym typeface="Poppins"/>
            </a:endParaRPr>
          </a:p>
        </p:txBody>
      </p:sp>
      <p:pic>
        <p:nvPicPr>
          <p:cNvPr id="63" name="Google Shape;63;p1"/>
          <p:cNvPicPr preferRelativeResize="0"/>
          <p:nvPr/>
        </p:nvPicPr>
        <p:blipFill rotWithShape="1">
          <a:blip r:embed="rId3">
            <a:alphaModFix/>
          </a:blip>
          <a:srcRect/>
          <a:stretch/>
        </p:blipFill>
        <p:spPr>
          <a:xfrm>
            <a:off x="1142162" y="260585"/>
            <a:ext cx="10058400" cy="5266177"/>
          </a:xfrm>
          <a:prstGeom prst="rect">
            <a:avLst/>
          </a:prstGeom>
          <a:noFill/>
          <a:ln>
            <a:noFill/>
          </a:ln>
        </p:spPr>
      </p:pic>
      <p:sp>
        <p:nvSpPr>
          <p:cNvPr id="64" name="Google Shape;64;p1"/>
          <p:cNvSpPr txBox="1"/>
          <p:nvPr/>
        </p:nvSpPr>
        <p:spPr>
          <a:xfrm>
            <a:off x="1071824" y="5678189"/>
            <a:ext cx="9907675"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1400" b="1" dirty="0" err="1">
                <a:solidFill>
                  <a:schemeClr val="dk1"/>
                </a:solidFill>
                <a:latin typeface="Poppins SemiBold"/>
                <a:ea typeface="Poppins SemiBold"/>
                <a:cs typeface="Poppins SemiBold"/>
                <a:sym typeface="Poppins SemiBold"/>
              </a:rPr>
              <a:t>Oνοματεπώνυμο</a:t>
            </a:r>
            <a:r>
              <a:rPr lang="el-GR" sz="1400" b="1" dirty="0">
                <a:solidFill>
                  <a:schemeClr val="dk1"/>
                </a:solidFill>
                <a:latin typeface="Poppins SemiBold"/>
                <a:ea typeface="Poppins SemiBold"/>
                <a:cs typeface="Poppins SemiBold"/>
                <a:sym typeface="Poppins SemiBold"/>
              </a:rPr>
              <a:t> εκπαιδευτικού: </a:t>
            </a:r>
            <a:r>
              <a:rPr lang="el-GR" sz="1400" b="1" dirty="0" smtClean="0">
                <a:solidFill>
                  <a:schemeClr val="dk1"/>
                </a:solidFill>
                <a:latin typeface="Poppins SemiBold"/>
                <a:ea typeface="Poppins SemiBold"/>
                <a:cs typeface="Poppins SemiBold"/>
                <a:sym typeface="Poppins SemiBold"/>
              </a:rPr>
              <a:t>Ευαγγελία </a:t>
            </a:r>
            <a:r>
              <a:rPr lang="el-GR" sz="1400" b="1" dirty="0" err="1" smtClean="0">
                <a:solidFill>
                  <a:schemeClr val="dk1"/>
                </a:solidFill>
                <a:latin typeface="Poppins SemiBold"/>
                <a:ea typeface="Poppins SemiBold"/>
                <a:cs typeface="Poppins SemiBold"/>
                <a:sym typeface="Poppins SemiBold"/>
              </a:rPr>
              <a:t>Βορεάδου</a:t>
            </a:r>
            <a:endParaRPr sz="1400" b="1">
              <a:solidFill>
                <a:schemeClr val="dk1"/>
              </a:solidFill>
              <a:latin typeface="Poppins SemiBold"/>
              <a:ea typeface="Poppins SemiBold"/>
              <a:cs typeface="Poppins SemiBold"/>
              <a:sym typeface="Poppins Semi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7</a:t>
            </a:r>
            <a:r>
              <a:rPr lang="el-GR" baseline="30000"/>
              <a:t>ο</a:t>
            </a:r>
            <a:r>
              <a:rPr lang="el-GR"/>
              <a:t> Εργαστήριο: Δραστηριότητα Αξιολόγησης/Διάχυσης</a:t>
            </a:r>
            <a:endParaRPr/>
          </a:p>
        </p:txBody>
      </p:sp>
      <p:grpSp>
        <p:nvGrpSpPr>
          <p:cNvPr id="233" name="Google Shape;233;p10"/>
          <p:cNvGrpSpPr/>
          <p:nvPr/>
        </p:nvGrpSpPr>
        <p:grpSpPr>
          <a:xfrm>
            <a:off x="732312" y="1818211"/>
            <a:ext cx="5090539" cy="4169218"/>
            <a:chOff x="91060" y="91060"/>
            <a:chExt cx="5090539" cy="4169218"/>
          </a:xfrm>
        </p:grpSpPr>
        <p:sp>
          <p:nvSpPr>
            <p:cNvPr id="234" name="Google Shape;234;p10"/>
            <p:cNvSpPr/>
            <p:nvPr/>
          </p:nvSpPr>
          <p:spPr>
            <a:xfrm rot="5400000">
              <a:off x="1782952" y="517556"/>
              <a:ext cx="3481070"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0"/>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buFont typeface="Calibri"/>
                <a:buChar char="•"/>
              </a:pPr>
              <a:endParaRPr/>
            </a:p>
          </p:txBody>
        </p:sp>
        <p:sp>
          <p:nvSpPr>
            <p:cNvPr id="237" name="Google Shape;237;p10"/>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dirty="0">
                  <a:solidFill>
                    <a:schemeClr val="lt1"/>
                  </a:solidFill>
                  <a:latin typeface="Calibri"/>
                  <a:ea typeface="Calibri"/>
                  <a:cs typeface="Calibri"/>
                  <a:sym typeface="Calibri"/>
                </a:rPr>
                <a:t>Περιγραφή Δραστηριότητας</a:t>
              </a:r>
              <a:endParaRPr/>
            </a:p>
          </p:txBody>
        </p:sp>
      </p:grpSp>
      <p:grpSp>
        <p:nvGrpSpPr>
          <p:cNvPr id="238" name="Google Shape;238;p10"/>
          <p:cNvGrpSpPr/>
          <p:nvPr/>
        </p:nvGrpSpPr>
        <p:grpSpPr>
          <a:xfrm>
            <a:off x="6172200" y="1825678"/>
            <a:ext cx="5181599" cy="4351231"/>
            <a:chOff x="0" y="53"/>
            <a:chExt cx="5181599" cy="4351231"/>
          </a:xfrm>
        </p:grpSpPr>
        <p:sp>
          <p:nvSpPr>
            <p:cNvPr id="239" name="Google Shape;239;p10"/>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0"/>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41" name="Google Shape;241;p10"/>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0"/>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243" name="Google Shape;243;p10"/>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0"/>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45" name="Google Shape;245;p10"/>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0"/>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18" name="17 - Ορθογώνιο"/>
          <p:cNvSpPr/>
          <p:nvPr/>
        </p:nvSpPr>
        <p:spPr>
          <a:xfrm>
            <a:off x="8510954" y="2670201"/>
            <a:ext cx="2574388" cy="523220"/>
          </a:xfrm>
          <a:prstGeom prst="rect">
            <a:avLst/>
          </a:prstGeom>
        </p:spPr>
        <p:txBody>
          <a:bodyPr wrap="square">
            <a:spAutoFit/>
          </a:bodyPr>
          <a:lstStyle/>
          <a:p>
            <a:r>
              <a:rPr lang="en-US" dirty="0" smtClean="0">
                <a:hlinkClick r:id="rId3"/>
              </a:rPr>
              <a:t>https://www.storyjumper.com/</a:t>
            </a:r>
            <a:endParaRPr lang="el-GR" dirty="0" smtClean="0"/>
          </a:p>
          <a:p>
            <a:endParaRPr lang="en-US" dirty="0"/>
          </a:p>
        </p:txBody>
      </p:sp>
      <p:sp>
        <p:nvSpPr>
          <p:cNvPr id="19" name="18 - Ορθογώνιο"/>
          <p:cNvSpPr/>
          <p:nvPr/>
        </p:nvSpPr>
        <p:spPr>
          <a:xfrm>
            <a:off x="8572995" y="2205967"/>
            <a:ext cx="1657826" cy="523220"/>
          </a:xfrm>
          <a:prstGeom prst="rect">
            <a:avLst/>
          </a:prstGeom>
        </p:spPr>
        <p:txBody>
          <a:bodyPr wrap="none">
            <a:spAutoFit/>
          </a:bodyPr>
          <a:lstStyle/>
          <a:p>
            <a:r>
              <a:rPr lang="en-US" dirty="0" smtClean="0">
                <a:hlinkClick r:id="rId4"/>
              </a:rPr>
              <a:t>https://quizizz.com</a:t>
            </a:r>
            <a:endParaRPr lang="el-GR" dirty="0" smtClean="0"/>
          </a:p>
          <a:p>
            <a:endParaRPr lang="en-US" dirty="0"/>
          </a:p>
        </p:txBody>
      </p:sp>
      <p:sp>
        <p:nvSpPr>
          <p:cNvPr id="6145" name="Rectangle 1"/>
          <p:cNvSpPr>
            <a:spLocks noChangeArrowheads="1"/>
          </p:cNvSpPr>
          <p:nvPr/>
        </p:nvSpPr>
        <p:spPr bwMode="auto">
          <a:xfrm>
            <a:off x="1175657" y="2215991"/>
            <a:ext cx="4775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Κουίζ αξιολόγησης </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παιδιά απαντούν σε ερωτήσεις ενός κουίζ</a:t>
            </a:r>
            <a:r>
              <a:rPr kumimoji="0" lang="el-GR" sz="1800" b="0" i="0" u="none" strike="noStrike" cap="none" normalizeH="0" dirty="0" smtClean="0">
                <a:ln>
                  <a:noFill/>
                </a:ln>
                <a:solidFill>
                  <a:schemeClr val="tx1"/>
                </a:solidFill>
                <a:effectLst/>
                <a:latin typeface="Arial" pitchFamily="34" charset="0"/>
                <a:ea typeface="Times New Roman" pitchFamily="18" charset="0"/>
                <a:cs typeface="Arial" pitchFamily="34" charset="0"/>
              </a:rPr>
              <a:t> που έχει δημιουργηθεί από τις 2 εκπαιδευτικούς</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που περιλαμβάνει θέματα με τα οποία έχουν ασχοληθεί κατά τη διάρκεια του προγράμματος. Οι εκπαιδευτικοί μαζί με τα παιδιά συγκρίνουν τις απαντήσεις τους με τις αρχικές τους γνώσεις που έχουν καταγραφεί στον αρχικό εννοιολογικό χάρτη και αξιολογούν τι έμαθαν.</a:t>
            </a:r>
          </a:p>
          <a:p>
            <a:pPr lvl="0" fontAlgn="base">
              <a:spcBef>
                <a:spcPct val="0"/>
              </a:spcBef>
              <a:spcAft>
                <a:spcPct val="0"/>
              </a:spcAft>
              <a:buClrTx/>
            </a:pPr>
            <a:r>
              <a:rPr lang="el-GR" sz="1800" b="1" dirty="0" smtClean="0">
                <a:solidFill>
                  <a:schemeClr val="tx1"/>
                </a:solidFill>
                <a:latin typeface="Arial" pitchFamily="34" charset="0"/>
                <a:ea typeface="Times New Roman" pitchFamily="18" charset="0"/>
                <a:cs typeface="Arial" pitchFamily="34" charset="0"/>
              </a:rPr>
              <a:t> Παρουσίαση παραμυθιού στους γονείς και σε άλλα σχολεία.</a:t>
            </a:r>
            <a:endPar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παραμύθι που έφτιαξαν οι 2 τάξεις από κοινού παρουσιάζεται στους γονείς, μπαίνει στον </a:t>
            </a:r>
            <a:r>
              <a:rPr kumimoji="0" lang="el-G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ιστότοπο</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των σχολείων και τυπώνεται για μείνει στις βιβλιοθήκες τους.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19 - Ορθογώνιο"/>
          <p:cNvSpPr/>
          <p:nvPr/>
        </p:nvSpPr>
        <p:spPr>
          <a:xfrm>
            <a:off x="8013895" y="4630429"/>
            <a:ext cx="2741191" cy="738664"/>
          </a:xfrm>
          <a:prstGeom prst="rect">
            <a:avLst/>
          </a:prstGeom>
        </p:spPr>
        <p:txBody>
          <a:bodyPr wrap="square">
            <a:spAutoFit/>
          </a:bodyPr>
          <a:lstStyle/>
          <a:p>
            <a:pPr lvl="0" fontAlgn="base">
              <a:spcBef>
                <a:spcPct val="0"/>
              </a:spcBef>
              <a:spcAft>
                <a:spcPct val="0"/>
              </a:spcAft>
              <a:buClrTx/>
            </a:pPr>
            <a:r>
              <a:rPr lang="el-GR" dirty="0" smtClean="0">
                <a:solidFill>
                  <a:schemeClr val="tx1"/>
                </a:solidFill>
                <a:latin typeface="Arial" pitchFamily="34" charset="0"/>
                <a:ea typeface="Times New Roman" pitchFamily="18" charset="0"/>
                <a:cs typeface="Arial" pitchFamily="34" charset="0"/>
              </a:rPr>
              <a:t>Μητρικής γλώσσας /  Προσωπική / κοινωνική και μαθησιακή / Ψηφιακή</a:t>
            </a:r>
            <a:r>
              <a:rPr lang="el-GR" sz="1000" dirty="0" smtClean="0">
                <a:solidFill>
                  <a:schemeClr val="tx1"/>
                </a:solidFill>
                <a:latin typeface="Arial" pitchFamily="34" charset="0"/>
                <a:ea typeface="Times New Roman" pitchFamily="18" charset="0"/>
                <a:cs typeface="Arial" pitchFamily="34" charset="0"/>
              </a:rPr>
              <a:t> </a:t>
            </a:r>
            <a:endParaRPr lang="el-GR" sz="2000" dirty="0" smtClean="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Συμβουλές, επισημάνσεις, σχόλια για την επιτυχή ολοκλήρωση των εργαστηρίων</a:t>
            </a:r>
            <a:endParaRPr/>
          </a:p>
        </p:txBody>
      </p:sp>
      <p:grpSp>
        <p:nvGrpSpPr>
          <p:cNvPr id="252" name="Google Shape;252;p11"/>
          <p:cNvGrpSpPr/>
          <p:nvPr/>
        </p:nvGrpSpPr>
        <p:grpSpPr>
          <a:xfrm>
            <a:off x="838199" y="1825625"/>
            <a:ext cx="10515601" cy="4351338"/>
            <a:chOff x="-1" y="0"/>
            <a:chExt cx="10515601" cy="4351338"/>
          </a:xfrm>
        </p:grpSpPr>
        <p:sp>
          <p:nvSpPr>
            <p:cNvPr id="253" name="Google Shape;253;p11"/>
            <p:cNvSpPr/>
            <p:nvPr/>
          </p:nvSpPr>
          <p:spPr>
            <a:xfrm rot="-5400000">
              <a:off x="1541065" y="-1541065"/>
              <a:ext cx="2175669" cy="5257800"/>
            </a:xfrm>
            <a:prstGeom prst="round1Rect">
              <a:avLst>
                <a:gd name="adj" fmla="val 16667"/>
              </a:avLst>
            </a:prstGeom>
            <a:solidFill>
              <a:schemeClr val="lt1"/>
            </a:solidFill>
            <a:ln w="12700" cap="flat" cmpd="sng">
              <a:solidFill>
                <a:srgbClr val="5AB09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1"/>
            <p:cNvSpPr txBox="1"/>
            <p:nvPr/>
          </p:nvSpPr>
          <p:spPr>
            <a:xfrm>
              <a:off x="0" y="0"/>
              <a:ext cx="5257800" cy="1631751"/>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endParaRPr sz="1500">
                <a:solidFill>
                  <a:schemeClr val="lt1"/>
                </a:solidFill>
                <a:latin typeface="Calibri"/>
                <a:ea typeface="Calibri"/>
                <a:cs typeface="Calibri"/>
                <a:sym typeface="Calibri"/>
              </a:endParaRPr>
            </a:p>
          </p:txBody>
        </p:sp>
        <p:sp>
          <p:nvSpPr>
            <p:cNvPr id="255" name="Google Shape;255;p11"/>
            <p:cNvSpPr/>
            <p:nvPr/>
          </p:nvSpPr>
          <p:spPr>
            <a:xfrm>
              <a:off x="5257800" y="0"/>
              <a:ext cx="5257800" cy="2175669"/>
            </a:xfrm>
            <a:prstGeom prst="round1Rect">
              <a:avLst>
                <a:gd name="adj" fmla="val 16667"/>
              </a:avLst>
            </a:prstGeom>
            <a:solidFill>
              <a:schemeClr val="lt1"/>
            </a:solidFill>
            <a:ln w="12700" cap="flat" cmpd="sng">
              <a:solidFill>
                <a:srgbClr val="5AB09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txBox="1"/>
            <p:nvPr/>
          </p:nvSpPr>
          <p:spPr>
            <a:xfrm>
              <a:off x="5257800" y="0"/>
              <a:ext cx="5257800" cy="1631751"/>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endParaRPr sz="1500">
                <a:solidFill>
                  <a:schemeClr val="lt1"/>
                </a:solidFill>
                <a:latin typeface="Calibri"/>
                <a:ea typeface="Calibri"/>
                <a:cs typeface="Calibri"/>
                <a:sym typeface="Calibri"/>
              </a:endParaRPr>
            </a:p>
          </p:txBody>
        </p:sp>
        <p:sp>
          <p:nvSpPr>
            <p:cNvPr id="257" name="Google Shape;257;p11"/>
            <p:cNvSpPr/>
            <p:nvPr/>
          </p:nvSpPr>
          <p:spPr>
            <a:xfrm rot="10800000">
              <a:off x="0" y="2175669"/>
              <a:ext cx="5257800" cy="2175669"/>
            </a:xfrm>
            <a:prstGeom prst="round1Rect">
              <a:avLst>
                <a:gd name="adj" fmla="val 16667"/>
              </a:avLst>
            </a:prstGeom>
            <a:solidFill>
              <a:schemeClr val="lt1"/>
            </a:solidFill>
            <a:ln w="12700" cap="flat" cmpd="sng">
              <a:solidFill>
                <a:srgbClr val="5AB09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txBox="1"/>
            <p:nvPr/>
          </p:nvSpPr>
          <p:spPr>
            <a:xfrm>
              <a:off x="0" y="2719586"/>
              <a:ext cx="5257800" cy="1631751"/>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endParaRPr sz="1500">
                <a:solidFill>
                  <a:schemeClr val="lt1"/>
                </a:solidFill>
                <a:latin typeface="Calibri"/>
                <a:ea typeface="Calibri"/>
                <a:cs typeface="Calibri"/>
                <a:sym typeface="Calibri"/>
              </a:endParaRPr>
            </a:p>
          </p:txBody>
        </p:sp>
        <p:sp>
          <p:nvSpPr>
            <p:cNvPr id="259" name="Google Shape;259;p11"/>
            <p:cNvSpPr/>
            <p:nvPr/>
          </p:nvSpPr>
          <p:spPr>
            <a:xfrm rot="5400000">
              <a:off x="6798865" y="634603"/>
              <a:ext cx="2175669" cy="5257800"/>
            </a:xfrm>
            <a:prstGeom prst="round1Rect">
              <a:avLst>
                <a:gd name="adj" fmla="val 16667"/>
              </a:avLst>
            </a:prstGeom>
            <a:solidFill>
              <a:schemeClr val="lt1"/>
            </a:solidFill>
            <a:ln w="12700" cap="flat" cmpd="sng">
              <a:solidFill>
                <a:srgbClr val="5AB09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1"/>
            <p:cNvSpPr txBox="1"/>
            <p:nvPr/>
          </p:nvSpPr>
          <p:spPr>
            <a:xfrm>
              <a:off x="5257800" y="2719586"/>
              <a:ext cx="5257800" cy="1631751"/>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endParaRPr sz="1500">
                <a:solidFill>
                  <a:schemeClr val="lt1"/>
                </a:solidFill>
                <a:latin typeface="Calibri"/>
                <a:ea typeface="Calibri"/>
                <a:cs typeface="Calibri"/>
                <a:sym typeface="Calibri"/>
              </a:endParaRPr>
            </a:p>
          </p:txBody>
        </p:sp>
        <p:sp>
          <p:nvSpPr>
            <p:cNvPr id="261" name="Google Shape;261;p11"/>
            <p:cNvSpPr/>
            <p:nvPr/>
          </p:nvSpPr>
          <p:spPr>
            <a:xfrm>
              <a:off x="3680460" y="1631751"/>
              <a:ext cx="3154680" cy="1087834"/>
            </a:xfrm>
            <a:prstGeom prst="roundRect">
              <a:avLst>
                <a:gd name="adj" fmla="val 16667"/>
              </a:avLst>
            </a:prstGeom>
            <a:solidFill>
              <a:srgbClr val="B5DDD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txBox="1"/>
            <p:nvPr/>
          </p:nvSpPr>
          <p:spPr>
            <a:xfrm>
              <a:off x="3733564" y="1684855"/>
              <a:ext cx="3048472" cy="981626"/>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l-GR" sz="1500">
                  <a:solidFill>
                    <a:schemeClr val="dk1"/>
                  </a:solidFill>
                  <a:latin typeface="Calibri"/>
                  <a:ea typeface="Calibri"/>
                  <a:cs typeface="Calibri"/>
                  <a:sym typeface="Calibri"/>
                </a:rPr>
                <a:t>Τι θα προτείνατε σε όσους πρόκειται να υλοποιήσουν το συγκεκριμένο eTwinning έργο στο πλαίσιο των Εργαστηρίων Δεξιοτήτων;</a:t>
              </a:r>
              <a:endParaRPr/>
            </a:p>
          </p:txBody>
        </p:sp>
      </p:grpSp>
      <p:sp>
        <p:nvSpPr>
          <p:cNvPr id="4097" name="Rectangle 1"/>
          <p:cNvSpPr>
            <a:spLocks noChangeArrowheads="1"/>
          </p:cNvSpPr>
          <p:nvPr/>
        </p:nvSpPr>
        <p:spPr bwMode="auto">
          <a:xfrm>
            <a:off x="1219200" y="1930401"/>
            <a:ext cx="8287657"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Προϋπόθεση για την επιτυχία του προγράμματος είναι η καλή συνεργασία μεταξύ των εκπαιδευτικών και ο σωστός προγραμματισμός. Η καλή διάθεση και ο παιδικός ενθουσιασμός είναι επίσης απαραίτητα!</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Οδηγίες υποβολής εργασίας</a:t>
            </a:r>
            <a:endParaRPr/>
          </a:p>
        </p:txBody>
      </p:sp>
      <p:grpSp>
        <p:nvGrpSpPr>
          <p:cNvPr id="268" name="Google Shape;268;p12"/>
          <p:cNvGrpSpPr/>
          <p:nvPr/>
        </p:nvGrpSpPr>
        <p:grpSpPr>
          <a:xfrm>
            <a:off x="754651" y="1391369"/>
            <a:ext cx="10515599" cy="4347222"/>
            <a:chOff x="0" y="2057"/>
            <a:chExt cx="10515599" cy="4347222"/>
          </a:xfrm>
        </p:grpSpPr>
        <p:sp>
          <p:nvSpPr>
            <p:cNvPr id="269" name="Google Shape;269;p12"/>
            <p:cNvSpPr/>
            <p:nvPr/>
          </p:nvSpPr>
          <p:spPr>
            <a:xfrm rot="5400000">
              <a:off x="-236795" y="238852"/>
              <a:ext cx="1578634" cy="1105044"/>
            </a:xfrm>
            <a:prstGeom prst="chevron">
              <a:avLst>
                <a:gd name="adj"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2"/>
            <p:cNvSpPr txBox="1"/>
            <p:nvPr/>
          </p:nvSpPr>
          <p:spPr>
            <a:xfrm>
              <a:off x="0" y="554579"/>
              <a:ext cx="1105044" cy="47359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l-GR" sz="1600" b="0" i="0" u="none">
                  <a:solidFill>
                    <a:schemeClr val="lt1"/>
                  </a:solidFill>
                  <a:latin typeface="Calibri"/>
                  <a:ea typeface="Calibri"/>
                  <a:cs typeface="Calibri"/>
                  <a:sym typeface="Calibri"/>
                </a:rPr>
                <a:t>Βήμα 1:</a:t>
              </a:r>
              <a:endParaRPr sz="1600">
                <a:solidFill>
                  <a:schemeClr val="lt1"/>
                </a:solidFill>
                <a:latin typeface="Calibri"/>
                <a:ea typeface="Calibri"/>
                <a:cs typeface="Calibri"/>
                <a:sym typeface="Calibri"/>
              </a:endParaRPr>
            </a:p>
          </p:txBody>
        </p:sp>
        <p:sp>
          <p:nvSpPr>
            <p:cNvPr id="271" name="Google Shape;271;p12"/>
            <p:cNvSpPr/>
            <p:nvPr/>
          </p:nvSpPr>
          <p:spPr>
            <a:xfrm rot="5400000">
              <a:off x="5297265" y="-4190163"/>
              <a:ext cx="1026112" cy="9410555"/>
            </a:xfrm>
            <a:prstGeom prst="round2SameRect">
              <a:avLst>
                <a:gd name="adj1" fmla="val 16667"/>
                <a:gd name="adj2" fmla="val 0"/>
              </a:avLst>
            </a:prstGeom>
            <a:solidFill>
              <a:schemeClr val="lt1">
                <a:alpha val="89803"/>
              </a:schemeClr>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2"/>
            <p:cNvSpPr txBox="1"/>
            <p:nvPr/>
          </p:nvSpPr>
          <p:spPr>
            <a:xfrm>
              <a:off x="1105044" y="52149"/>
              <a:ext cx="9360464" cy="925930"/>
            </a:xfrm>
            <a:prstGeom prst="rect">
              <a:avLst/>
            </a:prstGeom>
            <a:noFill/>
            <a:ln>
              <a:noFill/>
            </a:ln>
          </p:spPr>
          <p:txBody>
            <a:bodyPr spcFirstLastPara="1" wrap="square" lIns="85325" tIns="7600" rIns="7600" bIns="7600" anchor="ctr" anchorCtr="0">
              <a:noAutofit/>
            </a:bodyPr>
            <a:lstStyle/>
            <a:p>
              <a:pPr marL="114300" marR="0" lvl="1" indent="-114300" algn="l" rtl="0">
                <a:lnSpc>
                  <a:spcPct val="90000"/>
                </a:lnSpc>
                <a:spcBef>
                  <a:spcPts val="0"/>
                </a:spcBef>
                <a:spcAft>
                  <a:spcPts val="0"/>
                </a:spcAft>
                <a:buClr>
                  <a:schemeClr val="dk1"/>
                </a:buClr>
                <a:buSzPts val="1200"/>
                <a:buFont typeface="Calibri"/>
                <a:buChar char="•"/>
              </a:pPr>
              <a:r>
                <a:rPr lang="el-GR" sz="1200" b="0" i="0" u="none" strike="noStrike" cap="none">
                  <a:solidFill>
                    <a:schemeClr val="dk1"/>
                  </a:solidFill>
                  <a:latin typeface="Calibri"/>
                  <a:ea typeface="Calibri"/>
                  <a:cs typeface="Calibri"/>
                  <a:sym typeface="Calibri"/>
                </a:rPr>
                <a:t> Αφού συμπληρώσετε όλα τα απαραίτητα πεδία στο αρχείο .ppt και έχετε ολοκληρώσει το σχέδιο έργου σας, αποθηκεύστε το αρχείο στον υπολογιστή σας και στη συνέχεια μεταφορτώστε το κάνοντας χρήση υπηρεσίας μόνιμης φύλαξης και διαμοιρασμού αρχείων στο διαδίκτυο (σύστημα cloud), χωρίς χρονικό περιορισμό αποθήκευσης </a:t>
              </a:r>
              <a:r>
                <a:rPr lang="el-GR" sz="1200" b="1" i="0" u="none" strike="noStrike" cap="none">
                  <a:solidFill>
                    <a:schemeClr val="dk1"/>
                  </a:solidFill>
                  <a:latin typeface="Calibri"/>
                  <a:ea typeface="Calibri"/>
                  <a:cs typeface="Calibri"/>
                  <a:sym typeface="Calibri"/>
                </a:rPr>
                <a:t>(</a:t>
              </a:r>
              <a:r>
                <a:rPr lang="el-GR" sz="1200" b="1" i="0" u="sng" strike="noStrike" cap="none">
                  <a:solidFill>
                    <a:schemeClr val="dk1"/>
                  </a:solidFill>
                  <a:latin typeface="Calibri"/>
                  <a:ea typeface="Calibri"/>
                  <a:cs typeface="Calibri"/>
                  <a:sym typeface="Calibri"/>
                </a:rPr>
                <a:t>κατά προτίμηση google drive)</a:t>
              </a:r>
              <a:r>
                <a:rPr lang="el-GR" sz="1200" b="1" i="0" u="none" strike="noStrike" cap="none">
                  <a:solidFill>
                    <a:schemeClr val="dk1"/>
                  </a:solidFill>
                  <a:latin typeface="Calibri"/>
                  <a:ea typeface="Calibri"/>
                  <a:cs typeface="Calibri"/>
                  <a:sym typeface="Calibri"/>
                </a:rPr>
                <a:t>. </a:t>
              </a:r>
              <a:endParaRPr sz="1200" b="1" i="0" u="none" strike="noStrike" cap="none">
                <a:solidFill>
                  <a:schemeClr val="dk1"/>
                </a:solidFill>
                <a:latin typeface="Calibri"/>
                <a:ea typeface="Calibri"/>
                <a:cs typeface="Calibri"/>
                <a:sym typeface="Calibri"/>
              </a:endParaRPr>
            </a:p>
            <a:p>
              <a:pPr marL="114300" marR="0" lvl="1" indent="-114300" algn="l" rtl="0">
                <a:lnSpc>
                  <a:spcPct val="90000"/>
                </a:lnSpc>
                <a:spcBef>
                  <a:spcPts val="180"/>
                </a:spcBef>
                <a:spcAft>
                  <a:spcPts val="0"/>
                </a:spcAft>
                <a:buClr>
                  <a:schemeClr val="dk1"/>
                </a:buClr>
                <a:buSzPts val="1200"/>
                <a:buFont typeface="Calibri"/>
                <a:buChar char="•"/>
              </a:pPr>
              <a:r>
                <a:rPr lang="el-GR" sz="1200" b="1" i="0" u="none" strike="noStrike" cap="none">
                  <a:solidFill>
                    <a:schemeClr val="dk1"/>
                  </a:solidFill>
                  <a:latin typeface="Calibri"/>
                  <a:ea typeface="Calibri"/>
                  <a:cs typeface="Calibri"/>
                  <a:sym typeface="Calibri"/>
                </a:rPr>
                <a:t>Προσοχή: Κατά τη διαδικασία λήψης συνδέσμου, θα πρέπει να ορίσετε ως επιλογή οποιοσδήποτε διαθέτει τον σύνδεσμο να έχει πρόσβαση στο αρχείο ως αναγνώστης, ώστε να μην έχει κανείς, πέρα από εσάς, δικαίωμα επεξεργασίας του αρχείου.</a:t>
              </a:r>
              <a:r>
                <a:rPr lang="el-GR" sz="1200" b="0" i="0" u="none" strike="noStrike" cap="none">
                  <a:solidFill>
                    <a:schemeClr val="dk1"/>
                  </a:solidFill>
                  <a:latin typeface="Calibri"/>
                  <a:ea typeface="Calibri"/>
                  <a:cs typeface="Calibri"/>
                  <a:sym typeface="Calibri"/>
                </a:rPr>
                <a:t> </a:t>
              </a:r>
              <a:endParaRPr sz="1200" b="0" i="0" u="none" strike="noStrike" cap="none">
                <a:solidFill>
                  <a:schemeClr val="dk1"/>
                </a:solidFill>
                <a:latin typeface="Calibri"/>
                <a:ea typeface="Calibri"/>
                <a:cs typeface="Calibri"/>
                <a:sym typeface="Calibri"/>
              </a:endParaRPr>
            </a:p>
          </p:txBody>
        </p:sp>
        <p:sp>
          <p:nvSpPr>
            <p:cNvPr id="273" name="Google Shape;273;p12"/>
            <p:cNvSpPr/>
            <p:nvPr/>
          </p:nvSpPr>
          <p:spPr>
            <a:xfrm rot="5400000">
              <a:off x="-236795" y="1623146"/>
              <a:ext cx="1578634" cy="1105044"/>
            </a:xfrm>
            <a:prstGeom prst="chevron">
              <a:avLst>
                <a:gd name="adj" fmla="val 50000"/>
              </a:avLst>
            </a:prstGeom>
            <a:solidFill>
              <a:srgbClr val="DA6544"/>
            </a:solidFill>
            <a:ln w="12700" cap="flat" cmpd="sng">
              <a:solidFill>
                <a:srgbClr val="DA654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2"/>
            <p:cNvSpPr txBox="1"/>
            <p:nvPr/>
          </p:nvSpPr>
          <p:spPr>
            <a:xfrm>
              <a:off x="0" y="1938873"/>
              <a:ext cx="1105044" cy="47359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l-GR" sz="1600" b="0" i="0" u="none">
                  <a:solidFill>
                    <a:schemeClr val="lt1"/>
                  </a:solidFill>
                  <a:latin typeface="Calibri"/>
                  <a:ea typeface="Calibri"/>
                  <a:cs typeface="Calibri"/>
                  <a:sym typeface="Calibri"/>
                </a:rPr>
                <a:t>Βήμα 2</a:t>
              </a:r>
              <a:r>
                <a:rPr lang="el-GR" sz="1600" b="0" i="0" u="none" baseline="30000">
                  <a:solidFill>
                    <a:schemeClr val="lt1"/>
                  </a:solidFill>
                  <a:latin typeface="Calibri"/>
                  <a:ea typeface="Calibri"/>
                  <a:cs typeface="Calibri"/>
                  <a:sym typeface="Calibri"/>
                </a:rPr>
                <a:t>ο</a:t>
              </a:r>
              <a:r>
                <a:rPr lang="el-GR" sz="1600" b="0" i="0" u="none">
                  <a:solidFill>
                    <a:schemeClr val="lt1"/>
                  </a:solidFill>
                  <a:latin typeface="Calibri"/>
                  <a:ea typeface="Calibri"/>
                  <a:cs typeface="Calibri"/>
                  <a:sym typeface="Calibri"/>
                </a:rPr>
                <a:t>:</a:t>
              </a:r>
              <a:endParaRPr sz="1600">
                <a:solidFill>
                  <a:schemeClr val="lt1"/>
                </a:solidFill>
                <a:latin typeface="Calibri"/>
                <a:ea typeface="Calibri"/>
                <a:cs typeface="Calibri"/>
                <a:sym typeface="Calibri"/>
              </a:endParaRPr>
            </a:p>
          </p:txBody>
        </p:sp>
        <p:sp>
          <p:nvSpPr>
            <p:cNvPr id="275" name="Google Shape;275;p12"/>
            <p:cNvSpPr/>
            <p:nvPr/>
          </p:nvSpPr>
          <p:spPr>
            <a:xfrm rot="5400000">
              <a:off x="5297265" y="-2805869"/>
              <a:ext cx="1026112" cy="9410555"/>
            </a:xfrm>
            <a:prstGeom prst="round2SameRect">
              <a:avLst>
                <a:gd name="adj1" fmla="val 16667"/>
                <a:gd name="adj2" fmla="val 0"/>
              </a:avLst>
            </a:prstGeom>
            <a:solidFill>
              <a:schemeClr val="lt1">
                <a:alpha val="89803"/>
              </a:schemeClr>
            </a:solidFill>
            <a:ln w="12700" cap="flat" cmpd="sng">
              <a:solidFill>
                <a:srgbClr val="DA654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2"/>
            <p:cNvSpPr txBox="1"/>
            <p:nvPr/>
          </p:nvSpPr>
          <p:spPr>
            <a:xfrm>
              <a:off x="1105044" y="1436443"/>
              <a:ext cx="9360464" cy="925930"/>
            </a:xfrm>
            <a:prstGeom prst="rect">
              <a:avLst/>
            </a:prstGeom>
            <a:noFill/>
            <a:ln>
              <a:noFill/>
            </a:ln>
          </p:spPr>
          <p:txBody>
            <a:bodyPr spcFirstLastPara="1" wrap="square" lIns="85325" tIns="7600" rIns="7600" bIns="7600" anchor="ctr" anchorCtr="0">
              <a:noAutofit/>
            </a:bodyPr>
            <a:lstStyle/>
            <a:p>
              <a:pPr marL="114300" marR="0" lvl="1" indent="-114300" algn="l" rtl="0">
                <a:lnSpc>
                  <a:spcPct val="90000"/>
                </a:lnSpc>
                <a:spcBef>
                  <a:spcPts val="0"/>
                </a:spcBef>
                <a:spcAft>
                  <a:spcPts val="0"/>
                </a:spcAft>
                <a:buClr>
                  <a:schemeClr val="dk1"/>
                </a:buClr>
                <a:buSzPts val="1200"/>
                <a:buFont typeface="Calibri"/>
                <a:buChar char="•"/>
              </a:pPr>
              <a:r>
                <a:rPr lang="el-GR" sz="1200" b="0" i="0" u="none" strike="noStrike" cap="none">
                  <a:solidFill>
                    <a:schemeClr val="dk1"/>
                  </a:solidFill>
                  <a:latin typeface="Calibri"/>
                  <a:ea typeface="Calibri"/>
                  <a:cs typeface="Calibri"/>
                  <a:sym typeface="Calibri"/>
                </a:rPr>
                <a:t>Επικολλήστε τον σύνδεσμο που θα λάβετε στο πλαίσιο κειμένου που θα βρείτε στο Βήμα 1 της τελικής δραστηριότητας. Στη συνέχεια, κάντε κλικ στο κουμπί «</a:t>
              </a:r>
              <a:r>
                <a:rPr lang="el-GR" sz="1200" b="1" i="0" u="none" strike="noStrike" cap="none">
                  <a:solidFill>
                    <a:schemeClr val="dk1"/>
                  </a:solidFill>
                  <a:latin typeface="Calibri"/>
                  <a:ea typeface="Calibri"/>
                  <a:cs typeface="Calibri"/>
                  <a:sym typeface="Calibri"/>
                </a:rPr>
                <a:t>Υποβολή και μεταφορά στο επόμενο βήμα</a:t>
              </a:r>
              <a:r>
                <a:rPr lang="el-GR" sz="1200" b="0" i="0" u="none" strike="noStrike" cap="none">
                  <a:solidFill>
                    <a:schemeClr val="dk1"/>
                  </a:solidFill>
                  <a:latin typeface="Calibri"/>
                  <a:ea typeface="Calibri"/>
                  <a:cs typeface="Calibri"/>
                  <a:sym typeface="Calibri"/>
                </a:rPr>
                <a:t>» (το μπλε κουμπί κάτω δεξιά). </a:t>
              </a:r>
              <a:endParaRPr sz="1200" b="0" i="0" u="none" strike="noStrike" cap="none">
                <a:solidFill>
                  <a:schemeClr val="dk1"/>
                </a:solidFill>
                <a:latin typeface="Calibri"/>
                <a:ea typeface="Calibri"/>
                <a:cs typeface="Calibri"/>
                <a:sym typeface="Calibri"/>
              </a:endParaRPr>
            </a:p>
          </p:txBody>
        </p:sp>
        <p:sp>
          <p:nvSpPr>
            <p:cNvPr id="277" name="Google Shape;277;p12"/>
            <p:cNvSpPr/>
            <p:nvPr/>
          </p:nvSpPr>
          <p:spPr>
            <a:xfrm rot="5400000">
              <a:off x="-236795" y="3007440"/>
              <a:ext cx="1578634" cy="1105044"/>
            </a:xfrm>
            <a:prstGeom prst="chevron">
              <a:avLst>
                <a:gd name="adj" fmla="val 50000"/>
              </a:avLst>
            </a:prstGeom>
            <a:solidFill>
              <a:srgbClr val="E6A935"/>
            </a:solidFill>
            <a:ln w="12700" cap="flat" cmpd="sng">
              <a:solidFill>
                <a:srgbClr val="E6A93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2"/>
            <p:cNvSpPr txBox="1"/>
            <p:nvPr/>
          </p:nvSpPr>
          <p:spPr>
            <a:xfrm>
              <a:off x="0" y="3323167"/>
              <a:ext cx="1105044" cy="47359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l-GR" sz="1600" b="0" i="0" u="none">
                  <a:solidFill>
                    <a:schemeClr val="lt1"/>
                  </a:solidFill>
                  <a:latin typeface="Calibri"/>
                  <a:ea typeface="Calibri"/>
                  <a:cs typeface="Calibri"/>
                  <a:sym typeface="Calibri"/>
                </a:rPr>
                <a:t>Προθεσμία Υποβολής</a:t>
              </a:r>
              <a:endParaRPr sz="1600" b="0" i="0">
                <a:solidFill>
                  <a:schemeClr val="lt1"/>
                </a:solidFill>
                <a:latin typeface="Calibri"/>
                <a:ea typeface="Calibri"/>
                <a:cs typeface="Calibri"/>
                <a:sym typeface="Calibri"/>
              </a:endParaRPr>
            </a:p>
          </p:txBody>
        </p:sp>
        <p:sp>
          <p:nvSpPr>
            <p:cNvPr id="279" name="Google Shape;279;p12"/>
            <p:cNvSpPr/>
            <p:nvPr/>
          </p:nvSpPr>
          <p:spPr>
            <a:xfrm rot="5400000">
              <a:off x="5297265" y="-1421576"/>
              <a:ext cx="1026112" cy="9410555"/>
            </a:xfrm>
            <a:prstGeom prst="round2SameRect">
              <a:avLst>
                <a:gd name="adj1" fmla="val 16667"/>
                <a:gd name="adj2" fmla="val 0"/>
              </a:avLst>
            </a:prstGeom>
            <a:solidFill>
              <a:schemeClr val="lt1">
                <a:alpha val="89803"/>
              </a:schemeClr>
            </a:solidFill>
            <a:ln w="12700" cap="flat" cmpd="sng">
              <a:solidFill>
                <a:srgbClr val="E6A93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2"/>
            <p:cNvSpPr txBox="1"/>
            <p:nvPr/>
          </p:nvSpPr>
          <p:spPr>
            <a:xfrm>
              <a:off x="1105044" y="2820736"/>
              <a:ext cx="9360464" cy="925930"/>
            </a:xfrm>
            <a:prstGeom prst="rect">
              <a:avLst/>
            </a:prstGeom>
            <a:noFill/>
            <a:ln>
              <a:noFill/>
            </a:ln>
          </p:spPr>
          <p:txBody>
            <a:bodyPr spcFirstLastPara="1" wrap="square" lIns="85325" tIns="7600" rIns="7600" bIns="7600" anchor="ctr" anchorCtr="0">
              <a:noAutofit/>
            </a:bodyPr>
            <a:lstStyle/>
            <a:p>
              <a:pPr marL="114300" marR="0" lvl="1" indent="-114300" algn="l" rtl="0">
                <a:lnSpc>
                  <a:spcPct val="90000"/>
                </a:lnSpc>
                <a:spcBef>
                  <a:spcPts val="0"/>
                </a:spcBef>
                <a:spcAft>
                  <a:spcPts val="0"/>
                </a:spcAft>
                <a:buClr>
                  <a:schemeClr val="dk1"/>
                </a:buClr>
                <a:buSzPts val="1200"/>
                <a:buFont typeface="Calibri"/>
                <a:buChar char="•"/>
              </a:pPr>
              <a:r>
                <a:rPr lang="el-GR" sz="1200" b="0" i="0" u="none" strike="noStrike" cap="none">
                  <a:solidFill>
                    <a:schemeClr val="dk1"/>
                  </a:solidFill>
                  <a:latin typeface="Calibri"/>
                  <a:ea typeface="Calibri"/>
                  <a:cs typeface="Calibri"/>
                  <a:sym typeface="Calibri"/>
                </a:rPr>
                <a:t>Η προθεσμία για την υποβολή του σχεδίου μαθήματος είναι η </a:t>
              </a:r>
              <a:r>
                <a:rPr lang="el-GR" sz="1200" b="1" i="0" u="none" strike="noStrike" cap="none">
                  <a:solidFill>
                    <a:schemeClr val="dk1"/>
                  </a:solidFill>
                  <a:latin typeface="Calibri"/>
                  <a:ea typeface="Calibri"/>
                  <a:cs typeface="Calibri"/>
                  <a:sym typeface="Calibri"/>
                </a:rPr>
                <a:t>Τρίτη 3 Μαΐου 2022 και ώρα 23:59. </a:t>
              </a:r>
              <a:r>
                <a:rPr lang="el-GR" sz="1200" b="0" i="1" u="none" strike="noStrike" cap="none">
                  <a:solidFill>
                    <a:schemeClr val="dk1"/>
                  </a:solidFill>
                  <a:latin typeface="Calibri"/>
                  <a:ea typeface="Calibri"/>
                  <a:cs typeface="Calibri"/>
                  <a:sym typeface="Calibri"/>
                </a:rPr>
                <a:t>Ωστόσο, σας προτείνουμε να καταθέσετε την εργασία σας</a:t>
              </a:r>
              <a:r>
                <a:rPr lang="el-GR" sz="1200" b="1" i="0" u="none" strike="noStrike" cap="none">
                  <a:solidFill>
                    <a:schemeClr val="dk1"/>
                  </a:solidFill>
                  <a:latin typeface="Calibri"/>
                  <a:ea typeface="Calibri"/>
                  <a:cs typeface="Calibri"/>
                  <a:sym typeface="Calibri"/>
                </a:rPr>
                <a:t> μέχρι και την Τρίτη 26 Απριλίου 2022</a:t>
              </a:r>
              <a:r>
                <a:rPr lang="el-GR" sz="1200" b="1" i="1" u="none" strike="noStrike" cap="none">
                  <a:solidFill>
                    <a:schemeClr val="dk1"/>
                  </a:solidFill>
                  <a:latin typeface="Calibri"/>
                  <a:ea typeface="Calibri"/>
                  <a:cs typeface="Calibri"/>
                  <a:sym typeface="Calibri"/>
                </a:rPr>
                <a:t> </a:t>
              </a:r>
              <a:r>
                <a:rPr lang="el-GR" sz="1200" b="0" i="1" u="none" strike="noStrike" cap="none">
                  <a:solidFill>
                    <a:schemeClr val="dk1"/>
                  </a:solidFill>
                  <a:latin typeface="Calibri"/>
                  <a:ea typeface="Calibri"/>
                  <a:cs typeface="Calibri"/>
                  <a:sym typeface="Calibri"/>
                </a:rPr>
                <a:t>για να έχετε αρκετό χρόνο για την παροχή ανατροφοδότησης σε συναδέλφους.</a:t>
              </a:r>
              <a:endParaRPr sz="1200" b="0" i="0" u="none" strike="noStrike" cap="none">
                <a:solidFill>
                  <a:schemeClr val="dk1"/>
                </a:solidFill>
                <a:latin typeface="Calibri"/>
                <a:ea typeface="Calibri"/>
                <a:cs typeface="Calibri"/>
                <a:sym typeface="Calibri"/>
              </a:endParaRPr>
            </a:p>
          </p:txBody>
        </p:sp>
      </p:grpSp>
      <p:sp>
        <p:nvSpPr>
          <p:cNvPr id="281" name="Google Shape;281;p12"/>
          <p:cNvSpPr txBox="1"/>
          <p:nvPr/>
        </p:nvSpPr>
        <p:spPr>
          <a:xfrm>
            <a:off x="3536918" y="5449267"/>
            <a:ext cx="440026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600">
                <a:solidFill>
                  <a:schemeClr val="dk1"/>
                </a:solidFill>
                <a:latin typeface="Calibri"/>
                <a:ea typeface="Calibri"/>
                <a:cs typeface="Calibri"/>
                <a:sym typeface="Calibri"/>
              </a:rPr>
              <a:t>Καλή επιτυχία!</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Οδηγίες σχεδιασμού της δραστηριότητας</a:t>
            </a:r>
            <a:endParaRPr/>
          </a:p>
        </p:txBody>
      </p:sp>
      <p:grpSp>
        <p:nvGrpSpPr>
          <p:cNvPr id="70" name="Google Shape;70;p2"/>
          <p:cNvGrpSpPr/>
          <p:nvPr/>
        </p:nvGrpSpPr>
        <p:grpSpPr>
          <a:xfrm>
            <a:off x="838200" y="1827682"/>
            <a:ext cx="10515599" cy="4347222"/>
            <a:chOff x="0" y="2057"/>
            <a:chExt cx="10515599" cy="4347222"/>
          </a:xfrm>
        </p:grpSpPr>
        <p:sp>
          <p:nvSpPr>
            <p:cNvPr id="71" name="Google Shape;71;p2"/>
            <p:cNvSpPr/>
            <p:nvPr/>
          </p:nvSpPr>
          <p:spPr>
            <a:xfrm rot="5400000">
              <a:off x="-236795" y="238852"/>
              <a:ext cx="1578634" cy="1105044"/>
            </a:xfrm>
            <a:prstGeom prst="chevron">
              <a:avLst>
                <a:gd name="adj"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txBox="1"/>
            <p:nvPr/>
          </p:nvSpPr>
          <p:spPr>
            <a:xfrm>
              <a:off x="0" y="554579"/>
              <a:ext cx="1105044" cy="473590"/>
            </a:xfrm>
            <a:prstGeom prst="rect">
              <a:avLst/>
            </a:prstGeom>
            <a:noFill/>
            <a:ln>
              <a:noFill/>
            </a:ln>
          </p:spPr>
          <p:txBody>
            <a:bodyPr spcFirstLastPara="1" wrap="square" lIns="15875" tIns="15875" rIns="15875" bIns="15875"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l-GR" sz="2500">
                  <a:solidFill>
                    <a:schemeClr val="lt1"/>
                  </a:solidFill>
                  <a:latin typeface="Calibri"/>
                  <a:ea typeface="Calibri"/>
                  <a:cs typeface="Calibri"/>
                  <a:sym typeface="Calibri"/>
                </a:rPr>
                <a:t>1</a:t>
              </a:r>
              <a:r>
                <a:rPr lang="el-GR" sz="2500" baseline="30000">
                  <a:solidFill>
                    <a:schemeClr val="lt1"/>
                  </a:solidFill>
                  <a:latin typeface="Calibri"/>
                  <a:ea typeface="Calibri"/>
                  <a:cs typeface="Calibri"/>
                  <a:sym typeface="Calibri"/>
                </a:rPr>
                <a:t>ο</a:t>
              </a:r>
              <a:r>
                <a:rPr lang="el-GR" sz="2500">
                  <a:solidFill>
                    <a:schemeClr val="lt1"/>
                  </a:solidFill>
                  <a:latin typeface="Calibri"/>
                  <a:ea typeface="Calibri"/>
                  <a:cs typeface="Calibri"/>
                  <a:sym typeface="Calibri"/>
                </a:rPr>
                <a:t> βήμα</a:t>
              </a:r>
              <a:endParaRPr/>
            </a:p>
          </p:txBody>
        </p:sp>
        <p:sp>
          <p:nvSpPr>
            <p:cNvPr id="73" name="Google Shape;73;p2"/>
            <p:cNvSpPr/>
            <p:nvPr/>
          </p:nvSpPr>
          <p:spPr>
            <a:xfrm rot="5400000">
              <a:off x="5297265" y="-4190163"/>
              <a:ext cx="1026112" cy="9410555"/>
            </a:xfrm>
            <a:prstGeom prst="round2SameRect">
              <a:avLst>
                <a:gd name="adj1" fmla="val 16667"/>
                <a:gd name="adj2" fmla="val 0"/>
              </a:avLst>
            </a:prstGeom>
            <a:solidFill>
              <a:schemeClr val="lt1">
                <a:alpha val="89803"/>
              </a:schemeClr>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txBox="1"/>
            <p:nvPr/>
          </p:nvSpPr>
          <p:spPr>
            <a:xfrm>
              <a:off x="1105044" y="52149"/>
              <a:ext cx="9360464" cy="92593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Επιλέξτε ένα </a:t>
              </a:r>
              <a:r>
                <a:rPr lang="el-GR" sz="1400" b="1" i="0" u="none" strike="noStrike" cap="none">
                  <a:solidFill>
                    <a:schemeClr val="dk1"/>
                  </a:solidFill>
                  <a:latin typeface="Calibri"/>
                  <a:ea typeface="Calibri"/>
                  <a:cs typeface="Calibri"/>
                  <a:sym typeface="Calibri"/>
                </a:rPr>
                <a:t>Πρόγραμμα Καλλιέργειας Δεξιοτήτων </a:t>
              </a:r>
              <a:r>
                <a:rPr lang="el-GR" sz="14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από το αποθετήριο του ΙΕΠ</a:t>
              </a:r>
              <a:r>
                <a:rPr lang="el-GR" sz="1400" b="0" i="0" u="none" strike="noStrike" cap="none">
                  <a:solidFill>
                    <a:schemeClr val="dk1"/>
                  </a:solidFill>
                  <a:latin typeface="Calibri"/>
                  <a:ea typeface="Calibri"/>
                  <a:cs typeface="Calibri"/>
                  <a:sym typeface="Calibri"/>
                </a:rPr>
                <a:t> που απευθύνεται στην ηλικιακή ομάδα, τη βαθμίδα και την τάξη των μαθητών/τριών σας και στις </a:t>
              </a:r>
              <a:r>
                <a:rPr lang="el-GR" sz="14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θεματικές ενότητες που έχουν οριστεί από το Υ.ΠΑΙ.Θ. για αυτή</a:t>
              </a:r>
              <a:r>
                <a:rPr lang="el-GR" sz="1400" b="0" i="0" u="none" strike="noStrike" cap="none">
                  <a:solidFill>
                    <a:schemeClr val="dk1"/>
                  </a:solidFill>
                  <a:latin typeface="Calibri"/>
                  <a:ea typeface="Calibri"/>
                  <a:cs typeface="Calibri"/>
                  <a:sym typeface="Calibri"/>
                </a:rPr>
                <a:t>.</a:t>
              </a:r>
              <a:endParaRPr sz="1400" b="0" i="0" u="none" strike="noStrike" cap="none">
                <a:solidFill>
                  <a:schemeClr val="dk1"/>
                </a:solidFill>
                <a:latin typeface="Calibri"/>
                <a:ea typeface="Calibri"/>
                <a:cs typeface="Calibri"/>
                <a:sym typeface="Calibri"/>
              </a:endParaRPr>
            </a:p>
          </p:txBody>
        </p:sp>
        <p:sp>
          <p:nvSpPr>
            <p:cNvPr id="75" name="Google Shape;75;p2"/>
            <p:cNvSpPr/>
            <p:nvPr/>
          </p:nvSpPr>
          <p:spPr>
            <a:xfrm rot="5400000">
              <a:off x="-236795" y="1623146"/>
              <a:ext cx="1578634" cy="1105044"/>
            </a:xfrm>
            <a:prstGeom prst="chevron">
              <a:avLst>
                <a:gd name="adj" fmla="val 50000"/>
              </a:avLst>
            </a:prstGeom>
            <a:solidFill>
              <a:srgbClr val="DA6544"/>
            </a:solidFill>
            <a:ln w="12700" cap="flat" cmpd="sng">
              <a:solidFill>
                <a:srgbClr val="DA654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txBox="1"/>
            <p:nvPr/>
          </p:nvSpPr>
          <p:spPr>
            <a:xfrm>
              <a:off x="0" y="1938873"/>
              <a:ext cx="1105044" cy="473590"/>
            </a:xfrm>
            <a:prstGeom prst="rect">
              <a:avLst/>
            </a:prstGeom>
            <a:noFill/>
            <a:ln>
              <a:noFill/>
            </a:ln>
          </p:spPr>
          <p:txBody>
            <a:bodyPr spcFirstLastPara="1" wrap="square" lIns="15875" tIns="15875" rIns="15875" bIns="15875"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l-GR" sz="2500">
                  <a:solidFill>
                    <a:schemeClr val="lt1"/>
                  </a:solidFill>
                  <a:latin typeface="Calibri"/>
                  <a:ea typeface="Calibri"/>
                  <a:cs typeface="Calibri"/>
                  <a:sym typeface="Calibri"/>
                </a:rPr>
                <a:t>2</a:t>
              </a:r>
              <a:r>
                <a:rPr lang="el-GR" sz="2500" baseline="30000">
                  <a:solidFill>
                    <a:schemeClr val="lt1"/>
                  </a:solidFill>
                  <a:latin typeface="Calibri"/>
                  <a:ea typeface="Calibri"/>
                  <a:cs typeface="Calibri"/>
                  <a:sym typeface="Calibri"/>
                </a:rPr>
                <a:t>ο</a:t>
              </a:r>
              <a:r>
                <a:rPr lang="el-GR" sz="2500">
                  <a:solidFill>
                    <a:schemeClr val="lt1"/>
                  </a:solidFill>
                  <a:latin typeface="Calibri"/>
                  <a:ea typeface="Calibri"/>
                  <a:cs typeface="Calibri"/>
                  <a:sym typeface="Calibri"/>
                </a:rPr>
                <a:t> βήμα</a:t>
              </a:r>
              <a:endParaRPr/>
            </a:p>
          </p:txBody>
        </p:sp>
        <p:sp>
          <p:nvSpPr>
            <p:cNvPr id="77" name="Google Shape;77;p2"/>
            <p:cNvSpPr/>
            <p:nvPr/>
          </p:nvSpPr>
          <p:spPr>
            <a:xfrm rot="5400000">
              <a:off x="5297265" y="-2805869"/>
              <a:ext cx="1026112" cy="9410555"/>
            </a:xfrm>
            <a:prstGeom prst="round2SameRect">
              <a:avLst>
                <a:gd name="adj1" fmla="val 16667"/>
                <a:gd name="adj2" fmla="val 0"/>
              </a:avLst>
            </a:prstGeom>
            <a:solidFill>
              <a:schemeClr val="lt1">
                <a:alpha val="89803"/>
              </a:schemeClr>
            </a:solidFill>
            <a:ln w="12700" cap="flat" cmpd="sng">
              <a:solidFill>
                <a:srgbClr val="DA654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txBox="1"/>
            <p:nvPr/>
          </p:nvSpPr>
          <p:spPr>
            <a:xfrm>
              <a:off x="1105044" y="1436443"/>
              <a:ext cx="9360464" cy="92593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Χρησιμοποιώντας </a:t>
              </a:r>
              <a:r>
                <a:rPr lang="el-GR" sz="1400" b="1" i="0" u="none" strike="noStrike" cap="none">
                  <a:solidFill>
                    <a:schemeClr val="dk1"/>
                  </a:solidFill>
                  <a:latin typeface="Calibri"/>
                  <a:ea typeface="Calibri"/>
                  <a:cs typeface="Calibri"/>
                  <a:sym typeface="Calibri"/>
                </a:rPr>
                <a:t>τα κατάλληλα εργαλεία του TwinSpace ή άλλα Web 2.0 εργαλεία, σχεδιάστε ένα ποιοτικό συνεργατικό eTwinning έργο, διάρκειας δύο μηνών περίπου, </a:t>
              </a:r>
              <a:r>
                <a:rPr lang="el-GR" sz="1400" b="0" i="0" u="none" strike="noStrike" cap="none">
                  <a:solidFill>
                    <a:schemeClr val="dk1"/>
                  </a:solidFill>
                  <a:latin typeface="Calibri"/>
                  <a:ea typeface="Calibri"/>
                  <a:cs typeface="Calibri"/>
                  <a:sym typeface="Calibri"/>
                </a:rPr>
                <a:t>που μπορεί να υλοποιηθεί στο πλαίσιο μίας θεματικής ενότητας των Εργαστηρίων Δεξιοτήτων.  </a:t>
              </a:r>
              <a:endParaRPr sz="1400" b="0" i="0" u="none" strike="noStrike" cap="none">
                <a:solidFill>
                  <a:schemeClr val="dk1"/>
                </a:solidFill>
                <a:latin typeface="Calibri"/>
                <a:ea typeface="Calibri"/>
                <a:cs typeface="Calibri"/>
                <a:sym typeface="Calibri"/>
              </a:endParaRPr>
            </a:p>
          </p:txBody>
        </p:sp>
        <p:sp>
          <p:nvSpPr>
            <p:cNvPr id="79" name="Google Shape;79;p2"/>
            <p:cNvSpPr/>
            <p:nvPr/>
          </p:nvSpPr>
          <p:spPr>
            <a:xfrm rot="5400000">
              <a:off x="-236795" y="3007440"/>
              <a:ext cx="1578634" cy="1105044"/>
            </a:xfrm>
            <a:prstGeom prst="chevron">
              <a:avLst>
                <a:gd name="adj" fmla="val 50000"/>
              </a:avLst>
            </a:prstGeom>
            <a:solidFill>
              <a:srgbClr val="E6A935"/>
            </a:solidFill>
            <a:ln w="12700" cap="flat" cmpd="sng">
              <a:solidFill>
                <a:srgbClr val="E6A93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txBox="1"/>
            <p:nvPr/>
          </p:nvSpPr>
          <p:spPr>
            <a:xfrm>
              <a:off x="0" y="3323167"/>
              <a:ext cx="1105044" cy="473590"/>
            </a:xfrm>
            <a:prstGeom prst="rect">
              <a:avLst/>
            </a:prstGeom>
            <a:noFill/>
            <a:ln>
              <a:noFill/>
            </a:ln>
          </p:spPr>
          <p:txBody>
            <a:bodyPr spcFirstLastPara="1" wrap="square" lIns="15875" tIns="15875" rIns="15875" bIns="15875"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l-GR" sz="2500">
                  <a:solidFill>
                    <a:schemeClr val="lt1"/>
                  </a:solidFill>
                  <a:latin typeface="Calibri"/>
                  <a:ea typeface="Calibri"/>
                  <a:cs typeface="Calibri"/>
                  <a:sym typeface="Calibri"/>
                </a:rPr>
                <a:t>3</a:t>
              </a:r>
              <a:r>
                <a:rPr lang="el-GR" sz="2500" baseline="30000">
                  <a:solidFill>
                    <a:schemeClr val="lt1"/>
                  </a:solidFill>
                  <a:latin typeface="Calibri"/>
                  <a:ea typeface="Calibri"/>
                  <a:cs typeface="Calibri"/>
                  <a:sym typeface="Calibri"/>
                </a:rPr>
                <a:t>ο</a:t>
              </a:r>
              <a:r>
                <a:rPr lang="el-GR" sz="2500">
                  <a:solidFill>
                    <a:schemeClr val="lt1"/>
                  </a:solidFill>
                  <a:latin typeface="Calibri"/>
                  <a:ea typeface="Calibri"/>
                  <a:cs typeface="Calibri"/>
                  <a:sym typeface="Calibri"/>
                </a:rPr>
                <a:t> βήμα</a:t>
              </a:r>
              <a:endParaRPr/>
            </a:p>
          </p:txBody>
        </p:sp>
        <p:sp>
          <p:nvSpPr>
            <p:cNvPr id="81" name="Google Shape;81;p2"/>
            <p:cNvSpPr/>
            <p:nvPr/>
          </p:nvSpPr>
          <p:spPr>
            <a:xfrm rot="5400000">
              <a:off x="5297265" y="-1421576"/>
              <a:ext cx="1026112" cy="9410555"/>
            </a:xfrm>
            <a:prstGeom prst="round2SameRect">
              <a:avLst>
                <a:gd name="adj1" fmla="val 16667"/>
                <a:gd name="adj2" fmla="val 0"/>
              </a:avLst>
            </a:prstGeom>
            <a:solidFill>
              <a:schemeClr val="lt1">
                <a:alpha val="89803"/>
              </a:schemeClr>
            </a:solidFill>
            <a:ln w="12700" cap="flat" cmpd="sng">
              <a:solidFill>
                <a:srgbClr val="E6A93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txBox="1"/>
            <p:nvPr/>
          </p:nvSpPr>
          <p:spPr>
            <a:xfrm>
              <a:off x="1105044" y="2820736"/>
              <a:ext cx="9360464" cy="92593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δώστε έμφαση στη σειρά των δραστηριοτήτων και τη λογική τους εξέλιξη. Ξεκινήστε:</a:t>
              </a:r>
              <a:endParaRPr sz="1400" b="0" i="0" u="none" strike="noStrike" cap="none">
                <a:solidFill>
                  <a:schemeClr val="dk1"/>
                </a:solidFill>
                <a:latin typeface="Calibri"/>
                <a:ea typeface="Calibri"/>
                <a:cs typeface="Calibri"/>
                <a:sym typeface="Calibri"/>
              </a:endParaRPr>
            </a:p>
            <a:p>
              <a:pPr marL="228600" marR="0" lvl="2" indent="-114300" algn="l" rtl="0">
                <a:lnSpc>
                  <a:spcPct val="90000"/>
                </a:lnSpc>
                <a:spcBef>
                  <a:spcPts val="21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(α) με μια συνεργατική δραστηριότητα γνωριμίας </a:t>
              </a:r>
              <a:r>
                <a:rPr lang="el-GR" sz="1400" b="1" i="0" u="none" strike="noStrike" cap="none">
                  <a:solidFill>
                    <a:schemeClr val="dk1"/>
                  </a:solidFill>
                  <a:latin typeface="Calibri"/>
                  <a:ea typeface="Calibri"/>
                  <a:cs typeface="Calibri"/>
                  <a:sym typeface="Calibri"/>
                </a:rPr>
                <a:t>(1ο εργαστήριο)</a:t>
              </a:r>
              <a:endParaRPr sz="1400" b="0" i="0" u="none" strike="noStrike" cap="none">
                <a:solidFill>
                  <a:schemeClr val="dk1"/>
                </a:solidFill>
                <a:latin typeface="Calibri"/>
                <a:ea typeface="Calibri"/>
                <a:cs typeface="Calibri"/>
                <a:sym typeface="Calibri"/>
              </a:endParaRPr>
            </a:p>
            <a:p>
              <a:pPr marL="228600" marR="0" lvl="2" indent="-114300" algn="l" rtl="0">
                <a:lnSpc>
                  <a:spcPct val="90000"/>
                </a:lnSpc>
                <a:spcBef>
                  <a:spcPts val="21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(β) προχωρήστε σε δραστηριότητες επικοινωνίας, αλληλεπίδρασης και συνεργασίας </a:t>
              </a:r>
              <a:r>
                <a:rPr lang="el-GR" sz="1400" b="1" i="0" u="none" strike="noStrike" cap="none">
                  <a:solidFill>
                    <a:schemeClr val="dk1"/>
                  </a:solidFill>
                  <a:latin typeface="Calibri"/>
                  <a:ea typeface="Calibri"/>
                  <a:cs typeface="Calibri"/>
                  <a:sym typeface="Calibri"/>
                </a:rPr>
                <a:t>(2ο - 6ο εργαστήριο)</a:t>
              </a:r>
              <a:r>
                <a:rPr lang="el-GR" sz="1400" b="0" i="0" u="none" strike="noStrike" cap="none">
                  <a:solidFill>
                    <a:schemeClr val="dk1"/>
                  </a:solidFill>
                  <a:latin typeface="Calibri"/>
                  <a:ea typeface="Calibri"/>
                  <a:cs typeface="Calibri"/>
                  <a:sym typeface="Calibri"/>
                </a:rPr>
                <a:t> και </a:t>
              </a:r>
              <a:endParaRPr/>
            </a:p>
            <a:p>
              <a:pPr marL="228600" marR="0" lvl="2" indent="-114300" algn="l" rtl="0">
                <a:lnSpc>
                  <a:spcPct val="90000"/>
                </a:lnSpc>
                <a:spcBef>
                  <a:spcPts val="210"/>
                </a:spcBef>
                <a:spcAft>
                  <a:spcPts val="0"/>
                </a:spcAft>
                <a:buClr>
                  <a:schemeClr val="dk1"/>
                </a:buClr>
                <a:buSzPts val="1400"/>
                <a:buFont typeface="Calibri"/>
                <a:buChar char="•"/>
              </a:pPr>
              <a:r>
                <a:rPr lang="el-GR" sz="1400" b="0" i="0" u="none" strike="noStrike" cap="none">
                  <a:solidFill>
                    <a:schemeClr val="dk1"/>
                  </a:solidFill>
                  <a:latin typeface="Calibri"/>
                  <a:ea typeface="Calibri"/>
                  <a:cs typeface="Calibri"/>
                  <a:sym typeface="Calibri"/>
                </a:rPr>
                <a:t>(γ) ολοκληρώστε με δραστηριότητες αξιολόγησης και διάχυσης </a:t>
              </a:r>
              <a:r>
                <a:rPr lang="el-GR" sz="1400" b="1" i="0" u="none" strike="noStrike" cap="none">
                  <a:solidFill>
                    <a:schemeClr val="dk1"/>
                  </a:solidFill>
                  <a:latin typeface="Calibri"/>
                  <a:ea typeface="Calibri"/>
                  <a:cs typeface="Calibri"/>
                  <a:sym typeface="Calibri"/>
                </a:rPr>
                <a:t>(7ο εργαστήριο)</a:t>
              </a:r>
              <a:r>
                <a:rPr lang="el-GR" sz="1400" b="0" i="0" u="none" strike="noStrike" cap="none">
                  <a:solidFill>
                    <a:schemeClr val="dk1"/>
                  </a:solidFill>
                  <a:latin typeface="Calibri"/>
                  <a:ea typeface="Calibri"/>
                  <a:cs typeface="Calibri"/>
                  <a:sym typeface="Calibri"/>
                </a:rPr>
                <a:t>. </a:t>
              </a: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dirty="0"/>
              <a:t>Περιγραφή του Προγράμματος</a:t>
            </a:r>
            <a:endParaRPr/>
          </a:p>
        </p:txBody>
      </p:sp>
      <p:grpSp>
        <p:nvGrpSpPr>
          <p:cNvPr id="88" name="Google Shape;88;p3"/>
          <p:cNvGrpSpPr/>
          <p:nvPr/>
        </p:nvGrpSpPr>
        <p:grpSpPr>
          <a:xfrm>
            <a:off x="725658" y="1449371"/>
            <a:ext cx="5421922" cy="4641143"/>
            <a:chOff x="0" y="2041"/>
            <a:chExt cx="5421922" cy="4641143"/>
          </a:xfrm>
        </p:grpSpPr>
        <p:sp>
          <p:nvSpPr>
            <p:cNvPr id="89" name="Google Shape;89;p3"/>
            <p:cNvSpPr/>
            <p:nvPr/>
          </p:nvSpPr>
          <p:spPr>
            <a:xfrm>
              <a:off x="1862796" y="100115"/>
              <a:ext cx="3559126" cy="618979"/>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l-GR" sz="1800" b="1" dirty="0" smtClean="0"/>
                <a:t>Ζω καλύτερα- Ευ ζην</a:t>
              </a:r>
              <a:endParaRPr sz="1800" b="1"/>
            </a:p>
          </p:txBody>
        </p:sp>
        <p:sp>
          <p:nvSpPr>
            <p:cNvPr id="90" name="Google Shape;90;p3"/>
            <p:cNvSpPr txBox="1"/>
            <p:nvPr/>
          </p:nvSpPr>
          <p:spPr>
            <a:xfrm>
              <a:off x="1865375" y="126151"/>
              <a:ext cx="3281368" cy="644310"/>
            </a:xfrm>
            <a:prstGeom prst="rect">
              <a:avLst/>
            </a:prstGeom>
            <a:noFill/>
            <a:ln>
              <a:noFill/>
            </a:ln>
          </p:spPr>
          <p:txBody>
            <a:bodyPr spcFirstLastPara="1" wrap="square" lIns="137150" tIns="68575" rIns="137150" bIns="68575" anchor="ctr" anchorCtr="0">
              <a:noAutofit/>
            </a:bodyPr>
            <a:lstStyle/>
            <a:p>
              <a:pPr marL="285750" marR="0" lvl="1" indent="-57150" algn="l" rtl="0">
                <a:lnSpc>
                  <a:spcPct val="90000"/>
                </a:lnSpc>
                <a:spcBef>
                  <a:spcPts val="0"/>
                </a:spcBef>
                <a:spcAft>
                  <a:spcPts val="0"/>
                </a:spcAft>
                <a:buClr>
                  <a:schemeClr val="dk1"/>
                </a:buClr>
                <a:buSzPts val="3600"/>
                <a:buFont typeface="Calibri"/>
                <a:buNone/>
              </a:pPr>
              <a:endParaRPr sz="3600" b="0" i="0" u="none" strike="noStrike" cap="none">
                <a:solidFill>
                  <a:schemeClr val="dk1"/>
                </a:solidFill>
                <a:latin typeface="Calibri"/>
                <a:ea typeface="Calibri"/>
                <a:cs typeface="Calibri"/>
                <a:sym typeface="Calibri"/>
              </a:endParaRPr>
            </a:p>
          </p:txBody>
        </p:sp>
        <p:sp>
          <p:nvSpPr>
            <p:cNvPr id="91" name="Google Shape;91;p3"/>
            <p:cNvSpPr/>
            <p:nvPr/>
          </p:nvSpPr>
          <p:spPr>
            <a:xfrm>
              <a:off x="0" y="2041"/>
              <a:ext cx="1865376" cy="892527"/>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txBox="1"/>
            <p:nvPr/>
          </p:nvSpPr>
          <p:spPr>
            <a:xfrm>
              <a:off x="43570" y="45611"/>
              <a:ext cx="1778236" cy="805387"/>
            </a:xfrm>
            <a:prstGeom prst="rect">
              <a:avLst/>
            </a:prstGeom>
            <a:noFill/>
            <a:ln>
              <a:noFill/>
            </a:ln>
          </p:spPr>
          <p:txBody>
            <a:bodyPr spcFirstLastPara="1" wrap="square" lIns="49525" tIns="24750" rIns="49525" bIns="247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l-GR" sz="1300">
                  <a:solidFill>
                    <a:schemeClr val="lt1"/>
                  </a:solidFill>
                  <a:latin typeface="Calibri"/>
                  <a:ea typeface="Calibri"/>
                  <a:cs typeface="Calibri"/>
                  <a:sym typeface="Calibri"/>
                </a:rPr>
                <a:t>Θεματικός Κύκλος</a:t>
              </a:r>
              <a:endParaRPr/>
            </a:p>
          </p:txBody>
        </p:sp>
        <p:sp>
          <p:nvSpPr>
            <p:cNvPr id="93" name="Google Shape;93;p3"/>
            <p:cNvSpPr/>
            <p:nvPr/>
          </p:nvSpPr>
          <p:spPr>
            <a:xfrm>
              <a:off x="1890932" y="944177"/>
              <a:ext cx="3418450" cy="759655"/>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txBox="1"/>
            <p:nvPr/>
          </p:nvSpPr>
          <p:spPr>
            <a:xfrm>
              <a:off x="1865375" y="1063305"/>
              <a:ext cx="3281368" cy="644310"/>
            </a:xfrm>
            <a:prstGeom prst="rect">
              <a:avLst/>
            </a:prstGeom>
            <a:noFill/>
            <a:ln>
              <a:noFill/>
            </a:ln>
          </p:spPr>
          <p:txBody>
            <a:bodyPr spcFirstLastPara="1" wrap="square" lIns="137150" tIns="68575" rIns="137150" bIns="68575" anchor="ctr" anchorCtr="0">
              <a:noAutofit/>
            </a:bodyPr>
            <a:lstStyle/>
            <a:p>
              <a:pPr marL="285750" marR="0" lvl="1" indent="-57150" algn="l" rtl="0">
                <a:lnSpc>
                  <a:spcPct val="90000"/>
                </a:lnSpc>
                <a:spcBef>
                  <a:spcPts val="0"/>
                </a:spcBef>
                <a:spcAft>
                  <a:spcPts val="0"/>
                </a:spcAft>
                <a:buClr>
                  <a:schemeClr val="dk1"/>
                </a:buClr>
                <a:buSzPts val="3600"/>
                <a:buFont typeface="Calibri"/>
                <a:buNone/>
              </a:pPr>
              <a:endParaRPr sz="3600" b="0" i="0" u="none" strike="noStrike" cap="none">
                <a:solidFill>
                  <a:schemeClr val="dk1"/>
                </a:solidFill>
                <a:latin typeface="Calibri"/>
                <a:ea typeface="Calibri"/>
                <a:cs typeface="Calibri"/>
                <a:sym typeface="Calibri"/>
              </a:endParaRPr>
            </a:p>
          </p:txBody>
        </p:sp>
        <p:sp>
          <p:nvSpPr>
            <p:cNvPr id="95" name="Google Shape;95;p3"/>
            <p:cNvSpPr/>
            <p:nvPr/>
          </p:nvSpPr>
          <p:spPr>
            <a:xfrm>
              <a:off x="0" y="939195"/>
              <a:ext cx="1865376" cy="892527"/>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txBox="1"/>
            <p:nvPr/>
          </p:nvSpPr>
          <p:spPr>
            <a:xfrm>
              <a:off x="43570" y="982765"/>
              <a:ext cx="1778236" cy="805387"/>
            </a:xfrm>
            <a:prstGeom prst="rect">
              <a:avLst/>
            </a:prstGeom>
            <a:noFill/>
            <a:ln>
              <a:noFill/>
            </a:ln>
          </p:spPr>
          <p:txBody>
            <a:bodyPr spcFirstLastPara="1" wrap="square" lIns="49525" tIns="24750" rIns="49525" bIns="247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l-GR" sz="1300">
                  <a:solidFill>
                    <a:schemeClr val="lt1"/>
                  </a:solidFill>
                  <a:latin typeface="Calibri"/>
                  <a:ea typeface="Calibri"/>
                  <a:cs typeface="Calibri"/>
                  <a:sym typeface="Calibri"/>
                </a:rPr>
                <a:t>Θεματική Ενότητα:</a:t>
              </a:r>
              <a:endParaRPr/>
            </a:p>
          </p:txBody>
        </p:sp>
        <p:sp>
          <p:nvSpPr>
            <p:cNvPr id="97" name="Google Shape;97;p3"/>
            <p:cNvSpPr/>
            <p:nvPr/>
          </p:nvSpPr>
          <p:spPr>
            <a:xfrm>
              <a:off x="1919068" y="1957052"/>
              <a:ext cx="3348109" cy="745587"/>
            </a:xfrm>
            <a:prstGeom prst="round2SameRect">
              <a:avLst>
                <a:gd name="adj1" fmla="val 16667"/>
                <a:gd name="adj2" fmla="val 0"/>
              </a:avLst>
            </a:prstGeom>
            <a:solidFill>
              <a:srgbClr val="F6E1CC">
                <a:alpha val="89803"/>
              </a:srgbClr>
            </a:solidFill>
            <a:ln w="12700" cap="flat" cmpd="sng">
              <a:solidFill>
                <a:srgbClr val="F6E1CC">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txBox="1"/>
            <p:nvPr/>
          </p:nvSpPr>
          <p:spPr>
            <a:xfrm>
              <a:off x="1865375" y="2000458"/>
              <a:ext cx="3281368" cy="644310"/>
            </a:xfrm>
            <a:prstGeom prst="rect">
              <a:avLst/>
            </a:prstGeom>
            <a:noFill/>
            <a:ln>
              <a:noFill/>
            </a:ln>
          </p:spPr>
          <p:txBody>
            <a:bodyPr spcFirstLastPara="1" wrap="square" lIns="137150" tIns="68575" rIns="137150" bIns="68575" anchor="ctr" anchorCtr="0">
              <a:noAutofit/>
            </a:bodyPr>
            <a:lstStyle/>
            <a:p>
              <a:pPr marL="285750" marR="0" lvl="1" indent="-57150" algn="l" rtl="0">
                <a:lnSpc>
                  <a:spcPct val="90000"/>
                </a:lnSpc>
                <a:spcBef>
                  <a:spcPts val="0"/>
                </a:spcBef>
                <a:spcAft>
                  <a:spcPts val="0"/>
                </a:spcAft>
                <a:buClr>
                  <a:schemeClr val="dk1"/>
                </a:buClr>
                <a:buSzPts val="3600"/>
                <a:buFont typeface="Calibri"/>
                <a:buNone/>
              </a:pPr>
              <a:endParaRPr sz="3600" b="0" i="0" u="none" strike="noStrike" cap="none">
                <a:solidFill>
                  <a:schemeClr val="dk1"/>
                </a:solidFill>
                <a:latin typeface="Calibri"/>
                <a:ea typeface="Calibri"/>
                <a:cs typeface="Calibri"/>
                <a:sym typeface="Calibri"/>
              </a:endParaRPr>
            </a:p>
          </p:txBody>
        </p:sp>
        <p:sp>
          <p:nvSpPr>
            <p:cNvPr id="99" name="Google Shape;99;p3"/>
            <p:cNvSpPr/>
            <p:nvPr/>
          </p:nvSpPr>
          <p:spPr>
            <a:xfrm>
              <a:off x="0" y="1876349"/>
              <a:ext cx="1865376" cy="892527"/>
            </a:xfrm>
            <a:prstGeom prst="roundRect">
              <a:avLst>
                <a:gd name="adj" fmla="val 16667"/>
              </a:avLst>
            </a:prstGeom>
            <a:solidFill>
              <a:srgbClr val="E6A93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txBox="1"/>
            <p:nvPr/>
          </p:nvSpPr>
          <p:spPr>
            <a:xfrm>
              <a:off x="43570" y="1919919"/>
              <a:ext cx="1778236" cy="805387"/>
            </a:xfrm>
            <a:prstGeom prst="rect">
              <a:avLst/>
            </a:prstGeom>
            <a:noFill/>
            <a:ln>
              <a:noFill/>
            </a:ln>
          </p:spPr>
          <p:txBody>
            <a:bodyPr spcFirstLastPara="1" wrap="square" lIns="49525" tIns="24750" rIns="49525" bIns="247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l-GR" sz="1300">
                  <a:solidFill>
                    <a:schemeClr val="lt1"/>
                  </a:solidFill>
                  <a:latin typeface="Calibri"/>
                  <a:ea typeface="Calibri"/>
                  <a:cs typeface="Calibri"/>
                  <a:sym typeface="Calibri"/>
                </a:rPr>
                <a:t>Τίτλος Προγράμματος Καλλιέργειας Δεξιοτήτων</a:t>
              </a:r>
              <a:endParaRPr/>
            </a:p>
          </p:txBody>
        </p:sp>
        <p:sp>
          <p:nvSpPr>
            <p:cNvPr id="101" name="Google Shape;101;p3"/>
            <p:cNvSpPr/>
            <p:nvPr/>
          </p:nvSpPr>
          <p:spPr>
            <a:xfrm>
              <a:off x="1862797" y="3012129"/>
              <a:ext cx="3277772" cy="675249"/>
            </a:xfrm>
            <a:prstGeom prst="round2SameRect">
              <a:avLst>
                <a:gd name="adj1" fmla="val 16667"/>
                <a:gd name="adj2" fmla="val 0"/>
              </a:avLst>
            </a:prstGeom>
            <a:solidFill>
              <a:srgbClr val="D9D4F4">
                <a:alpha val="89803"/>
              </a:srgbClr>
            </a:solidFill>
            <a:ln w="12700" cap="flat" cmpd="sng">
              <a:solidFill>
                <a:srgbClr val="D9D4F4">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txBox="1"/>
            <p:nvPr/>
          </p:nvSpPr>
          <p:spPr>
            <a:xfrm>
              <a:off x="1865375" y="2937612"/>
              <a:ext cx="3281368" cy="644310"/>
            </a:xfrm>
            <a:prstGeom prst="rect">
              <a:avLst/>
            </a:prstGeom>
            <a:noFill/>
            <a:ln>
              <a:noFill/>
            </a:ln>
          </p:spPr>
          <p:txBody>
            <a:bodyPr spcFirstLastPara="1" wrap="square" lIns="137150" tIns="68575" rIns="137150" bIns="68575" anchor="ctr" anchorCtr="0">
              <a:noAutofit/>
            </a:bodyPr>
            <a:lstStyle/>
            <a:p>
              <a:pPr marL="285750" marR="0" lvl="1" indent="-57150" algn="l" rtl="0">
                <a:lnSpc>
                  <a:spcPct val="90000"/>
                </a:lnSpc>
                <a:spcBef>
                  <a:spcPts val="0"/>
                </a:spcBef>
                <a:spcAft>
                  <a:spcPts val="0"/>
                </a:spcAft>
                <a:buClr>
                  <a:schemeClr val="dk1"/>
                </a:buClr>
                <a:buSzPts val="3600"/>
                <a:buFont typeface="Calibri"/>
                <a:buNone/>
              </a:pPr>
              <a:endParaRPr sz="3600" b="0" i="0" u="none" strike="noStrike" cap="none">
                <a:solidFill>
                  <a:schemeClr val="dk1"/>
                </a:solidFill>
                <a:latin typeface="Calibri"/>
                <a:ea typeface="Calibri"/>
                <a:cs typeface="Calibri"/>
                <a:sym typeface="Calibri"/>
              </a:endParaRPr>
            </a:p>
          </p:txBody>
        </p:sp>
        <p:sp>
          <p:nvSpPr>
            <p:cNvPr id="103" name="Google Shape;103;p3"/>
            <p:cNvSpPr/>
            <p:nvPr/>
          </p:nvSpPr>
          <p:spPr>
            <a:xfrm>
              <a:off x="0" y="2813503"/>
              <a:ext cx="1865376" cy="892527"/>
            </a:xfrm>
            <a:prstGeom prst="roundRect">
              <a:avLst>
                <a:gd name="adj" fmla="val 16667"/>
              </a:avLst>
            </a:prstGeom>
            <a:solidFill>
              <a:srgbClr val="8771E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txBox="1"/>
            <p:nvPr/>
          </p:nvSpPr>
          <p:spPr>
            <a:xfrm>
              <a:off x="43570" y="2857073"/>
              <a:ext cx="1778236" cy="805387"/>
            </a:xfrm>
            <a:prstGeom prst="rect">
              <a:avLst/>
            </a:prstGeom>
            <a:noFill/>
            <a:ln>
              <a:noFill/>
            </a:ln>
          </p:spPr>
          <p:txBody>
            <a:bodyPr spcFirstLastPara="1" wrap="square" lIns="49525" tIns="24750" rIns="49525" bIns="247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l-GR" sz="1300">
                  <a:solidFill>
                    <a:schemeClr val="lt1"/>
                  </a:solidFill>
                  <a:latin typeface="Calibri"/>
                  <a:ea typeface="Calibri"/>
                  <a:cs typeface="Calibri"/>
                  <a:sym typeface="Calibri"/>
                </a:rPr>
                <a:t>Σύνδεσμος (link) εκπαιδευτικού υλικού στο Αποθετήριο του ΙΕΠ</a:t>
              </a:r>
              <a:endParaRPr/>
            </a:p>
          </p:txBody>
        </p:sp>
        <p:sp>
          <p:nvSpPr>
            <p:cNvPr id="105" name="Google Shape;105;p3"/>
            <p:cNvSpPr/>
            <p:nvPr/>
          </p:nvSpPr>
          <p:spPr>
            <a:xfrm flipH="1">
              <a:off x="1975339" y="3828049"/>
              <a:ext cx="3207433" cy="759655"/>
            </a:xfrm>
            <a:prstGeom prst="round2SameRect">
              <a:avLst>
                <a:gd name="adj1" fmla="val 16667"/>
                <a:gd name="adj2" fmla="val 0"/>
              </a:avLst>
            </a:prstGeom>
            <a:solidFill>
              <a:srgbClr val="EFCED4">
                <a:alpha val="89803"/>
              </a:srgbClr>
            </a:solidFill>
            <a:ln w="12700" cap="flat" cmpd="sng">
              <a:solidFill>
                <a:srgbClr val="EFCED4">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dirty="0" smtClean="0"/>
                <a:t>ΝΗΠΙΑΓΩΓΕΙΟ</a:t>
              </a:r>
              <a:endParaRPr/>
            </a:p>
          </p:txBody>
        </p:sp>
        <p:sp>
          <p:nvSpPr>
            <p:cNvPr id="106" name="Google Shape;106;p3"/>
            <p:cNvSpPr txBox="1"/>
            <p:nvPr/>
          </p:nvSpPr>
          <p:spPr>
            <a:xfrm>
              <a:off x="1865375" y="3874766"/>
              <a:ext cx="3281368" cy="644310"/>
            </a:xfrm>
            <a:prstGeom prst="rect">
              <a:avLst/>
            </a:prstGeom>
            <a:noFill/>
            <a:ln>
              <a:noFill/>
            </a:ln>
          </p:spPr>
          <p:txBody>
            <a:bodyPr spcFirstLastPara="1" wrap="square" lIns="137150" tIns="68575" rIns="137150" bIns="68575" anchor="ctr" anchorCtr="0">
              <a:noAutofit/>
            </a:bodyPr>
            <a:lstStyle/>
            <a:p>
              <a:pPr marL="285750" marR="0" lvl="1" indent="-57150" algn="l" rtl="0">
                <a:lnSpc>
                  <a:spcPct val="90000"/>
                </a:lnSpc>
                <a:spcBef>
                  <a:spcPts val="0"/>
                </a:spcBef>
                <a:spcAft>
                  <a:spcPts val="0"/>
                </a:spcAft>
                <a:buClr>
                  <a:schemeClr val="dk1"/>
                </a:buClr>
                <a:buSzPts val="3600"/>
                <a:buFont typeface="Calibri"/>
                <a:buNone/>
              </a:pPr>
              <a:endParaRPr sz="3600" b="0" i="0" u="none" strike="noStrike" cap="none">
                <a:solidFill>
                  <a:schemeClr val="dk1"/>
                </a:solidFill>
                <a:latin typeface="Calibri"/>
                <a:ea typeface="Calibri"/>
                <a:cs typeface="Calibri"/>
                <a:sym typeface="Calibri"/>
              </a:endParaRPr>
            </a:p>
          </p:txBody>
        </p:sp>
        <p:sp>
          <p:nvSpPr>
            <p:cNvPr id="107" name="Google Shape;107;p3"/>
            <p:cNvSpPr/>
            <p:nvPr/>
          </p:nvSpPr>
          <p:spPr>
            <a:xfrm>
              <a:off x="0" y="3750657"/>
              <a:ext cx="1865376" cy="892527"/>
            </a:xfrm>
            <a:prstGeom prst="roundRect">
              <a:avLst>
                <a:gd name="adj" fmla="val 16667"/>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txBox="1"/>
            <p:nvPr/>
          </p:nvSpPr>
          <p:spPr>
            <a:xfrm>
              <a:off x="43570" y="3794227"/>
              <a:ext cx="1778236" cy="805387"/>
            </a:xfrm>
            <a:prstGeom prst="rect">
              <a:avLst/>
            </a:prstGeom>
            <a:noFill/>
            <a:ln>
              <a:noFill/>
            </a:ln>
          </p:spPr>
          <p:txBody>
            <a:bodyPr spcFirstLastPara="1" wrap="square" lIns="49525" tIns="24750" rIns="49525" bIns="247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l-GR" sz="1300">
                  <a:solidFill>
                    <a:schemeClr val="lt1"/>
                  </a:solidFill>
                  <a:latin typeface="Calibri"/>
                  <a:ea typeface="Calibri"/>
                  <a:cs typeface="Calibri"/>
                  <a:sym typeface="Calibri"/>
                </a:rPr>
                <a:t>Βαθμίδα/Τάξη</a:t>
              </a:r>
              <a:endParaRPr/>
            </a:p>
          </p:txBody>
        </p:sp>
      </p:grpSp>
      <p:grpSp>
        <p:nvGrpSpPr>
          <p:cNvPr id="109" name="Google Shape;109;p3"/>
          <p:cNvGrpSpPr/>
          <p:nvPr/>
        </p:nvGrpSpPr>
        <p:grpSpPr>
          <a:xfrm>
            <a:off x="6189785" y="1"/>
            <a:ext cx="5627077" cy="6858000"/>
            <a:chOff x="17585" y="-1278515"/>
            <a:chExt cx="6002215" cy="5838093"/>
          </a:xfrm>
        </p:grpSpPr>
        <p:sp>
          <p:nvSpPr>
            <p:cNvPr id="110" name="Google Shape;110;p3"/>
            <p:cNvSpPr/>
            <p:nvPr/>
          </p:nvSpPr>
          <p:spPr>
            <a:xfrm rot="5400000">
              <a:off x="369275" y="-729875"/>
              <a:ext cx="5838093" cy="4740813"/>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p:nvPr/>
          </p:nvSpPr>
          <p:spPr>
            <a:xfrm>
              <a:off x="73855" y="-645471"/>
              <a:ext cx="5945945" cy="5190978"/>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12" name="Google Shape;112;p3"/>
            <p:cNvSpPr/>
            <p:nvPr/>
          </p:nvSpPr>
          <p:spPr>
            <a:xfrm>
              <a:off x="17585" y="-765044"/>
              <a:ext cx="1755648" cy="4600136"/>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91060" y="91060"/>
              <a:ext cx="1683256" cy="4463107"/>
            </a:xfrm>
            <a:prstGeom prst="rect">
              <a:avLst/>
            </a:prstGeom>
            <a:noFill/>
            <a:ln>
              <a:noFill/>
            </a:ln>
          </p:spPr>
          <p:txBody>
            <a:bodyPr spcFirstLastPara="1" wrap="square" lIns="72375" tIns="36175" rIns="72375" bIns="361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l-GR" sz="1900" dirty="0">
                  <a:solidFill>
                    <a:schemeClr val="lt1"/>
                  </a:solidFill>
                  <a:latin typeface="Calibri"/>
                  <a:ea typeface="Calibri"/>
                  <a:cs typeface="Calibri"/>
                  <a:sym typeface="Calibri"/>
                </a:rPr>
                <a:t>Σύντομη Περιγραφή του Προγράμματος</a:t>
              </a:r>
              <a:endParaRPr/>
            </a:p>
          </p:txBody>
        </p:sp>
      </p:grpSp>
      <p:sp>
        <p:nvSpPr>
          <p:cNvPr id="30" name="29 - Ορθογώνιο"/>
          <p:cNvSpPr/>
          <p:nvPr/>
        </p:nvSpPr>
        <p:spPr>
          <a:xfrm>
            <a:off x="2713175" y="4304715"/>
            <a:ext cx="3167121" cy="1169551"/>
          </a:xfrm>
          <a:prstGeom prst="rect">
            <a:avLst/>
          </a:prstGeom>
        </p:spPr>
        <p:txBody>
          <a:bodyPr wrap="square">
            <a:spAutoFit/>
          </a:bodyPr>
          <a:lstStyle/>
          <a:p>
            <a:r>
              <a:rPr lang="en-US" dirty="0" smtClean="0">
                <a:hlinkClick r:id="rId3"/>
              </a:rPr>
              <a:t>https</a:t>
            </a:r>
            <a:r>
              <a:rPr lang="en-US" dirty="0" smtClean="0">
                <a:hlinkClick r:id="rId3"/>
              </a:rPr>
              <a:t>://</a:t>
            </a:r>
            <a:r>
              <a:rPr lang="en-US" dirty="0" smtClean="0">
                <a:hlinkClick r:id="rId3"/>
              </a:rPr>
              <a:t>nutritionactivityprogram.com/teachers</a:t>
            </a:r>
            <a:endParaRPr lang="en-US" dirty="0" smtClean="0"/>
          </a:p>
          <a:p>
            <a:r>
              <a:rPr lang="en-US" dirty="0" smtClean="0"/>
              <a:t>https://www.etwinning.net/el/pub/get-inspired/kits/kit.cfm?id=1441 </a:t>
            </a:r>
          </a:p>
          <a:p>
            <a:r>
              <a:rPr lang="en-US" dirty="0" smtClean="0"/>
              <a:t>	</a:t>
            </a:r>
          </a:p>
        </p:txBody>
      </p:sp>
      <p:sp>
        <p:nvSpPr>
          <p:cNvPr id="31" name="30 - Ορθογώνιο"/>
          <p:cNvSpPr/>
          <p:nvPr/>
        </p:nvSpPr>
        <p:spPr>
          <a:xfrm rot="10800000" flipV="1">
            <a:off x="2729133" y="2642074"/>
            <a:ext cx="3474720" cy="523220"/>
          </a:xfrm>
          <a:prstGeom prst="rect">
            <a:avLst/>
          </a:prstGeom>
        </p:spPr>
        <p:txBody>
          <a:bodyPr wrap="square">
            <a:spAutoFit/>
          </a:bodyPr>
          <a:lstStyle/>
          <a:p>
            <a:r>
              <a:rPr lang="el-GR" b="1" dirty="0" smtClean="0"/>
              <a:t>1. ΥΓΕΙΑ: Διατροφή- </a:t>
            </a:r>
            <a:r>
              <a:rPr lang="el-GR" b="1" dirty="0" err="1" smtClean="0"/>
              <a:t>Αυτομέριμνα</a:t>
            </a:r>
            <a:r>
              <a:rPr lang="el-GR" b="1" dirty="0" smtClean="0"/>
              <a:t>, Οδική Ασφάλεια 	</a:t>
            </a:r>
          </a:p>
        </p:txBody>
      </p:sp>
      <p:sp>
        <p:nvSpPr>
          <p:cNvPr id="32" name="31 - Ορθογώνιο"/>
          <p:cNvSpPr/>
          <p:nvPr/>
        </p:nvSpPr>
        <p:spPr>
          <a:xfrm>
            <a:off x="2799471" y="3488787"/>
            <a:ext cx="3221501" cy="523220"/>
          </a:xfrm>
          <a:prstGeom prst="rect">
            <a:avLst/>
          </a:prstGeom>
        </p:spPr>
        <p:txBody>
          <a:bodyPr wrap="square">
            <a:spAutoFit/>
          </a:bodyPr>
          <a:lstStyle/>
          <a:p>
            <a:r>
              <a:rPr lang="el-GR" dirty="0" smtClean="0"/>
              <a:t>ΔΙΑΤΡΟΦΗ: Πηγή ζωής και τέχνης 	</a:t>
            </a:r>
          </a:p>
        </p:txBody>
      </p:sp>
      <p:sp>
        <p:nvSpPr>
          <p:cNvPr id="20483" name="Rectangle 3"/>
          <p:cNvSpPr>
            <a:spLocks noChangeArrowheads="1"/>
          </p:cNvSpPr>
          <p:nvPr/>
        </p:nvSpPr>
        <p:spPr bwMode="auto">
          <a:xfrm>
            <a:off x="7990448" y="1237956"/>
            <a:ext cx="4201551"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πρόγραμμα έχει τίτλο </a:t>
            </a: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καλή διατροφή και η άσκηση μας δίνουν υγεία».</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Αναφέρεται σε παιδιά ηλικίας 4-6 ετών. Πραγματοποιείται με τη συνεργασία 2 Νηπιαγωγείων της Ελλάδας ένα από τον Πειραιά και ένα από τη Θεσσαλονίκη. Έχει διάρκεια 2 μηνών ( συνολικός χρόνος 15 διδακτικές ώρες) και συμμετέχουν περίπου 40 παιδιά και από τα δύο σχολεία.</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Το πρόγραμμα ασχολείται με την υγιεινή διατροφή που είναι ένα θέμα με πολλές πτυχές.  Έτσι προτείνεται μια σειρά δραστηριοτήτων που αναπτύσσει τα θέματα της διατροφής μέσα από τα παιχνίδια, τα</a:t>
            </a: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εικαστικά και τη σωματική δραστηριότητα.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μαθητές -μέσα από ευχάριστες βιωματικές, </a:t>
            </a:r>
            <a:r>
              <a:rPr kumimoji="0" lang="el-G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διαθεματικές</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ομαδικές και ατομικές δραστηριότητες και παιχνίδια αντιλαμβάνονται τη σημασία της διατροφής και της φυσικής αγωγής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στη βελτίωση της υγείας τους,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ΣΤΟΧΟΙ</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ευαισθητοποιηθούν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σχετικά</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με</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αξία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σωστής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διατροφής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και</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άσκησης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στη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ζωή</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τους</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αποκτήσουν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ανεξαρτησία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και</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πρωτοβουλία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στη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διαδικασία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μάθησης</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απόκτησουν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εμπειρία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σε</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βασικές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δεξιότητες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στη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χρήση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απλών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εργαλείων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ΤΠΕ</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αναπτύξουν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κοινωνικές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δεξιοτητες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εργασία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σε</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ζευγάρια</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και</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ομάδες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σεβασμός</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των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ιδεών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των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άλλων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αυτοπεποίθηση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ανάληψη</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πρωτοβουλιών</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κ.ά</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dirty="0"/>
              <a:t>1</a:t>
            </a:r>
            <a:r>
              <a:rPr lang="el-GR" baseline="30000" dirty="0"/>
              <a:t>ο</a:t>
            </a:r>
            <a:r>
              <a:rPr lang="el-GR" dirty="0"/>
              <a:t> Εργαστήριο: Δραστηριότητα Γνωριμίας</a:t>
            </a:r>
            <a:endParaRPr/>
          </a:p>
        </p:txBody>
      </p:sp>
      <p:grpSp>
        <p:nvGrpSpPr>
          <p:cNvPr id="119" name="Google Shape;119;p4"/>
          <p:cNvGrpSpPr/>
          <p:nvPr/>
        </p:nvGrpSpPr>
        <p:grpSpPr>
          <a:xfrm>
            <a:off x="985530" y="1944820"/>
            <a:ext cx="5246457" cy="4169218"/>
            <a:chOff x="-7415" y="217669"/>
            <a:chExt cx="5246457" cy="4169218"/>
          </a:xfrm>
        </p:grpSpPr>
        <p:sp>
          <p:nvSpPr>
            <p:cNvPr id="120" name="Google Shape;120;p4"/>
            <p:cNvSpPr/>
            <p:nvPr/>
          </p:nvSpPr>
          <p:spPr>
            <a:xfrm rot="5400000">
              <a:off x="1782952" y="517556"/>
              <a:ext cx="3481070"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p:nvPr/>
          </p:nvSpPr>
          <p:spPr>
            <a:xfrm>
              <a:off x="1865375" y="3379421"/>
              <a:ext cx="3154339" cy="374898"/>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pPr>
              <a:endParaRPr/>
            </a:p>
          </p:txBody>
        </p:sp>
        <p:sp>
          <p:nvSpPr>
            <p:cNvPr id="123" name="Google Shape;123;p4"/>
            <p:cNvSpPr txBox="1"/>
            <p:nvPr/>
          </p:nvSpPr>
          <p:spPr>
            <a:xfrm>
              <a:off x="-7415" y="217669"/>
              <a:ext cx="5246457"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endParaRPr/>
            </a:p>
          </p:txBody>
        </p:sp>
      </p:grpSp>
      <p:grpSp>
        <p:nvGrpSpPr>
          <p:cNvPr id="124" name="Google Shape;124;p4"/>
          <p:cNvGrpSpPr/>
          <p:nvPr/>
        </p:nvGrpSpPr>
        <p:grpSpPr>
          <a:xfrm>
            <a:off x="6172200" y="1230940"/>
            <a:ext cx="5383128" cy="4945969"/>
            <a:chOff x="0" y="-594685"/>
            <a:chExt cx="5383128" cy="4945969"/>
          </a:xfrm>
        </p:grpSpPr>
        <p:sp>
          <p:nvSpPr>
            <p:cNvPr id="125" name="Google Shape;125;p4"/>
            <p:cNvSpPr/>
            <p:nvPr/>
          </p:nvSpPr>
          <p:spPr>
            <a:xfrm>
              <a:off x="1735815" y="-594685"/>
              <a:ext cx="3647313"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smtClean="0"/>
                <a:t>Cisco </a:t>
              </a:r>
              <a:r>
                <a:rPr lang="en-US" dirty="0" err="1" smtClean="0"/>
                <a:t>webex</a:t>
              </a:r>
              <a:r>
                <a:rPr lang="en-US" dirty="0" smtClean="0"/>
                <a:t> meetings</a:t>
              </a:r>
              <a:endParaRPr/>
            </a:p>
          </p:txBody>
        </p:sp>
        <p:sp>
          <p:nvSpPr>
            <p:cNvPr id="126" name="Google Shape;126;p4"/>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27" name="Google Shape;127;p4"/>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129" name="Google Shape;129;p4"/>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31" name="Google Shape;131;p4"/>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16 - Ορθογώνιο"/>
          <p:cNvSpPr/>
          <p:nvPr/>
        </p:nvSpPr>
        <p:spPr>
          <a:xfrm>
            <a:off x="2087456" y="1372678"/>
            <a:ext cx="2249334" cy="286232"/>
          </a:xfrm>
          <a:prstGeom prst="rect">
            <a:avLst/>
          </a:prstGeom>
        </p:spPr>
        <p:txBody>
          <a:bodyPr wrap="none">
            <a:spAutoFit/>
          </a:bodyPr>
          <a:lstStyle/>
          <a:p>
            <a:pPr lvl="0" algn="ctr">
              <a:lnSpc>
                <a:spcPct val="90000"/>
              </a:lnSpc>
              <a:buClr>
                <a:schemeClr val="lt1"/>
              </a:buClr>
              <a:buSzPts val="1800"/>
            </a:pPr>
            <a:r>
              <a:rPr lang="el-GR" dirty="0" smtClean="0">
                <a:solidFill>
                  <a:schemeClr val="lt1"/>
                </a:solidFill>
                <a:latin typeface="Calibri"/>
                <a:ea typeface="Calibri"/>
                <a:cs typeface="Calibri"/>
                <a:sym typeface="Calibri"/>
              </a:rPr>
              <a:t>Περιγραφή Δραστηριότητας</a:t>
            </a:r>
            <a:endParaRPr lang="el-GR" dirty="0"/>
          </a:p>
        </p:txBody>
      </p:sp>
      <p:sp>
        <p:nvSpPr>
          <p:cNvPr id="19" name="18 - Ορθογώνιο"/>
          <p:cNvSpPr/>
          <p:nvPr/>
        </p:nvSpPr>
        <p:spPr>
          <a:xfrm>
            <a:off x="754743" y="1944914"/>
            <a:ext cx="5138057" cy="3970318"/>
          </a:xfrm>
          <a:prstGeom prst="rect">
            <a:avLst/>
          </a:prstGeom>
        </p:spPr>
        <p:txBody>
          <a:bodyPr wrap="square">
            <a:spAutoFit/>
          </a:bodyPr>
          <a:lstStyle/>
          <a:p>
            <a:pPr lvl="0" fontAlgn="base">
              <a:spcBef>
                <a:spcPct val="0"/>
              </a:spcBef>
              <a:spcAft>
                <a:spcPct val="0"/>
              </a:spcAft>
              <a:buClrTx/>
              <a:buFont typeface="Wingdings" pitchFamily="2" charset="2"/>
              <a:buChar char="q"/>
            </a:pPr>
            <a:r>
              <a:rPr lang="el-GR" sz="1800" dirty="0" smtClean="0">
                <a:solidFill>
                  <a:schemeClr val="tx1"/>
                </a:solidFill>
                <a:latin typeface="Arial" pitchFamily="34" charset="0"/>
                <a:ea typeface="Times New Roman" pitchFamily="18" charset="0"/>
                <a:cs typeface="Arial" pitchFamily="34" charset="0"/>
              </a:rPr>
              <a:t>Μετά τις απαραίτητες επαφές μεταξύ των </a:t>
            </a:r>
            <a:r>
              <a:rPr lang="el-GR" sz="1800" dirty="0" err="1" smtClean="0">
                <a:solidFill>
                  <a:schemeClr val="tx1"/>
                </a:solidFill>
                <a:latin typeface="Arial" pitchFamily="34" charset="0"/>
                <a:ea typeface="Times New Roman" pitchFamily="18" charset="0"/>
                <a:cs typeface="Arial" pitchFamily="34" charset="0"/>
              </a:rPr>
              <a:t>εκαπαιδευτικών</a:t>
            </a:r>
            <a:r>
              <a:rPr lang="el-GR" sz="1800" dirty="0" smtClean="0">
                <a:solidFill>
                  <a:schemeClr val="tx1"/>
                </a:solidFill>
                <a:latin typeface="Arial" pitchFamily="34" charset="0"/>
                <a:ea typeface="Times New Roman" pitchFamily="18" charset="0"/>
                <a:cs typeface="Arial" pitchFamily="34" charset="0"/>
              </a:rPr>
              <a:t> που λύνουν τα θέματα ασφάλειας στο διαδίκτυο, προγραμματίζεται η πρώτη επαφή. </a:t>
            </a:r>
            <a:endParaRPr lang="en-US" sz="1800" dirty="0" smtClean="0">
              <a:solidFill>
                <a:schemeClr val="tx1"/>
              </a:solidFill>
              <a:latin typeface="Arial" pitchFamily="34" charset="0"/>
              <a:ea typeface="Times New Roman" pitchFamily="18" charset="0"/>
              <a:cs typeface="Arial" pitchFamily="34" charset="0"/>
            </a:endParaRPr>
          </a:p>
          <a:p>
            <a:pPr lvl="0" eaLnBrk="0" fontAlgn="base" hangingPunct="0">
              <a:spcBef>
                <a:spcPct val="0"/>
              </a:spcBef>
              <a:spcAft>
                <a:spcPct val="0"/>
              </a:spcAft>
              <a:buClrTx/>
              <a:buFont typeface="Wingdings" pitchFamily="2" charset="2"/>
              <a:buChar char="q"/>
            </a:pPr>
            <a:r>
              <a:rPr lang="el-GR" sz="1800" dirty="0" smtClean="0">
                <a:solidFill>
                  <a:schemeClr val="tx1"/>
                </a:solidFill>
                <a:latin typeface="Arial" pitchFamily="34" charset="0"/>
                <a:ea typeface="Times New Roman" pitchFamily="18" charset="0"/>
                <a:cs typeface="Arial" pitchFamily="34" charset="0"/>
              </a:rPr>
              <a:t>Σε σύγχρονη σύνδεση μέσω </a:t>
            </a:r>
            <a:r>
              <a:rPr lang="en-US" sz="1800" dirty="0" err="1" smtClean="0">
                <a:solidFill>
                  <a:schemeClr val="tx1"/>
                </a:solidFill>
                <a:latin typeface="Arial" pitchFamily="34" charset="0"/>
                <a:ea typeface="Times New Roman" pitchFamily="18" charset="0"/>
                <a:cs typeface="Arial" pitchFamily="34" charset="0"/>
              </a:rPr>
              <a:t>webex</a:t>
            </a:r>
            <a:r>
              <a:rPr lang="el-GR" sz="1800" dirty="0" smtClean="0">
                <a:solidFill>
                  <a:schemeClr val="tx1"/>
                </a:solidFill>
                <a:latin typeface="Arial" pitchFamily="34" charset="0"/>
                <a:ea typeface="Times New Roman" pitchFamily="18" charset="0"/>
                <a:cs typeface="Arial" pitchFamily="34" charset="0"/>
              </a:rPr>
              <a:t> οι δύο τάξεις παίζουν ζωντανά </a:t>
            </a:r>
            <a:r>
              <a:rPr lang="el-GR" sz="1800" b="1" dirty="0" smtClean="0">
                <a:solidFill>
                  <a:schemeClr val="tx1"/>
                </a:solidFill>
                <a:latin typeface="Arial" pitchFamily="34" charset="0"/>
                <a:ea typeface="Times New Roman" pitchFamily="18" charset="0"/>
                <a:cs typeface="Arial" pitchFamily="34" charset="0"/>
              </a:rPr>
              <a:t>το παιχνίδι </a:t>
            </a:r>
            <a:r>
              <a:rPr lang="el-GR" sz="1800" dirty="0" smtClean="0">
                <a:solidFill>
                  <a:schemeClr val="tx1"/>
                </a:solidFill>
                <a:latin typeface="Arial" pitchFamily="34" charset="0"/>
                <a:ea typeface="Times New Roman" pitchFamily="18" charset="0"/>
                <a:cs typeface="Arial" pitchFamily="34" charset="0"/>
              </a:rPr>
              <a:t>«Πως σε λένε;» και συστήνονται μεταξύ τους</a:t>
            </a:r>
            <a:endParaRPr lang="en-US" sz="1800" dirty="0" smtClean="0">
              <a:solidFill>
                <a:schemeClr val="tx1"/>
              </a:solidFill>
              <a:latin typeface="Arial" pitchFamily="34" charset="0"/>
              <a:ea typeface="Times New Roman" pitchFamily="18" charset="0"/>
              <a:cs typeface="Arial" pitchFamily="34" charset="0"/>
            </a:endParaRPr>
          </a:p>
          <a:p>
            <a:pPr lvl="0" eaLnBrk="0" fontAlgn="base" hangingPunct="0">
              <a:spcBef>
                <a:spcPct val="0"/>
              </a:spcBef>
              <a:spcAft>
                <a:spcPct val="0"/>
              </a:spcAft>
              <a:buClrTx/>
              <a:buFont typeface="Wingdings" pitchFamily="2" charset="2"/>
              <a:buChar char="q"/>
            </a:pPr>
            <a:r>
              <a:rPr lang="el-GR" sz="1800" b="1" dirty="0" smtClean="0">
                <a:solidFill>
                  <a:schemeClr val="tx1"/>
                </a:solidFill>
                <a:latin typeface="Arial" pitchFamily="34" charset="0"/>
                <a:ea typeface="Times New Roman" pitchFamily="18" charset="0"/>
                <a:cs typeface="Arial" pitchFamily="34" charset="0"/>
              </a:rPr>
              <a:t>Παίζουμε </a:t>
            </a:r>
            <a:r>
              <a:rPr lang="el-GR" sz="1800" b="1" dirty="0" err="1" smtClean="0">
                <a:solidFill>
                  <a:schemeClr val="tx1"/>
                </a:solidFill>
                <a:latin typeface="Arial" pitchFamily="34" charset="0"/>
                <a:ea typeface="Times New Roman" pitchFamily="18" charset="0"/>
                <a:cs typeface="Arial" pitchFamily="34" charset="0"/>
              </a:rPr>
              <a:t>παζλ</a:t>
            </a:r>
            <a:r>
              <a:rPr lang="el-GR" sz="1800" dirty="0" smtClean="0">
                <a:solidFill>
                  <a:schemeClr val="tx1"/>
                </a:solidFill>
                <a:latin typeface="Arial" pitchFamily="34" charset="0"/>
                <a:ea typeface="Times New Roman" pitchFamily="18" charset="0"/>
                <a:cs typeface="Arial" pitchFamily="34" charset="0"/>
              </a:rPr>
              <a:t>. Τα παιδιά της κάθε τάξης</a:t>
            </a:r>
            <a:r>
              <a:rPr lang="en-US" sz="1800" dirty="0" smtClean="0">
                <a:solidFill>
                  <a:schemeClr val="tx1"/>
                </a:solidFill>
                <a:latin typeface="Arial" pitchFamily="34" charset="0"/>
                <a:ea typeface="Times New Roman" pitchFamily="18" charset="0"/>
                <a:cs typeface="Arial" pitchFamily="34" charset="0"/>
              </a:rPr>
              <a:t> </a:t>
            </a:r>
            <a:r>
              <a:rPr lang="el-GR" sz="1800" dirty="0" smtClean="0">
                <a:solidFill>
                  <a:schemeClr val="tx1"/>
                </a:solidFill>
                <a:latin typeface="Arial" pitchFamily="34" charset="0"/>
                <a:ea typeface="Times New Roman" pitchFamily="18" charset="0"/>
                <a:cs typeface="Arial" pitchFamily="34" charset="0"/>
              </a:rPr>
              <a:t>βάζουν σε έναν δίσκο τρόφιμα που πιστεύουν ότι είναι υγιεινά και τους κάνουν καλό. Οι δύο εκπαιδευτικοί βγάζουν φωτογραφία τους δίσκους και τους κάνουν </a:t>
            </a:r>
            <a:r>
              <a:rPr lang="el-GR" sz="1800" dirty="0" err="1" smtClean="0">
                <a:solidFill>
                  <a:schemeClr val="tx1"/>
                </a:solidFill>
                <a:latin typeface="Arial" pitchFamily="34" charset="0"/>
                <a:ea typeface="Times New Roman" pitchFamily="18" charset="0"/>
                <a:cs typeface="Arial" pitchFamily="34" charset="0"/>
              </a:rPr>
              <a:t>παζλ</a:t>
            </a:r>
            <a:r>
              <a:rPr lang="el-GR" sz="1800" dirty="0" smtClean="0">
                <a:solidFill>
                  <a:schemeClr val="tx1"/>
                </a:solidFill>
                <a:latin typeface="Arial" pitchFamily="34" charset="0"/>
                <a:ea typeface="Times New Roman" pitchFamily="18" charset="0"/>
                <a:cs typeface="Arial" pitchFamily="34" charset="0"/>
              </a:rPr>
              <a:t>. Η κάθε τάξη λύνει το </a:t>
            </a:r>
            <a:r>
              <a:rPr lang="el-GR" sz="1800" dirty="0" err="1" smtClean="0">
                <a:solidFill>
                  <a:schemeClr val="tx1"/>
                </a:solidFill>
                <a:latin typeface="Arial" pitchFamily="34" charset="0"/>
                <a:ea typeface="Times New Roman" pitchFamily="18" charset="0"/>
                <a:cs typeface="Arial" pitchFamily="34" charset="0"/>
              </a:rPr>
              <a:t>παλζ</a:t>
            </a:r>
            <a:r>
              <a:rPr lang="el-GR" sz="1800" dirty="0" smtClean="0">
                <a:solidFill>
                  <a:schemeClr val="tx1"/>
                </a:solidFill>
                <a:latin typeface="Arial" pitchFamily="34" charset="0"/>
                <a:ea typeface="Times New Roman" pitchFamily="18" charset="0"/>
                <a:cs typeface="Arial" pitchFamily="34" charset="0"/>
              </a:rPr>
              <a:t> και βλέπει ποια τρόφιμα έβαλαν οι συνεργάτες τους.</a:t>
            </a:r>
            <a:endParaRPr lang="en-US" sz="1800" dirty="0" smtClean="0">
              <a:solidFill>
                <a:schemeClr val="tx1"/>
              </a:solidFill>
              <a:latin typeface="Arial" pitchFamily="34" charset="0"/>
              <a:ea typeface="Times New Roman" pitchFamily="18" charset="0"/>
              <a:cs typeface="Arial" pitchFamily="34" charset="0"/>
            </a:endParaRPr>
          </a:p>
        </p:txBody>
      </p:sp>
      <p:sp>
        <p:nvSpPr>
          <p:cNvPr id="20" name="19 - Ορθογώνιο"/>
          <p:cNvSpPr/>
          <p:nvPr/>
        </p:nvSpPr>
        <p:spPr>
          <a:xfrm>
            <a:off x="8259560" y="2172027"/>
            <a:ext cx="2494594" cy="523220"/>
          </a:xfrm>
          <a:prstGeom prst="rect">
            <a:avLst/>
          </a:prstGeom>
        </p:spPr>
        <p:txBody>
          <a:bodyPr wrap="none">
            <a:spAutoFit/>
          </a:bodyPr>
          <a:lstStyle/>
          <a:p>
            <a:r>
              <a:rPr lang="en-US" dirty="0" smtClean="0">
                <a:hlinkClick r:id="rId3"/>
              </a:rPr>
              <a:t>http://www.jigsawplanet.com/</a:t>
            </a:r>
            <a:endParaRPr lang="en-US" dirty="0" smtClean="0"/>
          </a:p>
          <a:p>
            <a:endParaRPr lang="en-US" dirty="0"/>
          </a:p>
        </p:txBody>
      </p:sp>
      <p:sp>
        <p:nvSpPr>
          <p:cNvPr id="22" name="21 - Ορθογώνιο"/>
          <p:cNvSpPr/>
          <p:nvPr/>
        </p:nvSpPr>
        <p:spPr>
          <a:xfrm>
            <a:off x="8466147" y="4386459"/>
            <a:ext cx="2996333" cy="523220"/>
          </a:xfrm>
          <a:prstGeom prst="rect">
            <a:avLst/>
          </a:prstGeom>
        </p:spPr>
        <p:txBody>
          <a:bodyPr wrap="none">
            <a:spAutoFit/>
          </a:bodyPr>
          <a:lstStyle/>
          <a:p>
            <a:r>
              <a:rPr lang="el-GR" dirty="0" smtClean="0"/>
              <a:t>Μητρικής γλώσσας</a:t>
            </a:r>
            <a:r>
              <a:rPr lang="en-US" dirty="0" smtClean="0"/>
              <a:t> / </a:t>
            </a:r>
            <a:r>
              <a:rPr lang="el-GR" dirty="0" smtClean="0"/>
              <a:t>Προσωπική</a:t>
            </a:r>
            <a:r>
              <a:rPr lang="en-US" dirty="0" smtClean="0"/>
              <a:t>/</a:t>
            </a:r>
            <a:r>
              <a:rPr lang="el-GR" dirty="0" smtClean="0"/>
              <a:t/>
            </a:r>
            <a:br>
              <a:rPr lang="el-GR" dirty="0" smtClean="0"/>
            </a:br>
            <a:r>
              <a:rPr lang="el-GR" dirty="0" smtClean="0"/>
              <a:t>κοινωνική και μαθησιακή</a:t>
            </a:r>
            <a:r>
              <a:rPr lang="en-US" dirty="0" smtClean="0"/>
              <a:t> / </a:t>
            </a:r>
            <a:r>
              <a:rPr lang="el-GR" dirty="0" smtClean="0"/>
              <a:t>Ψηφιακή</a:t>
            </a:r>
            <a:endParaRPr lang="en-US" dirty="0"/>
          </a:p>
        </p:txBody>
      </p:sp>
      <p:sp>
        <p:nvSpPr>
          <p:cNvPr id="21"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23" name="22 - Ορθογώνιο"/>
          <p:cNvSpPr/>
          <p:nvPr/>
        </p:nvSpPr>
        <p:spPr>
          <a:xfrm>
            <a:off x="8695955" y="1657328"/>
            <a:ext cx="1636987" cy="307777"/>
          </a:xfrm>
          <a:prstGeom prst="rect">
            <a:avLst/>
          </a:prstGeom>
        </p:spPr>
        <p:txBody>
          <a:bodyPr wrap="none">
            <a:spAutoFit/>
          </a:bodyPr>
          <a:lstStyle/>
          <a:p>
            <a:r>
              <a:rPr lang="en-US" dirty="0" err="1" smtClean="0"/>
              <a:t>TwinSpace</a:t>
            </a:r>
            <a:r>
              <a:rPr lang="en-US" dirty="0" smtClean="0"/>
              <a:t> Forum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dirty="0"/>
              <a:t>2</a:t>
            </a:r>
            <a:r>
              <a:rPr lang="el-GR" baseline="30000" dirty="0"/>
              <a:t>ο</a:t>
            </a:r>
            <a:r>
              <a:rPr lang="el-GR" dirty="0"/>
              <a:t> Εργαστήριο</a:t>
            </a:r>
            <a:r>
              <a:rPr lang="el-GR" dirty="0" smtClean="0"/>
              <a:t>: Εισαγωγή</a:t>
            </a:r>
            <a:endParaRPr/>
          </a:p>
        </p:txBody>
      </p:sp>
      <p:grpSp>
        <p:nvGrpSpPr>
          <p:cNvPr id="138" name="Google Shape;138;p5"/>
          <p:cNvGrpSpPr/>
          <p:nvPr/>
        </p:nvGrpSpPr>
        <p:grpSpPr>
          <a:xfrm>
            <a:off x="838200" y="1308295"/>
            <a:ext cx="5019714" cy="4777608"/>
            <a:chOff x="0" y="-517330"/>
            <a:chExt cx="5019714" cy="4777608"/>
          </a:xfrm>
        </p:grpSpPr>
        <p:sp>
          <p:nvSpPr>
            <p:cNvPr id="140" name="Google Shape;140;p5"/>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pPr>
              <a:endParaRPr sz="1000" b="0" i="1" u="none" strike="noStrike" cap="none">
                <a:solidFill>
                  <a:srgbClr val="676A72"/>
                </a:solidFill>
                <a:latin typeface="Calibri"/>
                <a:ea typeface="Calibri"/>
                <a:cs typeface="Calibri"/>
                <a:sym typeface="Calibri"/>
              </a:endParaRPr>
            </a:p>
          </p:txBody>
        </p:sp>
        <p:sp>
          <p:nvSpPr>
            <p:cNvPr id="141" name="Google Shape;141;p5"/>
            <p:cNvSpPr/>
            <p:nvPr/>
          </p:nvSpPr>
          <p:spPr>
            <a:xfrm>
              <a:off x="0" y="-517330"/>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142" name="Google Shape;142;p5"/>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dirty="0">
                  <a:solidFill>
                    <a:schemeClr val="lt1"/>
                  </a:solidFill>
                  <a:latin typeface="Calibri"/>
                  <a:ea typeface="Calibri"/>
                  <a:cs typeface="Calibri"/>
                  <a:sym typeface="Calibri"/>
                </a:rPr>
                <a:t>Περιγραφή Δραστηριότητας</a:t>
              </a:r>
              <a:endParaRPr/>
            </a:p>
          </p:txBody>
        </p:sp>
      </p:grpSp>
      <p:grpSp>
        <p:nvGrpSpPr>
          <p:cNvPr id="143" name="Google Shape;143;p5"/>
          <p:cNvGrpSpPr/>
          <p:nvPr/>
        </p:nvGrpSpPr>
        <p:grpSpPr>
          <a:xfrm>
            <a:off x="6017456" y="1741271"/>
            <a:ext cx="5181599" cy="4351231"/>
            <a:chOff x="0" y="53"/>
            <a:chExt cx="5181599" cy="4351231"/>
          </a:xfrm>
        </p:grpSpPr>
        <p:sp>
          <p:nvSpPr>
            <p:cNvPr id="144" name="Google Shape;144;p5"/>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46" name="Google Shape;146;p5"/>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148" name="Google Shape;148;p5"/>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50" name="Google Shape;150;p5"/>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5"/>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16 - Ορθογώνιο"/>
          <p:cNvSpPr/>
          <p:nvPr/>
        </p:nvSpPr>
        <p:spPr>
          <a:xfrm>
            <a:off x="844063" y="1856934"/>
            <a:ext cx="4656406" cy="3847207"/>
          </a:xfrm>
          <a:prstGeom prst="rect">
            <a:avLst/>
          </a:prstGeom>
        </p:spPr>
        <p:txBody>
          <a:bodyPr wrap="square">
            <a:spAutoFit/>
          </a:bodyPr>
          <a:lstStyle/>
          <a:p>
            <a:pPr lvl="0" eaLnBrk="0" fontAlgn="base" hangingPunct="0">
              <a:spcBef>
                <a:spcPct val="0"/>
              </a:spcBef>
              <a:spcAft>
                <a:spcPct val="0"/>
              </a:spcAft>
              <a:buClrTx/>
            </a:pPr>
            <a:endParaRPr lang="el-GR" sz="1800" b="1" dirty="0" smtClean="0">
              <a:solidFill>
                <a:schemeClr val="tx1"/>
              </a:solidFill>
              <a:latin typeface="Arial" pitchFamily="34" charset="0"/>
              <a:ea typeface="Times New Roman" pitchFamily="18" charset="0"/>
              <a:cs typeface="Arial" pitchFamily="34" charset="0"/>
            </a:endParaRPr>
          </a:p>
          <a:p>
            <a:pPr lvl="0" eaLnBrk="0" fontAlgn="base" hangingPunct="0">
              <a:spcBef>
                <a:spcPct val="0"/>
              </a:spcBef>
              <a:spcAft>
                <a:spcPct val="0"/>
              </a:spcAft>
              <a:buClrTx/>
            </a:pPr>
            <a:r>
              <a:rPr lang="el-GR" sz="1800" b="1" dirty="0" smtClean="0">
                <a:solidFill>
                  <a:schemeClr val="tx1"/>
                </a:solidFill>
                <a:latin typeface="Arial" pitchFamily="34" charset="0"/>
                <a:ea typeface="Times New Roman" pitchFamily="18" charset="0"/>
                <a:cs typeface="Arial" pitchFamily="34" charset="0"/>
              </a:rPr>
              <a:t>Δημιουργία εννοιολογικού χάρτη</a:t>
            </a:r>
            <a:r>
              <a:rPr lang="el-GR" sz="1800" dirty="0" smtClean="0">
                <a:solidFill>
                  <a:schemeClr val="tx1"/>
                </a:solidFill>
                <a:latin typeface="Arial" pitchFamily="34" charset="0"/>
                <a:ea typeface="Times New Roman" pitchFamily="18" charset="0"/>
                <a:cs typeface="Arial" pitchFamily="34" charset="0"/>
              </a:rPr>
              <a:t>.</a:t>
            </a:r>
          </a:p>
          <a:p>
            <a:pPr lvl="0" eaLnBrk="0" fontAlgn="base" hangingPunct="0">
              <a:spcBef>
                <a:spcPct val="0"/>
              </a:spcBef>
              <a:spcAft>
                <a:spcPct val="0"/>
              </a:spcAft>
              <a:buClrTx/>
            </a:pPr>
            <a:r>
              <a:rPr lang="el-GR" sz="1800" dirty="0" smtClean="0">
                <a:solidFill>
                  <a:schemeClr val="tx1"/>
                </a:solidFill>
                <a:latin typeface="Arial" pitchFamily="34" charset="0"/>
                <a:ea typeface="Times New Roman" pitchFamily="18" charset="0"/>
                <a:cs typeface="Arial" pitchFamily="34" charset="0"/>
              </a:rPr>
              <a:t> Οι εκπαιδευτικοί συζητάνε με τους μαθητές τους τι θα ήθελαν να μάθουν για την υγιεινή διατροφή και τι γνωρίζουν ήδη. Σε έναν εννοιολογικό χάρτη, κάθε συνεργάτης προσθέτει τις ερωτήσεις και τις πρότερες γνώσεις του. Όλες οι ερωτήσεις στο χάρτη θα συζητηθούν κατά τη διάρκεια του έργου και στο τέλος θα αξιολογηθούν για να δούμε τι κατέκτησαν τα παιδιά</a:t>
            </a:r>
          </a:p>
          <a:p>
            <a:pPr lvl="0" eaLnBrk="0" fontAlgn="base" hangingPunct="0">
              <a:spcBef>
                <a:spcPct val="0"/>
              </a:spcBef>
              <a:spcAft>
                <a:spcPct val="0"/>
              </a:spcAft>
              <a:buClrTx/>
            </a:pPr>
            <a:r>
              <a:rPr lang="el-GR" sz="1800" dirty="0" smtClean="0">
                <a:solidFill>
                  <a:schemeClr val="tx1"/>
                </a:solidFill>
                <a:latin typeface="Arial" pitchFamily="34" charset="0"/>
                <a:ea typeface="Times New Roman" pitchFamily="18" charset="0"/>
                <a:cs typeface="Arial" pitchFamily="34" charset="0"/>
              </a:rPr>
              <a:t>.</a:t>
            </a:r>
          </a:p>
          <a:p>
            <a:pPr lvl="0" eaLnBrk="0" fontAlgn="base" hangingPunct="0">
              <a:spcBef>
                <a:spcPct val="0"/>
              </a:spcBef>
              <a:spcAft>
                <a:spcPct val="0"/>
              </a:spcAft>
              <a:buClrTx/>
            </a:pPr>
            <a:endParaRPr lang="el-GR" sz="2800" dirty="0" smtClean="0">
              <a:solidFill>
                <a:schemeClr val="tx1"/>
              </a:solidFill>
              <a:latin typeface="Arial" pitchFamily="34" charset="0"/>
              <a:cs typeface="Arial" pitchFamily="34" charset="0"/>
            </a:endParaRPr>
          </a:p>
        </p:txBody>
      </p:sp>
      <p:sp>
        <p:nvSpPr>
          <p:cNvPr id="18" name="17 - Ορθογώνιο"/>
          <p:cNvSpPr/>
          <p:nvPr/>
        </p:nvSpPr>
        <p:spPr>
          <a:xfrm>
            <a:off x="8145194" y="2177832"/>
            <a:ext cx="2757268" cy="307777"/>
          </a:xfrm>
          <a:prstGeom prst="rect">
            <a:avLst/>
          </a:prstGeom>
        </p:spPr>
        <p:txBody>
          <a:bodyPr wrap="square">
            <a:spAutoFit/>
          </a:bodyPr>
          <a:lstStyle/>
          <a:p>
            <a:r>
              <a:rPr lang="en-US" dirty="0" smtClean="0">
                <a:hlinkClick r:id="rId3"/>
              </a:rPr>
              <a:t>https://ideaboardz.com/</a:t>
            </a:r>
            <a:endParaRPr lang="en-US" dirty="0" smtClean="0"/>
          </a:p>
        </p:txBody>
      </p:sp>
      <p:sp>
        <p:nvSpPr>
          <p:cNvPr id="19" name="18 - Ορθογώνιο"/>
          <p:cNvSpPr/>
          <p:nvPr/>
        </p:nvSpPr>
        <p:spPr>
          <a:xfrm>
            <a:off x="7793132" y="2574388"/>
            <a:ext cx="3250006" cy="738664"/>
          </a:xfrm>
          <a:prstGeom prst="rect">
            <a:avLst/>
          </a:prstGeom>
        </p:spPr>
        <p:txBody>
          <a:bodyPr wrap="square">
            <a:spAutoFit/>
          </a:bodyPr>
          <a:lstStyle/>
          <a:p>
            <a:r>
              <a:rPr lang="en-US" dirty="0" smtClean="0">
                <a:hlinkClick r:id="rId4"/>
              </a:rPr>
              <a:t>https://www.adobe.com/gr_en/products/adobeconnect.html</a:t>
            </a:r>
            <a:endParaRPr lang="en-US" dirty="0" smtClean="0"/>
          </a:p>
          <a:p>
            <a:endParaRPr lang="en-US" dirty="0"/>
          </a:p>
        </p:txBody>
      </p:sp>
      <p:sp>
        <p:nvSpPr>
          <p:cNvPr id="16385" name="Rectangle 1"/>
          <p:cNvSpPr>
            <a:spLocks noChangeArrowheads="1"/>
          </p:cNvSpPr>
          <p:nvPr/>
        </p:nvSpPr>
        <p:spPr bwMode="auto">
          <a:xfrm>
            <a:off x="7976383" y="4360985"/>
            <a:ext cx="303862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Μητρικής γλώσσας /  Προσωπική / κοινωνική και μαθησιακή / Ψηφιακή</a:t>
            </a:r>
            <a:r>
              <a:rPr kumimoji="0" lang="el-GR"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dirty="0"/>
              <a:t>3</a:t>
            </a:r>
            <a:r>
              <a:rPr lang="el-GR" baseline="30000" dirty="0"/>
              <a:t>ο</a:t>
            </a:r>
            <a:r>
              <a:rPr lang="el-GR" dirty="0"/>
              <a:t> Εργαστήριο</a:t>
            </a:r>
            <a:r>
              <a:rPr lang="el-GR" dirty="0" smtClean="0"/>
              <a:t>: Επικοινωνία- Συνεργασία</a:t>
            </a:r>
            <a:endParaRPr/>
          </a:p>
        </p:txBody>
      </p:sp>
      <p:grpSp>
        <p:nvGrpSpPr>
          <p:cNvPr id="157" name="Google Shape;157;p6"/>
          <p:cNvGrpSpPr/>
          <p:nvPr/>
        </p:nvGrpSpPr>
        <p:grpSpPr>
          <a:xfrm>
            <a:off x="858921" y="1916685"/>
            <a:ext cx="4928654" cy="4169218"/>
            <a:chOff x="91060" y="91060"/>
            <a:chExt cx="4928654" cy="4169218"/>
          </a:xfrm>
        </p:grpSpPr>
        <p:sp>
          <p:nvSpPr>
            <p:cNvPr id="159" name="Google Shape;159;p6"/>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buFont typeface="Calibri"/>
                <a:buChar char="•"/>
              </a:pPr>
              <a:endParaRPr/>
            </a:p>
          </p:txBody>
        </p:sp>
        <p:sp>
          <p:nvSpPr>
            <p:cNvPr id="161" name="Google Shape;161;p6"/>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dirty="0">
                  <a:solidFill>
                    <a:schemeClr val="lt1"/>
                  </a:solidFill>
                  <a:latin typeface="Calibri"/>
                  <a:ea typeface="Calibri"/>
                  <a:cs typeface="Calibri"/>
                  <a:sym typeface="Calibri"/>
                </a:rPr>
                <a:t>Περιγραφή Δραστηριότητας</a:t>
              </a:r>
              <a:endParaRPr/>
            </a:p>
          </p:txBody>
        </p:sp>
      </p:grpSp>
      <p:grpSp>
        <p:nvGrpSpPr>
          <p:cNvPr id="162" name="Google Shape;162;p6"/>
          <p:cNvGrpSpPr/>
          <p:nvPr/>
        </p:nvGrpSpPr>
        <p:grpSpPr>
          <a:xfrm>
            <a:off x="6003387" y="1727205"/>
            <a:ext cx="5181599" cy="4351231"/>
            <a:chOff x="0" y="53"/>
            <a:chExt cx="5181599" cy="4351231"/>
          </a:xfrm>
        </p:grpSpPr>
        <p:sp>
          <p:nvSpPr>
            <p:cNvPr id="163" name="Google Shape;163;p6"/>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65" name="Google Shape;165;p6"/>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167" name="Google Shape;167;p6"/>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69" name="Google Shape;169;p6"/>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8"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grpSp>
        <p:nvGrpSpPr>
          <p:cNvPr id="19" name="Google Shape;176;p7"/>
          <p:cNvGrpSpPr/>
          <p:nvPr/>
        </p:nvGrpSpPr>
        <p:grpSpPr>
          <a:xfrm>
            <a:off x="929260" y="1916685"/>
            <a:ext cx="4928654" cy="4169218"/>
            <a:chOff x="91060" y="91060"/>
            <a:chExt cx="4928654" cy="4169218"/>
          </a:xfrm>
        </p:grpSpPr>
        <p:sp>
          <p:nvSpPr>
            <p:cNvPr id="21" name="Google Shape;178;p7"/>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buFont typeface="Calibri"/>
                <a:buChar char="•"/>
              </a:pPr>
              <a:endParaRPr/>
            </a:p>
          </p:txBody>
        </p:sp>
        <p:sp>
          <p:nvSpPr>
            <p:cNvPr id="22" name="Google Shape;180;p7"/>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dirty="0">
                  <a:solidFill>
                    <a:schemeClr val="lt1"/>
                  </a:solidFill>
                  <a:latin typeface="Calibri"/>
                  <a:ea typeface="Calibri"/>
                  <a:cs typeface="Calibri"/>
                  <a:sym typeface="Calibri"/>
                </a:rPr>
                <a:t>Περιγραφή Δραστηριότητας</a:t>
              </a:r>
              <a:endParaRPr/>
            </a:p>
          </p:txBody>
        </p:sp>
      </p:grpSp>
      <p:sp>
        <p:nvSpPr>
          <p:cNvPr id="14337" name="Rectangle 1"/>
          <p:cNvSpPr>
            <a:spLocks noChangeArrowheads="1"/>
          </p:cNvSpPr>
          <p:nvPr/>
        </p:nvSpPr>
        <p:spPr bwMode="auto">
          <a:xfrm>
            <a:off x="942535" y="2090058"/>
            <a:ext cx="451573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Δημιουργία </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Logo</a:t>
            </a: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του έργου </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Τα παιδιά γράφουν όπως μπορούν τον τίτλο του έργου και στη συνέχεια ζωγραφίζουν όλα μαζί γύρω από τα γράμματα για να φτιάξουν μια αφίσα που θα αντιπροσωπεύει το έργο και θα τοιχοκολληθεί στα προαύλια των σχολείων καθ’ όλη τη διάρκεια του </a:t>
            </a:r>
            <a:r>
              <a:rPr kumimoji="0" lang="el-G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πρότζεκτ</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fontAlgn="base">
              <a:spcBef>
                <a:spcPct val="0"/>
              </a:spcBef>
              <a:spcAft>
                <a:spcPct val="0"/>
              </a:spcAft>
              <a:buClrTx/>
            </a:pP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24 - Ορθογώνιο"/>
          <p:cNvSpPr/>
          <p:nvPr/>
        </p:nvSpPr>
        <p:spPr>
          <a:xfrm>
            <a:off x="8673237" y="2149697"/>
            <a:ext cx="1766830" cy="307777"/>
          </a:xfrm>
          <a:prstGeom prst="rect">
            <a:avLst/>
          </a:prstGeom>
        </p:spPr>
        <p:txBody>
          <a:bodyPr wrap="none">
            <a:spAutoFit/>
          </a:bodyPr>
          <a:lstStyle/>
          <a:p>
            <a:pPr fontAlgn="ctr"/>
            <a:r>
              <a:rPr lang="en-US" u="sng" dirty="0" smtClean="0">
                <a:solidFill>
                  <a:srgbClr val="0000FF"/>
                </a:solidFill>
                <a:hlinkClick r:id="rId3"/>
              </a:rPr>
              <a:t>https://colorillo.com/</a:t>
            </a:r>
            <a:endParaRPr lang="en-US" u="sng" dirty="0">
              <a:solidFill>
                <a:srgbClr val="0000FF"/>
              </a:solidFill>
            </a:endParaRPr>
          </a:p>
        </p:txBody>
      </p:sp>
      <p:sp>
        <p:nvSpPr>
          <p:cNvPr id="23" name="22 - Ορθογώνιο"/>
          <p:cNvSpPr/>
          <p:nvPr/>
        </p:nvSpPr>
        <p:spPr>
          <a:xfrm>
            <a:off x="8328074" y="4783015"/>
            <a:ext cx="2264898" cy="954107"/>
          </a:xfrm>
          <a:prstGeom prst="rect">
            <a:avLst/>
          </a:prstGeom>
        </p:spPr>
        <p:txBody>
          <a:bodyPr wrap="square">
            <a:spAutoFit/>
          </a:bodyPr>
          <a:lstStyle/>
          <a:p>
            <a:pPr lvl="0" fontAlgn="base">
              <a:spcBef>
                <a:spcPct val="0"/>
              </a:spcBef>
              <a:spcAft>
                <a:spcPct val="0"/>
              </a:spcAft>
              <a:buClrTx/>
            </a:pPr>
            <a:r>
              <a:rPr lang="el-GR" dirty="0" smtClean="0">
                <a:solidFill>
                  <a:schemeClr val="tx1"/>
                </a:solidFill>
                <a:latin typeface="Arial" pitchFamily="34" charset="0"/>
                <a:ea typeface="Times New Roman" pitchFamily="18" charset="0"/>
                <a:cs typeface="Arial" pitchFamily="34" charset="0"/>
              </a:rPr>
              <a:t>Μητρικής γλώσσας / Εικαστικών / Προσωπική / κοινωνική και μαθησιακή / Ψηφιακή</a:t>
            </a:r>
            <a:r>
              <a:rPr lang="el-GR" sz="1000" dirty="0" smtClean="0">
                <a:solidFill>
                  <a:schemeClr val="tx1"/>
                </a:solidFill>
                <a:latin typeface="Arial" pitchFamily="34" charset="0"/>
                <a:ea typeface="Times New Roman" pitchFamily="18" charset="0"/>
                <a:cs typeface="Arial" pitchFamily="34" charset="0"/>
              </a:rPr>
              <a:t> </a:t>
            </a:r>
            <a:endParaRPr lang="el-GR" sz="2000" dirty="0" smtClean="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4</a:t>
            </a:r>
            <a:r>
              <a:rPr lang="el-GR" baseline="30000"/>
              <a:t>ο</a:t>
            </a:r>
            <a:r>
              <a:rPr lang="el-GR"/>
              <a:t> Εργαστήριο:</a:t>
            </a:r>
            <a:endParaRPr/>
          </a:p>
        </p:txBody>
      </p:sp>
      <p:grpSp>
        <p:nvGrpSpPr>
          <p:cNvPr id="176" name="Google Shape;176;p7"/>
          <p:cNvGrpSpPr/>
          <p:nvPr/>
        </p:nvGrpSpPr>
        <p:grpSpPr>
          <a:xfrm>
            <a:off x="929260" y="1916685"/>
            <a:ext cx="4928654" cy="4169218"/>
            <a:chOff x="91060" y="91060"/>
            <a:chExt cx="4928654" cy="4169218"/>
          </a:xfrm>
        </p:grpSpPr>
        <p:sp>
          <p:nvSpPr>
            <p:cNvPr id="178" name="Google Shape;178;p7"/>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buFont typeface="Calibri"/>
                <a:buChar char="•"/>
              </a:pPr>
              <a:r>
                <a:rPr lang="el-GR" sz="1000" b="0" i="1" u="none" strike="noStrike" cap="none" dirty="0" smtClean="0">
                  <a:solidFill>
                    <a:srgbClr val="676A72"/>
                  </a:solidFill>
                  <a:latin typeface="Calibri"/>
                  <a:ea typeface="Calibri"/>
                  <a:cs typeface="Calibri"/>
                  <a:sym typeface="Calibri"/>
                </a:rPr>
                <a:t>;</a:t>
              </a:r>
              <a:endParaRPr/>
            </a:p>
          </p:txBody>
        </p:sp>
        <p:sp>
          <p:nvSpPr>
            <p:cNvPr id="180" name="Google Shape;180;p7"/>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Περιγραφή Δραστηριότητας</a:t>
              </a:r>
              <a:endParaRPr/>
            </a:p>
          </p:txBody>
        </p:sp>
      </p:grpSp>
      <p:grpSp>
        <p:nvGrpSpPr>
          <p:cNvPr id="181" name="Google Shape;181;p7"/>
          <p:cNvGrpSpPr/>
          <p:nvPr/>
        </p:nvGrpSpPr>
        <p:grpSpPr>
          <a:xfrm>
            <a:off x="6172200" y="1825678"/>
            <a:ext cx="5181599" cy="4351231"/>
            <a:chOff x="0" y="53"/>
            <a:chExt cx="5181599" cy="4351231"/>
          </a:xfrm>
        </p:grpSpPr>
        <p:sp>
          <p:nvSpPr>
            <p:cNvPr id="182" name="Google Shape;182;p7"/>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84" name="Google Shape;184;p7"/>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186" name="Google Shape;186;p7"/>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188" name="Google Shape;188;p7"/>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18" name="17 - Ορθογώνιο"/>
          <p:cNvSpPr/>
          <p:nvPr/>
        </p:nvSpPr>
        <p:spPr>
          <a:xfrm>
            <a:off x="787791" y="1842867"/>
            <a:ext cx="4754880" cy="3046988"/>
          </a:xfrm>
          <a:prstGeom prst="rect">
            <a:avLst/>
          </a:prstGeom>
        </p:spPr>
        <p:txBody>
          <a:bodyPr wrap="square">
            <a:spAutoFit/>
          </a:bodyPr>
          <a:lstStyle/>
          <a:p>
            <a:r>
              <a:rPr lang="el-GR" sz="1600" b="1" dirty="0" smtClean="0"/>
              <a:t>Ζωντανή εκδήλωση. </a:t>
            </a:r>
            <a:r>
              <a:rPr lang="el-GR" sz="1600" dirty="0" smtClean="0"/>
              <a:t>Οι μαθητές χωρίζονται σε ομάδες </a:t>
            </a:r>
            <a:r>
              <a:rPr lang="el-GR" sz="1600" dirty="0" err="1" smtClean="0"/>
              <a:t>διασχολικές</a:t>
            </a:r>
            <a:r>
              <a:rPr lang="el-GR" sz="1600" dirty="0" smtClean="0"/>
              <a:t> . Η κίτρινη ομάδα περιέχει 10-15 μαθητές και από τις δύο τάξεις και η κόκκινη επίσης τον ίδιο αριθμό. Η κίτρινη ομάδα έχει από πριν σε συνεργασία με τη νηπιαγωγό προετοιμάσει ερωτήσεις ( π.χ. σε ποια ομάδα τροφίμων ανήκει ένα τρόφιμο, είναι υγιεινό;, μπορούμε να το τρώμε συχνά; </a:t>
            </a:r>
            <a:r>
              <a:rPr lang="el-GR" sz="1600" dirty="0" err="1" smtClean="0"/>
              <a:t>κ.λπ</a:t>
            </a:r>
            <a:r>
              <a:rPr lang="el-GR" sz="1600" dirty="0" smtClean="0"/>
              <a:t>) και κάνουν τις ερωτήσεις στην κόκκινη ομάδα. Στη συνέχεια η κόκκινη ομάδα κάνει τις δικές της ερωτήσεις. Το τελικό σκορ απαντήσεων δίνει την ομάδα που νίκησε .</a:t>
            </a:r>
            <a:endParaRPr lang="en-US" sz="1600" dirty="0"/>
          </a:p>
        </p:txBody>
      </p:sp>
      <p:sp>
        <p:nvSpPr>
          <p:cNvPr id="19" name="18 - Ορθογώνιο"/>
          <p:cNvSpPr/>
          <p:nvPr/>
        </p:nvSpPr>
        <p:spPr>
          <a:xfrm>
            <a:off x="8454683" y="2067951"/>
            <a:ext cx="2560319" cy="523220"/>
          </a:xfrm>
          <a:prstGeom prst="rect">
            <a:avLst/>
          </a:prstGeom>
        </p:spPr>
        <p:txBody>
          <a:bodyPr wrap="square">
            <a:spAutoFit/>
          </a:bodyPr>
          <a:lstStyle/>
          <a:p>
            <a:r>
              <a:rPr lang="en-US" dirty="0" smtClean="0">
                <a:hlinkClick r:id="rId3"/>
              </a:rPr>
              <a:t>https://www.adobe.com/gr_en/products/adobeconnect.html</a:t>
            </a:r>
            <a:endParaRPr lang="en-US" dirty="0" smtClean="0"/>
          </a:p>
        </p:txBody>
      </p:sp>
      <p:sp>
        <p:nvSpPr>
          <p:cNvPr id="20" name="19 - Ορθογώνιο"/>
          <p:cNvSpPr/>
          <p:nvPr/>
        </p:nvSpPr>
        <p:spPr>
          <a:xfrm>
            <a:off x="8243668" y="4895557"/>
            <a:ext cx="3165230" cy="738664"/>
          </a:xfrm>
          <a:prstGeom prst="rect">
            <a:avLst/>
          </a:prstGeom>
        </p:spPr>
        <p:txBody>
          <a:bodyPr wrap="square">
            <a:spAutoFit/>
          </a:bodyPr>
          <a:lstStyle/>
          <a:p>
            <a:pPr lvl="0" fontAlgn="base">
              <a:spcBef>
                <a:spcPct val="0"/>
              </a:spcBef>
              <a:spcAft>
                <a:spcPct val="0"/>
              </a:spcAft>
              <a:buClrTx/>
            </a:pPr>
            <a:r>
              <a:rPr lang="el-GR" dirty="0" smtClean="0"/>
              <a:t> Μαθηματικών </a:t>
            </a:r>
            <a:r>
              <a:rPr lang="en-US" dirty="0" smtClean="0"/>
              <a:t>/</a:t>
            </a:r>
            <a:r>
              <a:rPr lang="el-GR" dirty="0" smtClean="0">
                <a:solidFill>
                  <a:schemeClr val="tx1"/>
                </a:solidFill>
                <a:latin typeface="Arial" pitchFamily="34" charset="0"/>
                <a:ea typeface="Times New Roman" pitchFamily="18" charset="0"/>
                <a:cs typeface="Arial" pitchFamily="34" charset="0"/>
              </a:rPr>
              <a:t>Μητρικής γλώσσας /  Προσωπική / κοινωνική και μαθησιακή / Ψηφιακή</a:t>
            </a:r>
            <a:r>
              <a:rPr lang="el-GR" sz="1000" dirty="0" smtClean="0">
                <a:solidFill>
                  <a:schemeClr val="tx1"/>
                </a:solidFill>
                <a:latin typeface="Arial" pitchFamily="34" charset="0"/>
                <a:ea typeface="Times New Roman" pitchFamily="18" charset="0"/>
                <a:cs typeface="Arial" pitchFamily="34" charset="0"/>
              </a:rPr>
              <a:t> </a:t>
            </a:r>
            <a:endParaRPr lang="el-GR" sz="2000" dirty="0" smtClean="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dirty="0"/>
              <a:t>5</a:t>
            </a:r>
            <a:r>
              <a:rPr lang="el-GR" baseline="30000" dirty="0"/>
              <a:t>ο</a:t>
            </a:r>
            <a:r>
              <a:rPr lang="el-GR" dirty="0"/>
              <a:t> Εργαστήριο:</a:t>
            </a:r>
            <a:endParaRPr/>
          </a:p>
        </p:txBody>
      </p:sp>
      <p:grpSp>
        <p:nvGrpSpPr>
          <p:cNvPr id="195" name="Google Shape;195;p8"/>
          <p:cNvGrpSpPr/>
          <p:nvPr/>
        </p:nvGrpSpPr>
        <p:grpSpPr>
          <a:xfrm>
            <a:off x="929260" y="1916685"/>
            <a:ext cx="5090539" cy="4169218"/>
            <a:chOff x="91060" y="91060"/>
            <a:chExt cx="5090539" cy="4169218"/>
          </a:xfrm>
        </p:grpSpPr>
        <p:sp>
          <p:nvSpPr>
            <p:cNvPr id="196" name="Google Shape;196;p8"/>
            <p:cNvSpPr/>
            <p:nvPr/>
          </p:nvSpPr>
          <p:spPr>
            <a:xfrm rot="5400000">
              <a:off x="1782952" y="517556"/>
              <a:ext cx="3481070"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8"/>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Περιγραφή Δραστηριότητας</a:t>
              </a:r>
              <a:endParaRPr/>
            </a:p>
          </p:txBody>
        </p:sp>
      </p:grpSp>
      <p:grpSp>
        <p:nvGrpSpPr>
          <p:cNvPr id="200" name="Google Shape;200;p8"/>
          <p:cNvGrpSpPr/>
          <p:nvPr/>
        </p:nvGrpSpPr>
        <p:grpSpPr>
          <a:xfrm>
            <a:off x="6073727" y="1783475"/>
            <a:ext cx="5181599" cy="4351231"/>
            <a:chOff x="0" y="53"/>
            <a:chExt cx="5181599" cy="4351231"/>
          </a:xfrm>
        </p:grpSpPr>
        <p:sp>
          <p:nvSpPr>
            <p:cNvPr id="201" name="Google Shape;201;p8"/>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03" name="Google Shape;203;p8"/>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205" name="Google Shape;205;p8"/>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8"/>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07" name="Google Shape;207;p8"/>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8"/>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10241" name="Rectangle 1"/>
          <p:cNvSpPr>
            <a:spLocks noChangeArrowheads="1"/>
          </p:cNvSpPr>
          <p:nvPr/>
        </p:nvSpPr>
        <p:spPr bwMode="auto">
          <a:xfrm>
            <a:off x="420914" y="1973943"/>
            <a:ext cx="5297715"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Μουσικοκινητική</a:t>
            </a: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δραστηριότητα</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Οι μαθητές έχουν ήδη ενημερωθεί από τις εκπαιδευτικούς ότι η άσκηση βοηθά στον έλεγχο του σωματικού βάρους, ενισχύει την καλή υγεία και καταπολεμά τις ασθένειες</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βοηθά</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στη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σκελετική</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ανάπτυξη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βελτιώνει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μυϊκή</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δύναμη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μειώνει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το</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άγχος</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δυναμώνει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τα</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οστά</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φτιάχνει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διάθεση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Σε</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ζωντανή</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σύνδεση</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λοιπόν</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ακούμε</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και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χορευουμε</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το</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χόκι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πόκι</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από</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τον</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σύνδεσμο</a:t>
            </a:r>
            <a:endPar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https://www.youtube.com/watch?v=P7kyL1H_lUE</a:t>
            </a:r>
            <a:endPar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παίζουμε το </a:t>
            </a:r>
            <a:r>
              <a:rPr kumimoji="0" lang="el-G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διαδραστικό</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παιχνίδι  </a:t>
            </a: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παίζεις, τρέχεις, κινείσαι </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που βρίσκουμε στον σύνδεσμο </a:t>
            </a:r>
            <a:r>
              <a:rPr kumimoji="0" lang="el-G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https://nutritionactivityprogram.com/activitytrue/swsto-h-lathos-paizeis-trexeis-kineisai-8.html</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17 - Ορθογώνιο"/>
          <p:cNvSpPr/>
          <p:nvPr/>
        </p:nvSpPr>
        <p:spPr>
          <a:xfrm>
            <a:off x="8482818" y="2236764"/>
            <a:ext cx="2672862" cy="523220"/>
          </a:xfrm>
          <a:prstGeom prst="rect">
            <a:avLst/>
          </a:prstGeom>
        </p:spPr>
        <p:txBody>
          <a:bodyPr wrap="square">
            <a:spAutoFit/>
          </a:bodyPr>
          <a:lstStyle/>
          <a:p>
            <a:r>
              <a:rPr lang="en-US" dirty="0" smtClean="0">
                <a:hlinkClick r:id="rId5"/>
              </a:rPr>
              <a:t>https://www.adobe.com/gr_en/products/adobeconnect.html</a:t>
            </a:r>
            <a:endParaRPr lang="en-US" dirty="0" smtClean="0"/>
          </a:p>
        </p:txBody>
      </p:sp>
      <p:sp>
        <p:nvSpPr>
          <p:cNvPr id="19" name="18 - Ορθογώνιο"/>
          <p:cNvSpPr/>
          <p:nvPr/>
        </p:nvSpPr>
        <p:spPr>
          <a:xfrm>
            <a:off x="8567226" y="4572000"/>
            <a:ext cx="2166424" cy="1169551"/>
          </a:xfrm>
          <a:prstGeom prst="rect">
            <a:avLst/>
          </a:prstGeom>
        </p:spPr>
        <p:txBody>
          <a:bodyPr wrap="square">
            <a:spAutoFit/>
          </a:bodyPr>
          <a:lstStyle/>
          <a:p>
            <a:pPr lvl="0" fontAlgn="base">
              <a:spcBef>
                <a:spcPct val="0"/>
              </a:spcBef>
              <a:spcAft>
                <a:spcPct val="0"/>
              </a:spcAft>
              <a:buClrTx/>
            </a:pPr>
            <a:r>
              <a:rPr lang="el-GR" dirty="0" smtClean="0"/>
              <a:t> Μουσικής </a:t>
            </a:r>
            <a:r>
              <a:rPr lang="en-US" dirty="0" smtClean="0"/>
              <a:t>/</a:t>
            </a:r>
            <a:r>
              <a:rPr lang="el-GR" dirty="0" smtClean="0"/>
              <a:t>Φυσική αγωγή / </a:t>
            </a:r>
            <a:r>
              <a:rPr lang="el-GR" dirty="0" smtClean="0">
                <a:solidFill>
                  <a:schemeClr val="tx1"/>
                </a:solidFill>
                <a:latin typeface="Arial" pitchFamily="34" charset="0"/>
                <a:ea typeface="Times New Roman" pitchFamily="18" charset="0"/>
                <a:cs typeface="Arial" pitchFamily="34" charset="0"/>
              </a:rPr>
              <a:t>Μητρικής γλώσσας /  Προσωπική / κοινωνική και μαθησιακή / Ψηφιακή</a:t>
            </a:r>
            <a:r>
              <a:rPr lang="el-GR" sz="1000" dirty="0" smtClean="0">
                <a:solidFill>
                  <a:schemeClr val="tx1"/>
                </a:solidFill>
                <a:latin typeface="Arial" pitchFamily="34" charset="0"/>
                <a:ea typeface="Times New Roman" pitchFamily="18" charset="0"/>
                <a:cs typeface="Arial" pitchFamily="34" charset="0"/>
              </a:rPr>
              <a:t>  </a:t>
            </a:r>
            <a:endParaRPr lang="el-GR" sz="2000" dirty="0" smtClean="0">
              <a:solidFill>
                <a:schemeClr val="tx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80987"/>
              </a:buClr>
              <a:buSzPts val="2800"/>
              <a:buFont typeface="Poppins"/>
              <a:buNone/>
            </a:pPr>
            <a:r>
              <a:rPr lang="el-GR"/>
              <a:t> 6o Εργαστήριο:</a:t>
            </a:r>
            <a:endParaRPr/>
          </a:p>
        </p:txBody>
      </p:sp>
      <p:grpSp>
        <p:nvGrpSpPr>
          <p:cNvPr id="214" name="Google Shape;214;p9"/>
          <p:cNvGrpSpPr/>
          <p:nvPr/>
        </p:nvGrpSpPr>
        <p:grpSpPr>
          <a:xfrm>
            <a:off x="535365" y="1888549"/>
            <a:ext cx="5090539" cy="4169218"/>
            <a:chOff x="91060" y="91060"/>
            <a:chExt cx="5090539" cy="4169218"/>
          </a:xfrm>
        </p:grpSpPr>
        <p:sp>
          <p:nvSpPr>
            <p:cNvPr id="215" name="Google Shape;215;p9"/>
            <p:cNvSpPr/>
            <p:nvPr/>
          </p:nvSpPr>
          <p:spPr>
            <a:xfrm rot="5400000">
              <a:off x="1782952" y="517556"/>
              <a:ext cx="3481070"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9"/>
            <p:cNvSpPr txBox="1"/>
            <p:nvPr/>
          </p:nvSpPr>
          <p:spPr>
            <a:xfrm>
              <a:off x="1865375" y="597019"/>
              <a:ext cx="3154339" cy="3157300"/>
            </a:xfrm>
            <a:prstGeom prst="rect">
              <a:avLst/>
            </a:prstGeom>
            <a:noFill/>
            <a:ln>
              <a:noFill/>
            </a:ln>
          </p:spPr>
          <p:txBody>
            <a:bodyPr spcFirstLastPara="1" wrap="square" lIns="38100" tIns="19050" rIns="38100" bIns="19050" anchor="ctr" anchorCtr="0">
              <a:noAutofit/>
            </a:bodyPr>
            <a:lstStyle/>
            <a:p>
              <a:pPr marL="57150" marR="0" lvl="1" indent="-63500" algn="l" rtl="0">
                <a:lnSpc>
                  <a:spcPct val="90000"/>
                </a:lnSpc>
                <a:spcBef>
                  <a:spcPts val="0"/>
                </a:spcBef>
                <a:spcAft>
                  <a:spcPts val="0"/>
                </a:spcAft>
                <a:buClr>
                  <a:srgbClr val="676A72"/>
                </a:buClr>
                <a:buSzPts val="1000"/>
                <a:buFont typeface="Calibri"/>
                <a:buChar char="•"/>
              </a:pPr>
              <a:endParaRPr/>
            </a:p>
          </p:txBody>
        </p:sp>
        <p:sp>
          <p:nvSpPr>
            <p:cNvPr id="218" name="Google Shape;218;p9"/>
            <p:cNvSpPr txBox="1"/>
            <p:nvPr/>
          </p:nvSpPr>
          <p:spPr>
            <a:xfrm>
              <a:off x="91060" y="91060"/>
              <a:ext cx="1683256" cy="4169218"/>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dirty="0">
                  <a:solidFill>
                    <a:schemeClr val="lt1"/>
                  </a:solidFill>
                  <a:latin typeface="Calibri"/>
                  <a:ea typeface="Calibri"/>
                  <a:cs typeface="Calibri"/>
                  <a:sym typeface="Calibri"/>
                </a:rPr>
                <a:t>Περιγραφή Δραστηριότητας</a:t>
              </a:r>
              <a:endParaRPr/>
            </a:p>
          </p:txBody>
        </p:sp>
      </p:grpSp>
      <p:grpSp>
        <p:nvGrpSpPr>
          <p:cNvPr id="219" name="Google Shape;219;p9"/>
          <p:cNvGrpSpPr/>
          <p:nvPr/>
        </p:nvGrpSpPr>
        <p:grpSpPr>
          <a:xfrm>
            <a:off x="6017455" y="1755339"/>
            <a:ext cx="5181599" cy="4351231"/>
            <a:chOff x="0" y="53"/>
            <a:chExt cx="5181599" cy="4351231"/>
          </a:xfrm>
        </p:grpSpPr>
        <p:sp>
          <p:nvSpPr>
            <p:cNvPr id="220" name="Google Shape;220;p9"/>
            <p:cNvSpPr/>
            <p:nvPr/>
          </p:nvSpPr>
          <p:spPr>
            <a:xfrm rot="5400000">
              <a:off x="2674467" y="-596782"/>
              <a:ext cx="1698041" cy="3316224"/>
            </a:xfrm>
            <a:prstGeom prst="round2SameRect">
              <a:avLst>
                <a:gd name="adj1" fmla="val 16667"/>
                <a:gd name="adj2" fmla="val 0"/>
              </a:avLst>
            </a:prstGeom>
            <a:solidFill>
              <a:srgbClr val="D1E8E2">
                <a:alpha val="89803"/>
              </a:srgbClr>
            </a:solidFill>
            <a:ln w="12700" cap="flat" cmpd="sng">
              <a:solidFill>
                <a:srgbClr val="D1E8E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txBox="1"/>
            <p:nvPr/>
          </p:nvSpPr>
          <p:spPr>
            <a:xfrm>
              <a:off x="1865376" y="295201"/>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22" name="Google Shape;222;p9"/>
            <p:cNvSpPr/>
            <p:nvPr/>
          </p:nvSpPr>
          <p:spPr>
            <a:xfrm>
              <a:off x="0" y="53"/>
              <a:ext cx="1865376" cy="2122552"/>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txBox="1"/>
            <p:nvPr/>
          </p:nvSpPr>
          <p:spPr>
            <a:xfrm>
              <a:off x="91060" y="91113"/>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Προτεινόμενα εργαλεία ΤΠΕ που χρησιμοποιείτε για την υλοποίησή της</a:t>
              </a:r>
              <a:endParaRPr/>
            </a:p>
          </p:txBody>
        </p:sp>
        <p:sp>
          <p:nvSpPr>
            <p:cNvPr id="224" name="Google Shape;224;p9"/>
            <p:cNvSpPr/>
            <p:nvPr/>
          </p:nvSpPr>
          <p:spPr>
            <a:xfrm rot="5400000">
              <a:off x="2674467" y="1631896"/>
              <a:ext cx="1698041" cy="3316224"/>
            </a:xfrm>
            <a:prstGeom prst="round2SameRect">
              <a:avLst>
                <a:gd name="adj1" fmla="val 16667"/>
                <a:gd name="adj2" fmla="val 0"/>
              </a:avLst>
            </a:prstGeom>
            <a:solidFill>
              <a:srgbClr val="F1D1CD">
                <a:alpha val="89803"/>
              </a:srgbClr>
            </a:solidFill>
            <a:ln w="12700" cap="flat" cmpd="sng">
              <a:solidFill>
                <a:srgbClr val="F1D1CD">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txBox="1"/>
            <p:nvPr/>
          </p:nvSpPr>
          <p:spPr>
            <a:xfrm>
              <a:off x="1865376" y="2523879"/>
              <a:ext cx="3233332" cy="1532257"/>
            </a:xfrm>
            <a:prstGeom prst="rect">
              <a:avLst/>
            </a:prstGeom>
            <a:noFill/>
            <a:ln>
              <a:noFill/>
            </a:ln>
          </p:spPr>
          <p:txBody>
            <a:bodyPr spcFirstLastPara="1" wrap="square" lIns="247650" tIns="123825" rIns="247650" bIns="123825" anchor="ctr" anchorCtr="0">
              <a:noAutofit/>
            </a:bodyPr>
            <a:lstStyle/>
            <a:p>
              <a:pPr marL="285750" marR="0" lvl="1" indent="0" algn="l" rtl="0">
                <a:lnSpc>
                  <a:spcPct val="90000"/>
                </a:lnSpc>
                <a:spcBef>
                  <a:spcPts val="0"/>
                </a:spcBef>
                <a:spcAft>
                  <a:spcPts val="0"/>
                </a:spcAft>
                <a:buClr>
                  <a:schemeClr val="dk1"/>
                </a:buClr>
                <a:buSzPts val="6500"/>
                <a:buFont typeface="Calibri"/>
                <a:buNone/>
              </a:pPr>
              <a:endParaRPr sz="6500" b="0" i="0" u="none" strike="noStrike" cap="none">
                <a:solidFill>
                  <a:schemeClr val="dk1"/>
                </a:solidFill>
                <a:latin typeface="Calibri"/>
                <a:ea typeface="Calibri"/>
                <a:cs typeface="Calibri"/>
                <a:sym typeface="Calibri"/>
              </a:endParaRPr>
            </a:p>
          </p:txBody>
        </p:sp>
        <p:sp>
          <p:nvSpPr>
            <p:cNvPr id="226" name="Google Shape;226;p9"/>
            <p:cNvSpPr/>
            <p:nvPr/>
          </p:nvSpPr>
          <p:spPr>
            <a:xfrm>
              <a:off x="0" y="2228732"/>
              <a:ext cx="1865376" cy="2122552"/>
            </a:xfrm>
            <a:prstGeom prst="roundRect">
              <a:avLst>
                <a:gd name="adj" fmla="val 16667"/>
              </a:avLst>
            </a:prstGeom>
            <a:solidFill>
              <a:srgbClr val="DA654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txBox="1"/>
            <p:nvPr/>
          </p:nvSpPr>
          <p:spPr>
            <a:xfrm>
              <a:off x="91060" y="2319792"/>
              <a:ext cx="1683256" cy="1940432"/>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l-GR" sz="1800">
                  <a:solidFill>
                    <a:schemeClr val="lt1"/>
                  </a:solidFill>
                  <a:latin typeface="Calibri"/>
                  <a:ea typeface="Calibri"/>
                  <a:cs typeface="Calibri"/>
                  <a:sym typeface="Calibri"/>
                </a:rPr>
                <a:t>Δεξιότητες που καλλιεργούνται:</a:t>
              </a:r>
              <a:endParaRPr/>
            </a:p>
          </p:txBody>
        </p:sp>
      </p:grpSp>
      <p:sp>
        <p:nvSpPr>
          <p:cNvPr id="17" name="Google Shape;141;p5"/>
          <p:cNvSpPr/>
          <p:nvPr/>
        </p:nvSpPr>
        <p:spPr>
          <a:xfrm>
            <a:off x="838200" y="1308295"/>
            <a:ext cx="4943622" cy="422031"/>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l-GR" sz="1800" dirty="0" smtClean="0"/>
              <a:t>Περιγραφή δραστηριότητας</a:t>
            </a:r>
            <a:endParaRPr sz="1800"/>
          </a:p>
        </p:txBody>
      </p:sp>
      <p:sp>
        <p:nvSpPr>
          <p:cNvPr id="18" name="17 - Ορθογώνιο"/>
          <p:cNvSpPr/>
          <p:nvPr/>
        </p:nvSpPr>
        <p:spPr>
          <a:xfrm>
            <a:off x="7891976" y="2107493"/>
            <a:ext cx="4035425" cy="523220"/>
          </a:xfrm>
          <a:prstGeom prst="rect">
            <a:avLst/>
          </a:prstGeom>
        </p:spPr>
        <p:txBody>
          <a:bodyPr wrap="square">
            <a:spAutoFit/>
          </a:bodyPr>
          <a:lstStyle/>
          <a:p>
            <a:r>
              <a:rPr lang="en-US" dirty="0" smtClean="0">
                <a:hlinkClick r:id="rId3"/>
              </a:rPr>
              <a:t>https://padlet.com/</a:t>
            </a:r>
            <a:endParaRPr lang="el-GR" dirty="0" smtClean="0"/>
          </a:p>
          <a:p>
            <a:endParaRPr lang="en-US" dirty="0"/>
          </a:p>
        </p:txBody>
      </p:sp>
      <p:sp>
        <p:nvSpPr>
          <p:cNvPr id="8193" name="Rectangle 1"/>
          <p:cNvSpPr>
            <a:spLocks noChangeArrowheads="1"/>
          </p:cNvSpPr>
          <p:nvPr/>
        </p:nvSpPr>
        <p:spPr bwMode="auto">
          <a:xfrm>
            <a:off x="1016000" y="2002971"/>
            <a:ext cx="415108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Δημιουργία παραμυθιού</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Τα παιδιά των 2 τάξεων χωρίζονται σε 2 ομάδες και γίνονται «συγγραφείς» και «ζωγράφοι». Σε ζωντανές συνδέσεις δημιουργούν το παραμύθι: «Ο κροκόδειλος που έτρωγε πολλά γλυκά» και το εικονογραφούν από κοινού. Ανεβάζουν τις ζωγραφιές τους σε τοίχο και ψηφίζουν ποια ζωγραφιά προτιμούν να μπει στο εξώφυλλο.</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18 - Ορθογώνιο"/>
          <p:cNvSpPr/>
          <p:nvPr/>
        </p:nvSpPr>
        <p:spPr>
          <a:xfrm>
            <a:off x="8039020" y="2491340"/>
            <a:ext cx="2093843" cy="523220"/>
          </a:xfrm>
          <a:prstGeom prst="rect">
            <a:avLst/>
          </a:prstGeom>
        </p:spPr>
        <p:txBody>
          <a:bodyPr wrap="none">
            <a:spAutoFit/>
          </a:bodyPr>
          <a:lstStyle/>
          <a:p>
            <a:r>
              <a:rPr lang="en-US" dirty="0" smtClean="0">
                <a:hlinkClick r:id="rId4"/>
              </a:rPr>
              <a:t>https://dotstorming.com/</a:t>
            </a:r>
            <a:endParaRPr lang="el-GR" dirty="0" smtClean="0"/>
          </a:p>
          <a:p>
            <a:endParaRPr lang="en-US" dirty="0"/>
          </a:p>
        </p:txBody>
      </p:sp>
      <p:sp>
        <p:nvSpPr>
          <p:cNvPr id="20" name="19 - Ορθογώνιο"/>
          <p:cNvSpPr/>
          <p:nvPr/>
        </p:nvSpPr>
        <p:spPr>
          <a:xfrm>
            <a:off x="8004147" y="2951555"/>
            <a:ext cx="2335607" cy="738664"/>
          </a:xfrm>
          <a:prstGeom prst="rect">
            <a:avLst/>
          </a:prstGeom>
        </p:spPr>
        <p:txBody>
          <a:bodyPr wrap="square">
            <a:spAutoFit/>
          </a:bodyPr>
          <a:lstStyle/>
          <a:p>
            <a:r>
              <a:rPr lang="en-US" dirty="0" smtClean="0">
                <a:hlinkClick r:id="rId5"/>
              </a:rPr>
              <a:t>https://www.adobe.com/gr_en/products/adobeconnect.html</a:t>
            </a:r>
            <a:endParaRPr lang="en-US" dirty="0" smtClean="0"/>
          </a:p>
        </p:txBody>
      </p:sp>
      <p:sp>
        <p:nvSpPr>
          <p:cNvPr id="21" name="20 - Ορθογώνιο"/>
          <p:cNvSpPr/>
          <p:nvPr/>
        </p:nvSpPr>
        <p:spPr>
          <a:xfrm>
            <a:off x="8229600" y="4712676"/>
            <a:ext cx="2236763" cy="954107"/>
          </a:xfrm>
          <a:prstGeom prst="rect">
            <a:avLst/>
          </a:prstGeom>
        </p:spPr>
        <p:txBody>
          <a:bodyPr wrap="square">
            <a:spAutoFit/>
          </a:bodyPr>
          <a:lstStyle/>
          <a:p>
            <a:pPr lvl="0" fontAlgn="base">
              <a:spcBef>
                <a:spcPct val="0"/>
              </a:spcBef>
              <a:spcAft>
                <a:spcPct val="0"/>
              </a:spcAft>
              <a:buClrTx/>
            </a:pPr>
            <a:r>
              <a:rPr lang="el-GR" dirty="0" smtClean="0">
                <a:solidFill>
                  <a:schemeClr val="tx1"/>
                </a:solidFill>
                <a:latin typeface="Arial" pitchFamily="34" charset="0"/>
                <a:ea typeface="Times New Roman" pitchFamily="18" charset="0"/>
                <a:cs typeface="Arial" pitchFamily="34" charset="0"/>
              </a:rPr>
              <a:t>Μητρικής γλώσσας / Εικαστικών / Προσωπική / κοινωνική και μαθησιακή / Ψηφιακή</a:t>
            </a:r>
            <a:r>
              <a:rPr lang="el-GR" sz="1000" dirty="0" smtClean="0">
                <a:solidFill>
                  <a:schemeClr val="tx1"/>
                </a:solidFill>
                <a:latin typeface="Arial" pitchFamily="34" charset="0"/>
                <a:ea typeface="Times New Roman" pitchFamily="18" charset="0"/>
                <a:cs typeface="Arial" pitchFamily="34" charset="0"/>
              </a:rPr>
              <a:t> </a:t>
            </a:r>
            <a:endParaRPr lang="el-GR" sz="2000" dirty="0" smtClean="0">
              <a:solidFill>
                <a:schemeClr val="tx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Skills-Template">
  <a:themeElements>
    <a:clrScheme name="Skills">
      <a:dk1>
        <a:srgbClr val="000000"/>
      </a:dk1>
      <a:lt1>
        <a:srgbClr val="FFFFFF"/>
      </a:lt1>
      <a:dk2>
        <a:srgbClr val="454551"/>
      </a:dk2>
      <a:lt2>
        <a:srgbClr val="D8D9DC"/>
      </a:lt2>
      <a:accent1>
        <a:srgbClr val="4830F1"/>
      </a:accent1>
      <a:accent2>
        <a:srgbClr val="65C3AE"/>
      </a:accent2>
      <a:accent3>
        <a:srgbClr val="DC6645"/>
      </a:accent3>
      <a:accent4>
        <a:srgbClr val="E7A937"/>
      </a:accent4>
      <a:accent5>
        <a:srgbClr val="8971E1"/>
      </a:accent5>
      <a:accent6>
        <a:srgbClr val="D54773"/>
      </a:accent6>
      <a:hlink>
        <a:srgbClr val="578DB0"/>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1332</Words>
  <PresentationFormat>Προσαρμογή</PresentationFormat>
  <Paragraphs>119</Paragraphs>
  <Slides>12</Slides>
  <Notes>12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12</vt:i4>
      </vt:variant>
    </vt:vector>
  </HeadingPairs>
  <TitlesOfParts>
    <vt:vector size="20" baseType="lpstr">
      <vt:lpstr>Arial</vt:lpstr>
      <vt:lpstr>Poppins SemiBold</vt:lpstr>
      <vt:lpstr>Poppins</vt:lpstr>
      <vt:lpstr>Calibri</vt:lpstr>
      <vt:lpstr>Times New Roman</vt:lpstr>
      <vt:lpstr>Wingdings</vt:lpstr>
      <vt:lpstr>Poppins Medium</vt:lpstr>
      <vt:lpstr>Skills-Template</vt:lpstr>
      <vt:lpstr>Διαφάνεια 1</vt:lpstr>
      <vt:lpstr>Οδηγίες σχεδιασμού της δραστηριότητας</vt:lpstr>
      <vt:lpstr>Περιγραφή του Προγράμματος</vt:lpstr>
      <vt:lpstr>1ο Εργαστήριο: Δραστηριότητα Γνωριμίας</vt:lpstr>
      <vt:lpstr>2ο Εργαστήριο: Εισαγωγή</vt:lpstr>
      <vt:lpstr>3ο Εργαστήριο: Επικοινωνία- Συνεργασία</vt:lpstr>
      <vt:lpstr>4ο Εργαστήριο:</vt:lpstr>
      <vt:lpstr>5ο Εργαστήριο:</vt:lpstr>
      <vt:lpstr> 6o Εργαστήριο:</vt:lpstr>
      <vt:lpstr>7ο Εργαστήριο: Δραστηριότητα Αξιολόγησης/Διάχυσης</vt:lpstr>
      <vt:lpstr>Συμβουλές, επισημάνσεις, σχόλια για την επιτυχή ολοκλήρωση των εργαστηρίων</vt:lpstr>
      <vt:lpstr>Οδηγίες υποβολής εργασίας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Paraskevi Belogia</dc:creator>
  <cp:lastModifiedBy>APsomas</cp:lastModifiedBy>
  <cp:revision>39</cp:revision>
  <dcterms:created xsi:type="dcterms:W3CDTF">2021-11-18T14:15:20Z</dcterms:created>
  <dcterms:modified xsi:type="dcterms:W3CDTF">2022-04-23T08:21:04Z</dcterms:modified>
</cp:coreProperties>
</file>