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png" ContentType="image/png"/>
  <Override PartName="/ppt/media/image2.png" ContentType="image/png"/>
  <Override PartName="/ppt/media/image3.png" ContentType="image/pn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0" y="6016680"/>
            <a:ext cx="10076760" cy="154260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360" y="2553840"/>
            <a:ext cx="9071640" cy="162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l-GR" sz="4400" spc="-1" strike="noStrike">
                <a:latin typeface="Arial"/>
              </a:rPr>
              <a:t>Πατήστε για επεξεργασία της μορφής κειμένου του τίτλου</a:t>
            </a:r>
            <a:endParaRPr b="0" lang="el-GR" sz="44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4536000"/>
            <a:ext cx="9071640" cy="1152000"/>
          </a:xfrm>
          <a:prstGeom prst="rect">
            <a:avLst/>
          </a:prstGeom>
        </p:spPr>
        <p:txBody>
          <a:bodyPr lIns="0" rIns="0" tIns="0" bIns="0">
            <a:normAutofit fontScale="19000"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3200" spc="-1" strike="noStrike">
                <a:latin typeface="Arial"/>
              </a:rPr>
              <a:t>Πατήστε για επεξεργασία της μορφής κειμένου διάρθρωσης</a:t>
            </a:r>
            <a:endParaRPr b="0" lang="el-GR" sz="3200" spc="-1" strike="noStrike"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800" spc="-1" strike="noStrike">
                <a:latin typeface="Arial"/>
              </a:rPr>
              <a:t>Δεύτερο επίπεδο διάρθρωσης</a:t>
            </a:r>
            <a:endParaRPr b="0" lang="el-GR" sz="2800" spc="-1" strike="noStrike">
              <a:latin typeface="Arial"/>
            </a:endParaRPr>
          </a:p>
          <a:p>
            <a:pPr lvl="2" marL="1296000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400" spc="-1" strike="noStrike">
                <a:latin typeface="Arial"/>
              </a:rPr>
              <a:t>Τρίτο επίπεδο διάρθρωσης</a:t>
            </a:r>
            <a:endParaRPr b="0" lang="el-GR" sz="2400" spc="-1" strike="noStrike">
              <a:latin typeface="Arial"/>
            </a:endParaRPr>
          </a:p>
          <a:p>
            <a:pPr lvl="3" marL="1728000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000" spc="-1" strike="noStrike">
                <a:latin typeface="Arial"/>
              </a:rPr>
              <a:t>Τέταρτο επίπεδο διάρθρωσης</a:t>
            </a:r>
            <a:endParaRPr b="0" lang="el-GR" sz="2000" spc="-1" strike="noStrike">
              <a:latin typeface="Arial"/>
            </a:endParaRPr>
          </a:p>
          <a:p>
            <a:pPr lvl="4" marL="2160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Πέμπτο επίπεδο διάρθρωσης</a:t>
            </a:r>
            <a:endParaRPr b="0" lang="el-GR" sz="2000" spc="-1" strike="noStrike">
              <a:latin typeface="Arial"/>
            </a:endParaRPr>
          </a:p>
          <a:p>
            <a:pPr lvl="5" marL="2592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Έκτο επίπεδο διάρθρωσης</a:t>
            </a:r>
            <a:endParaRPr b="0" lang="el-GR" sz="2000" spc="-1" strike="noStrike">
              <a:latin typeface="Arial"/>
            </a:endParaRPr>
          </a:p>
          <a:p>
            <a:pPr lvl="6" marL="3024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Έβδομο επίπεδο διάρθρωσης</a:t>
            </a:r>
            <a:endParaRPr b="0" lang="el-GR" sz="2000" spc="-1" strike="noStrike"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el-GR" sz="1400" spc="-1" strike="noStrike">
                <a:latin typeface="Times New Roman"/>
              </a:rPr>
              <a:t>&lt;ημερομηνία/ώρα&gt;</a:t>
            </a:r>
            <a:endParaRPr b="0" lang="el-GR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l-GR" sz="1400" spc="-1" strike="noStrike">
                <a:latin typeface="Times New Roman"/>
              </a:rPr>
              <a:t>&lt;υποσέλιδο&gt;</a:t>
            </a:r>
            <a:endParaRPr b="0" lang="el-GR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6F2A37D1-8445-4AA9-8EE0-0B192B60BBBE}" type="slidenum">
              <a:rPr b="0" lang="el-GR" sz="1400" spc="-1" strike="noStrike">
                <a:latin typeface="Times New Roman"/>
              </a:rPr>
              <a:t>&lt;αριθμός&gt;</a:t>
            </a:fld>
            <a:endParaRPr b="0" lang="el-GR" sz="1400" spc="-1" strike="noStrike">
              <a:latin typeface="Times New Roman"/>
            </a:endParaRPr>
          </a:p>
        </p:txBody>
      </p:sp>
      <p:pic>
        <p:nvPicPr>
          <p:cNvPr id="6" name="" descr=""/>
          <p:cNvPicPr/>
          <p:nvPr/>
        </p:nvPicPr>
        <p:blipFill>
          <a:blip r:embed="rId3"/>
          <a:stretch/>
        </p:blipFill>
        <p:spPr>
          <a:xfrm>
            <a:off x="0" y="0"/>
            <a:ext cx="10077120" cy="1695240"/>
          </a:xfrm>
          <a:prstGeom prst="rect">
            <a:avLst/>
          </a:prstGeom>
          <a:ln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2"/>
          <a:stretch/>
        </p:blipFill>
        <p:spPr>
          <a:xfrm>
            <a:off x="0" y="6108480"/>
            <a:ext cx="10076760" cy="1451160"/>
          </a:xfrm>
          <a:prstGeom prst="rect">
            <a:avLst/>
          </a:prstGeom>
          <a:ln>
            <a:noFill/>
          </a:ln>
        </p:spPr>
      </p:pic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l-GR" sz="4400" spc="-1" strike="noStrike">
                <a:latin typeface="Arial"/>
              </a:rPr>
              <a:t>Πατήστε για επεξεργασία της μορφής κειμένου του τίτλου</a:t>
            </a:r>
            <a:endParaRPr b="0" lang="el-GR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3200" spc="-1" strike="noStrike">
                <a:latin typeface="Arial"/>
              </a:rPr>
              <a:t>Πατήστε για επεξεργασία της μορφής κειμένου διάρθρωσης</a:t>
            </a:r>
            <a:endParaRPr b="0" lang="el-GR" sz="3200" spc="-1" strike="noStrike"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800" spc="-1" strike="noStrike">
                <a:latin typeface="Arial"/>
              </a:rPr>
              <a:t>Δεύτερο επίπεδο διάρθρωσης</a:t>
            </a:r>
            <a:endParaRPr b="0" lang="el-GR" sz="2800" spc="-1" strike="noStrike">
              <a:latin typeface="Arial"/>
            </a:endParaRPr>
          </a:p>
          <a:p>
            <a:pPr lvl="2" marL="1296000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400" spc="-1" strike="noStrike">
                <a:latin typeface="Arial"/>
              </a:rPr>
              <a:t>Τρίτο επίπεδο διάρθρωσης</a:t>
            </a:r>
            <a:endParaRPr b="0" lang="el-GR" sz="2400" spc="-1" strike="noStrike">
              <a:latin typeface="Arial"/>
            </a:endParaRPr>
          </a:p>
          <a:p>
            <a:pPr lvl="3" marL="1728000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000" spc="-1" strike="noStrike">
                <a:latin typeface="Arial"/>
              </a:rPr>
              <a:t>Τέταρτο επίπεδο διάρθρωσης</a:t>
            </a:r>
            <a:endParaRPr b="0" lang="el-GR" sz="2000" spc="-1" strike="noStrike">
              <a:latin typeface="Arial"/>
            </a:endParaRPr>
          </a:p>
          <a:p>
            <a:pPr lvl="4" marL="2160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Πέμπτο επίπεδο διάρθρωσης</a:t>
            </a:r>
            <a:endParaRPr b="0" lang="el-GR" sz="2000" spc="-1" strike="noStrike">
              <a:latin typeface="Arial"/>
            </a:endParaRPr>
          </a:p>
          <a:p>
            <a:pPr lvl="5" marL="2592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Έκτο επίπεδο διάρθρωσης</a:t>
            </a:r>
            <a:endParaRPr b="0" lang="el-GR" sz="2000" spc="-1" strike="noStrike">
              <a:latin typeface="Arial"/>
            </a:endParaRPr>
          </a:p>
          <a:p>
            <a:pPr lvl="6" marL="3024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Έβδομο επίπεδο διάρθρωσης</a:t>
            </a:r>
            <a:endParaRPr b="0" lang="el-GR" sz="20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 anchor="b"/>
          <a:p>
            <a:pPr algn="ctr"/>
            <a:r>
              <a:rPr b="0" lang="el-GR" sz="1400" spc="-1" strike="noStrike">
                <a:latin typeface="Arial"/>
              </a:rPr>
              <a:t>&lt;υποσέλιδο&gt;</a:t>
            </a:r>
            <a:endParaRPr b="0" lang="el-GR" sz="1400" spc="-1" strike="noStrike">
              <a:latin typeface="Arial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l-GR" sz="1400" spc="-1" strike="noStrike">
                <a:latin typeface="Arial"/>
              </a:rPr>
              <a:t>&lt;ημερομηνία/ώρα&gt;</a:t>
            </a:r>
            <a:endParaRPr b="0" lang="el-GR" sz="1400" spc="-1" strike="noStrike">
              <a:latin typeface="Arial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F6F75F90-4D4D-46D2-8E18-531F717AD87F}" type="slidenum">
              <a:rPr b="0" lang="el-GR" sz="1400" spc="-1" strike="noStrike">
                <a:latin typeface="Arial"/>
              </a:rPr>
              <a:t>&lt;αριθμός&gt;</a:t>
            </a:fld>
            <a:endParaRPr b="0" lang="el-GR" sz="14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504360" y="2553840"/>
            <a:ext cx="9071640" cy="162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l-GR" sz="3200" spc="-1" strike="noStrike">
                <a:solidFill>
                  <a:srgbClr val="000000"/>
                </a:solidFill>
                <a:latin typeface="Arial"/>
              </a:rPr>
              <a:t>Σύγχρονη εξ αποστάσεως εκπαίδευση στην Προσχολική ηλικία</a:t>
            </a:r>
            <a:br/>
            <a:r>
              <a:rPr b="1" lang="el-GR" sz="3600" spc="-1" strike="noStrike">
                <a:solidFill>
                  <a:srgbClr val="ce181e"/>
                </a:solidFill>
                <a:latin typeface="Arial"/>
              </a:rPr>
              <a:t>”Η τάξη μας είναι πλέον το σπίτι μας”</a:t>
            </a:r>
            <a:endParaRPr b="0" lang="el-GR" sz="3600" spc="-1" strike="noStrike">
              <a:latin typeface="Arial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504000" y="4200480"/>
            <a:ext cx="9071640" cy="1823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el-GR" sz="3200" spc="-1" strike="noStrike">
                <a:latin typeface="Arial"/>
              </a:rPr>
              <a:t>Οι στόχοι της εξΑΕ</a:t>
            </a:r>
            <a:endParaRPr b="0" lang="el-GR" sz="3200" spc="-1" strike="noStrike">
              <a:latin typeface="Arial"/>
            </a:endParaRPr>
          </a:p>
          <a:p>
            <a:pPr marL="216000" indent="-216000">
              <a:buClr>
                <a:srgbClr val="f10d0c"/>
              </a:buClr>
              <a:buSzPct val="45000"/>
              <a:buFont typeface="Monotype Sorts" charset="2"/>
              <a:buChar char=""/>
            </a:pPr>
            <a:r>
              <a:rPr b="0" lang="el-GR" sz="3200" spc="-1" strike="noStrike">
                <a:latin typeface="Arial"/>
              </a:rPr>
              <a:t>Εξοικείωση με ψηφιακά εργαλεία</a:t>
            </a:r>
            <a:endParaRPr b="0" lang="el-GR" sz="3200" spc="-1" strike="noStrike">
              <a:latin typeface="Arial"/>
            </a:endParaRPr>
          </a:p>
          <a:p>
            <a:pPr marL="216000" indent="-216000">
              <a:buClr>
                <a:srgbClr val="f10d0c"/>
              </a:buClr>
              <a:buSzPct val="45000"/>
              <a:buFont typeface="Monotype Sorts" charset="2"/>
              <a:buChar char=""/>
            </a:pPr>
            <a:r>
              <a:rPr b="0" lang="el-GR" sz="3200" spc="-1" strike="noStrike">
                <a:latin typeface="Arial"/>
              </a:rPr>
              <a:t>Αυτονομία</a:t>
            </a:r>
            <a:endParaRPr b="0" lang="el-GR" sz="3200" spc="-1" strike="noStrike">
              <a:latin typeface="Arial"/>
            </a:endParaRPr>
          </a:p>
          <a:p>
            <a:pPr marL="216000" indent="-216000">
              <a:buClr>
                <a:srgbClr val="f10d0c"/>
              </a:buClr>
              <a:buSzPct val="45000"/>
              <a:buFont typeface="Monotype Sorts" charset="2"/>
              <a:buChar char=""/>
            </a:pPr>
            <a:r>
              <a:rPr b="0" lang="el-GR" sz="3200" spc="-1" strike="noStrike">
                <a:latin typeface="Arial"/>
              </a:rPr>
              <a:t>Αυτορρύθμιση</a:t>
            </a:r>
            <a:endParaRPr b="0" lang="el-G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97000"/>
          </a:bodyPr>
          <a:p>
            <a:pPr marL="432000" indent="-324000">
              <a:spcAft>
                <a:spcPts val="1417"/>
              </a:spcAft>
              <a:buClr>
                <a:srgbClr val="f10d0c"/>
              </a:buClr>
              <a:buSzPct val="45000"/>
              <a:buFont typeface="Monotype Sorts" charset="2"/>
              <a:buChar char=""/>
            </a:pPr>
            <a:r>
              <a:rPr b="0" lang="el-GR" sz="3200" spc="-1" strike="noStrike">
                <a:latin typeface="Arial"/>
              </a:rPr>
              <a:t>Είμαι σπίτι μου, αλλά συμμετέχω σε μία τάξη “εικονική” ...Η κυρία είναι σε ένα καδράκι, ααα να και οι φίλοι μου...Γειααα...</a:t>
            </a:r>
            <a:endParaRPr b="0" lang="el-GR" sz="32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f10d0c"/>
              </a:buClr>
              <a:buSzPct val="45000"/>
              <a:buFont typeface="Monotype Sorts" charset="2"/>
              <a:buChar char=""/>
            </a:pPr>
            <a:r>
              <a:rPr b="0" lang="el-GR" sz="3200" spc="-1" strike="noStrike">
                <a:latin typeface="Arial"/>
              </a:rPr>
              <a:t>“</a:t>
            </a:r>
            <a:r>
              <a:rPr b="0" lang="el-GR" sz="3200" spc="-1" strike="noStrike">
                <a:latin typeface="Arial"/>
              </a:rPr>
              <a:t>Κάθομαι στον καναπέ μου και κάνω </a:t>
            </a:r>
            <a:r>
              <a:rPr b="0" i="1" lang="el-GR" sz="3200" spc="-1" strike="noStrike">
                <a:latin typeface="Arial"/>
              </a:rPr>
              <a:t>μάθημα</a:t>
            </a:r>
            <a:r>
              <a:rPr b="0" lang="el-GR" sz="3200" spc="-1" strike="noStrike">
                <a:latin typeface="Arial"/>
              </a:rPr>
              <a:t>;” (Άρα, όποτε θέλω φεύγω και πηγαίνω να κάνω ό, τι θέλω...Χμμμ θέλω να φάω παγωτό...)</a:t>
            </a:r>
            <a:endParaRPr b="0" lang="el-GR" sz="32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f10d0c"/>
              </a:buClr>
              <a:buSzPct val="45000"/>
              <a:buFont typeface="Monotype Sorts" charset="2"/>
              <a:buChar char=""/>
            </a:pPr>
            <a:r>
              <a:rPr b="0" lang="el-GR" sz="3200" spc="-1" strike="noStrike">
                <a:latin typeface="Arial"/>
              </a:rPr>
              <a:t>“</a:t>
            </a:r>
            <a:r>
              <a:rPr b="0" lang="el-GR" sz="3200" spc="-1" strike="noStrike">
                <a:latin typeface="Arial"/>
              </a:rPr>
              <a:t>Τέλεια που έχω δίπλα μου τη μαμά </a:t>
            </a:r>
            <a:r>
              <a:rPr b="0" i="1" lang="el-GR" sz="3200" spc="-1" strike="noStrike">
                <a:latin typeface="Arial"/>
              </a:rPr>
              <a:t>σε αυτό το σχολείο...</a:t>
            </a:r>
            <a:r>
              <a:rPr b="0" lang="el-GR" sz="3200" spc="-1" strike="noStrike">
                <a:latin typeface="Arial"/>
              </a:rPr>
              <a:t>(ας δοκιμάσω λίγο και τα νεύρα της...χιχι)</a:t>
            </a:r>
            <a:endParaRPr b="0" lang="el-GR" sz="3200" spc="-1" strike="noStrike">
              <a:latin typeface="Arial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l-GR" sz="4400" spc="-1" strike="noStrike">
                <a:latin typeface="Arial"/>
              </a:rPr>
              <a:t>Η πραγματικότητα των παιδιών προσχολικής ηλικίας</a:t>
            </a:r>
            <a:endParaRPr b="0" lang="el-GR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l-GR" sz="4400" spc="-1" strike="noStrike">
                <a:latin typeface="Arial"/>
              </a:rPr>
              <a:t>Νηπιαγωγάκια σε ψηφιακή δράση...</a:t>
            </a:r>
            <a:endParaRPr b="0" lang="el-GR" sz="4400" spc="-1" strike="noStrike">
              <a:latin typeface="Arial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91000"/>
          </a:bodyPr>
          <a:p>
            <a:pPr marL="432000" indent="-324000">
              <a:spcAft>
                <a:spcPts val="1417"/>
              </a:spcAft>
              <a:buClr>
                <a:srgbClr val="f10d0c"/>
              </a:buClr>
              <a:buSzPct val="45000"/>
              <a:buFont typeface="Monotype Sorts" charset="2"/>
              <a:buChar char=""/>
            </a:pPr>
            <a:r>
              <a:rPr b="0" lang="el-GR" sz="3200" spc="-1" strike="noStrike">
                <a:latin typeface="Arial"/>
              </a:rPr>
              <a:t>“</a:t>
            </a:r>
            <a:r>
              <a:rPr b="0" lang="el-GR" sz="3200" spc="-1" strike="noStrike">
                <a:latin typeface="Arial"/>
              </a:rPr>
              <a:t>Ωχ όλοι με βλέπουνε! Ξέχασα τι θέλω να πω...”</a:t>
            </a:r>
            <a:endParaRPr b="0" lang="el-GR" sz="32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f10d0c"/>
              </a:buClr>
              <a:buSzPct val="45000"/>
              <a:buFont typeface="Monotype Sorts" charset="2"/>
              <a:buChar char=""/>
            </a:pPr>
            <a:r>
              <a:rPr b="0" lang="el-GR" sz="3200" spc="-1" strike="noStrike">
                <a:latin typeface="Arial"/>
              </a:rPr>
              <a:t>“</a:t>
            </a:r>
            <a:r>
              <a:rPr b="0" lang="el-GR" sz="3200" spc="-1" strike="noStrike">
                <a:latin typeface="Arial"/>
              </a:rPr>
              <a:t>...Άντε τώρα να ζωγραφίσεις με το ποντίκι...ακόμα χειρότερα με το δάχτυλο...Δεν μου έδωσε και το χρώμα που ήθελα...”</a:t>
            </a:r>
            <a:endParaRPr b="0" lang="el-GR" sz="32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f10d0c"/>
              </a:buClr>
              <a:buSzPct val="45000"/>
              <a:buFont typeface="Monotype Sorts" charset="2"/>
              <a:buChar char=""/>
            </a:pPr>
            <a:r>
              <a:rPr b="0" lang="el-GR" sz="3200" spc="-1" strike="noStrike">
                <a:latin typeface="Arial"/>
              </a:rPr>
              <a:t>“</a:t>
            </a:r>
            <a:r>
              <a:rPr b="0" lang="el-GR" sz="3200" spc="-1" strike="noStrike">
                <a:latin typeface="Arial"/>
              </a:rPr>
              <a:t>Και τώρα γράψε με το Ττ… Βρες τα γράμματα στο πληκτρολόγιο και πάτησε enter...</a:t>
            </a:r>
            <a:r>
              <a:rPr b="1" i="1" lang="el-GR" sz="3200" spc="-1" strike="noStrike">
                <a:latin typeface="Arial"/>
              </a:rPr>
              <a:t>βοήθειααααα...ΜΑΜΑΑΑΑΑ...</a:t>
            </a:r>
            <a:r>
              <a:rPr b="0" i="1" lang="el-GR" sz="3200" spc="-1" strike="noStrike">
                <a:latin typeface="Arial"/>
              </a:rPr>
              <a:t>”</a:t>
            </a:r>
            <a:endParaRPr b="0" lang="el-GR" sz="32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f10d0c"/>
              </a:buClr>
              <a:buSzPct val="45000"/>
              <a:buFont typeface="Monotype Sorts" charset="2"/>
              <a:buChar char=""/>
            </a:pPr>
            <a:r>
              <a:rPr b="0" i="1" lang="el-GR" sz="3200" spc="-1" strike="noStrike">
                <a:latin typeface="Arial"/>
              </a:rPr>
              <a:t>“</a:t>
            </a:r>
            <a:r>
              <a:rPr b="0" lang="el-GR" sz="3200" spc="-1" strike="noStrike">
                <a:latin typeface="Arial"/>
              </a:rPr>
              <a:t>Ωραία που είναι η αγκαλίτσα σου μαμά...θα με βοηθήσεις εσύ...και να τα κατάφερα!!!”</a:t>
            </a:r>
            <a:endParaRPr b="0" lang="el-G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l-GR" sz="4400" spc="-1" strike="noStrike">
                <a:latin typeface="Arial"/>
              </a:rPr>
              <a:t>Νηπιαγωγάκια … αστεράκια...</a:t>
            </a:r>
            <a:endParaRPr b="0" lang="el-GR" sz="4400" spc="-1" strike="noStrike">
              <a:latin typeface="Arial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ce181e"/>
              </a:buClr>
              <a:buSzPct val="45000"/>
              <a:buFont typeface="Monotype Sorts" charset="2"/>
              <a:buChar char=""/>
            </a:pPr>
            <a:r>
              <a:rPr b="0" lang="el-GR" sz="3200" spc="-1" strike="noStrike">
                <a:latin typeface="Arial"/>
              </a:rPr>
              <a:t>Μαθαίνουμε σταδιακά να χρησιμοποιούμε τον ΗΥ και τα εργαλεία του Webex. </a:t>
            </a:r>
            <a:endParaRPr b="0" lang="el-GR" sz="32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ce181e"/>
              </a:buClr>
              <a:buSzPct val="45000"/>
              <a:buFont typeface="Monotype Sorts" charset="2"/>
              <a:buChar char=""/>
            </a:pPr>
            <a:r>
              <a:rPr b="0" lang="el-GR" sz="3200" spc="-1" strike="noStrike">
                <a:latin typeface="Arial"/>
              </a:rPr>
              <a:t>... το μικρόφωνο, την κάμερα και τα εργαλεία σχεδίασης και γραφής…</a:t>
            </a:r>
            <a:endParaRPr b="0" lang="el-GR" sz="32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ce181e"/>
              </a:buClr>
              <a:buSzPct val="45000"/>
              <a:buFont typeface="Monotype Sorts" charset="2"/>
              <a:buChar char=""/>
            </a:pPr>
            <a:r>
              <a:rPr b="0" lang="el-GR" sz="3200" spc="-1" strike="noStrike">
                <a:latin typeface="Arial"/>
              </a:rPr>
              <a:t>Μαθαίνουμε σιγά σιγά να καθόμαστε, να παρακολουθούμε, να ακούμε, να καταλαβαίνουμε και ...χμμμ...και να απαντάμε...</a:t>
            </a:r>
            <a:r>
              <a:rPr b="0" i="1" lang="el-GR" sz="3200" spc="-1" strike="noStrike">
                <a:latin typeface="Arial"/>
              </a:rPr>
              <a:t>στην οθόνη του Υπολογιστή</a:t>
            </a:r>
            <a:r>
              <a:rPr b="0" lang="el-GR" sz="3200" spc="-1" strike="noStrike">
                <a:latin typeface="Arial"/>
              </a:rPr>
              <a:t>!!!!!! </a:t>
            </a:r>
            <a:endParaRPr b="0" lang="el-G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l-GR" sz="4400" spc="-1" strike="noStrike">
                <a:latin typeface="Arial"/>
              </a:rPr>
              <a:t>Τα Νηπιαγωγάκια είναι...αστεράκια...</a:t>
            </a:r>
            <a:endParaRPr b="0" lang="el-GR" sz="4400" spc="-1" strike="noStrike">
              <a:latin typeface="Arial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94000"/>
          </a:bodyPr>
          <a:p>
            <a:pPr marL="432000" indent="-324000">
              <a:spcAft>
                <a:spcPts val="1417"/>
              </a:spcAft>
              <a:buClr>
                <a:srgbClr val="f10d0c"/>
              </a:buClr>
              <a:buSzPct val="45000"/>
              <a:buFont typeface="Monotype Sorts" charset="2"/>
              <a:buChar char=""/>
            </a:pPr>
            <a:r>
              <a:rPr b="0" lang="el-GR" sz="3200" spc="-1" strike="noStrike">
                <a:latin typeface="Arial"/>
              </a:rPr>
              <a:t>Σε ένα οργανωμένο πλαίσιο…</a:t>
            </a:r>
            <a:endParaRPr b="0" lang="el-GR" sz="32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f10d0c"/>
              </a:buClr>
              <a:buSzPct val="45000"/>
              <a:buFont typeface="Monotype Sorts" charset="2"/>
              <a:buChar char=""/>
            </a:pPr>
            <a:r>
              <a:rPr b="0" lang="el-GR" sz="3200" spc="-1" strike="noStrike">
                <a:latin typeface="Arial"/>
              </a:rPr>
              <a:t>Με εφικτούς στόχους, αξιολόγηση και ευελιξία</a:t>
            </a:r>
            <a:endParaRPr b="0" lang="el-GR" sz="32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f10d0c"/>
              </a:buClr>
              <a:buSzPct val="45000"/>
              <a:buFont typeface="Monotype Sorts" charset="2"/>
              <a:buChar char=""/>
            </a:pPr>
            <a:r>
              <a:rPr b="0" lang="el-GR" sz="3200" spc="-1" strike="noStrike">
                <a:latin typeface="Arial"/>
              </a:rPr>
              <a:t>Με πολύτιμους βοηθούς εσάς...τους γονείς…</a:t>
            </a:r>
            <a:endParaRPr b="0" lang="el-GR" sz="3200" spc="-1" strike="noStrike">
              <a:latin typeface="Arial"/>
            </a:endParaRPr>
          </a:p>
          <a:p>
            <a:pPr marL="432000" indent="-324000" algn="ctr">
              <a:spcAft>
                <a:spcPts val="1417"/>
              </a:spcAft>
              <a:buClr>
                <a:srgbClr val="f10d0c"/>
              </a:buClr>
              <a:buSzPct val="45000"/>
              <a:buFont typeface="Monotype Sorts" charset="2"/>
              <a:buChar char=""/>
            </a:pPr>
            <a:r>
              <a:rPr b="1" lang="el-GR" sz="3200" spc="-1" strike="noStrike">
                <a:latin typeface="Arial"/>
              </a:rPr>
              <a:t>Τα παιδιά</a:t>
            </a:r>
            <a:endParaRPr b="0" lang="el-GR" sz="3200" spc="-1" strike="noStrike">
              <a:latin typeface="Arial"/>
            </a:endParaRPr>
          </a:p>
          <a:p>
            <a:pPr marL="432000" indent="-324000" algn="ctr">
              <a:spcAft>
                <a:spcPts val="1417"/>
              </a:spcAft>
              <a:buClr>
                <a:srgbClr val="f10d0c"/>
              </a:buClr>
              <a:buSzPct val="45000"/>
              <a:buFont typeface="Monotype Sorts" charset="2"/>
              <a:buChar char=""/>
            </a:pPr>
            <a:r>
              <a:rPr b="0" lang="el-GR" sz="3200" spc="-1" strike="noStrike">
                <a:latin typeface="Arial"/>
              </a:rPr>
              <a:t>Θα διατηρήσουν την επαφή τους με την σχολική τους τάξη...και την εκπαιδευτική διαδικασία</a:t>
            </a:r>
            <a:endParaRPr b="0" lang="el-GR" sz="3200" spc="-1" strike="noStrike">
              <a:latin typeface="Arial"/>
            </a:endParaRPr>
          </a:p>
          <a:p>
            <a:pPr marL="432000" indent="-324000" algn="ctr">
              <a:spcAft>
                <a:spcPts val="1417"/>
              </a:spcAft>
              <a:buClr>
                <a:srgbClr val="f10d0c"/>
              </a:buClr>
              <a:buSzPct val="45000"/>
              <a:buFont typeface="Monotype Sorts" charset="2"/>
              <a:buChar char=""/>
            </a:pPr>
            <a:r>
              <a:rPr b="0" lang="el-GR" sz="3200" spc="-1" strike="noStrike">
                <a:latin typeface="Arial"/>
              </a:rPr>
              <a:t>Θα αποκτήσουν γνώσεις ψηφιακού γραμματισμού</a:t>
            </a:r>
            <a:endParaRPr b="0" lang="el-G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432360" y="342720"/>
            <a:ext cx="9071640" cy="5345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el-GR" sz="4400" spc="-1" strike="noStrike">
                <a:latin typeface="Arial"/>
              </a:rPr>
              <a:t>Και οι γονείς…</a:t>
            </a:r>
            <a:br/>
            <a:br/>
            <a:r>
              <a:rPr b="0" lang="el-GR" sz="3600" spc="-1" strike="noStrike">
                <a:latin typeface="Arial"/>
              </a:rPr>
              <a:t>Ουσιαστικό χρόνο στην εκπαιδευτική διαδικασία των παιδιών</a:t>
            </a:r>
            <a:br/>
            <a:br/>
            <a:br/>
            <a:br/>
            <a:br/>
            <a:r>
              <a:rPr b="0" i="1" lang="el-GR" sz="3600" spc="-1" strike="noStrike">
                <a:latin typeface="Arial"/>
              </a:rPr>
              <a:t>Ευχαριστώ πολύ...</a:t>
            </a:r>
            <a:endParaRPr b="0" lang="el-GR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Application>LibreOffice/6.1.0.3$Windows_x86 LibreOffice_project/efb621ed25068d70781dc026f7e9c5187a4decd1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2020-05-08T15:38:29Z</dcterms:created>
  <dc:creator/>
  <dc:description/>
  <dc:language>el-GR</dc:language>
  <cp:lastModifiedBy/>
  <dcterms:modified xsi:type="dcterms:W3CDTF">2020-05-08T16:39:22Z</dcterms:modified>
  <cp:revision>4</cp:revision>
  <dc:subject/>
  <dc:title>Beehive</dc:title>
</cp:coreProperties>
</file>