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FE7AD1-330F-4963-B69B-834177AED76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2DE9D7-B104-4018-9671-D3BCE1F3E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00F420B-4389-4DB0-A609-5682838A7598}"/>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D50F3149-D2E0-4C2A-B597-38B3B52FD0A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0B2285-4053-40B1-AF7C-535F53171D49}"/>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288150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4C2384-7D73-4CD4-B392-0BC90A8D652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619DB01-0E24-43E2-B578-E333613CBBD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2FD7C8F-0CC9-4DF8-8BB2-52D232DA61B2}"/>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94BA7343-42F7-45A3-8403-CABDC8AF01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FC297A3-CBE2-4379-BC77-ABAA423CA19D}"/>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17243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E8E4156-EBC8-4F2D-8B16-5475801144B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E70711A-23CD-40E1-A392-93698456F4E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68005E-2737-4E3B-8C8F-3548D3693E5D}"/>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95EC5864-6849-4D24-98C4-DE9DB31C25A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828F9D5-D750-4806-B59D-F474CD5630AC}"/>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180748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CA3E0C-9F28-4AB2-827E-416CFE16A37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26314F6-C1B2-47B8-A2BF-76D60AC0150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C95D82C-804D-4848-835A-A88D13ECF7A0}"/>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EE11133C-15C9-40FC-9685-D20FE88FD3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6063840-04B6-4843-AACE-09DF1DDD0C88}"/>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74682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879B5C-52B2-46B2-A65B-9DEC6016497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FD1A18C-045E-4BE2-BD75-AEB2C34AF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0660434-C030-4FF8-B812-CF8950354942}"/>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E892B188-B3E2-4208-8B63-0667093B7AD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E2E7D8-2D98-472A-9B63-7A596602D444}"/>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166196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3BA73F-EDA0-4902-95FA-BD5D627C45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EDB2A80-8E22-4F93-8D02-70AD264E3CA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DFCE6B3-7E65-4FBF-9E06-E3255F92884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CB6E353-C64A-43D8-B464-9ACEF123314E}"/>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6" name="Θέση υποσέλιδου 5">
            <a:extLst>
              <a:ext uri="{FF2B5EF4-FFF2-40B4-BE49-F238E27FC236}">
                <a16:creationId xmlns:a16="http://schemas.microsoft.com/office/drawing/2014/main" id="{1AB0594D-304F-4041-A812-0CE7E8C721D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07441DA-5C4E-4826-8592-7D05368CA8BD}"/>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3212402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58A9E7-6D49-4291-A7D5-EB262628D51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35FF28A-CF4D-4F15-8325-15F3B6E3F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FC8DBF3-345E-411C-B660-FC50A5AA343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C739E70-B40E-4822-8802-F8CAEFA31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1523795-39F3-47F7-AA5B-207D91026A8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6C202AE-4BCC-4B74-B097-A1E9F59D909D}"/>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8" name="Θέση υποσέλιδου 7">
            <a:extLst>
              <a:ext uri="{FF2B5EF4-FFF2-40B4-BE49-F238E27FC236}">
                <a16:creationId xmlns:a16="http://schemas.microsoft.com/office/drawing/2014/main" id="{873C6FE8-7531-4CDB-B395-372F0A0F956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959C46B-3866-4064-A63D-747D2C1ED002}"/>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9925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7916E2-0DCF-453E-A521-2B53770E785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F86F801-F1A7-41BE-934B-3F17C7DFE2F7}"/>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4" name="Θέση υποσέλιδου 3">
            <a:extLst>
              <a:ext uri="{FF2B5EF4-FFF2-40B4-BE49-F238E27FC236}">
                <a16:creationId xmlns:a16="http://schemas.microsoft.com/office/drawing/2014/main" id="{692621D6-8E8C-4F0F-B7AA-22A6439F9D5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A962740-A282-45CD-8C0B-025A11676C9B}"/>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381152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8AE0555-953B-493B-9D72-E4EE17FAA5EA}"/>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3" name="Θέση υποσέλιδου 2">
            <a:extLst>
              <a:ext uri="{FF2B5EF4-FFF2-40B4-BE49-F238E27FC236}">
                <a16:creationId xmlns:a16="http://schemas.microsoft.com/office/drawing/2014/main" id="{2374D94C-15B3-439A-8EB0-D91A5E13C162}"/>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F0F2E20-FCBC-4636-BCDF-AE8023C6CD5C}"/>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298754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D44ABB-57AC-4153-8E1F-B75CD00F3E2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9C758C4-17FA-4AE2-9B9D-F38F96882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C4E107C1-EF98-457D-9255-7A8C92F14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AD85646-DE33-48F3-9752-E90CE9F12FF6}"/>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6" name="Θέση υποσέλιδου 5">
            <a:extLst>
              <a:ext uri="{FF2B5EF4-FFF2-40B4-BE49-F238E27FC236}">
                <a16:creationId xmlns:a16="http://schemas.microsoft.com/office/drawing/2014/main" id="{5EE30F48-445C-40B1-B1E5-37DFF91CD1D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5008BF8-A4BF-4D23-AC12-7CE3F1C9A13B}"/>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17327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C943AD-C543-4326-8F39-38EDA1CDC85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766DD4C-8640-41A8-96ED-24A178130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41F7136-B24E-49E0-A04A-A8729BFA5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8BABC77-74D4-4422-A3F5-206F6AA41B06}"/>
              </a:ext>
            </a:extLst>
          </p:cNvPr>
          <p:cNvSpPr>
            <a:spLocks noGrp="1"/>
          </p:cNvSpPr>
          <p:nvPr>
            <p:ph type="dt" sz="half" idx="10"/>
          </p:nvPr>
        </p:nvSpPr>
        <p:spPr/>
        <p:txBody>
          <a:bodyPr/>
          <a:lstStyle/>
          <a:p>
            <a:fld id="{FA68C5E8-C5DF-40D5-AFC9-ADAF614C0D1F}" type="datetimeFigureOut">
              <a:rPr lang="el-GR" smtClean="0"/>
              <a:t>7/3/2025</a:t>
            </a:fld>
            <a:endParaRPr lang="el-GR"/>
          </a:p>
        </p:txBody>
      </p:sp>
      <p:sp>
        <p:nvSpPr>
          <p:cNvPr id="6" name="Θέση υποσέλιδου 5">
            <a:extLst>
              <a:ext uri="{FF2B5EF4-FFF2-40B4-BE49-F238E27FC236}">
                <a16:creationId xmlns:a16="http://schemas.microsoft.com/office/drawing/2014/main" id="{33F600FF-43C9-451A-A7CB-185A847F27E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BBE3F4B-3F30-4E7E-8E24-3829585EF029}"/>
              </a:ext>
            </a:extLst>
          </p:cNvPr>
          <p:cNvSpPr>
            <a:spLocks noGrp="1"/>
          </p:cNvSpPr>
          <p:nvPr>
            <p:ph type="sldNum" sz="quarter" idx="12"/>
          </p:nvPr>
        </p:nvSpPr>
        <p:spPr/>
        <p:txBody>
          <a:bodyPr/>
          <a:lstStyle/>
          <a:p>
            <a:fld id="{302DF8FC-941B-424D-9D31-C876DCA9EC0E}" type="slidenum">
              <a:rPr lang="el-GR" smtClean="0"/>
              <a:t>‹#›</a:t>
            </a:fld>
            <a:endParaRPr lang="el-GR"/>
          </a:p>
        </p:txBody>
      </p:sp>
    </p:spTree>
    <p:extLst>
      <p:ext uri="{BB962C8B-B14F-4D97-AF65-F5344CB8AC3E}">
        <p14:creationId xmlns:p14="http://schemas.microsoft.com/office/powerpoint/2010/main" val="219361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4F6F382-870C-45F8-ADB3-E6D0B82F2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9AAC3A5-5D89-4917-B552-5F2033F89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CDFEE41-6EF5-4DFC-AEF8-2E2221A38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8C5E8-C5DF-40D5-AFC9-ADAF614C0D1F}" type="datetimeFigureOut">
              <a:rPr lang="el-GR" smtClean="0"/>
              <a:t>7/3/2025</a:t>
            </a:fld>
            <a:endParaRPr lang="el-GR"/>
          </a:p>
        </p:txBody>
      </p:sp>
      <p:sp>
        <p:nvSpPr>
          <p:cNvPr id="5" name="Θέση υποσέλιδου 4">
            <a:extLst>
              <a:ext uri="{FF2B5EF4-FFF2-40B4-BE49-F238E27FC236}">
                <a16:creationId xmlns:a16="http://schemas.microsoft.com/office/drawing/2014/main" id="{6242FD58-D593-4BB7-97CD-9479ACF2F5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15FF645-2CFD-41E1-BD47-65ABEBF41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DF8FC-941B-424D-9D31-C876DCA9EC0E}" type="slidenum">
              <a:rPr lang="el-GR" smtClean="0"/>
              <a:t>‹#›</a:t>
            </a:fld>
            <a:endParaRPr lang="el-GR"/>
          </a:p>
        </p:txBody>
      </p:sp>
    </p:spTree>
    <p:extLst>
      <p:ext uri="{BB962C8B-B14F-4D97-AF65-F5344CB8AC3E}">
        <p14:creationId xmlns:p14="http://schemas.microsoft.com/office/powerpoint/2010/main" val="372558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ixanitouxronou.gr/anastenarides-to-ethimo-ton-prosfygon-apo-tin-anatoliki-romylia-poy-apagoreytike-apo-tin-ekklisia-i-pyrovasia-kai-i-ereyna-ton-giatron-fotografie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ixanitouxronou.gr/afrikanos-vasilias-apo-tin-akti-elefantostoy-vaptistike-christianos-orthodoxos-sto-agio-oros-o-fylarchos-ton-kroy-prosilthe-me-ta-paradosiaka-roycha-tis-fylis-toy/"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8F84DA-65EC-4BAE-A4E0-87B8A99B3908}"/>
              </a:ext>
            </a:extLst>
          </p:cNvPr>
          <p:cNvSpPr>
            <a:spLocks noGrp="1"/>
          </p:cNvSpPr>
          <p:nvPr>
            <p:ph type="ctrTitle"/>
          </p:nvPr>
        </p:nvSpPr>
        <p:spPr>
          <a:xfrm>
            <a:off x="1524000" y="294482"/>
            <a:ext cx="9144000" cy="1655762"/>
          </a:xfrm>
        </p:spPr>
        <p:txBody>
          <a:bodyPr>
            <a:normAutofit fontScale="90000"/>
          </a:bodyPr>
          <a:lstStyle/>
          <a:p>
            <a:r>
              <a:rPr lang="el-GR" sz="6000" noProof="1">
                <a:effectLst>
                  <a:glow rad="38100">
                    <a:schemeClr val="bg1">
                      <a:lumMod val="65000"/>
                      <a:lumOff val="35000"/>
                      <a:alpha val="50000"/>
                    </a:schemeClr>
                  </a:glow>
                </a:effectLst>
                <a:latin typeface="GFS Didot" panose="02000500000000020003" pitchFamily="2" charset="0"/>
              </a:rPr>
              <a:t>Η ΠΑΡΑΔΟΣΗ ΤΗΣ ΟΡΘΟΔΟΞΗΣ ΕΚΚΛΗΣΙΑΣ</a:t>
            </a:r>
            <a:endParaRPr lang="el-GR" dirty="0"/>
          </a:p>
        </p:txBody>
      </p:sp>
      <p:pic>
        <p:nvPicPr>
          <p:cNvPr id="4" name="Εικόνα 3">
            <a:extLst>
              <a:ext uri="{FF2B5EF4-FFF2-40B4-BE49-F238E27FC236}">
                <a16:creationId xmlns:a16="http://schemas.microsoft.com/office/drawing/2014/main" id="{BDFCAE9E-C023-4693-B2A3-F65E2C0C218B}"/>
              </a:ext>
            </a:extLst>
          </p:cNvPr>
          <p:cNvPicPr>
            <a:picLocks noChangeAspect="1"/>
          </p:cNvPicPr>
          <p:nvPr/>
        </p:nvPicPr>
        <p:blipFill>
          <a:blip r:embed="rId2"/>
          <a:stretch>
            <a:fillRect/>
          </a:stretch>
        </p:blipFill>
        <p:spPr>
          <a:xfrm>
            <a:off x="2950191" y="2448407"/>
            <a:ext cx="6291617" cy="3535986"/>
          </a:xfrm>
          <a:prstGeom prst="rect">
            <a:avLst/>
          </a:prstGeom>
        </p:spPr>
      </p:pic>
    </p:spTree>
    <p:extLst>
      <p:ext uri="{BB962C8B-B14F-4D97-AF65-F5344CB8AC3E}">
        <p14:creationId xmlns:p14="http://schemas.microsoft.com/office/powerpoint/2010/main" val="175877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946566-32C2-4F87-8D17-F175FF86A166}"/>
              </a:ext>
            </a:extLst>
          </p:cNvPr>
          <p:cNvSpPr>
            <a:spLocks noGrp="1"/>
          </p:cNvSpPr>
          <p:nvPr>
            <p:ph type="title"/>
          </p:nvPr>
        </p:nvSpPr>
        <p:spPr>
          <a:xfrm>
            <a:off x="838199" y="365126"/>
            <a:ext cx="7103533" cy="1014942"/>
          </a:xfrm>
        </p:spPr>
        <p:txBody>
          <a:bodyPr/>
          <a:lstStyle/>
          <a:p>
            <a:r>
              <a:rPr lang="el-GR" b="1" noProof="1">
                <a:latin typeface="GFS Didot" panose="02000500000000020003" pitchFamily="2" charset="0"/>
              </a:rPr>
              <a:t>Παραδοση, αλλά τι είναι;</a:t>
            </a:r>
            <a:endParaRPr lang="el-GR" dirty="0">
              <a:latin typeface="GFS Didot" panose="02000500000000020003" pitchFamily="2" charset="0"/>
            </a:endParaRPr>
          </a:p>
        </p:txBody>
      </p:sp>
      <p:sp>
        <p:nvSpPr>
          <p:cNvPr id="3" name="Θέση περιεχομένου 2">
            <a:extLst>
              <a:ext uri="{FF2B5EF4-FFF2-40B4-BE49-F238E27FC236}">
                <a16:creationId xmlns:a16="http://schemas.microsoft.com/office/drawing/2014/main" id="{597DA345-3490-4DD6-87CA-1FE36C09574E}"/>
              </a:ext>
            </a:extLst>
          </p:cNvPr>
          <p:cNvSpPr>
            <a:spLocks noGrp="1"/>
          </p:cNvSpPr>
          <p:nvPr>
            <p:ph idx="1"/>
          </p:nvPr>
        </p:nvSpPr>
        <p:spPr>
          <a:xfrm>
            <a:off x="838200" y="1380068"/>
            <a:ext cx="10515600" cy="2467406"/>
          </a:xfrm>
        </p:spPr>
        <p:txBody>
          <a:bodyPr/>
          <a:lstStyle/>
          <a:p>
            <a:pPr marL="0" indent="0" algn="just">
              <a:buNone/>
            </a:pPr>
            <a:r>
              <a:rPr lang="el-GR" dirty="0">
                <a:latin typeface="GFS Didot" panose="02000500000000020003" pitchFamily="2" charset="0"/>
              </a:rPr>
              <a:t>Η μεταβίβαση-παραχώρηση ενός εθίμου ή ενός ήθους (συνήθεια ή συμπεριφορά) σε κάποιον ή σε κάποιους μεταγενέστερους (π.χ. απόγονοι). Με άλλα λόγια, η μουσική, η τοπική ενδυμασία, το τοπικό φαγητό, ο τοπικός χορός μπορούν εύκολα να χαρακτηριστούν ως παράδοση ενός τόπου. </a:t>
            </a:r>
          </a:p>
        </p:txBody>
      </p:sp>
      <p:pic>
        <p:nvPicPr>
          <p:cNvPr id="4" name="Εικόνα 3">
            <a:extLst>
              <a:ext uri="{FF2B5EF4-FFF2-40B4-BE49-F238E27FC236}">
                <a16:creationId xmlns:a16="http://schemas.microsoft.com/office/drawing/2014/main" id="{209B3920-AEA3-47D7-B671-AE8549C5C596}"/>
              </a:ext>
            </a:extLst>
          </p:cNvPr>
          <p:cNvPicPr>
            <a:picLocks noChangeAspect="1"/>
          </p:cNvPicPr>
          <p:nvPr/>
        </p:nvPicPr>
        <p:blipFill>
          <a:blip r:embed="rId2"/>
          <a:stretch>
            <a:fillRect/>
          </a:stretch>
        </p:blipFill>
        <p:spPr>
          <a:xfrm>
            <a:off x="7144718" y="3429000"/>
            <a:ext cx="4556502" cy="3125476"/>
          </a:xfrm>
          <a:prstGeom prst="rect">
            <a:avLst/>
          </a:prstGeom>
        </p:spPr>
      </p:pic>
      <p:pic>
        <p:nvPicPr>
          <p:cNvPr id="5" name="Εικόνα 4">
            <a:extLst>
              <a:ext uri="{FF2B5EF4-FFF2-40B4-BE49-F238E27FC236}">
                <a16:creationId xmlns:a16="http://schemas.microsoft.com/office/drawing/2014/main" id="{82AC8B87-26C4-432D-BBB3-CAEA7B00EB86}"/>
              </a:ext>
            </a:extLst>
          </p:cNvPr>
          <p:cNvPicPr>
            <a:picLocks noChangeAspect="1"/>
          </p:cNvPicPr>
          <p:nvPr/>
        </p:nvPicPr>
        <p:blipFill>
          <a:blip r:embed="rId3"/>
          <a:stretch>
            <a:fillRect/>
          </a:stretch>
        </p:blipFill>
        <p:spPr>
          <a:xfrm>
            <a:off x="415548" y="3724761"/>
            <a:ext cx="6381750" cy="2743200"/>
          </a:xfrm>
          <a:prstGeom prst="rect">
            <a:avLst/>
          </a:prstGeom>
        </p:spPr>
      </p:pic>
    </p:spTree>
    <p:extLst>
      <p:ext uri="{BB962C8B-B14F-4D97-AF65-F5344CB8AC3E}">
        <p14:creationId xmlns:p14="http://schemas.microsoft.com/office/powerpoint/2010/main" val="418958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8D69D6-E989-4800-874C-DD705305EBDC}"/>
              </a:ext>
            </a:extLst>
          </p:cNvPr>
          <p:cNvSpPr>
            <a:spLocks noGrp="1"/>
          </p:cNvSpPr>
          <p:nvPr>
            <p:ph type="title"/>
          </p:nvPr>
        </p:nvSpPr>
        <p:spPr/>
        <p:txBody>
          <a:bodyPr/>
          <a:lstStyle/>
          <a:p>
            <a:r>
              <a:rPr lang="el-GR" dirty="0">
                <a:latin typeface="GFS Didot" panose="02000500000000020003" pitchFamily="2" charset="0"/>
              </a:rPr>
              <a:t>Έννοια και σημασία της παράδοσης στην Ορθόδοξη χριστιανική εκκλησία </a:t>
            </a:r>
          </a:p>
        </p:txBody>
      </p:sp>
      <p:sp>
        <p:nvSpPr>
          <p:cNvPr id="3" name="Θέση περιεχομένου 2">
            <a:extLst>
              <a:ext uri="{FF2B5EF4-FFF2-40B4-BE49-F238E27FC236}">
                <a16:creationId xmlns:a16="http://schemas.microsoft.com/office/drawing/2014/main" id="{CE057EF9-CF58-4F6E-848E-D5E50F9F954C}"/>
              </a:ext>
            </a:extLst>
          </p:cNvPr>
          <p:cNvSpPr>
            <a:spLocks noGrp="1"/>
          </p:cNvSpPr>
          <p:nvPr>
            <p:ph idx="1"/>
          </p:nvPr>
        </p:nvSpPr>
        <p:spPr>
          <a:xfrm>
            <a:off x="309966" y="1825625"/>
            <a:ext cx="6106332" cy="4667250"/>
          </a:xfrm>
        </p:spPr>
        <p:txBody>
          <a:bodyPr>
            <a:normAutofit/>
          </a:bodyPr>
          <a:lstStyle/>
          <a:p>
            <a:pPr marL="0" indent="0" algn="just">
              <a:buNone/>
            </a:pPr>
            <a:r>
              <a:rPr lang="el-GR" dirty="0">
                <a:latin typeface="GFS Didot" panose="02000500000000020003" pitchFamily="2" charset="0"/>
              </a:rPr>
              <a:t>Με τον όρο Παράδοση της Εκκλησίας εννοούμε την </a:t>
            </a:r>
            <a:r>
              <a:rPr lang="el-GR" dirty="0">
                <a:solidFill>
                  <a:srgbClr val="FF0000"/>
                </a:solidFill>
                <a:latin typeface="GFS Didot" panose="02000500000000020003" pitchFamily="2" charset="0"/>
              </a:rPr>
              <a:t>αδιάσπαστη συνέχεια της πίστης </a:t>
            </a:r>
            <a:r>
              <a:rPr lang="el-GR" dirty="0">
                <a:latin typeface="GFS Didot" panose="02000500000000020003" pitchFamily="2" charset="0"/>
              </a:rPr>
              <a:t>της Εκκλησίας από την εποχή της επί γης παρουσίας του Χριστού, </a:t>
            </a:r>
            <a:r>
              <a:rPr lang="el-GR" dirty="0">
                <a:solidFill>
                  <a:srgbClr val="FF0000"/>
                </a:solidFill>
                <a:latin typeface="GFS Didot" panose="02000500000000020003" pitchFamily="2" charset="0"/>
              </a:rPr>
              <a:t>όπως παραδόθηκε </a:t>
            </a:r>
            <a:r>
              <a:rPr lang="el-GR" dirty="0">
                <a:latin typeface="GFS Didot" panose="02000500000000020003" pitchFamily="2" charset="0"/>
              </a:rPr>
              <a:t>στους πρώτους μαθητές του και τους διαδόχους τους. Η πίστη αυτή έχει </a:t>
            </a:r>
            <a:r>
              <a:rPr lang="el-GR" dirty="0">
                <a:solidFill>
                  <a:srgbClr val="FF0000"/>
                </a:solidFill>
                <a:latin typeface="GFS Didot" panose="02000500000000020003" pitchFamily="2" charset="0"/>
              </a:rPr>
              <a:t>ως αντικείμενο</a:t>
            </a:r>
            <a:r>
              <a:rPr lang="el-GR" dirty="0">
                <a:latin typeface="GFS Didot" panose="02000500000000020003" pitchFamily="2" charset="0"/>
              </a:rPr>
              <a:t> τον ίδιο </a:t>
            </a:r>
            <a:r>
              <a:rPr lang="el-GR" dirty="0">
                <a:solidFill>
                  <a:srgbClr val="FF0000"/>
                </a:solidFill>
                <a:latin typeface="GFS Didot" panose="02000500000000020003" pitchFamily="2" charset="0"/>
              </a:rPr>
              <a:t>το Χριστό </a:t>
            </a:r>
            <a:r>
              <a:rPr lang="el-GR" dirty="0">
                <a:latin typeface="GFS Didot" panose="02000500000000020003" pitchFamily="2" charset="0"/>
              </a:rPr>
              <a:t>και την </a:t>
            </a:r>
            <a:r>
              <a:rPr lang="el-GR" dirty="0">
                <a:solidFill>
                  <a:srgbClr val="FF0000"/>
                </a:solidFill>
                <a:latin typeface="GFS Didot" panose="02000500000000020003" pitchFamily="2" charset="0"/>
              </a:rPr>
              <a:t>εμπειρία της ζωής </a:t>
            </a:r>
            <a:r>
              <a:rPr lang="el-GR" dirty="0">
                <a:latin typeface="GFS Didot" panose="02000500000000020003" pitchFamily="2" charset="0"/>
              </a:rPr>
              <a:t>και του κοσμοσωτήριου </a:t>
            </a:r>
            <a:r>
              <a:rPr lang="el-GR" dirty="0">
                <a:solidFill>
                  <a:srgbClr val="FF0000"/>
                </a:solidFill>
                <a:latin typeface="GFS Didot" panose="02000500000000020003" pitchFamily="2" charset="0"/>
              </a:rPr>
              <a:t>έργου Του</a:t>
            </a:r>
            <a:r>
              <a:rPr lang="el-GR" dirty="0">
                <a:latin typeface="GFS Didot" panose="02000500000000020003" pitchFamily="2" charset="0"/>
              </a:rPr>
              <a:t>.</a:t>
            </a:r>
          </a:p>
        </p:txBody>
      </p:sp>
      <p:pic>
        <p:nvPicPr>
          <p:cNvPr id="4" name="Εικόνα 3">
            <a:extLst>
              <a:ext uri="{FF2B5EF4-FFF2-40B4-BE49-F238E27FC236}">
                <a16:creationId xmlns:a16="http://schemas.microsoft.com/office/drawing/2014/main" id="{695477A3-ED3C-4C7B-93C9-AF41F310430F}"/>
              </a:ext>
            </a:extLst>
          </p:cNvPr>
          <p:cNvPicPr>
            <a:picLocks noChangeAspect="1"/>
          </p:cNvPicPr>
          <p:nvPr/>
        </p:nvPicPr>
        <p:blipFill>
          <a:blip r:embed="rId2"/>
          <a:stretch>
            <a:fillRect/>
          </a:stretch>
        </p:blipFill>
        <p:spPr>
          <a:xfrm>
            <a:off x="6700433" y="2444750"/>
            <a:ext cx="5342162" cy="3429000"/>
          </a:xfrm>
          <a:prstGeom prst="rect">
            <a:avLst/>
          </a:prstGeom>
        </p:spPr>
      </p:pic>
    </p:spTree>
    <p:extLst>
      <p:ext uri="{BB962C8B-B14F-4D97-AF65-F5344CB8AC3E}">
        <p14:creationId xmlns:p14="http://schemas.microsoft.com/office/powerpoint/2010/main" val="177241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4A7EEE-BFE4-4CD3-9290-D84A8D2034E9}"/>
              </a:ext>
            </a:extLst>
          </p:cNvPr>
          <p:cNvSpPr>
            <a:spLocks noGrp="1"/>
          </p:cNvSpPr>
          <p:nvPr>
            <p:ph idx="1"/>
          </p:nvPr>
        </p:nvSpPr>
        <p:spPr>
          <a:xfrm>
            <a:off x="176293" y="418455"/>
            <a:ext cx="6751449" cy="6106331"/>
          </a:xfrm>
          <a:ln w="6350">
            <a:solidFill>
              <a:schemeClr val="tx1"/>
            </a:solidFill>
          </a:ln>
        </p:spPr>
        <p:txBody>
          <a:bodyPr>
            <a:normAutofit/>
          </a:bodyPr>
          <a:lstStyle/>
          <a:p>
            <a:pPr marL="0" indent="0" algn="just">
              <a:buNone/>
            </a:pPr>
            <a:r>
              <a:rPr lang="el-GR" dirty="0">
                <a:latin typeface="GFS Didot" panose="02000500000000020003" pitchFamily="2" charset="0"/>
              </a:rPr>
              <a:t>Καθώς στο βασικό της μέρος η εμπειρία αυτή καταγράφηκε στην Καινή Διαθήκη, ονομάζουμε σήμερα Παράδοση ειδικά: </a:t>
            </a:r>
          </a:p>
          <a:p>
            <a:pPr marL="0" indent="0" algn="just">
              <a:buNone/>
            </a:pPr>
            <a:r>
              <a:rPr lang="el-GR" dirty="0">
                <a:latin typeface="GFS Didot" panose="02000500000000020003" pitchFamily="2" charset="0"/>
              </a:rPr>
              <a:t>α) </a:t>
            </a:r>
            <a:r>
              <a:rPr lang="el-GR" dirty="0">
                <a:solidFill>
                  <a:srgbClr val="FF0000"/>
                </a:solidFill>
                <a:latin typeface="GFS Didot" panose="02000500000000020003" pitchFamily="2" charset="0"/>
              </a:rPr>
              <a:t>τη διδασκαλία του Χριστού και των Αποστόλων που δεν έχει καταγραφεί στην Αγία Γραφή</a:t>
            </a:r>
            <a:r>
              <a:rPr lang="el-GR" dirty="0">
                <a:latin typeface="GFS Didot" panose="02000500000000020003" pitchFamily="2" charset="0"/>
              </a:rPr>
              <a:t>, αλλά παραδόθηκε στην Εκκλησία στην </a:t>
            </a:r>
            <a:r>
              <a:rPr lang="el-GR" dirty="0">
                <a:solidFill>
                  <a:srgbClr val="FF0000"/>
                </a:solidFill>
                <a:latin typeface="GFS Didot" panose="02000500000000020003" pitchFamily="2" charset="0"/>
              </a:rPr>
              <a:t>αρχή προφορικά </a:t>
            </a:r>
            <a:r>
              <a:rPr lang="el-GR" dirty="0">
                <a:latin typeface="GFS Didot" panose="02000500000000020003" pitchFamily="2" charset="0"/>
              </a:rPr>
              <a:t>και στη συνέχεια </a:t>
            </a:r>
            <a:r>
              <a:rPr lang="el-GR" dirty="0">
                <a:solidFill>
                  <a:srgbClr val="FF0000"/>
                </a:solidFill>
                <a:latin typeface="GFS Didot" panose="02000500000000020003" pitchFamily="2" charset="0"/>
              </a:rPr>
              <a:t>καταγράφηκε στα έργα των Αποστολικών Πατέρων ή των διαδόχων τους</a:t>
            </a:r>
            <a:r>
              <a:rPr lang="el-GR" dirty="0">
                <a:latin typeface="GFS Didot" panose="02000500000000020003" pitchFamily="2" charset="0"/>
              </a:rPr>
              <a:t>, καθώς και στις αποφάσεις των </a:t>
            </a:r>
            <a:r>
              <a:rPr lang="el-GR" dirty="0">
                <a:solidFill>
                  <a:srgbClr val="FF0000"/>
                </a:solidFill>
                <a:latin typeface="GFS Didot" panose="02000500000000020003" pitchFamily="2" charset="0"/>
              </a:rPr>
              <a:t>Συνόδων της Εκκλησίας</a:t>
            </a:r>
            <a:r>
              <a:rPr lang="el-GR" dirty="0">
                <a:latin typeface="GFS Didot" panose="02000500000000020003" pitchFamily="2" charset="0"/>
              </a:rPr>
              <a:t>, επομένως σήμερα η Παράδοση είναι γραπτή.</a:t>
            </a:r>
          </a:p>
        </p:txBody>
      </p:sp>
      <p:pic>
        <p:nvPicPr>
          <p:cNvPr id="7" name="Εικόνα 6">
            <a:extLst>
              <a:ext uri="{FF2B5EF4-FFF2-40B4-BE49-F238E27FC236}">
                <a16:creationId xmlns:a16="http://schemas.microsoft.com/office/drawing/2014/main" id="{D0616C6A-536B-4A46-A557-6C2D3BE419F2}"/>
              </a:ext>
            </a:extLst>
          </p:cNvPr>
          <p:cNvPicPr>
            <a:picLocks noChangeAspect="1"/>
          </p:cNvPicPr>
          <p:nvPr/>
        </p:nvPicPr>
        <p:blipFill>
          <a:blip r:embed="rId2"/>
          <a:stretch>
            <a:fillRect/>
          </a:stretch>
        </p:blipFill>
        <p:spPr>
          <a:xfrm>
            <a:off x="7838472" y="418455"/>
            <a:ext cx="4110751" cy="2585795"/>
          </a:xfrm>
          <a:prstGeom prst="rect">
            <a:avLst/>
          </a:prstGeom>
        </p:spPr>
      </p:pic>
      <p:pic>
        <p:nvPicPr>
          <p:cNvPr id="8" name="Εικόνα 7">
            <a:extLst>
              <a:ext uri="{FF2B5EF4-FFF2-40B4-BE49-F238E27FC236}">
                <a16:creationId xmlns:a16="http://schemas.microsoft.com/office/drawing/2014/main" id="{8DF17354-C940-4F9C-9012-CB46772DAC49}"/>
              </a:ext>
            </a:extLst>
          </p:cNvPr>
          <p:cNvPicPr>
            <a:picLocks noChangeAspect="1"/>
          </p:cNvPicPr>
          <p:nvPr/>
        </p:nvPicPr>
        <p:blipFill>
          <a:blip r:embed="rId3"/>
          <a:stretch>
            <a:fillRect/>
          </a:stretch>
        </p:blipFill>
        <p:spPr>
          <a:xfrm>
            <a:off x="7838472" y="3611105"/>
            <a:ext cx="4044267" cy="2913681"/>
          </a:xfrm>
          <a:prstGeom prst="rect">
            <a:avLst/>
          </a:prstGeom>
        </p:spPr>
      </p:pic>
    </p:spTree>
    <p:extLst>
      <p:ext uri="{BB962C8B-B14F-4D97-AF65-F5344CB8AC3E}">
        <p14:creationId xmlns:p14="http://schemas.microsoft.com/office/powerpoint/2010/main" val="303399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C8847C1-0C21-4087-9EA0-EC85A0282728}"/>
              </a:ext>
            </a:extLst>
          </p:cNvPr>
          <p:cNvSpPr>
            <a:spLocks noGrp="1"/>
          </p:cNvSpPr>
          <p:nvPr>
            <p:ph idx="1"/>
          </p:nvPr>
        </p:nvSpPr>
        <p:spPr>
          <a:xfrm>
            <a:off x="147880" y="4173619"/>
            <a:ext cx="11896239" cy="2397662"/>
          </a:xfrm>
        </p:spPr>
        <p:txBody>
          <a:bodyPr>
            <a:normAutofit/>
          </a:bodyPr>
          <a:lstStyle/>
          <a:p>
            <a:pPr marL="0" indent="0" algn="just">
              <a:buNone/>
            </a:pPr>
            <a:r>
              <a:rPr lang="el-GR" dirty="0">
                <a:latin typeface="GFS Didot" panose="02000500000000020003" pitchFamily="2" charset="0"/>
              </a:rPr>
              <a:t>β) θέματα που σχετίζονται </a:t>
            </a:r>
            <a:r>
              <a:rPr lang="el-GR" dirty="0">
                <a:solidFill>
                  <a:srgbClr val="FF0000"/>
                </a:solidFill>
                <a:latin typeface="GFS Didot" panose="02000500000000020003" pitchFamily="2" charset="0"/>
              </a:rPr>
              <a:t>με τη λατρεία, τη διοίκηση και τη ζωή της Εκκλησίας, και η συνείδηση του σώματος της Εκκλησίας έχει αποδεχθεί ότι εκφράζουν την πίστη και το μήνυμα του Ευαγγελίου</a:t>
            </a:r>
            <a:r>
              <a:rPr lang="el-GR" dirty="0">
                <a:latin typeface="GFS Didot" panose="02000500000000020003" pitchFamily="2" charset="0"/>
              </a:rPr>
              <a:t>. Την πίστη αυτήν την έζησαν και τη ζουν οι χριστιανοί μέσα στη ζωή της Εκκλησίας, δηλαδή στα μυστήριά της και την ευρύτερη εκκλησιαστική ζωή, κάτω από την καθοδήγηση του Αγίου Πνεύματος.</a:t>
            </a:r>
          </a:p>
          <a:p>
            <a:pPr marL="0" indent="0">
              <a:buNone/>
            </a:pPr>
            <a:endParaRPr lang="el-GR" dirty="0"/>
          </a:p>
        </p:txBody>
      </p:sp>
      <p:pic>
        <p:nvPicPr>
          <p:cNvPr id="4" name="Εικόνα 3">
            <a:extLst>
              <a:ext uri="{FF2B5EF4-FFF2-40B4-BE49-F238E27FC236}">
                <a16:creationId xmlns:a16="http://schemas.microsoft.com/office/drawing/2014/main" id="{2B2F2C6C-698B-4DEA-98DA-A9EC68160692}"/>
              </a:ext>
            </a:extLst>
          </p:cNvPr>
          <p:cNvPicPr>
            <a:picLocks noChangeAspect="1"/>
          </p:cNvPicPr>
          <p:nvPr/>
        </p:nvPicPr>
        <p:blipFill>
          <a:blip r:embed="rId2"/>
          <a:stretch>
            <a:fillRect/>
          </a:stretch>
        </p:blipFill>
        <p:spPr>
          <a:xfrm>
            <a:off x="3482276" y="286719"/>
            <a:ext cx="4762500" cy="3819525"/>
          </a:xfrm>
          <a:prstGeom prst="rect">
            <a:avLst/>
          </a:prstGeom>
        </p:spPr>
      </p:pic>
    </p:spTree>
    <p:extLst>
      <p:ext uri="{BB962C8B-B14F-4D97-AF65-F5344CB8AC3E}">
        <p14:creationId xmlns:p14="http://schemas.microsoft.com/office/powerpoint/2010/main" val="120133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69F525-49AE-4B4A-801F-655BE666A10A}"/>
              </a:ext>
            </a:extLst>
          </p:cNvPr>
          <p:cNvSpPr>
            <a:spLocks noGrp="1"/>
          </p:cNvSpPr>
          <p:nvPr>
            <p:ph type="title"/>
          </p:nvPr>
        </p:nvSpPr>
        <p:spPr/>
        <p:txBody>
          <a:bodyPr/>
          <a:lstStyle/>
          <a:p>
            <a:r>
              <a:rPr lang="el-GR" dirty="0">
                <a:latin typeface="GFS Didot" panose="02000500000000020003" pitchFamily="2" charset="0"/>
              </a:rPr>
              <a:t>Παράδοση και λαϊκές παραδόσεις</a:t>
            </a:r>
          </a:p>
        </p:txBody>
      </p:sp>
      <p:sp>
        <p:nvSpPr>
          <p:cNvPr id="3" name="Θέση περιεχομένου 2">
            <a:extLst>
              <a:ext uri="{FF2B5EF4-FFF2-40B4-BE49-F238E27FC236}">
                <a16:creationId xmlns:a16="http://schemas.microsoft.com/office/drawing/2014/main" id="{61BED86D-A45C-4462-9A2E-DF7AE9181449}"/>
              </a:ext>
            </a:extLst>
          </p:cNvPr>
          <p:cNvSpPr>
            <a:spLocks noGrp="1"/>
          </p:cNvSpPr>
          <p:nvPr>
            <p:ph idx="1"/>
          </p:nvPr>
        </p:nvSpPr>
        <p:spPr>
          <a:xfrm>
            <a:off x="232475" y="1825625"/>
            <a:ext cx="11747715" cy="3397304"/>
          </a:xfrm>
        </p:spPr>
        <p:txBody>
          <a:bodyPr>
            <a:normAutofit fontScale="92500"/>
          </a:bodyPr>
          <a:lstStyle/>
          <a:p>
            <a:pPr marL="0" indent="0" algn="just">
              <a:buNone/>
            </a:pPr>
            <a:r>
              <a:rPr lang="el-GR" dirty="0">
                <a:latin typeface="GFS Didot" panose="02000500000000020003" pitchFamily="2" charset="0"/>
              </a:rPr>
              <a:t>Υπάρχουν παραδόσεις που δεν έχουν σχέση πάντοτε με το γνήσιο πνεύμα του Χριστιανισμού όπως αυτό εκφράστηκε από την Αγία Γραφή, τις Οικουμενικές Συνόδους και την ομόφωνη άποψη των Πατέρων της Εκκλησίας. Πρόκειται για τις </a:t>
            </a:r>
            <a:r>
              <a:rPr lang="el-GR" dirty="0">
                <a:solidFill>
                  <a:srgbClr val="FF0000"/>
                </a:solidFill>
                <a:latin typeface="GFS Didot" panose="02000500000000020003" pitchFamily="2" charset="0"/>
              </a:rPr>
              <a:t>επιμέρους «παραδόσεις»</a:t>
            </a:r>
            <a:r>
              <a:rPr lang="el-GR" dirty="0">
                <a:latin typeface="GFS Didot" panose="02000500000000020003" pitchFamily="2" charset="0"/>
              </a:rPr>
              <a:t>, που δεν είναι πάντοτε παραδόσεις της Εκκλησίας, έστω και </a:t>
            </a:r>
            <a:r>
              <a:rPr lang="el-GR" dirty="0">
                <a:solidFill>
                  <a:srgbClr val="FF0000"/>
                </a:solidFill>
                <a:latin typeface="GFS Didot" panose="02000500000000020003" pitchFamily="2" charset="0"/>
              </a:rPr>
              <a:t>αν συνδέονται </a:t>
            </a:r>
            <a:r>
              <a:rPr lang="el-GR" dirty="0">
                <a:latin typeface="GFS Didot" panose="02000500000000020003" pitchFamily="2" charset="0"/>
              </a:rPr>
              <a:t>με γεγονότα της ζωής της Εκκλησίας, ή για λαϊκές παραδόσεις με </a:t>
            </a:r>
            <a:r>
              <a:rPr lang="el-GR" dirty="0">
                <a:solidFill>
                  <a:srgbClr val="FF0000"/>
                </a:solidFill>
                <a:latin typeface="GFS Didot" panose="02000500000000020003" pitchFamily="2" charset="0"/>
              </a:rPr>
              <a:t>παγανιστικά</a:t>
            </a:r>
            <a:r>
              <a:rPr lang="el-GR" dirty="0">
                <a:latin typeface="GFS Didot" panose="02000500000000020003" pitchFamily="2" charset="0"/>
              </a:rPr>
              <a:t> και </a:t>
            </a:r>
            <a:r>
              <a:rPr lang="el-GR" dirty="0">
                <a:solidFill>
                  <a:srgbClr val="FF0000"/>
                </a:solidFill>
                <a:latin typeface="GFS Didot" panose="02000500000000020003" pitchFamily="2" charset="0"/>
              </a:rPr>
              <a:t>λαϊκά στοιχεία που έχουν ζυμωθεί με τη θρησκευτική ζωή </a:t>
            </a:r>
            <a:r>
              <a:rPr lang="el-GR" dirty="0">
                <a:latin typeface="GFS Didot" panose="02000500000000020003" pitchFamily="2" charset="0"/>
              </a:rPr>
              <a:t>και είναι </a:t>
            </a:r>
            <a:r>
              <a:rPr lang="el-GR" dirty="0">
                <a:solidFill>
                  <a:srgbClr val="FF0000"/>
                </a:solidFill>
                <a:latin typeface="GFS Didot" panose="02000500000000020003" pitchFamily="2" charset="0"/>
              </a:rPr>
              <a:t>δύσκολο να διακρίνει </a:t>
            </a:r>
            <a:r>
              <a:rPr lang="el-GR" dirty="0">
                <a:latin typeface="GFS Didot" panose="02000500000000020003" pitchFamily="2" charset="0"/>
              </a:rPr>
              <a:t>ο απλός πιστός μέχρι πού οι παραδόσεις αυτές είναι </a:t>
            </a:r>
            <a:r>
              <a:rPr lang="el-GR" dirty="0">
                <a:solidFill>
                  <a:srgbClr val="FF0000"/>
                </a:solidFill>
                <a:latin typeface="GFS Didot" panose="02000500000000020003" pitchFamily="2" charset="0"/>
              </a:rPr>
              <a:t>γνήσιες</a:t>
            </a:r>
            <a:r>
              <a:rPr lang="el-GR" dirty="0">
                <a:latin typeface="GFS Didot" panose="02000500000000020003" pitchFamily="2" charset="0"/>
              </a:rPr>
              <a:t> παραδόσεις της Εκκλησίας.</a:t>
            </a:r>
          </a:p>
        </p:txBody>
      </p:sp>
    </p:spTree>
    <p:extLst>
      <p:ext uri="{BB962C8B-B14F-4D97-AF65-F5344CB8AC3E}">
        <p14:creationId xmlns:p14="http://schemas.microsoft.com/office/powerpoint/2010/main" val="87924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79623FB-1E40-4DEB-92A6-6E68B03A8AAE}"/>
              </a:ext>
            </a:extLst>
          </p:cNvPr>
          <p:cNvSpPr>
            <a:spLocks noGrp="1"/>
          </p:cNvSpPr>
          <p:nvPr>
            <p:ph idx="1"/>
          </p:nvPr>
        </p:nvSpPr>
        <p:spPr>
          <a:xfrm>
            <a:off x="140776" y="322289"/>
            <a:ext cx="11746424" cy="1940463"/>
          </a:xfrm>
        </p:spPr>
        <p:txBody>
          <a:bodyPr/>
          <a:lstStyle/>
          <a:p>
            <a:pPr marL="0" indent="0" algn="just">
              <a:buNone/>
            </a:pPr>
            <a:r>
              <a:rPr lang="el-GR" dirty="0">
                <a:latin typeface="GFS Didot" panose="02000500000000020003" pitchFamily="2" charset="0"/>
              </a:rPr>
              <a:t>Αυτές και </a:t>
            </a:r>
            <a:r>
              <a:rPr lang="el-GR" dirty="0">
                <a:solidFill>
                  <a:srgbClr val="FF0000"/>
                </a:solidFill>
                <a:latin typeface="GFS Didot" panose="02000500000000020003" pitchFamily="2" charset="0"/>
              </a:rPr>
              <a:t>κριτική</a:t>
            </a:r>
            <a:r>
              <a:rPr lang="el-GR" dirty="0">
                <a:latin typeface="GFS Didot" panose="02000500000000020003" pitchFamily="2" charset="0"/>
              </a:rPr>
              <a:t> και </a:t>
            </a:r>
            <a:r>
              <a:rPr lang="el-GR" dirty="0">
                <a:solidFill>
                  <a:srgbClr val="FF0000"/>
                </a:solidFill>
                <a:latin typeface="GFS Didot" panose="02000500000000020003" pitchFamily="2" charset="0"/>
              </a:rPr>
              <a:t>αλλαγή επιδέχονται</a:t>
            </a:r>
            <a:r>
              <a:rPr lang="el-GR" dirty="0">
                <a:latin typeface="GFS Didot" panose="02000500000000020003" pitchFamily="2" charset="0"/>
              </a:rPr>
              <a:t>, στο βαθμό που δεν εκφράζουν τη γνήσια Παράδοση της Εκκλησίας. Σε αντίθετη περίπτωση έχουμε μια απλή «</a:t>
            </a:r>
            <a:r>
              <a:rPr lang="el-GR" dirty="0">
                <a:solidFill>
                  <a:srgbClr val="FF0000"/>
                </a:solidFill>
                <a:latin typeface="GFS Didot" panose="02000500000000020003" pitchFamily="2" charset="0"/>
              </a:rPr>
              <a:t>συντήρηση</a:t>
            </a:r>
            <a:r>
              <a:rPr lang="el-GR" dirty="0">
                <a:latin typeface="GFS Didot" panose="02000500000000020003" pitchFamily="2" charset="0"/>
              </a:rPr>
              <a:t>» ενός παρελθόντος που παύει να είναι </a:t>
            </a:r>
            <a:r>
              <a:rPr lang="el-GR" dirty="0">
                <a:solidFill>
                  <a:srgbClr val="FF0000"/>
                </a:solidFill>
                <a:latin typeface="GFS Didot" panose="02000500000000020003" pitchFamily="2" charset="0"/>
              </a:rPr>
              <a:t>ζωογόνος αλήθεια</a:t>
            </a:r>
            <a:r>
              <a:rPr lang="el-GR" dirty="0">
                <a:latin typeface="GFS Didot" panose="02000500000000020003" pitchFamily="2" charset="0"/>
              </a:rPr>
              <a:t>.</a:t>
            </a:r>
          </a:p>
        </p:txBody>
      </p:sp>
      <p:pic>
        <p:nvPicPr>
          <p:cNvPr id="4" name="Εικόνα 3">
            <a:extLst>
              <a:ext uri="{FF2B5EF4-FFF2-40B4-BE49-F238E27FC236}">
                <a16:creationId xmlns:a16="http://schemas.microsoft.com/office/drawing/2014/main" id="{F2B9C872-05B3-4725-BC20-64BFE5E3CEC4}"/>
              </a:ext>
            </a:extLst>
          </p:cNvPr>
          <p:cNvPicPr>
            <a:picLocks noChangeAspect="1"/>
          </p:cNvPicPr>
          <p:nvPr/>
        </p:nvPicPr>
        <p:blipFill>
          <a:blip r:embed="rId2"/>
          <a:stretch>
            <a:fillRect/>
          </a:stretch>
        </p:blipFill>
        <p:spPr>
          <a:xfrm>
            <a:off x="304800" y="2262752"/>
            <a:ext cx="6283433" cy="4019550"/>
          </a:xfrm>
          <a:prstGeom prst="rect">
            <a:avLst/>
          </a:prstGeom>
        </p:spPr>
      </p:pic>
      <p:sp>
        <p:nvSpPr>
          <p:cNvPr id="5" name="TextBox 4">
            <a:extLst>
              <a:ext uri="{FF2B5EF4-FFF2-40B4-BE49-F238E27FC236}">
                <a16:creationId xmlns:a16="http://schemas.microsoft.com/office/drawing/2014/main" id="{EF0DCC47-EC51-408C-8930-9B9F0BF2F260}"/>
              </a:ext>
            </a:extLst>
          </p:cNvPr>
          <p:cNvSpPr txBox="1"/>
          <p:nvPr/>
        </p:nvSpPr>
        <p:spPr>
          <a:xfrm>
            <a:off x="6837416" y="3830889"/>
            <a:ext cx="4800600" cy="461665"/>
          </a:xfrm>
          <a:prstGeom prst="rect">
            <a:avLst/>
          </a:prstGeom>
          <a:noFill/>
          <a:ln w="12700">
            <a:solidFill>
              <a:schemeClr val="tx1"/>
            </a:solidFill>
          </a:ln>
        </p:spPr>
        <p:txBody>
          <a:bodyPr wrap="square" rtlCol="0">
            <a:spAutoFit/>
          </a:bodyPr>
          <a:lstStyle/>
          <a:p>
            <a:r>
              <a:rPr lang="el-GR" sz="2400" dirty="0">
                <a:ln w="3175">
                  <a:solidFill>
                    <a:schemeClr val="tx1"/>
                  </a:solidFill>
                </a:ln>
                <a:latin typeface="GFS Didot" panose="02000500000000020003" pitchFamily="2" charset="0"/>
                <a:hlinkClick r:id="rId3">
                  <a:extLst>
                    <a:ext uri="{A12FA001-AC4F-418D-AE19-62706E023703}">
                      <ahyp:hlinkClr xmlns:ahyp="http://schemas.microsoft.com/office/drawing/2018/hyperlinkcolor" val="tx"/>
                    </a:ext>
                  </a:extLst>
                </a:hlinkClick>
              </a:rPr>
              <a:t>Αναστενάρηδες</a:t>
            </a:r>
            <a:r>
              <a:rPr lang="el-GR" sz="2400" dirty="0">
                <a:ln w="3175">
                  <a:solidFill>
                    <a:schemeClr val="tx1"/>
                  </a:solidFill>
                </a:ln>
                <a:latin typeface="GFS Didot" panose="02000500000000020003" pitchFamily="2" charset="0"/>
              </a:rPr>
              <a:t> της Βουλγαρίας</a:t>
            </a:r>
          </a:p>
        </p:txBody>
      </p:sp>
    </p:spTree>
    <p:extLst>
      <p:ext uri="{BB962C8B-B14F-4D97-AF65-F5344CB8AC3E}">
        <p14:creationId xmlns:p14="http://schemas.microsoft.com/office/powerpoint/2010/main" val="291937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A9FA47B-C592-4CB4-AB2E-2BC9B42E803D}"/>
              </a:ext>
            </a:extLst>
          </p:cNvPr>
          <p:cNvSpPr>
            <a:spLocks noGrp="1"/>
          </p:cNvSpPr>
          <p:nvPr>
            <p:ph idx="1"/>
          </p:nvPr>
        </p:nvSpPr>
        <p:spPr>
          <a:xfrm>
            <a:off x="159809" y="1072092"/>
            <a:ext cx="6155267" cy="4351338"/>
          </a:xfrm>
        </p:spPr>
        <p:txBody>
          <a:bodyPr>
            <a:normAutofit lnSpcReduction="10000"/>
          </a:bodyPr>
          <a:lstStyle/>
          <a:p>
            <a:pPr marL="0" indent="0" algn="just">
              <a:buNone/>
            </a:pPr>
            <a:r>
              <a:rPr lang="el-GR" dirty="0">
                <a:latin typeface="GFS Didot" panose="02000500000000020003" pitchFamily="2" charset="0"/>
              </a:rPr>
              <a:t>Επίσης, υπάρχουν οι παραδόσεις των ανθρώπων ή τοπικές παραδόσεις, όπως συμβαίνει σε τοπικές Εκκλησίες ή σε χώρες όπου αναπτύσσεται η ιεραποστολή, όπου τα τοπικά έθιμα και οι τοπικοί παραδοσιακοί τρόποι έκφρασης παραμένουν στη ζωή της τοπικής Εκκλησίας και η λατρευτική ζωή επίσης ακολουθεί άλλη πορεία σύμφωνη με τις τοπικές παραδόσεις.</a:t>
            </a:r>
          </a:p>
        </p:txBody>
      </p:sp>
      <p:pic>
        <p:nvPicPr>
          <p:cNvPr id="4" name="Εικόνα 3">
            <a:extLst>
              <a:ext uri="{FF2B5EF4-FFF2-40B4-BE49-F238E27FC236}">
                <a16:creationId xmlns:a16="http://schemas.microsoft.com/office/drawing/2014/main" id="{C84BEEB9-6A6D-4133-80B5-26F769C28520}"/>
              </a:ext>
            </a:extLst>
          </p:cNvPr>
          <p:cNvPicPr>
            <a:picLocks noChangeAspect="1"/>
          </p:cNvPicPr>
          <p:nvPr/>
        </p:nvPicPr>
        <p:blipFill>
          <a:blip r:embed="rId2"/>
          <a:stretch>
            <a:fillRect/>
          </a:stretch>
        </p:blipFill>
        <p:spPr>
          <a:xfrm>
            <a:off x="6512994" y="364066"/>
            <a:ext cx="5239797" cy="3520017"/>
          </a:xfrm>
          <a:prstGeom prst="rect">
            <a:avLst/>
          </a:prstGeom>
        </p:spPr>
      </p:pic>
      <p:sp>
        <p:nvSpPr>
          <p:cNvPr id="5" name="TextBox 4">
            <a:extLst>
              <a:ext uri="{FF2B5EF4-FFF2-40B4-BE49-F238E27FC236}">
                <a16:creationId xmlns:a16="http://schemas.microsoft.com/office/drawing/2014/main" id="{8E367B97-832D-4235-B8DF-CE09D42AF056}"/>
              </a:ext>
            </a:extLst>
          </p:cNvPr>
          <p:cNvSpPr txBox="1"/>
          <p:nvPr/>
        </p:nvSpPr>
        <p:spPr>
          <a:xfrm>
            <a:off x="6908799" y="4185610"/>
            <a:ext cx="4682067" cy="2585323"/>
          </a:xfrm>
          <a:prstGeom prst="rect">
            <a:avLst/>
          </a:prstGeom>
          <a:noFill/>
          <a:ln w="19050">
            <a:solidFill>
              <a:schemeClr val="tx1"/>
            </a:solidFill>
          </a:ln>
        </p:spPr>
        <p:txBody>
          <a:bodyPr wrap="square" rtlCol="0">
            <a:spAutoFit/>
          </a:bodyPr>
          <a:lstStyle/>
          <a:p>
            <a:pPr algn="just"/>
            <a:r>
              <a:rPr lang="el-GR" b="0" i="0" dirty="0">
                <a:solidFill>
                  <a:srgbClr val="4A4A4A"/>
                </a:solidFill>
                <a:effectLst/>
                <a:latin typeface="GFS Didot" panose="02000500000000020003" pitchFamily="2" charset="0"/>
              </a:rPr>
              <a:t>Ο βασιλιάς της φυλής των </a:t>
            </a:r>
            <a:r>
              <a:rPr lang="el-GR" b="0" i="0" dirty="0" err="1">
                <a:solidFill>
                  <a:srgbClr val="4A4A4A"/>
                </a:solidFill>
                <a:effectLst/>
                <a:latin typeface="GFS Didot" panose="02000500000000020003" pitchFamily="2" charset="0"/>
              </a:rPr>
              <a:t>Κρου</a:t>
            </a:r>
            <a:r>
              <a:rPr lang="el-GR" b="0" i="0" dirty="0">
                <a:solidFill>
                  <a:srgbClr val="4A4A4A"/>
                </a:solidFill>
                <a:effectLst/>
                <a:latin typeface="GFS Didot" panose="02000500000000020003" pitchFamily="2" charset="0"/>
              </a:rPr>
              <a:t> από την Ακτή Ελεφαντοστού, </a:t>
            </a:r>
            <a:r>
              <a:rPr lang="el-GR" b="0" i="0" dirty="0" err="1">
                <a:solidFill>
                  <a:srgbClr val="4A4A4A"/>
                </a:solidFill>
                <a:effectLst/>
                <a:latin typeface="GFS Didot" panose="02000500000000020003" pitchFamily="2" charset="0"/>
                <a:hlinkClick r:id="rId3"/>
              </a:rPr>
              <a:t>Tchiffi</a:t>
            </a:r>
            <a:r>
              <a:rPr lang="el-GR" b="0" i="0" dirty="0">
                <a:solidFill>
                  <a:srgbClr val="4A4A4A"/>
                </a:solidFill>
                <a:effectLst/>
                <a:latin typeface="GFS Didot" panose="02000500000000020003" pitchFamily="2" charset="0"/>
                <a:hlinkClick r:id="rId3"/>
              </a:rPr>
              <a:t> </a:t>
            </a:r>
            <a:r>
              <a:rPr lang="el-GR" b="0" i="0" dirty="0" err="1">
                <a:solidFill>
                  <a:srgbClr val="4A4A4A"/>
                </a:solidFill>
                <a:effectLst/>
                <a:latin typeface="GFS Didot" panose="02000500000000020003" pitchFamily="2" charset="0"/>
                <a:hlinkClick r:id="rId3"/>
              </a:rPr>
              <a:t>Zie</a:t>
            </a:r>
            <a:r>
              <a:rPr lang="el-GR" b="0" i="0" dirty="0">
                <a:solidFill>
                  <a:srgbClr val="4A4A4A"/>
                </a:solidFill>
                <a:effectLst/>
                <a:latin typeface="GFS Didot" panose="02000500000000020003" pitchFamily="2" charset="0"/>
                <a:hlinkClick r:id="rId3"/>
              </a:rPr>
              <a:t> </a:t>
            </a:r>
            <a:r>
              <a:rPr lang="el-GR" b="0" i="0" dirty="0" err="1">
                <a:solidFill>
                  <a:srgbClr val="4A4A4A"/>
                </a:solidFill>
                <a:effectLst/>
                <a:latin typeface="GFS Didot" panose="02000500000000020003" pitchFamily="2" charset="0"/>
                <a:hlinkClick r:id="rId3"/>
              </a:rPr>
              <a:t>Jean</a:t>
            </a:r>
            <a:r>
              <a:rPr lang="el-GR" b="0" i="0" dirty="0">
                <a:solidFill>
                  <a:srgbClr val="4A4A4A"/>
                </a:solidFill>
                <a:effectLst/>
                <a:latin typeface="GFS Didot" panose="02000500000000020003" pitchFamily="2" charset="0"/>
                <a:hlinkClick r:id="rId3"/>
              </a:rPr>
              <a:t> </a:t>
            </a:r>
            <a:r>
              <a:rPr lang="el-GR" b="0" i="0" dirty="0" err="1">
                <a:solidFill>
                  <a:srgbClr val="4A4A4A"/>
                </a:solidFill>
                <a:effectLst/>
                <a:latin typeface="GFS Didot" panose="02000500000000020003" pitchFamily="2" charset="0"/>
                <a:hlinkClick r:id="rId3"/>
              </a:rPr>
              <a:t>Gervais</a:t>
            </a:r>
            <a:r>
              <a:rPr lang="el-GR" dirty="0">
                <a:solidFill>
                  <a:srgbClr val="4A4A4A"/>
                </a:solidFill>
                <a:latin typeface="GFS Didot" panose="02000500000000020003" pitchFamily="2" charset="0"/>
              </a:rPr>
              <a:t>, βαφτίστηκε στη μονή Κουτλουμουσίου Αγίου όρους προσερχόμενος με την παραδοσιακή του ενδυμασία. Μετονομάστηκε Δαβίδ (</a:t>
            </a:r>
            <a:r>
              <a:rPr lang="en-US" dirty="0">
                <a:solidFill>
                  <a:srgbClr val="4A4A4A"/>
                </a:solidFill>
                <a:latin typeface="GFS Didot" panose="02000500000000020003" pitchFamily="2" charset="0"/>
              </a:rPr>
              <a:t>David).</a:t>
            </a:r>
            <a:r>
              <a:rPr lang="el-GR" dirty="0">
                <a:solidFill>
                  <a:srgbClr val="4A4A4A"/>
                </a:solidFill>
                <a:latin typeface="GFS Didot" panose="02000500000000020003" pitchFamily="2" charset="0"/>
              </a:rPr>
              <a:t> </a:t>
            </a:r>
            <a:br>
              <a:rPr lang="el-GR" dirty="0"/>
            </a:br>
            <a:br>
              <a:rPr lang="el-GR" dirty="0"/>
            </a:br>
            <a:endParaRPr lang="el-GR" dirty="0"/>
          </a:p>
        </p:txBody>
      </p:sp>
    </p:spTree>
    <p:extLst>
      <p:ext uri="{BB962C8B-B14F-4D97-AF65-F5344CB8AC3E}">
        <p14:creationId xmlns:p14="http://schemas.microsoft.com/office/powerpoint/2010/main" val="191638359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497</Words>
  <Application>Microsoft Office PowerPoint</Application>
  <PresentationFormat>Ευρεία οθόνη</PresentationFormat>
  <Paragraphs>14</Paragraphs>
  <Slides>8</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8</vt:i4>
      </vt:variant>
    </vt:vector>
  </HeadingPairs>
  <TitlesOfParts>
    <vt:vector size="13" baseType="lpstr">
      <vt:lpstr>Arial</vt:lpstr>
      <vt:lpstr>Calibri</vt:lpstr>
      <vt:lpstr>Calibri Light</vt:lpstr>
      <vt:lpstr>GFS Didot</vt:lpstr>
      <vt:lpstr>Θέμα του Office</vt:lpstr>
      <vt:lpstr>Η ΠΑΡΑΔΟΣΗ ΤΗΣ ΟΡΘΟΔΟΞΗΣ ΕΚΚΛΗΣΙΑΣ</vt:lpstr>
      <vt:lpstr>Παραδοση, αλλά τι είναι;</vt:lpstr>
      <vt:lpstr>Έννοια και σημασία της παράδοσης στην Ορθόδοξη χριστιανική εκκλησία </vt:lpstr>
      <vt:lpstr>Παρουσίαση του PowerPoint</vt:lpstr>
      <vt:lpstr>Παρουσίαση του PowerPoint</vt:lpstr>
      <vt:lpstr>Παράδοση και λαϊκές παραδόσεις</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ΠΑΡΑΔΟΣΗ ΤΗΣ ΟΡΘΟΔΟΞΗΣ ΕΚΚΛΗΣΙΑΣ</dc:title>
  <dc:creator>gabtheo</dc:creator>
  <cp:lastModifiedBy>gabtheo</cp:lastModifiedBy>
  <cp:revision>7</cp:revision>
  <dcterms:created xsi:type="dcterms:W3CDTF">2025-03-07T04:45:01Z</dcterms:created>
  <dcterms:modified xsi:type="dcterms:W3CDTF">2025-03-07T19:42:27Z</dcterms:modified>
</cp:coreProperties>
</file>