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77" r:id="rId4"/>
    <p:sldId id="260" r:id="rId5"/>
    <p:sldId id="261" r:id="rId6"/>
    <p:sldId id="264" r:id="rId7"/>
    <p:sldId id="265" r:id="rId8"/>
    <p:sldId id="266" r:id="rId9"/>
    <p:sldId id="278" r:id="rId10"/>
    <p:sldId id="257" r:id="rId11"/>
    <p:sldId id="258" r:id="rId12"/>
    <p:sldId id="262" r:id="rId13"/>
    <p:sldId id="267" r:id="rId14"/>
    <p:sldId id="268" r:id="rId15"/>
    <p:sldId id="269" r:id="rId16"/>
    <p:sldId id="270" r:id="rId17"/>
    <p:sldId id="271" r:id="rId18"/>
    <p:sldId id="272"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1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l-GR"/>
              <a:t>Κάντε κλικ για να επεξεργαστείτε τον τίτλο υποδείγματος</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11/23/2021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dur="2750"/>
    </mc:Choice>
    <mc:Fallback xmlns="">
      <p:transition spd="slow"/>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3846D7-ED60-4D85-8E85-194A95C2B141}"/>
              </a:ext>
            </a:extLst>
          </p:cNvPr>
          <p:cNvSpPr>
            <a:spLocks noGrp="1"/>
          </p:cNvSpPr>
          <p:nvPr>
            <p:ph type="ctrTitle"/>
          </p:nvPr>
        </p:nvSpPr>
        <p:spPr>
          <a:xfrm>
            <a:off x="4139953" y="3288108"/>
            <a:ext cx="7197726" cy="795620"/>
          </a:xfrm>
        </p:spPr>
        <p:txBody>
          <a:bodyPr>
            <a:noAutofit/>
          </a:bodyPr>
          <a:lstStyle/>
          <a:p>
            <a:pPr algn="ctr"/>
            <a:r>
              <a:rPr lang="el-GR" sz="6000" b="1" cap="none" dirty="0"/>
              <a:t>Ασφαλές  Άγγιγμα</a:t>
            </a:r>
          </a:p>
        </p:txBody>
      </p:sp>
      <p:sp>
        <p:nvSpPr>
          <p:cNvPr id="3" name="Υπότιτλος 2">
            <a:extLst>
              <a:ext uri="{FF2B5EF4-FFF2-40B4-BE49-F238E27FC236}">
                <a16:creationId xmlns:a16="http://schemas.microsoft.com/office/drawing/2014/main" id="{7400C253-2526-4F86-9609-9FAD4FC4BCCF}"/>
              </a:ext>
            </a:extLst>
          </p:cNvPr>
          <p:cNvSpPr>
            <a:spLocks noGrp="1"/>
          </p:cNvSpPr>
          <p:nvPr>
            <p:ph type="subTitle" idx="1"/>
          </p:nvPr>
        </p:nvSpPr>
        <p:spPr>
          <a:xfrm>
            <a:off x="4302263" y="5541307"/>
            <a:ext cx="7197726" cy="768426"/>
          </a:xfrm>
        </p:spPr>
        <p:txBody>
          <a:bodyPr>
            <a:normAutofit fontScale="92500" lnSpcReduction="10000"/>
          </a:bodyPr>
          <a:lstStyle/>
          <a:p>
            <a:pPr algn="ctr"/>
            <a:r>
              <a:rPr lang="el-GR" sz="2000" b="1" dirty="0">
                <a:solidFill>
                  <a:srgbClr val="FF0000"/>
                </a:solidFill>
              </a:rPr>
              <a:t>Γ΄  ΤΑΞΗ  12</a:t>
            </a:r>
            <a:r>
              <a:rPr lang="el-GR" sz="2000" b="1" cap="none" baseline="30000" dirty="0">
                <a:solidFill>
                  <a:srgbClr val="FF0000"/>
                </a:solidFill>
              </a:rPr>
              <a:t>ου</a:t>
            </a:r>
            <a:r>
              <a:rPr lang="el-GR" sz="2000" b="1" dirty="0">
                <a:solidFill>
                  <a:srgbClr val="FF0000"/>
                </a:solidFill>
              </a:rPr>
              <a:t>  ΔΗΜΟΤΙΚΟΥ  ΣΧΟΛΕΙΟΥ ΠΑΤΡΩΝ</a:t>
            </a:r>
          </a:p>
          <a:p>
            <a:pPr algn="ctr"/>
            <a:r>
              <a:rPr lang="el-GR" sz="2000" b="1" dirty="0">
                <a:solidFill>
                  <a:srgbClr val="FF0000"/>
                </a:solidFill>
              </a:rPr>
              <a:t>2021 -2022</a:t>
            </a:r>
          </a:p>
        </p:txBody>
      </p:sp>
      <p:sp>
        <p:nvSpPr>
          <p:cNvPr id="4" name="TextBox 3">
            <a:extLst>
              <a:ext uri="{FF2B5EF4-FFF2-40B4-BE49-F238E27FC236}">
                <a16:creationId xmlns:a16="http://schemas.microsoft.com/office/drawing/2014/main" id="{A7670381-AE63-41E2-A393-085EACDB73E3}"/>
              </a:ext>
            </a:extLst>
          </p:cNvPr>
          <p:cNvSpPr txBox="1"/>
          <p:nvPr/>
        </p:nvSpPr>
        <p:spPr>
          <a:xfrm>
            <a:off x="4302263" y="772358"/>
            <a:ext cx="6448595" cy="646331"/>
          </a:xfrm>
          <a:prstGeom prst="rect">
            <a:avLst/>
          </a:prstGeom>
          <a:noFill/>
        </p:spPr>
        <p:txBody>
          <a:bodyPr wrap="square" rtlCol="0">
            <a:spAutoFit/>
          </a:bodyPr>
          <a:lstStyle/>
          <a:p>
            <a:pPr algn="ctr"/>
            <a:r>
              <a:rPr lang="el-GR" sz="3600" b="1" dirty="0">
                <a:solidFill>
                  <a:srgbClr val="FF0000"/>
                </a:solidFill>
              </a:rPr>
              <a:t>ΕΡΓΑΣΤΗΡΙΟ ΔΕΞΙΟΤΗΤΩΝ  21</a:t>
            </a:r>
            <a:r>
              <a:rPr lang="el-GR" sz="3600" b="1" baseline="30000" dirty="0">
                <a:solidFill>
                  <a:srgbClr val="FF0000"/>
                </a:solidFill>
              </a:rPr>
              <a:t>+</a:t>
            </a:r>
          </a:p>
        </p:txBody>
      </p:sp>
      <p:pic>
        <p:nvPicPr>
          <p:cNvPr id="5" name="Legend From Heaven - Memories">
            <a:hlinkClick r:id="" action="ppaction://media"/>
            <a:extLst>
              <a:ext uri="{FF2B5EF4-FFF2-40B4-BE49-F238E27FC236}">
                <a16:creationId xmlns:a16="http://schemas.microsoft.com/office/drawing/2014/main" id="{4BF9ACB4-4ACF-4ED7-ADEB-07524457B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207288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6EAB4E-4F2E-491E-85B7-B3688EC28195}"/>
              </a:ext>
            </a:extLst>
          </p:cNvPr>
          <p:cNvSpPr>
            <a:spLocks noGrp="1"/>
          </p:cNvSpPr>
          <p:nvPr>
            <p:ph type="title"/>
          </p:nvPr>
        </p:nvSpPr>
        <p:spPr>
          <a:xfrm>
            <a:off x="810089" y="361025"/>
            <a:ext cx="11085989" cy="819705"/>
          </a:xfrm>
        </p:spPr>
        <p:txBody>
          <a:bodyPr>
            <a:normAutofit fontScale="90000"/>
          </a:bodyPr>
          <a:lstStyle/>
          <a:p>
            <a:pPr algn="ctr"/>
            <a:r>
              <a:rPr lang="el-GR" cap="none" dirty="0"/>
              <a:t>9 απλοί κανόνες ασφαλείας που θα σώσουν ένα παιδί από πιθανό κίνδυνο</a:t>
            </a:r>
          </a:p>
        </p:txBody>
      </p:sp>
      <p:pic>
        <p:nvPicPr>
          <p:cNvPr id="4" name="Εικόνα 3">
            <a:extLst>
              <a:ext uri="{FF2B5EF4-FFF2-40B4-BE49-F238E27FC236}">
                <a16:creationId xmlns:a16="http://schemas.microsoft.com/office/drawing/2014/main" id="{B9D2C2AC-C69C-423D-9FEE-FF96BDBC2F91}"/>
              </a:ext>
            </a:extLst>
          </p:cNvPr>
          <p:cNvPicPr>
            <a:picLocks noChangeAspect="1"/>
          </p:cNvPicPr>
          <p:nvPr/>
        </p:nvPicPr>
        <p:blipFill rotWithShape="1">
          <a:blip r:embed="rId2"/>
          <a:srcRect l="16001" t="50977" r="38269" b="8949"/>
          <a:stretch/>
        </p:blipFill>
        <p:spPr>
          <a:xfrm>
            <a:off x="1447059" y="2537902"/>
            <a:ext cx="9173315" cy="3959073"/>
          </a:xfrm>
          <a:prstGeom prst="rect">
            <a:avLst/>
          </a:prstGeom>
        </p:spPr>
      </p:pic>
      <p:sp>
        <p:nvSpPr>
          <p:cNvPr id="3" name="TextBox 2">
            <a:extLst>
              <a:ext uri="{FF2B5EF4-FFF2-40B4-BE49-F238E27FC236}">
                <a16:creationId xmlns:a16="http://schemas.microsoft.com/office/drawing/2014/main" id="{209EC9E3-AA40-4B3D-B963-67D8B601B337}"/>
              </a:ext>
            </a:extLst>
          </p:cNvPr>
          <p:cNvSpPr txBox="1"/>
          <p:nvPr/>
        </p:nvSpPr>
        <p:spPr>
          <a:xfrm>
            <a:off x="1447060" y="1260629"/>
            <a:ext cx="9173315" cy="1277273"/>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1. Τρέξε αντίθετα απ’ το αυτοκίνητο</a:t>
            </a:r>
          </a:p>
          <a:p>
            <a:r>
              <a:rPr lang="el-GR" b="0" dirty="0"/>
              <a:t>Συνεχώς λέμε ότι αν σας πλησιάσει κάποιο αυτοκίνητο, δεν πρέπει να μπείτε μέσα, με όποιον τρόπο κι αν σας δελεάσουν. Αυτό, όμως, δεν αρκεί. Η συμπληρωματική συμβουλή «</a:t>
            </a:r>
            <a:r>
              <a:rPr lang="el-GR" i="1" dirty="0"/>
              <a:t>Τρέξε αντίθετα απ’ το αυτοκίνητο</a:t>
            </a:r>
            <a:r>
              <a:rPr lang="el-GR" b="0" dirty="0"/>
              <a:t>» είναι εύκολο να τη θυμάστε κι εγγυάται την ασφάλειά σας.</a:t>
            </a:r>
          </a:p>
        </p:txBody>
      </p:sp>
    </p:spTree>
    <p:extLst>
      <p:ext uri="{BB962C8B-B14F-4D97-AF65-F5344CB8AC3E}">
        <p14:creationId xmlns:p14="http://schemas.microsoft.com/office/powerpoint/2010/main" val="111545926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8AA536-88CA-432B-B0BC-EA22A4D393CC}"/>
              </a:ext>
            </a:extLst>
          </p:cNvPr>
          <p:cNvSpPr>
            <a:spLocks noGrp="1"/>
          </p:cNvSpPr>
          <p:nvPr>
            <p:ph type="title"/>
          </p:nvPr>
        </p:nvSpPr>
        <p:spPr>
          <a:xfrm>
            <a:off x="506027" y="101928"/>
            <a:ext cx="11168109" cy="1371766"/>
          </a:xfrm>
        </p:spPr>
        <p:txBody>
          <a:bodyPr/>
          <a:lstStyle/>
          <a:p>
            <a:pPr algn="ctr"/>
            <a:r>
              <a:rPr kumimoji="0" lang="el-GR" sz="32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F9046603-AA37-4B9A-936F-05F7BDBAD8DE}"/>
              </a:ext>
            </a:extLst>
          </p:cNvPr>
          <p:cNvPicPr>
            <a:picLocks noChangeAspect="1"/>
          </p:cNvPicPr>
          <p:nvPr/>
        </p:nvPicPr>
        <p:blipFill rotWithShape="1">
          <a:blip r:embed="rId2"/>
          <a:srcRect l="15801" t="22265" r="38398" b="12104"/>
          <a:stretch/>
        </p:blipFill>
        <p:spPr>
          <a:xfrm>
            <a:off x="1766656" y="2814901"/>
            <a:ext cx="8853719" cy="3738299"/>
          </a:xfrm>
          <a:prstGeom prst="rect">
            <a:avLst/>
          </a:prstGeom>
        </p:spPr>
      </p:pic>
      <p:sp>
        <p:nvSpPr>
          <p:cNvPr id="5" name="TextBox 4">
            <a:extLst>
              <a:ext uri="{FF2B5EF4-FFF2-40B4-BE49-F238E27FC236}">
                <a16:creationId xmlns:a16="http://schemas.microsoft.com/office/drawing/2014/main" id="{948A1EF6-4AEC-48DC-8611-49B535A49722}"/>
              </a:ext>
            </a:extLst>
          </p:cNvPr>
          <p:cNvSpPr txBox="1"/>
          <p:nvPr/>
        </p:nvSpPr>
        <p:spPr>
          <a:xfrm>
            <a:off x="1766656" y="1260629"/>
            <a:ext cx="8853719" cy="1554272"/>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2. Μη γράφετε το όνομά σας στην τσάντα σας</a:t>
            </a:r>
          </a:p>
          <a:p>
            <a:r>
              <a:rPr lang="el-GR" b="0" dirty="0"/>
              <a:t>Αν φοβάστε μήπως χαθεί κάποιο απ’ τα πράγματά σας όταν πηγαίνετε στο σχολείο, μπορείτε να γράψετε μόνο το τηλέφωνό σας σ’ ένα καρτελάκι για να επικοινωνήσει μαζί σας όποιος το βρει. Στο σετ φαγητού, ακόμη και μια ζωγραφιά με ανεξίτηλο μαρκαδόρο θα σας βοηθήσει να μη χάνετε τα δικά σας σκεύη.</a:t>
            </a:r>
          </a:p>
        </p:txBody>
      </p:sp>
    </p:spTree>
    <p:extLst>
      <p:ext uri="{BB962C8B-B14F-4D97-AF65-F5344CB8AC3E}">
        <p14:creationId xmlns:p14="http://schemas.microsoft.com/office/powerpoint/2010/main" val="243085131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90C5AD-77E0-481B-AC0E-F7C307CC5FA0}"/>
              </a:ext>
            </a:extLst>
          </p:cNvPr>
          <p:cNvSpPr>
            <a:spLocks noGrp="1"/>
          </p:cNvSpPr>
          <p:nvPr>
            <p:ph type="title"/>
          </p:nvPr>
        </p:nvSpPr>
        <p:spPr>
          <a:xfrm>
            <a:off x="925499" y="245615"/>
            <a:ext cx="10131425" cy="864093"/>
          </a:xfrm>
        </p:spPr>
        <p:txBody>
          <a:bodyPr>
            <a:normAutofit fontScale="90000"/>
          </a:bodyPr>
          <a:lstStyle/>
          <a:p>
            <a:pPr algn="ctr"/>
            <a:r>
              <a:rPr kumimoji="0" lang="el-GR" sz="32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E454A449-5FAC-432C-A715-616CA29370DB}"/>
              </a:ext>
            </a:extLst>
          </p:cNvPr>
          <p:cNvPicPr>
            <a:picLocks noChangeAspect="1"/>
          </p:cNvPicPr>
          <p:nvPr/>
        </p:nvPicPr>
        <p:blipFill rotWithShape="1">
          <a:blip r:embed="rId2"/>
          <a:srcRect l="19589" t="29644" r="41454" b="3948"/>
          <a:stretch/>
        </p:blipFill>
        <p:spPr>
          <a:xfrm>
            <a:off x="1571625" y="2778711"/>
            <a:ext cx="9048750" cy="3950563"/>
          </a:xfrm>
          <a:prstGeom prst="rect">
            <a:avLst/>
          </a:prstGeom>
        </p:spPr>
      </p:pic>
      <p:sp>
        <p:nvSpPr>
          <p:cNvPr id="8" name="TextBox 7">
            <a:extLst>
              <a:ext uri="{FF2B5EF4-FFF2-40B4-BE49-F238E27FC236}">
                <a16:creationId xmlns:a16="http://schemas.microsoft.com/office/drawing/2014/main" id="{8CF37FDF-6A87-408F-9D6C-90BC6012252B}"/>
              </a:ext>
            </a:extLst>
          </p:cNvPr>
          <p:cNvSpPr txBox="1"/>
          <p:nvPr/>
        </p:nvSpPr>
        <p:spPr>
          <a:xfrm>
            <a:off x="1571625" y="1260629"/>
            <a:ext cx="9048750" cy="1554272"/>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3. Ποιος είναι ο κωδικός;</a:t>
            </a:r>
          </a:p>
          <a:p>
            <a:r>
              <a:rPr lang="el-GR" b="0" dirty="0"/>
              <a:t>Συμφωνήστε με τους γονείς σας σε έναν εύκολο κωδικό που μπορεί να θυμάστε για να διώχνει τους επιτήδειους. Αν σας πλησιάσει κάποιος ξένος, λέγοντάς σας ότι «</a:t>
            </a:r>
            <a:r>
              <a:rPr lang="el-GR" b="0" i="1" dirty="0"/>
              <a:t>οι γονείς σου με έστειλαν να σε πάρω</a:t>
            </a:r>
            <a:r>
              <a:rPr lang="el-GR" b="0" dirty="0"/>
              <a:t>», θα πρέπει απλώς να του ζητήσετε την </a:t>
            </a:r>
            <a:r>
              <a:rPr lang="el-GR" b="0" dirty="0" err="1"/>
              <a:t>κωδική</a:t>
            </a:r>
            <a:r>
              <a:rPr lang="el-GR" b="0" dirty="0"/>
              <a:t> λέξη. Άλλες ερωτήσεις ασφαλείας είναι: «</a:t>
            </a:r>
            <a:r>
              <a:rPr lang="el-GR" b="0" i="1" dirty="0"/>
              <a:t>Πώς λένε τη μαμά μου;», </a:t>
            </a:r>
            <a:r>
              <a:rPr lang="el-GR" b="0" dirty="0"/>
              <a:t>«</a:t>
            </a:r>
            <a:r>
              <a:rPr lang="el-GR" b="0" i="1" dirty="0"/>
              <a:t>Πώς φωνάζω τον σκύλο μου;</a:t>
            </a:r>
            <a:r>
              <a:rPr lang="el-GR" b="0" dirty="0"/>
              <a:t>»</a:t>
            </a:r>
            <a:r>
              <a:rPr lang="el-GR" dirty="0"/>
              <a:t>.</a:t>
            </a:r>
            <a:endParaRPr lang="el-GR" b="0" dirty="0"/>
          </a:p>
        </p:txBody>
      </p:sp>
    </p:spTree>
    <p:extLst>
      <p:ext uri="{BB962C8B-B14F-4D97-AF65-F5344CB8AC3E}">
        <p14:creationId xmlns:p14="http://schemas.microsoft.com/office/powerpoint/2010/main" val="290866678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5044EA-21E5-467E-9289-E7763A2D95DD}"/>
              </a:ext>
            </a:extLst>
          </p:cNvPr>
          <p:cNvSpPr>
            <a:spLocks noGrp="1"/>
          </p:cNvSpPr>
          <p:nvPr>
            <p:ph type="title"/>
          </p:nvPr>
        </p:nvSpPr>
        <p:spPr>
          <a:xfrm>
            <a:off x="685801" y="85817"/>
            <a:ext cx="10131425" cy="1032769"/>
          </a:xfrm>
        </p:spPr>
        <p:txBody>
          <a:bodyPr/>
          <a:lstStyle/>
          <a:p>
            <a:pPr algn="ctr"/>
            <a:r>
              <a:rPr kumimoji="0" lang="el-GR" sz="29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5B1F43BC-5FD9-43BB-A9F8-B8BA12A5C22B}"/>
              </a:ext>
            </a:extLst>
          </p:cNvPr>
          <p:cNvPicPr>
            <a:picLocks noChangeAspect="1"/>
          </p:cNvPicPr>
          <p:nvPr/>
        </p:nvPicPr>
        <p:blipFill rotWithShape="1">
          <a:blip r:embed="rId2"/>
          <a:srcRect l="18179" t="37151" r="39409" b="4337"/>
          <a:stretch/>
        </p:blipFill>
        <p:spPr>
          <a:xfrm>
            <a:off x="1571624" y="2260903"/>
            <a:ext cx="9410053" cy="4249538"/>
          </a:xfrm>
          <a:prstGeom prst="rect">
            <a:avLst/>
          </a:prstGeom>
        </p:spPr>
      </p:pic>
      <p:sp>
        <p:nvSpPr>
          <p:cNvPr id="8" name="TextBox 7">
            <a:extLst>
              <a:ext uri="{FF2B5EF4-FFF2-40B4-BE49-F238E27FC236}">
                <a16:creationId xmlns:a16="http://schemas.microsoft.com/office/drawing/2014/main" id="{3B6374BA-DB2C-4DA6-AE17-25697CE4578C}"/>
              </a:ext>
            </a:extLst>
          </p:cNvPr>
          <p:cNvSpPr txBox="1"/>
          <p:nvPr/>
        </p:nvSpPr>
        <p:spPr>
          <a:xfrm>
            <a:off x="1571624" y="1260629"/>
            <a:ext cx="9410053" cy="1000274"/>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4. Έξυπνο ρολόι με συσκευή εντοπισμού</a:t>
            </a:r>
          </a:p>
          <a:p>
            <a:r>
              <a:rPr lang="el-GR" b="0" dirty="0"/>
              <a:t>Ένα ρολόι που λειτουργεί και ως GPS, θα καθησυχάσει κάθε γονιό που αναρωτιέται πού βρίσκεται το παιδί του.</a:t>
            </a:r>
          </a:p>
        </p:txBody>
      </p:sp>
    </p:spTree>
    <p:extLst>
      <p:ext uri="{BB962C8B-B14F-4D97-AF65-F5344CB8AC3E}">
        <p14:creationId xmlns:p14="http://schemas.microsoft.com/office/powerpoint/2010/main" val="364032890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AC45BA-3794-4608-8B65-CA994398E409}"/>
              </a:ext>
            </a:extLst>
          </p:cNvPr>
          <p:cNvSpPr>
            <a:spLocks noGrp="1"/>
          </p:cNvSpPr>
          <p:nvPr>
            <p:ph type="title"/>
          </p:nvPr>
        </p:nvSpPr>
        <p:spPr>
          <a:xfrm>
            <a:off x="1030287" y="0"/>
            <a:ext cx="10131425" cy="1456267"/>
          </a:xfrm>
        </p:spPr>
        <p:txBody>
          <a:bodyPr/>
          <a:lstStyle/>
          <a:p>
            <a:pPr algn="ctr"/>
            <a:r>
              <a:rPr kumimoji="0" lang="el-GR" sz="29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8D88BBA9-7AA3-4E40-93F7-7FCE4EDF1741}"/>
              </a:ext>
            </a:extLst>
          </p:cNvPr>
          <p:cNvPicPr>
            <a:picLocks noChangeAspect="1"/>
          </p:cNvPicPr>
          <p:nvPr/>
        </p:nvPicPr>
        <p:blipFill rotWithShape="1">
          <a:blip r:embed="rId2"/>
          <a:srcRect l="15728" t="27960" r="41020" b="10810"/>
          <a:stretch/>
        </p:blipFill>
        <p:spPr>
          <a:xfrm>
            <a:off x="1438183" y="2528377"/>
            <a:ext cx="9836458" cy="3978018"/>
          </a:xfrm>
          <a:prstGeom prst="rect">
            <a:avLst/>
          </a:prstGeom>
        </p:spPr>
      </p:pic>
      <p:sp>
        <p:nvSpPr>
          <p:cNvPr id="5" name="TextBox 4">
            <a:extLst>
              <a:ext uri="{FF2B5EF4-FFF2-40B4-BE49-F238E27FC236}">
                <a16:creationId xmlns:a16="http://schemas.microsoft.com/office/drawing/2014/main" id="{2D8E1CB1-6704-425C-9FEB-B4865B72B333}"/>
              </a:ext>
            </a:extLst>
          </p:cNvPr>
          <p:cNvSpPr txBox="1"/>
          <p:nvPr/>
        </p:nvSpPr>
        <p:spPr>
          <a:xfrm>
            <a:off x="1438183" y="1260629"/>
            <a:ext cx="9836458" cy="1277273"/>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5. Φώναξε «</a:t>
            </a:r>
            <a:r>
              <a:rPr lang="el-GR" i="1" dirty="0"/>
              <a:t>Δεν τον ξέρω!</a:t>
            </a:r>
            <a:r>
              <a:rPr lang="el-GR" dirty="0"/>
              <a:t>»</a:t>
            </a:r>
          </a:p>
          <a:p>
            <a:r>
              <a:rPr lang="el-GR" b="0" dirty="0"/>
              <a:t>Αν κάποιος σας αναγκάσει να τον ακολουθήσετε, μπορείτε να τον κλωτσήσετε, να τον δαγκώσετε, να τον χτυπήσετε. </a:t>
            </a:r>
            <a:r>
              <a:rPr lang="el-GR" i="1" dirty="0"/>
              <a:t>Με λίγα λόγια να κάνετε ό,τι κανονικά απαγορεύεται! </a:t>
            </a:r>
            <a:r>
              <a:rPr lang="el-GR" b="0" dirty="0"/>
              <a:t>Μία ακόμα οδηγία είναι να φωνάξετε: «</a:t>
            </a:r>
            <a:r>
              <a:rPr lang="el-GR" b="0" i="1" dirty="0"/>
              <a:t>Δεν τον ξέρω! Βοήθεια!</a:t>
            </a:r>
            <a:r>
              <a:rPr lang="el-GR" b="0" dirty="0"/>
              <a:t>».</a:t>
            </a:r>
          </a:p>
        </p:txBody>
      </p:sp>
    </p:spTree>
    <p:extLst>
      <p:ext uri="{BB962C8B-B14F-4D97-AF65-F5344CB8AC3E}">
        <p14:creationId xmlns:p14="http://schemas.microsoft.com/office/powerpoint/2010/main" val="37841983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C270AA-70F8-4028-81CB-78D359C0805C}"/>
              </a:ext>
            </a:extLst>
          </p:cNvPr>
          <p:cNvSpPr>
            <a:spLocks noGrp="1"/>
          </p:cNvSpPr>
          <p:nvPr>
            <p:ph type="title"/>
          </p:nvPr>
        </p:nvSpPr>
        <p:spPr>
          <a:xfrm>
            <a:off x="1103051" y="284087"/>
            <a:ext cx="10109446" cy="908482"/>
          </a:xfrm>
        </p:spPr>
        <p:txBody>
          <a:bodyPr>
            <a:normAutofit fontScale="90000"/>
          </a:bodyPr>
          <a:lstStyle/>
          <a:p>
            <a:pPr algn="ctr"/>
            <a:r>
              <a:rPr kumimoji="0" lang="el-GR" sz="29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D7906C7D-2367-430F-B6AE-466F16C16DB6}"/>
              </a:ext>
            </a:extLst>
          </p:cNvPr>
          <p:cNvPicPr>
            <a:picLocks noChangeAspect="1"/>
          </p:cNvPicPr>
          <p:nvPr/>
        </p:nvPicPr>
        <p:blipFill rotWithShape="1">
          <a:blip r:embed="rId2"/>
          <a:srcRect l="2913" t="23042" r="41091" b="16246"/>
          <a:stretch/>
        </p:blipFill>
        <p:spPr>
          <a:xfrm>
            <a:off x="1216240" y="2550852"/>
            <a:ext cx="9818703" cy="4163628"/>
          </a:xfrm>
          <a:prstGeom prst="rect">
            <a:avLst/>
          </a:prstGeom>
        </p:spPr>
      </p:pic>
      <p:sp>
        <p:nvSpPr>
          <p:cNvPr id="5" name="TextBox 4">
            <a:extLst>
              <a:ext uri="{FF2B5EF4-FFF2-40B4-BE49-F238E27FC236}">
                <a16:creationId xmlns:a16="http://schemas.microsoft.com/office/drawing/2014/main" id="{76555B0F-9CA6-4619-9842-95870D724B61}"/>
              </a:ext>
            </a:extLst>
          </p:cNvPr>
          <p:cNvSpPr txBox="1"/>
          <p:nvPr/>
        </p:nvSpPr>
        <p:spPr>
          <a:xfrm>
            <a:off x="1216240" y="1239919"/>
            <a:ext cx="9818703" cy="1277273"/>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6. Αποστάσεις ασφαλείας από τους ξένους</a:t>
            </a:r>
          </a:p>
          <a:p>
            <a:r>
              <a:rPr lang="el-GR" b="0" dirty="0"/>
              <a:t>Κανένα παιδί δεν είναι υποχρεωμένο να μιλάει σε όποιον το πλησιάζει. Μπορείτε να διακόψετε τη συζήτηση όποτε θέλετε. Σε κάθε περίπτωση, θα πρέπει να κρατάτε πάντα μια απόσταση ασφαλείας από τον συνομιλητή σας, έτσι ώστε η σωματική επαφή να μην είναι εφικτή.</a:t>
            </a:r>
          </a:p>
        </p:txBody>
      </p:sp>
    </p:spTree>
    <p:extLst>
      <p:ext uri="{BB962C8B-B14F-4D97-AF65-F5344CB8AC3E}">
        <p14:creationId xmlns:p14="http://schemas.microsoft.com/office/powerpoint/2010/main" val="23264906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DE0226-09CD-457A-A4BB-E6A608E9B89C}"/>
              </a:ext>
            </a:extLst>
          </p:cNvPr>
          <p:cNvSpPr>
            <a:spLocks noGrp="1"/>
          </p:cNvSpPr>
          <p:nvPr>
            <p:ph type="title"/>
          </p:nvPr>
        </p:nvSpPr>
        <p:spPr>
          <a:xfrm>
            <a:off x="1298360" y="218982"/>
            <a:ext cx="10073935" cy="935115"/>
          </a:xfrm>
        </p:spPr>
        <p:txBody>
          <a:bodyPr/>
          <a:lstStyle/>
          <a:p>
            <a:pPr algn="ctr"/>
            <a:r>
              <a:rPr kumimoji="0" lang="el-GR" sz="2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7EC72FF6-2A2A-4FF1-B56D-AB346AAA8785}"/>
              </a:ext>
            </a:extLst>
          </p:cNvPr>
          <p:cNvPicPr>
            <a:picLocks noChangeAspect="1"/>
          </p:cNvPicPr>
          <p:nvPr/>
        </p:nvPicPr>
        <p:blipFill rotWithShape="1">
          <a:blip r:embed="rId2"/>
          <a:srcRect l="19674" t="30466" r="42107" b="4859"/>
          <a:stretch/>
        </p:blipFill>
        <p:spPr>
          <a:xfrm>
            <a:off x="1298359" y="2864713"/>
            <a:ext cx="9605483" cy="4067268"/>
          </a:xfrm>
          <a:prstGeom prst="rect">
            <a:avLst/>
          </a:prstGeom>
        </p:spPr>
      </p:pic>
      <p:sp>
        <p:nvSpPr>
          <p:cNvPr id="7" name="TextBox 6">
            <a:extLst>
              <a:ext uri="{FF2B5EF4-FFF2-40B4-BE49-F238E27FC236}">
                <a16:creationId xmlns:a16="http://schemas.microsoft.com/office/drawing/2014/main" id="{C0FAC232-C2B6-4FD6-B3F3-A94C7BF812BA}"/>
              </a:ext>
            </a:extLst>
          </p:cNvPr>
          <p:cNvSpPr txBox="1"/>
          <p:nvPr/>
        </p:nvSpPr>
        <p:spPr>
          <a:xfrm>
            <a:off x="1298358" y="1125620"/>
            <a:ext cx="9595281" cy="1831271"/>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7. Όχι στο ασανσέρ με αγνώστους</a:t>
            </a:r>
          </a:p>
          <a:p>
            <a:r>
              <a:rPr lang="el-GR" b="0" dirty="0"/>
              <a:t>Για ευνόητους λόγους, που δεν θέλουμε καν να σκεφτόμαστε. Προτιμάτε πάντα τις σκάλες. Αν, όμως, δεν μπορείτε να κάνετε διαφορετικά, θα πρέπει να περιμένετε τους γονείς σας να έρθουν ή να βρείτε κάποια δικαιολογία για να αποφύγετε να μπείτε στο ασανσέρ με κάποιον άγνωστο. Το «</a:t>
            </a:r>
            <a:r>
              <a:rPr lang="el-GR" b="0" i="1" dirty="0"/>
              <a:t>περιμένω τον μπαμπά ή τη μαμά μου</a:t>
            </a:r>
            <a:r>
              <a:rPr lang="el-GR" b="0" dirty="0"/>
              <a:t>» είναι μια αληθοφανής φράση, που πάντα πιάνει και που θα φοβίσει τον επίδοξο «</a:t>
            </a:r>
            <a:r>
              <a:rPr lang="el-GR" b="0" i="1" dirty="0"/>
              <a:t>κακό</a:t>
            </a:r>
            <a:r>
              <a:rPr lang="el-GR" b="0" dirty="0"/>
              <a:t>».</a:t>
            </a:r>
          </a:p>
        </p:txBody>
      </p:sp>
    </p:spTree>
    <p:extLst>
      <p:ext uri="{BB962C8B-B14F-4D97-AF65-F5344CB8AC3E}">
        <p14:creationId xmlns:p14="http://schemas.microsoft.com/office/powerpoint/2010/main" val="274489205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D5EF4E-4ECF-44BE-A954-DBBF8B947575}"/>
              </a:ext>
            </a:extLst>
          </p:cNvPr>
          <p:cNvSpPr>
            <a:spLocks noGrp="1"/>
          </p:cNvSpPr>
          <p:nvPr>
            <p:ph type="title"/>
          </p:nvPr>
        </p:nvSpPr>
        <p:spPr>
          <a:xfrm>
            <a:off x="1138060" y="0"/>
            <a:ext cx="9915880" cy="1139302"/>
          </a:xfrm>
        </p:spPr>
        <p:txBody>
          <a:bodyPr/>
          <a:lstStyle/>
          <a:p>
            <a:pPr algn="ctr"/>
            <a:r>
              <a:rPr kumimoji="0" lang="el-GR" sz="2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pic>
        <p:nvPicPr>
          <p:cNvPr id="6" name="Εικόνα 5">
            <a:extLst>
              <a:ext uri="{FF2B5EF4-FFF2-40B4-BE49-F238E27FC236}">
                <a16:creationId xmlns:a16="http://schemas.microsoft.com/office/drawing/2014/main" id="{C1B8C4E0-3BB3-4284-91CB-4D1B8B141468}"/>
              </a:ext>
            </a:extLst>
          </p:cNvPr>
          <p:cNvPicPr>
            <a:picLocks noChangeAspect="1"/>
          </p:cNvPicPr>
          <p:nvPr/>
        </p:nvPicPr>
        <p:blipFill rotWithShape="1">
          <a:blip r:embed="rId2"/>
          <a:srcRect l="19375" t="25973" r="41016" b="12777"/>
          <a:stretch/>
        </p:blipFill>
        <p:spPr>
          <a:xfrm>
            <a:off x="1447059" y="2679892"/>
            <a:ext cx="9297882" cy="3929757"/>
          </a:xfrm>
          <a:prstGeom prst="rect">
            <a:avLst/>
          </a:prstGeom>
        </p:spPr>
      </p:pic>
      <p:sp>
        <p:nvSpPr>
          <p:cNvPr id="5" name="TextBox 4">
            <a:extLst>
              <a:ext uri="{FF2B5EF4-FFF2-40B4-BE49-F238E27FC236}">
                <a16:creationId xmlns:a16="http://schemas.microsoft.com/office/drawing/2014/main" id="{8037D657-8E70-4924-8386-30B5D3E2CF83}"/>
              </a:ext>
            </a:extLst>
          </p:cNvPr>
          <p:cNvSpPr txBox="1"/>
          <p:nvPr/>
        </p:nvSpPr>
        <p:spPr>
          <a:xfrm>
            <a:off x="1447059" y="1125620"/>
            <a:ext cx="9297882" cy="1554272"/>
          </a:xfrm>
          <a:prstGeom prst="rect">
            <a:avLst/>
          </a:prstGeom>
          <a:solidFill>
            <a:schemeClr val="tx1"/>
          </a:solidFill>
        </p:spPr>
        <p:txBody>
          <a:bodyPr wrap="square" rtlCol="0">
            <a:spAutoFit/>
          </a:bodyPr>
          <a:lstStyle>
            <a:defPPr>
              <a:defRPr lang="en-US"/>
            </a:defPPr>
            <a:lvl1pPr algn="just">
              <a:spcAft>
                <a:spcPts val="600"/>
              </a:spcAft>
              <a:defRPr b="1">
                <a:solidFill>
                  <a:schemeClr val="bg1"/>
                </a:solidFill>
              </a:defRPr>
            </a:lvl1pPr>
          </a:lstStyle>
          <a:p>
            <a:r>
              <a:rPr lang="el-GR" dirty="0"/>
              <a:t>8. Μην ανοίγεις την πόρτα όταν λείπουν οι γονείς σου</a:t>
            </a:r>
          </a:p>
          <a:p>
            <a:r>
              <a:rPr lang="el-GR" b="0" dirty="0"/>
              <a:t>Μένουμε κλειδωμένοι στο σπίτι και δεν ανοίγουμε σε κανέναν. Μόνο αν οι γονείς μας μάς έχουν πει, για παράδειγμα, ότι μια συγκεκριμένη ώρα θα έρθει ο παππούς και η γιαγιά ή η θεία μας. Επίσης, σε περίπτωση κινδύνου. Εάν έχουμε αμφιβολίες, θα πρέπει αμέσως να τους καλέσουμε στο τηλέφωνο.</a:t>
            </a:r>
          </a:p>
        </p:txBody>
      </p:sp>
    </p:spTree>
    <p:extLst>
      <p:ext uri="{BB962C8B-B14F-4D97-AF65-F5344CB8AC3E}">
        <p14:creationId xmlns:p14="http://schemas.microsoft.com/office/powerpoint/2010/main" val="243502375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E0DA6-74C8-40C6-B68A-0CAEFF9078E8}"/>
              </a:ext>
            </a:extLst>
          </p:cNvPr>
          <p:cNvSpPr>
            <a:spLocks noGrp="1"/>
          </p:cNvSpPr>
          <p:nvPr>
            <p:ph type="title"/>
          </p:nvPr>
        </p:nvSpPr>
        <p:spPr>
          <a:xfrm>
            <a:off x="1369382" y="104682"/>
            <a:ext cx="10118324" cy="1157057"/>
          </a:xfrm>
        </p:spPr>
        <p:txBody>
          <a:bodyPr/>
          <a:lstStyle/>
          <a:p>
            <a:pPr algn="ctr"/>
            <a:r>
              <a:rPr kumimoji="0" lang="el-GR" sz="26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9 απλοί κανόνες ασφαλείας που θα σώσουν ένα παιδί από πιθανό κίνδυνο</a:t>
            </a:r>
            <a:endParaRPr lang="el-GR" dirty="0"/>
          </a:p>
        </p:txBody>
      </p:sp>
      <p:sp>
        <p:nvSpPr>
          <p:cNvPr id="3" name="TextBox 2">
            <a:extLst>
              <a:ext uri="{FF2B5EF4-FFF2-40B4-BE49-F238E27FC236}">
                <a16:creationId xmlns:a16="http://schemas.microsoft.com/office/drawing/2014/main" id="{581E21A0-4221-429D-B6DB-05F45AD06038}"/>
              </a:ext>
            </a:extLst>
          </p:cNvPr>
          <p:cNvSpPr txBox="1"/>
          <p:nvPr/>
        </p:nvSpPr>
        <p:spPr>
          <a:xfrm>
            <a:off x="1149357" y="1172963"/>
            <a:ext cx="9893286" cy="1277273"/>
          </a:xfrm>
          <a:prstGeom prst="rect">
            <a:avLst/>
          </a:prstGeom>
          <a:solidFill>
            <a:schemeClr val="tx1"/>
          </a:solidFill>
        </p:spPr>
        <p:txBody>
          <a:bodyPr wrap="square" rtlCol="0">
            <a:spAutoFit/>
          </a:bodyPr>
          <a:lstStyle/>
          <a:p>
            <a:pPr algn="just">
              <a:spcAft>
                <a:spcPts val="600"/>
              </a:spcAft>
            </a:pPr>
            <a:r>
              <a:rPr lang="el-GR" b="1" dirty="0">
                <a:solidFill>
                  <a:schemeClr val="bg1"/>
                </a:solidFill>
              </a:rPr>
              <a:t>9. «Όχι» στους διαδικτυακούς φίλους</a:t>
            </a:r>
          </a:p>
          <a:p>
            <a:pPr algn="just">
              <a:spcAft>
                <a:spcPts val="600"/>
              </a:spcAft>
            </a:pPr>
            <a:r>
              <a:rPr lang="el-GR" dirty="0">
                <a:solidFill>
                  <a:schemeClr val="bg1"/>
                </a:solidFill>
              </a:rPr>
              <a:t>Ο οποιοσδήποτε χρήστης του διαδικτύου μπορεί να προσποιηθεί ότι είναι το παιδί του γείτονα απέναντί σας για να σας πλησιάσει. Δεν πρέπει ποτέ και σε κανέναν να δίνετε τα στοιχεία σας μέσω του ίντερνετ, ούτε να στέλνετε φωτογραφίες σε διαδικτυακούς υποτιθέμενους φίλους.</a:t>
            </a:r>
          </a:p>
        </p:txBody>
      </p:sp>
      <p:pic>
        <p:nvPicPr>
          <p:cNvPr id="5" name="Εικόνα 4">
            <a:extLst>
              <a:ext uri="{FF2B5EF4-FFF2-40B4-BE49-F238E27FC236}">
                <a16:creationId xmlns:a16="http://schemas.microsoft.com/office/drawing/2014/main" id="{460532C0-CC39-4F30-BA24-EF19BF6DACB5}"/>
              </a:ext>
            </a:extLst>
          </p:cNvPr>
          <p:cNvPicPr>
            <a:picLocks noChangeAspect="1"/>
          </p:cNvPicPr>
          <p:nvPr/>
        </p:nvPicPr>
        <p:blipFill rotWithShape="1">
          <a:blip r:embed="rId2"/>
          <a:srcRect l="20782" t="23194" r="41406" b="5001"/>
          <a:stretch/>
        </p:blipFill>
        <p:spPr>
          <a:xfrm>
            <a:off x="2109926" y="2450236"/>
            <a:ext cx="7972148" cy="4303082"/>
          </a:xfrm>
          <a:prstGeom prst="rect">
            <a:avLst/>
          </a:prstGeom>
        </p:spPr>
      </p:pic>
    </p:spTree>
    <p:extLst>
      <p:ext uri="{BB962C8B-B14F-4D97-AF65-F5344CB8AC3E}">
        <p14:creationId xmlns:p14="http://schemas.microsoft.com/office/powerpoint/2010/main" val="5766835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8" name="Εικόνα 7">
            <a:extLst>
              <a:ext uri="{FF2B5EF4-FFF2-40B4-BE49-F238E27FC236}">
                <a16:creationId xmlns:a16="http://schemas.microsoft.com/office/drawing/2014/main" id="{2059F670-C045-449C-825D-01CF1853C1D5}"/>
              </a:ext>
            </a:extLst>
          </p:cNvPr>
          <p:cNvPicPr>
            <a:picLocks noChangeAspect="1"/>
          </p:cNvPicPr>
          <p:nvPr/>
        </p:nvPicPr>
        <p:blipFill rotWithShape="1">
          <a:blip r:embed="rId4"/>
          <a:srcRect l="30761" t="16646" r="21070" b="12649"/>
          <a:stretch/>
        </p:blipFill>
        <p:spPr>
          <a:xfrm>
            <a:off x="1457787" y="460006"/>
            <a:ext cx="9658349" cy="6095999"/>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3002470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C00DF9-8691-4902-BE28-DA3F211E6855}"/>
              </a:ext>
            </a:extLst>
          </p:cNvPr>
          <p:cNvSpPr>
            <a:spLocks noGrp="1"/>
          </p:cNvSpPr>
          <p:nvPr>
            <p:ph type="title"/>
          </p:nvPr>
        </p:nvSpPr>
        <p:spPr>
          <a:xfrm>
            <a:off x="905808" y="151107"/>
            <a:ext cx="4234363" cy="1453363"/>
          </a:xfrm>
        </p:spPr>
        <p:txBody>
          <a:bodyPr>
            <a:normAutofit/>
          </a:bodyPr>
          <a:lstStyle/>
          <a:p>
            <a:pPr algn="ctr"/>
            <a:r>
              <a:rPr lang="el-GR" sz="4000" b="1" cap="none" dirty="0">
                <a:solidFill>
                  <a:srgbClr val="FF0000"/>
                </a:solidFill>
              </a:rPr>
              <a:t>Ο</a:t>
            </a:r>
            <a:r>
              <a:rPr lang="el-GR" sz="4000" b="1" dirty="0">
                <a:solidFill>
                  <a:srgbClr val="FF0000"/>
                </a:solidFill>
              </a:rPr>
              <a:t> </a:t>
            </a:r>
            <a:r>
              <a:rPr lang="el-GR" sz="4000" b="1" cap="none" dirty="0">
                <a:solidFill>
                  <a:srgbClr val="FF0000"/>
                </a:solidFill>
              </a:rPr>
              <a:t>Κόσμος των Μυστικών</a:t>
            </a:r>
            <a:endParaRPr lang="el-GR" sz="4000" b="1" dirty="0">
              <a:solidFill>
                <a:srgbClr val="FF0000"/>
              </a:solidFill>
            </a:endParaRPr>
          </a:p>
        </p:txBody>
      </p:sp>
      <p:sp>
        <p:nvSpPr>
          <p:cNvPr id="3" name="Θέση περιεχομένου 2">
            <a:extLst>
              <a:ext uri="{FF2B5EF4-FFF2-40B4-BE49-F238E27FC236}">
                <a16:creationId xmlns:a16="http://schemas.microsoft.com/office/drawing/2014/main" id="{BC6FC2E9-E06A-4703-8CAF-F997F0C9BBDB}"/>
              </a:ext>
            </a:extLst>
          </p:cNvPr>
          <p:cNvSpPr>
            <a:spLocks noGrp="1"/>
          </p:cNvSpPr>
          <p:nvPr>
            <p:ph idx="1"/>
          </p:nvPr>
        </p:nvSpPr>
        <p:spPr>
          <a:xfrm>
            <a:off x="802177" y="1604470"/>
            <a:ext cx="4082835" cy="4379080"/>
          </a:xfrm>
        </p:spPr>
        <p:txBody>
          <a:bodyPr>
            <a:normAutofit/>
          </a:bodyPr>
          <a:lstStyle/>
          <a:p>
            <a:pPr marL="0" indent="0" algn="just">
              <a:lnSpc>
                <a:spcPct val="90000"/>
              </a:lnSpc>
              <a:buNone/>
            </a:pPr>
            <a:r>
              <a:rPr lang="el-GR" dirty="0"/>
              <a:t>Το μυστικό είναι κάτι προσωπικό που μοιραζόμαστε με πολύ λίγα άτομα τα οποία εμπιστευόμαστε. </a:t>
            </a:r>
            <a:r>
              <a:rPr lang="el-GR" b="1" dirty="0">
                <a:solidFill>
                  <a:srgbClr val="FF0000"/>
                </a:solidFill>
              </a:rPr>
              <a:t>Υπάρχουν δύο είδη μυστικών: τα καλά και τα άσχημα</a:t>
            </a:r>
            <a:r>
              <a:rPr lang="el-GR" dirty="0"/>
              <a:t>. Ποιο είναι καλό μυστικό; Ποιο είναι άσχημο μυστικό; Πώς μας κάνει να αισθανόμαστε το κάθε μυστικό; </a:t>
            </a:r>
          </a:p>
          <a:p>
            <a:pPr marL="0" indent="0" algn="just">
              <a:lnSpc>
                <a:spcPct val="90000"/>
              </a:lnSpc>
              <a:buNone/>
            </a:pPr>
            <a:endParaRPr lang="el-GR" dirty="0"/>
          </a:p>
          <a:p>
            <a:pPr marL="0" indent="0" algn="just">
              <a:lnSpc>
                <a:spcPct val="90000"/>
              </a:lnSpc>
              <a:buNone/>
            </a:pPr>
            <a:r>
              <a:rPr lang="el-GR" dirty="0"/>
              <a:t>Εάν ένα μυστικό κάνει κάποιον να αισθάνεται άβολα ή μπερδεμένα (επειδή υπάρχει κίνδυνος να πληγωθεί κάποιος ή ο ίδιος), τότε πρέπει να μιλήσουμε με κάποιον μεγάλο που εμπιστευόμαστε.</a:t>
            </a:r>
          </a:p>
        </p:txBody>
      </p:sp>
      <p:pic>
        <p:nvPicPr>
          <p:cNvPr id="5" name="Εικόνα 4">
            <a:extLst>
              <a:ext uri="{FF2B5EF4-FFF2-40B4-BE49-F238E27FC236}">
                <a16:creationId xmlns:a16="http://schemas.microsoft.com/office/drawing/2014/main" id="{7945D811-7C02-40FE-9CD2-DC80EFE37DA8}"/>
              </a:ext>
            </a:extLst>
          </p:cNvPr>
          <p:cNvPicPr>
            <a:picLocks noChangeAspect="1"/>
          </p:cNvPicPr>
          <p:nvPr/>
        </p:nvPicPr>
        <p:blipFill rotWithShape="1">
          <a:blip r:embed="rId3"/>
          <a:srcRect l="31252" t="36111" r="29973" b="27343"/>
          <a:stretch/>
        </p:blipFill>
        <p:spPr>
          <a:xfrm>
            <a:off x="5663953" y="1094172"/>
            <a:ext cx="6058744" cy="4818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977532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903F8FE-6CE9-4446-96AE-20F9B136AD05}"/>
              </a:ext>
            </a:extLst>
          </p:cNvPr>
          <p:cNvPicPr>
            <a:picLocks noChangeAspect="1"/>
          </p:cNvPicPr>
          <p:nvPr/>
        </p:nvPicPr>
        <p:blipFill rotWithShape="1">
          <a:blip r:embed="rId3"/>
          <a:srcRect l="27955" t="15417" r="21029" b="12500"/>
          <a:stretch/>
        </p:blipFill>
        <p:spPr>
          <a:xfrm>
            <a:off x="1109709" y="481012"/>
            <a:ext cx="10031766" cy="6132852"/>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07946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F8D8FA8-B5CF-4DF3-AACE-705CF2CF2B70}"/>
              </a:ext>
            </a:extLst>
          </p:cNvPr>
          <p:cNvPicPr>
            <a:picLocks noChangeAspect="1"/>
          </p:cNvPicPr>
          <p:nvPr/>
        </p:nvPicPr>
        <p:blipFill rotWithShape="1">
          <a:blip r:embed="rId2"/>
          <a:srcRect l="33125" t="40139" r="33281" b="23472"/>
          <a:stretch/>
        </p:blipFill>
        <p:spPr>
          <a:xfrm>
            <a:off x="4376698" y="1095375"/>
            <a:ext cx="3517119" cy="3249642"/>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Εικόνα 6">
            <a:extLst>
              <a:ext uri="{FF2B5EF4-FFF2-40B4-BE49-F238E27FC236}">
                <a16:creationId xmlns:a16="http://schemas.microsoft.com/office/drawing/2014/main" id="{12DC8FAB-59D7-4F6F-97E9-D855930DC7EB}"/>
              </a:ext>
            </a:extLst>
          </p:cNvPr>
          <p:cNvPicPr>
            <a:picLocks noChangeAspect="1"/>
          </p:cNvPicPr>
          <p:nvPr/>
        </p:nvPicPr>
        <p:blipFill rotWithShape="1">
          <a:blip r:embed="rId3"/>
          <a:srcRect l="32578" t="22917" r="32421" b="36944"/>
          <a:stretch/>
        </p:blipFill>
        <p:spPr>
          <a:xfrm>
            <a:off x="8315328" y="2288174"/>
            <a:ext cx="3585636" cy="2892001"/>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B94CCE3D-7EBA-4E40-B437-FEBB28FFB5FB}"/>
              </a:ext>
            </a:extLst>
          </p:cNvPr>
          <p:cNvPicPr>
            <a:picLocks noChangeAspect="1"/>
          </p:cNvPicPr>
          <p:nvPr/>
        </p:nvPicPr>
        <p:blipFill rotWithShape="1">
          <a:blip r:embed="rId4"/>
          <a:srcRect l="34609" t="25694" r="34663" b="22784"/>
          <a:stretch/>
        </p:blipFill>
        <p:spPr>
          <a:xfrm>
            <a:off x="491881" y="1843952"/>
            <a:ext cx="3517120" cy="3317173"/>
          </a:xfrm>
          <a:prstGeom prst="rect">
            <a:avLst/>
          </a:prstGeom>
        </p:spPr>
      </p:pic>
    </p:spTree>
    <p:extLst>
      <p:ext uri="{BB962C8B-B14F-4D97-AF65-F5344CB8AC3E}">
        <p14:creationId xmlns:p14="http://schemas.microsoft.com/office/powerpoint/2010/main" val="231029660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52EDFFE-8D2A-4A01-9A8F-00ED15A3EDD7}"/>
              </a:ext>
            </a:extLst>
          </p:cNvPr>
          <p:cNvPicPr>
            <a:picLocks noChangeAspect="1"/>
          </p:cNvPicPr>
          <p:nvPr/>
        </p:nvPicPr>
        <p:blipFill>
          <a:blip r:embed="rId2"/>
          <a:stretch>
            <a:fillRect/>
          </a:stretch>
        </p:blipFill>
        <p:spPr>
          <a:xfrm>
            <a:off x="9269573" y="279647"/>
            <a:ext cx="2750731" cy="1739653"/>
          </a:xfrm>
          <a:prstGeom prst="rect">
            <a:avLst/>
          </a:prstGeom>
        </p:spPr>
      </p:pic>
      <p:sp>
        <p:nvSpPr>
          <p:cNvPr id="2" name="Τίτλος 1">
            <a:extLst>
              <a:ext uri="{FF2B5EF4-FFF2-40B4-BE49-F238E27FC236}">
                <a16:creationId xmlns:a16="http://schemas.microsoft.com/office/drawing/2014/main" id="{50F3E89B-22B4-4C10-AD0F-4ED6FB19AFDA}"/>
              </a:ext>
            </a:extLst>
          </p:cNvPr>
          <p:cNvSpPr>
            <a:spLocks noGrp="1"/>
          </p:cNvSpPr>
          <p:nvPr>
            <p:ph type="title"/>
          </p:nvPr>
        </p:nvSpPr>
        <p:spPr>
          <a:xfrm>
            <a:off x="366205" y="279647"/>
            <a:ext cx="10131425" cy="871805"/>
          </a:xfrm>
        </p:spPr>
        <p:txBody>
          <a:bodyPr/>
          <a:lstStyle/>
          <a:p>
            <a:r>
              <a:rPr lang="el-GR" cap="none" dirty="0"/>
              <a:t>                          </a:t>
            </a:r>
            <a:r>
              <a:rPr lang="el-GR" b="1" cap="none" dirty="0">
                <a:solidFill>
                  <a:srgbClr val="00B050"/>
                </a:solidFill>
              </a:rPr>
              <a:t>Είδη αγγιγμάτων</a:t>
            </a:r>
            <a:endParaRPr lang="el-GR" b="1" dirty="0">
              <a:solidFill>
                <a:srgbClr val="00B050"/>
              </a:solidFill>
            </a:endParaRPr>
          </a:p>
        </p:txBody>
      </p:sp>
      <p:sp>
        <p:nvSpPr>
          <p:cNvPr id="3" name="Θέση περιεχομένου 2">
            <a:extLst>
              <a:ext uri="{FF2B5EF4-FFF2-40B4-BE49-F238E27FC236}">
                <a16:creationId xmlns:a16="http://schemas.microsoft.com/office/drawing/2014/main" id="{69F71F4B-190F-458D-869A-700C2932CEAA}"/>
              </a:ext>
            </a:extLst>
          </p:cNvPr>
          <p:cNvSpPr>
            <a:spLocks noGrp="1"/>
          </p:cNvSpPr>
          <p:nvPr>
            <p:ph idx="1"/>
          </p:nvPr>
        </p:nvSpPr>
        <p:spPr>
          <a:xfrm>
            <a:off x="1216550" y="1606859"/>
            <a:ext cx="6694998" cy="4892428"/>
          </a:xfrm>
          <a:solidFill>
            <a:schemeClr val="tx1"/>
          </a:solidFill>
        </p:spPr>
        <p:txBody>
          <a:bodyPr>
            <a:normAutofit lnSpcReduction="10000"/>
          </a:bodyPr>
          <a:lstStyle/>
          <a:p>
            <a:pPr marL="0" indent="0" algn="just">
              <a:buNone/>
            </a:pPr>
            <a:r>
              <a:rPr lang="el-GR" b="1" dirty="0">
                <a:solidFill>
                  <a:srgbClr val="FF0000"/>
                </a:solidFill>
              </a:rPr>
              <a:t>Καλό άγγιγμα: </a:t>
            </a:r>
            <a:r>
              <a:rPr lang="el-GR" dirty="0">
                <a:solidFill>
                  <a:schemeClr val="bg1"/>
                </a:solidFill>
              </a:rPr>
              <a:t>είναι ένα άγγιγμα που σε κάνει να αισθάνεσαι καλά, ότι σε αγαπούν και σε νοιάζονται. Παραδείγματα καλών αγγιγμάτων είναι οι αγκαλιές, η χειραψία, το κόλλημα του χεριού, τα φιλιά, χαϊδευτικά χτυπήματα στο κεφάλι / στους ώμους, το κούρνιασμα στην αγκαλιά.</a:t>
            </a:r>
          </a:p>
          <a:p>
            <a:pPr marL="0" indent="0">
              <a:buNone/>
            </a:pPr>
            <a:endParaRPr lang="el-GR" dirty="0">
              <a:solidFill>
                <a:schemeClr val="bg1"/>
              </a:solidFill>
            </a:endParaRPr>
          </a:p>
          <a:p>
            <a:pPr marL="0" indent="0" algn="just">
              <a:buNone/>
            </a:pPr>
            <a:r>
              <a:rPr lang="el-GR" b="1" dirty="0">
                <a:solidFill>
                  <a:schemeClr val="bg1"/>
                </a:solidFill>
              </a:rPr>
              <a:t>Άσχημο άγγιγμα: </a:t>
            </a:r>
            <a:r>
              <a:rPr lang="el-GR" dirty="0">
                <a:solidFill>
                  <a:schemeClr val="bg1"/>
                </a:solidFill>
              </a:rPr>
              <a:t>είναι ένα άγγιγμα που σε κάνει να αισθάνεσαι άσχημα, άβολα, αμήχανα, τρομακτικά. Το άσχημο άγγιγμα μπορεί να αφήσει σημάδια, όπως μελανιές, κοψίματα, γδαρσίματα, πρήξιμο, να προκαλέσει σπάσιμο οστών ή έγκαυμα.</a:t>
            </a:r>
          </a:p>
          <a:p>
            <a:pPr marL="0" indent="0" algn="just">
              <a:buNone/>
            </a:pPr>
            <a:endParaRPr lang="el-GR" dirty="0">
              <a:solidFill>
                <a:schemeClr val="bg1"/>
              </a:solidFill>
            </a:endParaRPr>
          </a:p>
          <a:p>
            <a:pPr marL="0" indent="0" algn="just">
              <a:buNone/>
            </a:pPr>
            <a:r>
              <a:rPr lang="el-GR" b="1" dirty="0">
                <a:solidFill>
                  <a:srgbClr val="002060"/>
                </a:solidFill>
              </a:rPr>
              <a:t>Άγγιγμα που μπερδεύει: </a:t>
            </a:r>
            <a:r>
              <a:rPr lang="el-GR" dirty="0">
                <a:solidFill>
                  <a:schemeClr val="bg1"/>
                </a:solidFill>
              </a:rPr>
              <a:t>είναι ένα άγγιγμα που σε κάνει να αισθάνεσαι μη ασφαλής, σε μπερδεύει, σε κάνει να αισθάνεσαι περίεργα. Παραδείγματα τέτοιων αγγιγμάτων είναι οι σφιχτές αγκαλιές, το γαργάλημα όταν είναι παρατεταμένο και δε σταματά, τα φιλιά από κάποιον άγνωστο ή κάποιον που δεν αισθανόμαστε άνετα μαζί του.</a:t>
            </a:r>
          </a:p>
        </p:txBody>
      </p:sp>
      <p:pic>
        <p:nvPicPr>
          <p:cNvPr id="7" name="Εικόνα 6">
            <a:extLst>
              <a:ext uri="{FF2B5EF4-FFF2-40B4-BE49-F238E27FC236}">
                <a16:creationId xmlns:a16="http://schemas.microsoft.com/office/drawing/2014/main" id="{F6F70523-486C-434C-A65B-388B8DF52D2F}"/>
              </a:ext>
            </a:extLst>
          </p:cNvPr>
          <p:cNvPicPr>
            <a:picLocks noChangeAspect="1"/>
          </p:cNvPicPr>
          <p:nvPr/>
        </p:nvPicPr>
        <p:blipFill>
          <a:blip r:embed="rId3"/>
          <a:stretch>
            <a:fillRect/>
          </a:stretch>
        </p:blipFill>
        <p:spPr>
          <a:xfrm>
            <a:off x="8400145" y="2437581"/>
            <a:ext cx="3620159" cy="2472190"/>
          </a:xfrm>
          <a:prstGeom prst="rect">
            <a:avLst/>
          </a:prstGeom>
        </p:spPr>
      </p:pic>
    </p:spTree>
    <p:extLst>
      <p:ext uri="{BB962C8B-B14F-4D97-AF65-F5344CB8AC3E}">
        <p14:creationId xmlns:p14="http://schemas.microsoft.com/office/powerpoint/2010/main" val="315956068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3EB302-E287-4E86-92E1-58B920D208F2}"/>
              </a:ext>
            </a:extLst>
          </p:cNvPr>
          <p:cNvSpPr>
            <a:spLocks noGrp="1"/>
          </p:cNvSpPr>
          <p:nvPr>
            <p:ph type="title"/>
          </p:nvPr>
        </p:nvSpPr>
        <p:spPr>
          <a:xfrm>
            <a:off x="783455" y="236739"/>
            <a:ext cx="10131425" cy="730928"/>
          </a:xfrm>
        </p:spPr>
        <p:txBody>
          <a:bodyPr/>
          <a:lstStyle/>
          <a:p>
            <a:pPr algn="ctr"/>
            <a:r>
              <a:rPr kumimoji="0" lang="el-GR" sz="3600" b="1" i="0" u="none" strike="noStrike" kern="1200" cap="none" spc="0" normalizeH="0" baseline="0" noProof="0" dirty="0">
                <a:ln w="3175" cmpd="sng">
                  <a:noFill/>
                </a:ln>
                <a:solidFill>
                  <a:srgbClr val="00B050"/>
                </a:solidFill>
                <a:effectLst/>
                <a:uLnTx/>
                <a:uFillTx/>
                <a:latin typeface="Calibri Light" panose="020F0302020204030204"/>
                <a:ea typeface="+mj-ea"/>
                <a:cs typeface="+mj-cs"/>
              </a:rPr>
              <a:t>Είδη αγγιγμάτων</a:t>
            </a:r>
            <a:endParaRPr lang="el-GR" b="1" dirty="0">
              <a:solidFill>
                <a:srgbClr val="00B050"/>
              </a:solidFill>
            </a:endParaRPr>
          </a:p>
        </p:txBody>
      </p:sp>
      <p:pic>
        <p:nvPicPr>
          <p:cNvPr id="3" name="Εικόνα 2">
            <a:extLst>
              <a:ext uri="{FF2B5EF4-FFF2-40B4-BE49-F238E27FC236}">
                <a16:creationId xmlns:a16="http://schemas.microsoft.com/office/drawing/2014/main" id="{42274F4D-CB03-417E-AC3A-7F7E089C10D2}"/>
              </a:ext>
            </a:extLst>
          </p:cNvPr>
          <p:cNvPicPr>
            <a:picLocks noChangeAspect="1"/>
          </p:cNvPicPr>
          <p:nvPr/>
        </p:nvPicPr>
        <p:blipFill rotWithShape="1">
          <a:blip r:embed="rId2"/>
          <a:srcRect t="3350" r="16747"/>
          <a:stretch/>
        </p:blipFill>
        <p:spPr>
          <a:xfrm>
            <a:off x="2116107" y="1411550"/>
            <a:ext cx="7466120" cy="4847208"/>
          </a:xfrm>
          <a:prstGeom prst="rect">
            <a:avLst/>
          </a:prstGeom>
        </p:spPr>
      </p:pic>
    </p:spTree>
    <p:extLst>
      <p:ext uri="{BB962C8B-B14F-4D97-AF65-F5344CB8AC3E}">
        <p14:creationId xmlns:p14="http://schemas.microsoft.com/office/powerpoint/2010/main" val="383295408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52" name="Picture 181">
            <a:extLst>
              <a:ext uri="{FF2B5EF4-FFF2-40B4-BE49-F238E27FC236}">
                <a16:creationId xmlns:a16="http://schemas.microsoft.com/office/drawing/2014/main" id="{FA4A8332-6151-481A-9DEC-D3D2FA1A2A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Τίτλος 1">
            <a:extLst>
              <a:ext uri="{FF2B5EF4-FFF2-40B4-BE49-F238E27FC236}">
                <a16:creationId xmlns:a16="http://schemas.microsoft.com/office/drawing/2014/main" id="{1E7A6451-F458-40CE-BF9F-6E40AD5756C7}"/>
              </a:ext>
            </a:extLst>
          </p:cNvPr>
          <p:cNvSpPr>
            <a:spLocks noGrp="1"/>
          </p:cNvSpPr>
          <p:nvPr>
            <p:ph type="title"/>
          </p:nvPr>
        </p:nvSpPr>
        <p:spPr>
          <a:xfrm>
            <a:off x="1032933" y="4534958"/>
            <a:ext cx="10127192" cy="928163"/>
          </a:xfrm>
        </p:spPr>
        <p:txBody>
          <a:bodyPr vert="horz" lIns="91440" tIns="45720" rIns="91440" bIns="45720" rtlCol="0" anchor="b">
            <a:normAutofit/>
          </a:bodyPr>
          <a:lstStyle/>
          <a:p>
            <a:pPr algn="ctr">
              <a:lnSpc>
                <a:spcPct val="90000"/>
              </a:lnSpc>
            </a:pPr>
            <a:r>
              <a:rPr kumimoji="0" lang="en-US" sz="2800" i="0" u="none" strike="noStrike" cap="none" spc="0" normalizeH="0" baseline="0" noProof="0" dirty="0" err="1">
                <a:solidFill>
                  <a:srgbClr val="00B050"/>
                </a:solidFill>
                <a:uLnTx/>
                <a:uFillTx/>
              </a:rPr>
              <a:t>Φύλλ</a:t>
            </a:r>
            <a:r>
              <a:rPr kumimoji="0" lang="en-US" sz="2800" i="0" u="none" strike="noStrike" cap="none" spc="0" normalizeH="0" baseline="0" noProof="0" dirty="0">
                <a:solidFill>
                  <a:srgbClr val="00B050"/>
                </a:solidFill>
                <a:uLnTx/>
                <a:uFillTx/>
              </a:rPr>
              <a:t>α πράσινα </a:t>
            </a:r>
            <a:r>
              <a:rPr kumimoji="0" lang="en-US" sz="2800" i="0" u="none" strike="noStrike" cap="none" spc="0" normalizeH="0" baseline="0" noProof="0" dirty="0">
                <a:uLnTx/>
                <a:uFillTx/>
              </a:rPr>
              <a:t>(ασφαλή αγγίγματα) - </a:t>
            </a:r>
            <a:r>
              <a:rPr kumimoji="0" lang="en-US" sz="2800" i="0" u="none" strike="noStrike" cap="none" spc="0" normalizeH="0" baseline="0" noProof="0" dirty="0">
                <a:solidFill>
                  <a:schemeClr val="accent5"/>
                </a:solidFill>
                <a:uLnTx/>
                <a:uFillTx/>
              </a:rPr>
              <a:t>φύλλα καφέ </a:t>
            </a:r>
            <a:r>
              <a:rPr kumimoji="0" lang="en-US" sz="2800" i="0" u="none" strike="noStrike" cap="none" spc="0" normalizeH="0" baseline="0" noProof="0" dirty="0">
                <a:uLnTx/>
                <a:uFillTx/>
              </a:rPr>
              <a:t>(ανεπιθύμητα αγγίγματα</a:t>
            </a:r>
            <a:r>
              <a:rPr kumimoji="0" lang="en-US" sz="2800" i="0" u="none" strike="noStrike" spc="0" normalizeH="0" baseline="0" noProof="0" dirty="0">
                <a:uLnTx/>
                <a:uFillTx/>
              </a:rPr>
              <a:t>)</a:t>
            </a:r>
            <a:endParaRPr lang="en-US" sz="2800" dirty="0"/>
          </a:p>
        </p:txBody>
      </p:sp>
      <p:sp>
        <p:nvSpPr>
          <p:cNvPr id="353" name="Rounded Rectangle 11">
            <a:extLst>
              <a:ext uri="{FF2B5EF4-FFF2-40B4-BE49-F238E27FC236}">
                <a16:creationId xmlns:a16="http://schemas.microsoft.com/office/drawing/2014/main" id="{8D0FFF29-85E9-425F-83E0-33A81360B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924" y="614085"/>
            <a:ext cx="10360152" cy="3794760"/>
          </a:xfrm>
          <a:prstGeom prst="roundRect">
            <a:avLst>
              <a:gd name="adj" fmla="val 5319"/>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κείμενο, άτομο, κορίτσι, μαλλιά&#10;&#10;Περιγραφή που δημιουργήθηκε αυτόματα">
            <a:extLst>
              <a:ext uri="{FF2B5EF4-FFF2-40B4-BE49-F238E27FC236}">
                <a16:creationId xmlns:a16="http://schemas.microsoft.com/office/drawing/2014/main" id="{D43AB2E3-4F48-4475-A4D6-7F37D3EF83E0}"/>
              </a:ext>
            </a:extLst>
          </p:cNvPr>
          <p:cNvPicPr>
            <a:picLocks noChangeAspect="1"/>
          </p:cNvPicPr>
          <p:nvPr/>
        </p:nvPicPr>
        <p:blipFill rotWithShape="1">
          <a:blip r:embed="rId4"/>
          <a:srcRect l="27369" r="1" b="1"/>
          <a:stretch/>
        </p:blipFill>
        <p:spPr>
          <a:xfrm>
            <a:off x="922868" y="645517"/>
            <a:ext cx="5171543" cy="3738166"/>
          </a:xfrm>
          <a:custGeom>
            <a:avLst/>
            <a:gdLst/>
            <a:ahLst/>
            <a:cxnLst/>
            <a:rect l="l" t="t" r="r" b="b"/>
            <a:pathLst>
              <a:path w="5171543" h="3738166">
                <a:moveTo>
                  <a:pt x="163732" y="0"/>
                </a:moveTo>
                <a:lnTo>
                  <a:pt x="5171543" y="0"/>
                </a:lnTo>
                <a:lnTo>
                  <a:pt x="5171543" y="3738166"/>
                </a:lnTo>
                <a:lnTo>
                  <a:pt x="163732" y="3738166"/>
                </a:lnTo>
                <a:cubicBezTo>
                  <a:pt x="73305" y="3738166"/>
                  <a:pt x="0" y="3664861"/>
                  <a:pt x="0" y="3574434"/>
                </a:cubicBezTo>
                <a:lnTo>
                  <a:pt x="0" y="163732"/>
                </a:lnTo>
                <a:cubicBezTo>
                  <a:pt x="0" y="73305"/>
                  <a:pt x="73305" y="0"/>
                  <a:pt x="163732" y="0"/>
                </a:cubicBezTo>
                <a:close/>
              </a:path>
            </a:pathLst>
          </a:custGeom>
          <a:ln w="50800" cap="sq" cmpd="dbl">
            <a:noFill/>
            <a:miter lim="800000"/>
          </a:ln>
          <a:effectLst/>
        </p:spPr>
      </p:pic>
      <p:pic>
        <p:nvPicPr>
          <p:cNvPr id="4" name="Εικόνα 3" descr="Εικόνα που περιέχει κείμενο, λευκός πίνακας&#10;&#10;Περιγραφή που δημιουργήθηκε αυτόματα">
            <a:extLst>
              <a:ext uri="{FF2B5EF4-FFF2-40B4-BE49-F238E27FC236}">
                <a16:creationId xmlns:a16="http://schemas.microsoft.com/office/drawing/2014/main" id="{E8DEB3EF-7E58-4A5B-996B-B6299CCCB018}"/>
              </a:ext>
            </a:extLst>
          </p:cNvPr>
          <p:cNvPicPr>
            <a:picLocks noChangeAspect="1"/>
          </p:cNvPicPr>
          <p:nvPr/>
        </p:nvPicPr>
        <p:blipFill rotWithShape="1">
          <a:blip r:embed="rId5"/>
          <a:srcRect t="3612" r="4" b="4"/>
          <a:stretch/>
        </p:blipFill>
        <p:spPr>
          <a:xfrm>
            <a:off x="6098119" y="645517"/>
            <a:ext cx="5171015" cy="3738166"/>
          </a:xfrm>
          <a:custGeom>
            <a:avLst/>
            <a:gdLst/>
            <a:ahLst/>
            <a:cxnLst/>
            <a:rect l="l" t="t" r="r" b="b"/>
            <a:pathLst>
              <a:path w="5171015" h="3738166">
                <a:moveTo>
                  <a:pt x="0" y="0"/>
                </a:moveTo>
                <a:lnTo>
                  <a:pt x="5007283" y="0"/>
                </a:lnTo>
                <a:cubicBezTo>
                  <a:pt x="5097710" y="0"/>
                  <a:pt x="5171015" y="73305"/>
                  <a:pt x="5171015" y="163732"/>
                </a:cubicBezTo>
                <a:lnTo>
                  <a:pt x="5171015" y="3574434"/>
                </a:lnTo>
                <a:cubicBezTo>
                  <a:pt x="5171015" y="3664861"/>
                  <a:pt x="5097710" y="3738166"/>
                  <a:pt x="5007283" y="3738166"/>
                </a:cubicBezTo>
                <a:lnTo>
                  <a:pt x="0" y="3738166"/>
                </a:lnTo>
                <a:close/>
              </a:path>
            </a:pathLst>
          </a:custGeom>
          <a:ln w="50800" cap="sq" cmpd="dbl">
            <a:noFill/>
            <a:miter lim="800000"/>
          </a:ln>
          <a:effectLst/>
        </p:spPr>
      </p:pic>
      <p:cxnSp>
        <p:nvCxnSpPr>
          <p:cNvPr id="186" name="Straight Connector 185">
            <a:extLst>
              <a:ext uri="{FF2B5EF4-FFF2-40B4-BE49-F238E27FC236}">
                <a16:creationId xmlns:a16="http://schemas.microsoft.com/office/drawing/2014/main" id="{9F71BFAC-7AA3-42A4-83E8-5BD907CE23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8940" y="614085"/>
            <a:ext cx="0" cy="379476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5855373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1F94DC1C-47D1-41D7-8B1B-9A036D614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1383CE-CE86-4E1C-B289-798EB9E6E0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p:nvSpPr>
          <p:cNvPr id="2" name="Τίτλος 1">
            <a:extLst>
              <a:ext uri="{FF2B5EF4-FFF2-40B4-BE49-F238E27FC236}">
                <a16:creationId xmlns:a16="http://schemas.microsoft.com/office/drawing/2014/main" id="{D4190516-B2A0-4D75-8776-246983AE5C81}"/>
              </a:ext>
            </a:extLst>
          </p:cNvPr>
          <p:cNvSpPr>
            <a:spLocks noGrp="1"/>
          </p:cNvSpPr>
          <p:nvPr>
            <p:ph type="title"/>
          </p:nvPr>
        </p:nvSpPr>
        <p:spPr>
          <a:xfrm>
            <a:off x="486875" y="2032000"/>
            <a:ext cx="3497261" cy="2616497"/>
          </a:xfrm>
        </p:spPr>
        <p:txBody>
          <a:bodyPr vert="horz" lIns="91440" tIns="45720" rIns="91440" bIns="45720" rtlCol="0" anchor="b">
            <a:normAutofit/>
          </a:bodyPr>
          <a:lstStyle/>
          <a:p>
            <a:pPr algn="ctr"/>
            <a:r>
              <a:rPr lang="el-GR" sz="4800" cap="none" dirty="0">
                <a:solidFill>
                  <a:srgbClr val="FFFFFF"/>
                </a:solidFill>
              </a:rPr>
              <a:t>Τα </a:t>
            </a:r>
            <a:r>
              <a:rPr lang="el-GR" sz="4800" cap="none" dirty="0" err="1">
                <a:solidFill>
                  <a:srgbClr val="FFFFFF"/>
                </a:solidFill>
              </a:rPr>
              <a:t>συννεφόλεξά</a:t>
            </a:r>
            <a:r>
              <a:rPr lang="el-GR" sz="4800" cap="none" dirty="0">
                <a:solidFill>
                  <a:srgbClr val="FFFFFF"/>
                </a:solidFill>
              </a:rPr>
              <a:t> μας</a:t>
            </a:r>
            <a:endParaRPr lang="en-US" sz="4800" cap="none" dirty="0">
              <a:solidFill>
                <a:srgbClr val="FFFFFF"/>
              </a:solidFill>
            </a:endParaRPr>
          </a:p>
        </p:txBody>
      </p:sp>
      <p:sp useBgFill="1">
        <p:nvSpPr>
          <p:cNvPr id="14" name="Freeform 5">
            <a:extLst>
              <a:ext uri="{FF2B5EF4-FFF2-40B4-BE49-F238E27FC236}">
                <a16:creationId xmlns:a16="http://schemas.microsoft.com/office/drawing/2014/main" id="{AC12A592-C02D-46EF-8E1F-9335DB8D7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6" name="Freeform 14">
            <a:extLst>
              <a:ext uri="{FF2B5EF4-FFF2-40B4-BE49-F238E27FC236}">
                <a16:creationId xmlns:a16="http://schemas.microsoft.com/office/drawing/2014/main" id="{24005816-5BCA-4665-8A58-5580F8E9C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F07F359-8CA3-4854-91E7-EE600402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8A7FCE86-4904-4337-8D0A-3ABA73F60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32C234-504D-411A-A62B-C1CFD8CE74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1593A9-FD94-454C-9225-478E907061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3524A1-6DED-4D15-ADE5-F797DBCEC7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8491CF-856E-4A54-84A5-45C558D41A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63A388-BF18-4ABD-96E0-5946B1ABB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F6D779-BD20-4058-AC29-AF4E2510C2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89C0F2-FCB0-4636-9B05-F9FCBB2020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4CB59A-0AC3-4235-A93D-73EE124669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97A3-E95A-4D79-A8F8-1945EA2634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4ABF86-0905-4DE8-8F0B-D10D3D6F9C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AAFEF7-DFA1-48C7-9E4E-FF7B1453C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828735-DFD9-4894-8461-77A2FB0C92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6C2585-E93E-489D-8819-FCEE3CFF11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7C1F25-FC5C-4082-B4F6-888F8E467E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DF4BDB-CA1D-4DA1-8D26-6BAEE0A21A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15D2A0-DDA4-4A25-9CC7-7F90CCF0C4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312B72-7E7D-4B0B-960E-7D7C9540EB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48B42BB-3C0E-4546-957B-AB593E308C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7809D5-5F69-4BC6-A661-44B2A8A68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69CB4C-8BB5-4F63-8961-7EB8FE56D4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E7B60C-3F52-49EA-99F5-BE42AF88DD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5E885C-0F0D-4E11-8B78-4CE951E269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FA6E20-F564-4CA4-9150-FDD50B02CD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C02C6B-B913-486F-ACAE-432DE1F77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B5EE64-D401-45A4-82D4-85D4BF5C8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622D05-678C-405E-A74F-8D92A9C6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E01EF1-6517-49CC-9891-1BD6D0F49D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93E79A-63A6-4782-9D2C-BC50CD3B94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C4B4DB-9B57-4C69-96EB-3E1910CEF4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BBDCDA7-4ECB-42B1-8524-3D30023D6B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483057-DCDA-4BC6-8E99-7EAD94E878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5C35A56-0BFD-443F-8C2B-CA73A3BFE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14A0AE5-3A88-4D5D-845C-5E906888C8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4D7BF13-EDB8-4740-A3C5-87E2E7C676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6DAB64F-4B49-434F-BFB6-0BEB41AFB6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B5AD9A-BDA6-42CE-A1C0-C07210307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D67DCC-475F-4BED-A634-FCDD63176B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276E23-C86D-408D-821A-1E9A44CAEA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879A029-D911-41C4-B218-E41871762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C7C9F5-65FB-4EF9-9AAD-F7E1FC14B8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15B885-5742-431C-BA48-96FC1F6D22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CE37A6-0062-4B86-B4E6-18088040C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A8679B4-56BA-43AB-A0A2-E2DA3E2053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0DE24D2-627B-4C47-A858-A572BCDBA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612A33E-5DE0-4E4D-9469-0BD0B3E0E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1673515-5E42-490F-85A0-45658D81C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048C17-3768-4DAF-A7AE-B2E717497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AA4E6AA-9D65-4EED-91CB-87A5762ED0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B48B9EB-BBF2-48D7-A1D7-720D94506B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92B79-7338-4309-8667-BB29A7BC7B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352FD87-EC9C-4EB5-9ACC-A152F78FC8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2CEA1F-EFA8-4353-B5F8-CCE27955A1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3E2723F-2530-4636-9A19-8F11B1566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A9EE901-51C9-4292-BB45-5EDB8568A0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5407C2-7321-48CD-811F-92C71F701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298A8A-2787-4153-BDA2-E939BFD514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5057B3-3FAB-42ED-AF52-F00BB07FA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F09E9-F476-4352-90E3-6A15C74268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8F7C5C-CECC-45A8-8A1F-D679534D4C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FFDFE9C-2017-4831-9F1B-6A03B58B10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1BC942F-09CF-4A51-85A5-E23E2D71C8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56B520-137F-484D-A1B1-7DA5C3F823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ECA29F0-381E-4770-97BF-54C4E5220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43CCF9F-8F11-4676-82F3-DEE8A48C8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FA620FD-6A45-4754-BF42-A9FA44966D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C4D38F3-F3A2-42F4-8B57-DE978EC4A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C26D30E-A91E-4A5B-A419-0B9D79D57C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DAB3EBC-722A-462E-AAAE-506E50038E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BAABC17-832F-48CF-B0D7-0F7DE54607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1FCA513-75D7-414B-BE8F-D780746A1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2EDEC73-B6F5-473F-934A-CEF57604A8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987884-C452-4492-A9F8-2770D3373B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D978AF2-B7BB-4E05-81F1-1A5DBD1CB4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7AD4D45-C3AB-458E-B826-0FACBD0DF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6E15555-6738-463C-B7DF-86429F2F96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E487172-B4C3-4D13-A562-EF0BA3DD96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8E66297-1295-432A-AA84-7BB2341C1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3" name="Εικόνα 2">
            <a:extLst>
              <a:ext uri="{FF2B5EF4-FFF2-40B4-BE49-F238E27FC236}">
                <a16:creationId xmlns:a16="http://schemas.microsoft.com/office/drawing/2014/main" id="{BB617C4E-04EB-46B4-9EEB-D00869A4AFDA}"/>
              </a:ext>
            </a:extLst>
          </p:cNvPr>
          <p:cNvPicPr>
            <a:picLocks noChangeAspect="1"/>
          </p:cNvPicPr>
          <p:nvPr/>
        </p:nvPicPr>
        <p:blipFill rotWithShape="1">
          <a:blip r:embed="rId3"/>
          <a:srcRect t="-501" r="8109" b="11434"/>
          <a:stretch/>
        </p:blipFill>
        <p:spPr>
          <a:xfrm>
            <a:off x="6580946" y="2396998"/>
            <a:ext cx="5193660" cy="3381668"/>
          </a:xfrm>
          <a:prstGeom prst="rect">
            <a:avLst/>
          </a:prstGeom>
        </p:spPr>
      </p:pic>
    </p:spTree>
    <p:extLst>
      <p:ext uri="{BB962C8B-B14F-4D97-AF65-F5344CB8AC3E}">
        <p14:creationId xmlns:p14="http://schemas.microsoft.com/office/powerpoint/2010/main" val="899130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D77D2B-CCC0-4B06-9329-068D2FDB86F8}"/>
              </a:ext>
            </a:extLst>
          </p:cNvPr>
          <p:cNvPicPr>
            <a:picLocks noChangeAspect="1"/>
          </p:cNvPicPr>
          <p:nvPr/>
        </p:nvPicPr>
        <p:blipFill rotWithShape="1">
          <a:blip r:embed="rId2"/>
          <a:srcRect l="45781" t="21944" r="7578" b="6667"/>
          <a:stretch/>
        </p:blipFill>
        <p:spPr>
          <a:xfrm>
            <a:off x="3333750" y="600074"/>
            <a:ext cx="8343901" cy="5657851"/>
          </a:xfrm>
          <a:prstGeom prst="rect">
            <a:avLst/>
          </a:prstGeom>
        </p:spPr>
      </p:pic>
      <p:pic>
        <p:nvPicPr>
          <p:cNvPr id="4" name="Εικόνα 3">
            <a:extLst>
              <a:ext uri="{FF2B5EF4-FFF2-40B4-BE49-F238E27FC236}">
                <a16:creationId xmlns:a16="http://schemas.microsoft.com/office/drawing/2014/main" id="{32F0CE63-FD2C-4341-9BFF-57498B38A05D}"/>
              </a:ext>
            </a:extLst>
          </p:cNvPr>
          <p:cNvPicPr>
            <a:picLocks noChangeAspect="1"/>
          </p:cNvPicPr>
          <p:nvPr/>
        </p:nvPicPr>
        <p:blipFill>
          <a:blip r:embed="rId3"/>
          <a:stretch>
            <a:fillRect/>
          </a:stretch>
        </p:blipFill>
        <p:spPr>
          <a:xfrm>
            <a:off x="76200" y="1717075"/>
            <a:ext cx="3155272" cy="3007325"/>
          </a:xfrm>
          <a:prstGeom prst="rect">
            <a:avLst/>
          </a:prstGeom>
        </p:spPr>
      </p:pic>
    </p:spTree>
    <p:extLst>
      <p:ext uri="{BB962C8B-B14F-4D97-AF65-F5344CB8AC3E}">
        <p14:creationId xmlns:p14="http://schemas.microsoft.com/office/powerpoint/2010/main" val="363966690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B0AAF06-50DE-49F4-82FF-BFFD50D68D53}"/>
              </a:ext>
            </a:extLst>
          </p:cNvPr>
          <p:cNvPicPr>
            <a:picLocks noChangeAspect="1"/>
          </p:cNvPicPr>
          <p:nvPr/>
        </p:nvPicPr>
        <p:blipFill rotWithShape="1">
          <a:blip r:embed="rId2"/>
          <a:srcRect l="45860" t="19861" r="8828" b="5694"/>
          <a:stretch/>
        </p:blipFill>
        <p:spPr>
          <a:xfrm>
            <a:off x="3390900" y="694873"/>
            <a:ext cx="8352797" cy="5648777"/>
          </a:xfrm>
          <a:prstGeom prst="rect">
            <a:avLst/>
          </a:prstGeom>
        </p:spPr>
      </p:pic>
      <p:pic>
        <p:nvPicPr>
          <p:cNvPr id="4" name="Εικόνα 3">
            <a:extLst>
              <a:ext uri="{FF2B5EF4-FFF2-40B4-BE49-F238E27FC236}">
                <a16:creationId xmlns:a16="http://schemas.microsoft.com/office/drawing/2014/main" id="{49B2FDA5-EFA3-453C-B908-A95950565945}"/>
              </a:ext>
            </a:extLst>
          </p:cNvPr>
          <p:cNvPicPr>
            <a:picLocks noChangeAspect="1"/>
          </p:cNvPicPr>
          <p:nvPr/>
        </p:nvPicPr>
        <p:blipFill>
          <a:blip r:embed="rId3"/>
          <a:stretch>
            <a:fillRect/>
          </a:stretch>
        </p:blipFill>
        <p:spPr>
          <a:xfrm>
            <a:off x="147572" y="1771864"/>
            <a:ext cx="3101655" cy="3005588"/>
          </a:xfrm>
          <a:prstGeom prst="rect">
            <a:avLst/>
          </a:prstGeom>
        </p:spPr>
      </p:pic>
    </p:spTree>
    <p:extLst>
      <p:ext uri="{BB962C8B-B14F-4D97-AF65-F5344CB8AC3E}">
        <p14:creationId xmlns:p14="http://schemas.microsoft.com/office/powerpoint/2010/main" val="178854069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1F94DC1C-47D1-41D7-8B1B-9A036D614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11383CE-CE86-4E1C-B289-798EB9E6E0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p:nvSpPr>
          <p:cNvPr id="2" name="Τίτλος 1">
            <a:extLst>
              <a:ext uri="{FF2B5EF4-FFF2-40B4-BE49-F238E27FC236}">
                <a16:creationId xmlns:a16="http://schemas.microsoft.com/office/drawing/2014/main" id="{A1678B8A-DCE8-4EA8-9BC0-3B4F30FE3987}"/>
              </a:ext>
            </a:extLst>
          </p:cNvPr>
          <p:cNvSpPr>
            <a:spLocks noGrp="1"/>
          </p:cNvSpPr>
          <p:nvPr>
            <p:ph type="title"/>
          </p:nvPr>
        </p:nvSpPr>
        <p:spPr>
          <a:xfrm>
            <a:off x="280571" y="1896983"/>
            <a:ext cx="4513792" cy="1891176"/>
          </a:xfrm>
        </p:spPr>
        <p:txBody>
          <a:bodyPr vert="horz" lIns="91440" tIns="45720" rIns="91440" bIns="45720" rtlCol="0" anchor="b">
            <a:normAutofit/>
          </a:bodyPr>
          <a:lstStyle/>
          <a:p>
            <a:pPr algn="ctr"/>
            <a:r>
              <a:rPr lang="en-US" sz="4800" cap="none" dirty="0" err="1">
                <a:solidFill>
                  <a:srgbClr val="FFFFFF"/>
                </a:solidFill>
              </a:rPr>
              <a:t>Το</a:t>
            </a:r>
            <a:r>
              <a:rPr lang="en-US" sz="4800" cap="none" dirty="0">
                <a:solidFill>
                  <a:srgbClr val="FFFFFF"/>
                </a:solidFill>
              </a:rPr>
              <a:t> </a:t>
            </a:r>
            <a:r>
              <a:rPr lang="en-US" sz="4800" cap="none" dirty="0" err="1">
                <a:solidFill>
                  <a:srgbClr val="FFFFFF"/>
                </a:solidFill>
              </a:rPr>
              <a:t>στ</a:t>
            </a:r>
            <a:r>
              <a:rPr lang="en-US" sz="4800" cap="none" dirty="0">
                <a:solidFill>
                  <a:srgbClr val="FFFFFF"/>
                </a:solidFill>
              </a:rPr>
              <a:t>αυρ</a:t>
            </a:r>
            <a:r>
              <a:rPr lang="el-GR" sz="4800" cap="none" dirty="0">
                <a:solidFill>
                  <a:srgbClr val="FFFFFF"/>
                </a:solidFill>
              </a:rPr>
              <a:t>ό</a:t>
            </a:r>
            <a:r>
              <a:rPr lang="en-US" sz="4800" cap="none" dirty="0" err="1">
                <a:solidFill>
                  <a:srgbClr val="FFFFFF"/>
                </a:solidFill>
              </a:rPr>
              <a:t>λεξ</a:t>
            </a:r>
            <a:r>
              <a:rPr lang="el-GR" sz="4800" cap="none" dirty="0">
                <a:solidFill>
                  <a:srgbClr val="FFFFFF"/>
                </a:solidFill>
              </a:rPr>
              <a:t>ό</a:t>
            </a:r>
            <a:r>
              <a:rPr lang="en-US" sz="4800" cap="none" dirty="0">
                <a:solidFill>
                  <a:srgbClr val="FFFFFF"/>
                </a:solidFill>
              </a:rPr>
              <a:t> μας</a:t>
            </a:r>
          </a:p>
        </p:txBody>
      </p:sp>
      <p:sp useBgFill="1">
        <p:nvSpPr>
          <p:cNvPr id="28" name="Freeform 5">
            <a:extLst>
              <a:ext uri="{FF2B5EF4-FFF2-40B4-BE49-F238E27FC236}">
                <a16:creationId xmlns:a16="http://schemas.microsoft.com/office/drawing/2014/main" id="{AC12A592-C02D-46EF-8E1F-9335DB8D7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0" name="Freeform 14">
            <a:extLst>
              <a:ext uri="{FF2B5EF4-FFF2-40B4-BE49-F238E27FC236}">
                <a16:creationId xmlns:a16="http://schemas.microsoft.com/office/drawing/2014/main" id="{24005816-5BCA-4665-8A58-5580F8E9C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F07F359-8CA3-4854-91E7-EE600402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33" name="Straight Connector 32">
              <a:extLst>
                <a:ext uri="{FF2B5EF4-FFF2-40B4-BE49-F238E27FC236}">
                  <a16:creationId xmlns:a16="http://schemas.microsoft.com/office/drawing/2014/main" id="{8A7FCE86-4904-4337-8D0A-3ABA73F60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32C234-504D-411A-A62B-C1CFD8CE74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1593A9-FD94-454C-9225-478E907061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A3524A1-6DED-4D15-ADE5-F797DBCEC7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8491CF-856E-4A54-84A5-45C558D41A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63A388-BF18-4ABD-96E0-5946B1ABB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F6D779-BD20-4058-AC29-AF4E2510C2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89C0F2-FCB0-4636-9B05-F9FCBB2020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74CB59A-0AC3-4235-A93D-73EE124669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6E97A3-E95A-4D79-A8F8-1945EA2634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4ABF86-0905-4DE8-8F0B-D10D3D6F9C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FAAFEF7-DFA1-48C7-9E4E-FF7B1453C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28735-DFD9-4894-8461-77A2FB0C92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6C2585-E93E-489D-8819-FCEE3CFF11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57C1F25-FC5C-4082-B4F6-888F8E467E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F4BDB-CA1D-4DA1-8D26-6BAEE0A21A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15D2A0-DDA4-4A25-9CC7-7F90CCF0C4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312B72-7E7D-4B0B-960E-7D7C9540EB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8B42BB-3C0E-4546-957B-AB593E308C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7809D5-5F69-4BC6-A661-44B2A8A68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69CB4C-8BB5-4F63-8961-7EB8FE56D4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E7B60C-3F52-49EA-99F5-BE42AF88DD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C5E885C-0F0D-4E11-8B78-4CE951E269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FA6E20-F564-4CA4-9150-FDD50B02CD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3C02C6B-B913-486F-ACAE-432DE1F77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B5EE64-D401-45A4-82D4-85D4BF5C8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F622D05-678C-405E-A74F-8D92A9C6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8E01EF1-6517-49CC-9891-1BD6D0F49D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C93E79A-63A6-4782-9D2C-BC50CD3B94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C4B4DB-9B57-4C69-96EB-3E1910CEF4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BBDCDA7-4ECB-42B1-8524-3D30023D6B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483057-DCDA-4BC6-8E99-7EAD94E878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5C35A56-0BFD-443F-8C2B-CA73A3BFE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14A0AE5-3A88-4D5D-845C-5E906888C8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D7BF13-EDB8-4740-A3C5-87E2E7C676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6DAB64F-4B49-434F-BFB6-0BEB41AFB6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3B5AD9A-BDA6-42CE-A1C0-C07210307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FD67DCC-475F-4BED-A634-FCDD63176B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D276E23-C86D-408D-821A-1E9A44CAEA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9A029-D911-41C4-B218-E41871762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C7C9F5-65FB-4EF9-9AAD-F7E1FC14B8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115B885-5742-431C-BA48-96FC1F6D22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ACE37A6-0062-4B86-B4E6-18088040C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A8679B4-56BA-43AB-A0A2-E2DA3E2053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0DE24D2-627B-4C47-A858-A572BCDBA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612A33E-5DE0-4E4D-9469-0BD0B3E0E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1673515-5E42-490F-85A0-45658D81C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B048C17-3768-4DAF-A7AE-B2E717497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AA4E6AA-9D65-4EED-91CB-87A5762ED0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B48B9EB-BBF2-48D7-A1D7-720D94506B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1492B79-7338-4309-8667-BB29A7BC7B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52FD87-EC9C-4EB5-9ACC-A152F78FC8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2CEA1F-EFA8-4353-B5F8-CCE27955A1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3E2723F-2530-4636-9A19-8F11B1566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A9EE901-51C9-4292-BB45-5EDB8568A0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55407C2-7321-48CD-811F-92C71F701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298A8A-2787-4153-BDA2-E939BFD514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45057B3-3FAB-42ED-AF52-F00BB07FA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A3F09E9-F476-4352-90E3-6A15C74268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28F7C5C-CECC-45A8-8A1F-D679534D4C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FFDFE9C-2017-4831-9F1B-6A03B58B10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1BC942F-09CF-4A51-85A5-E23E2D71C8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456B520-137F-484D-A1B1-7DA5C3F823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CA29F0-381E-4770-97BF-54C4E5220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43CCF9F-8F11-4676-82F3-DEE8A48C8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FA620FD-6A45-4754-BF42-A9FA44966D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C4D38F3-F3A2-42F4-8B57-DE978EC4A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C26D30E-A91E-4A5B-A419-0B9D79D57C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DAB3EBC-722A-462E-AAAE-506E50038E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AABC17-832F-48CF-B0D7-0F7DE54607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1FCA513-75D7-414B-BE8F-D780746A1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2EDEC73-B6F5-473F-934A-CEF57604A8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B987884-C452-4492-A9F8-2770D3373B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D978AF2-B7BB-4E05-81F1-1A5DBD1CB4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7AD4D45-C3AB-458E-B826-0FACBD0DF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6E15555-6738-463C-B7DF-86429F2F96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E487172-B4C3-4D13-A562-EF0BA3DD96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8E66297-1295-432A-AA84-7BB2341C1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6" name="Εικόνα 5">
            <a:extLst>
              <a:ext uri="{FF2B5EF4-FFF2-40B4-BE49-F238E27FC236}">
                <a16:creationId xmlns:a16="http://schemas.microsoft.com/office/drawing/2014/main" id="{FA92D003-4C03-4088-AF54-14EE66CA1435}"/>
              </a:ext>
            </a:extLst>
          </p:cNvPr>
          <p:cNvPicPr>
            <a:picLocks noChangeAspect="1"/>
          </p:cNvPicPr>
          <p:nvPr/>
        </p:nvPicPr>
        <p:blipFill rotWithShape="1">
          <a:blip r:embed="rId3"/>
          <a:srcRect l="19000" t="8919" r="19272" b="9621"/>
          <a:stretch/>
        </p:blipFill>
        <p:spPr>
          <a:xfrm>
            <a:off x="6504377" y="2019648"/>
            <a:ext cx="5350882" cy="3845301"/>
          </a:xfrm>
          <a:prstGeom prst="rect">
            <a:avLst/>
          </a:prstGeom>
        </p:spPr>
      </p:pic>
    </p:spTree>
    <p:extLst>
      <p:ext uri="{BB962C8B-B14F-4D97-AF65-F5344CB8AC3E}">
        <p14:creationId xmlns:p14="http://schemas.microsoft.com/office/powerpoint/2010/main" val="2375562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υράνιο">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TM03457452[[fn=Ουράνιο]]</Template>
  <TotalTime>243</TotalTime>
  <Words>922</Words>
  <Application>Microsoft Office PowerPoint</Application>
  <PresentationFormat>Ευρεία οθόνη</PresentationFormat>
  <Paragraphs>45</Paragraphs>
  <Slides>21</Slides>
  <Notes>0</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21</vt:i4>
      </vt:variant>
    </vt:vector>
  </HeadingPairs>
  <TitlesOfParts>
    <vt:vector size="25" baseType="lpstr">
      <vt:lpstr>Arial</vt:lpstr>
      <vt:lpstr>Calibri</vt:lpstr>
      <vt:lpstr>Calibri Light</vt:lpstr>
      <vt:lpstr>Ουράνιο</vt:lpstr>
      <vt:lpstr>Ασφαλές  Άγγιγμα</vt:lpstr>
      <vt:lpstr>Ο Κόσμος των Μυστικών</vt:lpstr>
      <vt:lpstr>                          Είδη αγγιγμάτων</vt:lpstr>
      <vt:lpstr>Είδη αγγιγμάτων</vt:lpstr>
      <vt:lpstr>Φύλλα πράσινα (ασφαλή αγγίγματα) - φύλλα καφέ (ανεπιθύμητα αγγίγματα)</vt:lpstr>
      <vt:lpstr>Τα συννεφόλεξά μας</vt:lpstr>
      <vt:lpstr>Παρουσίαση του PowerPoint</vt:lpstr>
      <vt:lpstr>Παρουσίαση του PowerPoint</vt:lpstr>
      <vt:lpstr>Το σταυρόλεξό μας</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9 απλοί κανόνες ασφαλείας που θα σώσουν ένα παιδί από πιθανό κίνδυνο</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Ασφαλεσ  αγγιγμα</dc:title>
  <dc:creator>user1</dc:creator>
  <cp:lastModifiedBy>user1</cp:lastModifiedBy>
  <cp:revision>27</cp:revision>
  <dcterms:created xsi:type="dcterms:W3CDTF">2021-11-20T09:16:29Z</dcterms:created>
  <dcterms:modified xsi:type="dcterms:W3CDTF">2021-11-23T13:22:56Z</dcterms:modified>
</cp:coreProperties>
</file>