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1" autoAdjust="0"/>
    <p:restoredTop sz="94679" autoAdjust="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54868B1-B0B5-4C06-94E2-6EDD9C01FF0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98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0E7319C-5591-41D7-A07F-8E8CFCF6AD8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6E3D3-2893-41B4-821B-9186500720D4}" type="slidenum">
              <a:rPr lang="el-GR"/>
              <a:pPr/>
              <a:t>1</a:t>
            </a:fld>
            <a:endParaRPr lang="el-GR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72C63-3E01-45A6-9DB1-BC15927A0D65}" type="slidenum">
              <a:rPr lang="el-GR"/>
              <a:pPr/>
              <a:t>2</a:t>
            </a:fld>
            <a:endParaRPr lang="el-GR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C3337E-CF30-42DF-A248-476C0DC2BA28}" type="slidenum">
              <a:rPr lang="el-GR"/>
              <a:pPr/>
              <a:t>‹#›</a:t>
            </a:fld>
            <a:endParaRPr lang="el-GR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813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3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3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814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814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814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4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4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815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815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815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815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070F8-3903-45ED-A879-F2361CAD362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60DC-48C9-4B84-B47E-AA75E2351C7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45DEF5-1772-4636-95C2-7B3EE7C5D60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1DBDE-83BE-4766-A717-75CBA800F6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0D425F-A113-4E13-9106-5E57FF915D3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Τίτλος, 2 Αντικείμενα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473159-56FD-4A16-9AB6-DD0D2F8CA3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4A85-4E82-4A18-9C47-BB48DD8B72D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02D6B-3ADD-467D-B2E3-364F2D2F2DE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73ED0-CE2E-4CEB-84E4-CF60C96E6F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51D74-BE53-4715-A7D3-292F6011B54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FB7CC-B66C-4A7F-8983-FD86C57794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AF199-C551-42F9-B73D-AE287207E5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AA94E-C79F-4669-A84E-F22F66320E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8B0A-1906-442B-A8FB-4DFA0D65A1D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C16F37-85F0-4A73-B650-104C9DB5E9B5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71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712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712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712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2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2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712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13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713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3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3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3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4714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714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14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714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714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14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714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5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715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xai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6239">
            <a:off x="2051050" y="2492375"/>
            <a:ext cx="5113338" cy="2376488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  <p:pic>
        <p:nvPicPr>
          <p:cNvPr id="2058" name="Picture 10" descr="Warrio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1911">
            <a:off x="5364163" y="692150"/>
            <a:ext cx="3251200" cy="2857500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  <p:pic>
        <p:nvPicPr>
          <p:cNvPr id="2056" name="Picture 8" descr="guerrier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0078">
            <a:off x="395288" y="3500438"/>
            <a:ext cx="3024187" cy="2917825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Ο Τρωικός Πόλεμος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989138"/>
            <a:ext cx="5543550" cy="1003300"/>
          </a:xfrm>
        </p:spPr>
        <p:txBody>
          <a:bodyPr/>
          <a:lstStyle/>
          <a:p>
            <a:pPr algn="r"/>
            <a:r>
              <a:rPr lang="el-G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Ενότητα 5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235825" y="126841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/>
              <a:t>Γ’ </a:t>
            </a:r>
            <a:r>
              <a:rPr lang="el-GR" sz="1600" dirty="0" smtClean="0"/>
              <a:t>Τάξη</a:t>
            </a:r>
            <a:endParaRPr lang="el-GR" sz="1600" dirty="0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572000" y="549275"/>
            <a:ext cx="2374900" cy="4286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l-G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Ιστορία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0" grpId="2"/>
      <p:bldP spid="2052" grpId="0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5148263" y="1773238"/>
            <a:ext cx="2147887" cy="2303462"/>
            <a:chOff x="3243" y="1117"/>
            <a:chExt cx="1353" cy="1451"/>
          </a:xfrm>
        </p:grpSpPr>
        <p:pic>
          <p:nvPicPr>
            <p:cNvPr id="70665" name="Picture 9" descr="1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320896">
              <a:off x="3302" y="1152"/>
              <a:ext cx="1294" cy="1416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 rot="-419516">
              <a:off x="3243" y="1117"/>
              <a:ext cx="127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 Δούρειος ίππος</a:t>
              </a:r>
            </a:p>
            <a:p>
              <a:pPr algn="ctr">
                <a:spcBef>
                  <a:spcPct val="50000"/>
                </a:spcBef>
              </a:pPr>
              <a:r>
                <a:rPr lang="el-GR" sz="12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(σύγχονη κατασκευή)</a:t>
              </a:r>
            </a:p>
          </p:txBody>
        </p:sp>
      </p:grp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el-GR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Τρωικός Πόλεμος</a:t>
            </a:r>
          </a:p>
        </p:txBody>
      </p:sp>
      <p:pic>
        <p:nvPicPr>
          <p:cNvPr id="70664" name="Picture 8" descr="ulisse02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370413">
            <a:off x="1316038" y="1828800"/>
            <a:ext cx="2978150" cy="4337050"/>
          </a:xfrm>
          <a:noFill/>
          <a:ln w="57150" cmpd="thinThick">
            <a:solidFill>
              <a:srgbClr val="000099"/>
            </a:solidFill>
          </a:ln>
        </p:spPr>
      </p:pic>
      <p:pic>
        <p:nvPicPr>
          <p:cNvPr id="70666" name="Picture 10" descr="acheo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567119">
            <a:off x="5651500" y="3716338"/>
            <a:ext cx="1881188" cy="2647950"/>
          </a:xfrm>
          <a:noFill/>
          <a:ln w="38100" cmpd="dbl">
            <a:solidFill>
              <a:srgbClr val="000099"/>
            </a:solidFill>
          </a:ln>
        </p:spPr>
      </p:pic>
      <p:sp>
        <p:nvSpPr>
          <p:cNvPr id="70667" name="Text Box 11"/>
          <p:cNvSpPr txBox="1">
            <a:spLocks noChangeArrowheads="1"/>
          </p:cNvSpPr>
          <p:nvPr/>
        </p:nvSpPr>
        <p:spPr bwMode="auto">
          <a:xfrm rot="383664">
            <a:off x="1116013" y="5805488"/>
            <a:ext cx="296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Οδυσσέας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el-GR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Τρωικός Πόλεμος</a:t>
            </a:r>
          </a:p>
        </p:txBody>
      </p: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4984750" y="1839913"/>
            <a:ext cx="3116263" cy="3976687"/>
            <a:chOff x="3140" y="1159"/>
            <a:chExt cx="1963" cy="2505"/>
          </a:xfrm>
        </p:grpSpPr>
        <p:pic>
          <p:nvPicPr>
            <p:cNvPr id="72712" name="Picture 8" descr="aiac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12700">
              <a:off x="3140" y="1159"/>
              <a:ext cx="1785" cy="2505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 rot="-419516">
              <a:off x="3243" y="3385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 Αίαντας από τη Σαλαμίνα</a:t>
              </a:r>
            </a:p>
          </p:txBody>
        </p:sp>
      </p:grpSp>
      <p:grpSp>
        <p:nvGrpSpPr>
          <p:cNvPr id="72724" name="Group 20"/>
          <p:cNvGrpSpPr>
            <a:grpSpLocks/>
          </p:cNvGrpSpPr>
          <p:nvPr/>
        </p:nvGrpSpPr>
        <p:grpSpPr bwMode="auto">
          <a:xfrm>
            <a:off x="2411413" y="1412875"/>
            <a:ext cx="1800225" cy="2232025"/>
            <a:chOff x="1519" y="890"/>
            <a:chExt cx="1134" cy="1406"/>
          </a:xfrm>
        </p:grpSpPr>
        <p:pic>
          <p:nvPicPr>
            <p:cNvPr id="72713" name="Picture 9" descr="guerrieri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86165">
              <a:off x="1519" y="890"/>
              <a:ext cx="1043" cy="1406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 rot="-357621">
              <a:off x="1565" y="2024"/>
              <a:ext cx="10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 Αγαμέμνονας</a:t>
              </a:r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1116013" y="3716338"/>
            <a:ext cx="3600450" cy="2366962"/>
            <a:chOff x="703" y="2352"/>
            <a:chExt cx="2268" cy="1491"/>
          </a:xfrm>
        </p:grpSpPr>
        <p:pic>
          <p:nvPicPr>
            <p:cNvPr id="72714" name="Picture 10" descr="pentesile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93153">
              <a:off x="833" y="2352"/>
              <a:ext cx="2092" cy="1468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 rot="620921">
              <a:off x="703" y="3612"/>
              <a:ext cx="2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 Αχιλλέας σκοτώνει ένα Τρώα</a:t>
              </a:r>
            </a:p>
          </p:txBody>
        </p:sp>
      </p:grpSp>
      <p:sp>
        <p:nvSpPr>
          <p:cNvPr id="72719" name="WordArt 15"/>
          <p:cNvSpPr>
            <a:spLocks noChangeArrowheads="1" noChangeShapeType="1" noTextEdit="1"/>
          </p:cNvSpPr>
          <p:nvPr/>
        </p:nvSpPr>
        <p:spPr bwMode="auto">
          <a:xfrm rot="-976127">
            <a:off x="6804025" y="5864225"/>
            <a:ext cx="1727200" cy="5715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l-G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τέλος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8" grpId="1"/>
      <p:bldP spid="727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Το μήλο της Έριδας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052513"/>
            <a:ext cx="3771900" cy="53292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βασιλιάς της Φθίας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Πηλέας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η θεά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Θέτιδα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παντρεύτηκαν και κάλεσαν όλους τους θεούς στο γάμο τους εκτός από τη θεά του μίσους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Έριδα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Εκείνη για να εκδικηθεί πήγε κρυφά και άφησε ένα χρυσό μήλο που έγραφε επάνω του: </a:t>
            </a:r>
            <a:r>
              <a:rPr lang="el-GR" sz="14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«Στην ομορφότερη».</a:t>
            </a:r>
          </a:p>
          <a:p>
            <a:pPr>
              <a:lnSpc>
                <a:spcPct val="80000"/>
              </a:lnSpc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Ήρα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Αθηνά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Αφροδίτη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μάλωναν για το ποια είναι η ωραιότερη.</a:t>
            </a:r>
          </a:p>
          <a:p>
            <a:pPr>
              <a:lnSpc>
                <a:spcPct val="80000"/>
              </a:lnSpc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Δίας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τις έστειλε στον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Πάρη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γιο του βασιλιά της Τροίας Πριάμου, για να τους λύσει τη διαφορά.</a:t>
            </a:r>
          </a:p>
          <a:p>
            <a:pPr>
              <a:lnSpc>
                <a:spcPct val="80000"/>
              </a:lnSpc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Ήρα του έταξε ότι θα τον κάνει βασιλιά, η Αθηνά ότι θα τον κάνει σοφό και η Αφροδίτη ότι θα του δώσει την ομορφότερη γυναίκα του κόσμου, την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Ελένη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της Σπάρτης. </a:t>
            </a:r>
          </a:p>
          <a:p>
            <a:pPr>
              <a:lnSpc>
                <a:spcPct val="80000"/>
              </a:lnSpc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Πάρης διάλεξε την Αφροδίτη.</a:t>
            </a:r>
          </a:p>
          <a:p>
            <a:pPr>
              <a:lnSpc>
                <a:spcPct val="80000"/>
              </a:lnSpc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Αφροδίτη βοήθησε τον Πάρη να κλέψει την Ελένη όταν ο άντρας της Μενέλαος έλειπε.</a:t>
            </a: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 rot="307819">
            <a:off x="179388" y="1052513"/>
            <a:ext cx="3671887" cy="2555875"/>
            <a:chOff x="113" y="663"/>
            <a:chExt cx="2313" cy="1610"/>
          </a:xfrm>
        </p:grpSpPr>
        <p:pic>
          <p:nvPicPr>
            <p:cNvPr id="49162" name="Picture 10" descr="arpagieleni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663"/>
              <a:ext cx="1815" cy="1610"/>
            </a:xfrm>
            <a:prstGeom prst="rect">
              <a:avLst/>
            </a:prstGeom>
            <a:noFill/>
            <a:ln w="57150" cmpd="thickThin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13" y="1525"/>
              <a:ext cx="2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 Πάρης κλέβει την Ελένη</a:t>
              </a:r>
            </a:p>
          </p:txBody>
        </p:sp>
      </p:grpSp>
      <p:grpSp>
        <p:nvGrpSpPr>
          <p:cNvPr id="49166" name="Group 14"/>
          <p:cNvGrpSpPr>
            <a:grpSpLocks/>
          </p:cNvGrpSpPr>
          <p:nvPr/>
        </p:nvGrpSpPr>
        <p:grpSpPr bwMode="auto">
          <a:xfrm rot="-243560">
            <a:off x="1187450" y="2924175"/>
            <a:ext cx="3384550" cy="3451225"/>
            <a:chOff x="748" y="1842"/>
            <a:chExt cx="2132" cy="2174"/>
          </a:xfrm>
        </p:grpSpPr>
        <p:pic>
          <p:nvPicPr>
            <p:cNvPr id="49164" name="Picture 12" descr="weddingfm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" y="1842"/>
              <a:ext cx="1850" cy="2118"/>
            </a:xfrm>
            <a:prstGeom prst="rect">
              <a:avLst/>
            </a:prstGeom>
            <a:noFill/>
            <a:ln w="57150" cmpd="thickThin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</p:pic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748" y="3612"/>
              <a:ext cx="21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Οι γάμοι του Πηλέα και της Θέτιδας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1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1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Η Θυσία της Ιφιγένειας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06875" cy="4824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Βασιλιάς της Σπάρτης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Μενέλαος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όταν έμαθε ότι ο Πάρης του έκλεψε τη γυναίκα του, πήγε στον  αδερφό του, βασιλιά των Μυκηνών,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Αγαμέμνονα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για να τον βοηθήσει να την πάρει πίσω με πόλεμο.</a:t>
            </a:r>
          </a:p>
          <a:p>
            <a:pPr>
              <a:lnSpc>
                <a:spcPct val="80000"/>
              </a:lnSpc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Βασιλιάδες απ’ όλες τις γωνιές της Ελλάδας ήρθαν με το στρατό τους για να πολεμήσουν στην Τροία.</a:t>
            </a:r>
          </a:p>
          <a:p>
            <a:pPr>
              <a:lnSpc>
                <a:spcPct val="80000"/>
              </a:lnSpc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Μαζεύτηκαν στην Αυλίδα και περίμεναν να φυσήξει ευνοϊκός άνεμος για να σαλπάρουν για την Τροία αλλά όμως, δεν έλεγε να φυσήξει.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Μάντης Κάλχας ενημέρωσε τους Αχαιούς ότι η θεά Άρτεμη είχε θυμώσει επειδή ο Αγαμέμνονας είχε σκοτώσει ένα ελάφι της και ότι- για να ικανοποιηθεί η θεά και να αφήσει τους ανέμους να φυσήξουν-έπρεπε ο Αγαμέμνονας να θυσιάσει την κόρη του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Ιφιγένεια.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Την στιγμή που ετοιμαζόντουσαν οι Αχαιοί να θυσιάσουν την Ιφιγένεια η θεά Άρτεμη την άρπαξε και στη θέση της έβαλε ένα ελάφι για να το θυσιάσουν.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Άνεμοι φύσηξαν και οι Αχαιοί ξεκίνησαν για την Τροία  </a:t>
            </a:r>
          </a:p>
          <a:p>
            <a:pPr>
              <a:lnSpc>
                <a:spcPct val="80000"/>
              </a:lnSpc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500563" y="52292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grpSp>
        <p:nvGrpSpPr>
          <p:cNvPr id="51215" name="Group 15"/>
          <p:cNvGrpSpPr>
            <a:grpSpLocks/>
          </p:cNvGrpSpPr>
          <p:nvPr/>
        </p:nvGrpSpPr>
        <p:grpSpPr bwMode="auto">
          <a:xfrm>
            <a:off x="4427538" y="1628775"/>
            <a:ext cx="3960812" cy="3736975"/>
            <a:chOff x="2880" y="1026"/>
            <a:chExt cx="2404" cy="2263"/>
          </a:xfrm>
        </p:grpSpPr>
        <p:pic>
          <p:nvPicPr>
            <p:cNvPr id="51212" name="Picture 12" descr="iphigenia7103"/>
            <p:cNvPicPr>
              <a:picLocks noChangeAspect="1" noChangeArrowheads="1"/>
            </p:cNvPicPr>
            <p:nvPr/>
          </p:nvPicPr>
          <p:blipFill>
            <a:blip r:embed="rId4"/>
            <a:srcRect b="4790"/>
            <a:stretch>
              <a:fillRect/>
            </a:stretch>
          </p:blipFill>
          <p:spPr bwMode="auto">
            <a:xfrm>
              <a:off x="2925" y="1026"/>
              <a:ext cx="2286" cy="2008"/>
            </a:xfrm>
            <a:prstGeom prst="rect">
              <a:avLst/>
            </a:prstGeom>
            <a:noFill/>
            <a:ln w="38100" cmpd="dbl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</p:pic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2880" y="3067"/>
              <a:ext cx="240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Η Θυσία της Ιφιγένειας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323850" y="1196975"/>
            <a:ext cx="4465638" cy="2430463"/>
            <a:chOff x="158" y="890"/>
            <a:chExt cx="2813" cy="1531"/>
          </a:xfrm>
        </p:grpSpPr>
        <p:pic>
          <p:nvPicPr>
            <p:cNvPr id="53257" name="Picture 9" descr="PDVD_011"/>
            <p:cNvPicPr>
              <a:picLocks noChangeAspect="1" noChangeArrowheads="1"/>
            </p:cNvPicPr>
            <p:nvPr/>
          </p:nvPicPr>
          <p:blipFill>
            <a:blip r:embed="rId2"/>
            <a:srcRect t="13937" b="12283"/>
            <a:stretch>
              <a:fillRect/>
            </a:stretch>
          </p:blipFill>
          <p:spPr bwMode="auto">
            <a:xfrm rot="-179582">
              <a:off x="204" y="890"/>
              <a:ext cx="2767" cy="1531"/>
            </a:xfrm>
            <a:prstGeom prst="rect">
              <a:avLst/>
            </a:prstGeom>
            <a:noFill/>
            <a:ln w="57150" cmpd="thickThin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>
                  <a:alpha val="50000"/>
                </a:schemeClr>
              </a:outerShdw>
            </a:effectLst>
          </p:spPr>
        </p:pic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 rot="-170001">
              <a:off x="158" y="890"/>
              <a:ext cx="27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Οι Αχαιοί πηγαίνουν με τα πλοία τους στην Τροία</a:t>
              </a:r>
            </a:p>
          </p:txBody>
        </p:sp>
      </p:grpSp>
      <p:pic>
        <p:nvPicPr>
          <p:cNvPr id="53263" name="Picture 15" descr="greek_trir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5905">
            <a:off x="2555875" y="4437063"/>
            <a:ext cx="2736850" cy="2052637"/>
          </a:xfrm>
          <a:prstGeom prst="rect">
            <a:avLst/>
          </a:prstGeom>
          <a:noFill/>
          <a:ln w="57150" cmpd="thickThin">
            <a:solidFill>
              <a:srgbClr val="000099"/>
            </a:solidFill>
            <a:miter lim="800000"/>
            <a:headEnd/>
            <a:tailEnd/>
          </a:ln>
          <a:effectLst>
            <a:prstShdw prst="shdw13" dist="53882" dir="13500000">
              <a:schemeClr val="folHlink">
                <a:alpha val="50000"/>
              </a:schemeClr>
            </a:prstShdw>
          </a:effec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el-GR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Οι Αχαιοί φτάνουν στην Τροία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341438"/>
            <a:ext cx="3600450" cy="4751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Στο δρόμο για την Τροία οι Αχαιοί σταμάτησαν στη Δήλο.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Εκεί έμαθαν από το μάντη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Άνιο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ότι ο πόλεμος θα διαρκούσε 10 χρόνια.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Σε λίγες μέρες έφτασαν στην Τροία όπου βασίλευε 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Πρίαμος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με τη γυναίκα του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Εκάβη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πρώτος που πέθανε σ’ αυτόν τον πόλεμο ήταν 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Πρωτεσίλαος.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Τρώες αντιμετώπισαν τους Αχαιούς αλλά ηττήθηκαν και κλείστηκαν στα τείχη της πόλης.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Από τους θεούς: 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Ποσειδώνας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Ήρα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Αθηνά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ήταν με το μέρος των Αχαιών ενώ, η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Αφροδίτη,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Άρης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Απόλλωνας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ήταν με το μέρος των Τρώων. 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Δίας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πήγαινε πότε με το μέρος των Αχαιών και πότε με το μέρος των Τρώων. 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 rot="-207199">
            <a:off x="323850" y="3357563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312738" y="3860800"/>
            <a:ext cx="3035300" cy="1876425"/>
            <a:chOff x="197" y="2432"/>
            <a:chExt cx="1912" cy="1182"/>
          </a:xfrm>
        </p:grpSpPr>
        <p:pic>
          <p:nvPicPr>
            <p:cNvPr id="53264" name="Picture 16" descr="troy3"/>
            <p:cNvPicPr>
              <a:picLocks noChangeAspect="1" noChangeArrowheads="1"/>
            </p:cNvPicPr>
            <p:nvPr/>
          </p:nvPicPr>
          <p:blipFill>
            <a:blip r:embed="rId5"/>
            <a:srcRect b="4941"/>
            <a:stretch>
              <a:fillRect/>
            </a:stretch>
          </p:blipFill>
          <p:spPr bwMode="auto">
            <a:xfrm rot="-572435">
              <a:off x="340" y="2432"/>
              <a:ext cx="1769" cy="1182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>
                  <a:alpha val="50000"/>
                </a:schemeClr>
              </a:outerShdw>
            </a:effectLst>
          </p:spPr>
        </p:pic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 rot="-598231">
              <a:off x="197" y="2432"/>
              <a:ext cx="181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Η Τροία την εποχή του Τρωικού Πολέμου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53" name="Group 9"/>
          <p:cNvGrpSpPr>
            <a:grpSpLocks/>
          </p:cNvGrpSpPr>
          <p:nvPr/>
        </p:nvGrpSpPr>
        <p:grpSpPr bwMode="auto">
          <a:xfrm rot="206233">
            <a:off x="4716463" y="1628775"/>
            <a:ext cx="3771900" cy="3386138"/>
            <a:chOff x="2923" y="935"/>
            <a:chExt cx="2404" cy="2057"/>
          </a:xfrm>
        </p:grpSpPr>
        <p:pic>
          <p:nvPicPr>
            <p:cNvPr id="57350" name="Picture 6" descr="achillesagamemnon7323"/>
            <p:cNvPicPr>
              <a:picLocks noChangeAspect="1" noChangeArrowheads="1"/>
            </p:cNvPicPr>
            <p:nvPr/>
          </p:nvPicPr>
          <p:blipFill>
            <a:blip r:embed="rId2"/>
            <a:srcRect b="3564"/>
            <a:stretch>
              <a:fillRect/>
            </a:stretch>
          </p:blipFill>
          <p:spPr bwMode="auto">
            <a:xfrm>
              <a:off x="2925" y="935"/>
              <a:ext cx="2376" cy="2057"/>
            </a:xfrm>
            <a:prstGeom prst="rect">
              <a:avLst/>
            </a:prstGeom>
            <a:noFill/>
            <a:ln w="38100" cmpd="dbl">
              <a:solidFill>
                <a:srgbClr val="00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folHlink">
                  <a:alpha val="50000"/>
                </a:schemeClr>
              </a:outerShdw>
            </a:effectLst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2923" y="2658"/>
              <a:ext cx="240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Ο Αχιλλέας επιτίθεται στον Αγαμέμνονα επειδή  του πήρε την Βρισιήδα</a:t>
              </a:r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l-G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Ο Θυμός του Αχιλλέα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3917950" cy="43608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δέκατο  χρόνο του πολέμου ο Αγαμέμνονας με τον Αχιλλέα τσακώθηκαν.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Στα χέρια τους  είχαν πέσει δυο Τρωαδίτισσες σκλάβες, η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Χρυσήίδα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η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βρισηίδα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Η Χρυσηίδα ήταν σκλάβα του Αγαμέμνονα και η Βρισηίδα του Αχιλλέα.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Απόλλωνας ύστερα από παράκληση του πατέρα της Χρυσηίδας  και ιερέα του,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Χρύση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έσπειρε αρρώστια στο στρατόπεδο των Αχαιών.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Κάλχας είπε στον Αγαμέμνονα και  στους υπόλοιπους ότι για να σταματήσει το κακό, ο Αγαμέμνονας έπρεπε να επιστρέψει τη Χρυσηίδα στον πατέρα της.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Αγαμέμνονας γύρισε την Χρυσηίδα στον πατέρα της αλλά πήρε απ’ τον Αχιλλέα τη Βρισηίδα.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Αχιλλέας έξαλλος επιτέθηκε στον Αγαμέμνονα για να τον σκοτώσει αλλά τόν συγκράτησε η Αθηνά. Τελικά αποφάσισε να μη  πολεμήσει πια και να μείνει στη σκηνή του. 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el-G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Ο Θάνατος του Πατρόκλου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836613"/>
            <a:ext cx="4103687" cy="5832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Έπειτα από την άρνηση του Αχιλλέα να πολεμήσει ξανά, οι Τρώες άρχιζαν να κερδίζουν τους Αχαιούς και να είναι έτοιμοι να μπουν στο στρατόπεδό τους 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Αγαμέμνονας στέλνει τον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Αίαντα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το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Φοίνικα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τον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Οδυσσέα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να πείσουν τον Αχιλλέα να πολεμήσει, χωρίς επιτυχία όμως.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Τρώες μπαίνουν στο στρατόπεδο των Ελλήνων για να κάψουν τα πλοία των τους,  τους σταματά όμως ο Αίαντας τραυματίζοντας τον Έκτορα.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Πάτροκλος 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παρακαλεί το φίλο του Αχιλλέα να του δώσει την πανοπλία του για να πολεμήσει αυτός στη θέση του. Ο Αχιλλέας δέχεται.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Τρώες νομίζοντας τον Πάτροκλο για τον Αχιλλέα το βάζουν στα πόδια, όμως ο Έκτορας αναγνωρίζει και σκοτώνει τον Πάτροκλο και παίρνει τα άρματα του Αχιλλέα.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Όταν το έμαθε ο  Αχιλλέας ξέσπασε σε θρήνο.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μητέρα του Αχιλλέα, η Θέτιδα, του έφερε καινούργια πανοπλία κατασκευασμένη από τον ίδιο τον Ήφαιστο</a:t>
            </a:r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900113" y="1052513"/>
            <a:ext cx="3022600" cy="3544887"/>
            <a:chOff x="567" y="663"/>
            <a:chExt cx="1904" cy="2233"/>
          </a:xfrm>
        </p:grpSpPr>
        <p:pic>
          <p:nvPicPr>
            <p:cNvPr id="62470" name="Picture 6" descr="achilleswest"/>
            <p:cNvPicPr>
              <a:picLocks noChangeAspect="1" noChangeArrowheads="1"/>
            </p:cNvPicPr>
            <p:nvPr/>
          </p:nvPicPr>
          <p:blipFill>
            <a:blip r:embed="rId3"/>
            <a:srcRect b="3073"/>
            <a:stretch>
              <a:fillRect/>
            </a:stretch>
          </p:blipFill>
          <p:spPr bwMode="auto">
            <a:xfrm rot="478238">
              <a:off x="567" y="663"/>
              <a:ext cx="1646" cy="2233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</p:pic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 rot="522532">
              <a:off x="576" y="665"/>
              <a:ext cx="189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Η Θέτιδα φέρνει στον Αχιλλέα την νέα του πανοπλία</a:t>
              </a:r>
            </a:p>
          </p:txBody>
        </p:sp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1187450" y="4149725"/>
            <a:ext cx="3098800" cy="2309813"/>
            <a:chOff x="748" y="2313"/>
            <a:chExt cx="2224" cy="1732"/>
          </a:xfrm>
        </p:grpSpPr>
        <p:pic>
          <p:nvPicPr>
            <p:cNvPr id="62471" name="Picture 7" descr="guerrieri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34534">
              <a:off x="748" y="2313"/>
              <a:ext cx="2132" cy="1695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 rot="-383664">
              <a:off x="840" y="3793"/>
              <a:ext cx="21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Συμπλοκή Αχαιών με Τρώες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4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4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4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achille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1448433">
            <a:off x="4214813" y="1073150"/>
            <a:ext cx="4608512" cy="3487738"/>
          </a:xfrm>
          <a:noFill/>
          <a:ln w="57150" cmpd="thickThin">
            <a:solidFill>
              <a:srgbClr val="000099"/>
            </a:solidFill>
          </a:ln>
          <a:effectLst>
            <a:outerShdw dist="35921" dir="2700000" algn="ctr" rotWithShape="0">
              <a:schemeClr val="folHlink"/>
            </a:outerShdw>
          </a:effectLst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el-G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Ο Αχιλλέας σκοτώνει τον Έκτορα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3887788" cy="4679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Την επόμενη μέρα ο Αχιλλέας φόρεσε την καινούρια του πανοπλία και χίμηξε στη μάχη με μίσος.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ο Έκτορας αφού χαιρέτησε τη γυναίκα του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Ανδρομάχη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το γιο του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Αστυάνακτα 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ξεκίνησε κι αυτός για τη μάχη.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Μόλις είδαν οι Τρώες τον Αχιλλέα φοβήθηκαν και μπήκαν στα τείχη, εκτός από τον Έκτορα που στάθηκε να τον αντιμετωπίσει.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Προς στιγμή ο Έκτορας τά’ χασε και το έβαλε στα πόδια, όταν του όρμησε ο Αχιλλέας. Στο τέλος στάθηκε να τον αντιμετωπίσει, όμως ο Αχιλλέας μετά από πολύωρη μονομαχία τον σκότωσε.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Αχιλλέας έδεσε το πτώμα του Έκτορα στο άρμα του και το έσυρε μέχρι το στρατόπεδο των Αχαιών. Την επόμενη μέρα οι Αχαιοί έθαψαν τον Πάτροκλο.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 από έντεκα μέρες, ο Πρίαμος πήγε στη σκηνή του Αχιλλέα και του ζήτησε το σώμα του Έκτορα, για να το θάψει. Ο Αχιλλέας συγκινήθηκε και τελικά, το έδωσε. 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20" name="Picture 8" descr="ache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7517">
            <a:off x="4787900" y="4652963"/>
            <a:ext cx="1335088" cy="2019300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4521" name="Picture 9" descr="ache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04576">
            <a:off x="6659563" y="4581525"/>
            <a:ext cx="1295400" cy="1968500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el-G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Το τέλος του Αχιλλέα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052513"/>
            <a:ext cx="3771900" cy="5400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 την ταφή του Έκτορα η μάχες ξανάρχισαν.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Ο Πάρης (έπειτα από συμβουλή του Απόλλωνα) πετυχαίνει με το τόξο του τον Αχιλλέα στη φτέρνα και τον σκοτώνει.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Θέτιδα, όταν ο Αχιλλέας ήταν μωρό, τον είχε βουτήξει στα νερά της λίμνης </a:t>
            </a:r>
            <a:r>
              <a:rPr lang="el-GR" sz="1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Στύγας</a:t>
            </a: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για τον κάνει αθάνατο. Όμως η δεξιά του φτέρνα δεν είχε βραχεί επειδή από εκεί τον κρατούσε. Η φτέρνα ήταν το μόνο αδύνατο σημείο του Αχιλλέα.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Γύρω απ’ το πτώμα του νεκρού ξέσπασε μάχη Αχαιών-Τρώων, για το ποιος θα καταφέρει να το πάρει. Τελικά ο Αίαντας και ο Οδυσσέας θα το πάνε στο στρατόπεδο των Αχαιών.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 από θρήνο, κλάμα και μοιρολόγια 17 ημερών θα γίνει η ταφή του Αχιλλέα.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l-GR" sz="1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Λίγες μέρες αργότερα θα σκοτωθεί και ο Πάρης από δηλητηριασμένο βέλος του Φιλοκτήτη, βασιλιά της Μαγνησίας.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l-GR" sz="1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7" name="Picture 7" descr="guerrieri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1220806">
            <a:off x="611188" y="1052513"/>
            <a:ext cx="3106737" cy="3113087"/>
          </a:xfrm>
          <a:noFill/>
          <a:ln w="57150" cmpd="thinThick">
            <a:solidFill>
              <a:srgbClr val="000099"/>
            </a:solidFill>
          </a:ln>
          <a:effectLst>
            <a:outerShdw dist="35921" dir="2700000" algn="ctr" rotWithShape="0">
              <a:schemeClr val="folHlink">
                <a:alpha val="50000"/>
              </a:schemeClr>
            </a:outerShdw>
          </a:effectLst>
        </p:spPr>
      </p:pic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755650" y="4102100"/>
            <a:ext cx="3362325" cy="2555875"/>
            <a:chOff x="476" y="2584"/>
            <a:chExt cx="2118" cy="1610"/>
          </a:xfrm>
        </p:grpSpPr>
        <p:pic>
          <p:nvPicPr>
            <p:cNvPr id="66569" name="Picture 9" descr="achilles0813"/>
            <p:cNvPicPr>
              <a:picLocks noChangeAspect="1" noChangeArrowheads="1"/>
            </p:cNvPicPr>
            <p:nvPr/>
          </p:nvPicPr>
          <p:blipFill>
            <a:blip r:embed="rId4"/>
            <a:srcRect b="5421"/>
            <a:stretch>
              <a:fillRect/>
            </a:stretch>
          </p:blipFill>
          <p:spPr bwMode="auto">
            <a:xfrm rot="570060">
              <a:off x="577" y="2584"/>
              <a:ext cx="2017" cy="1610"/>
            </a:xfrm>
            <a:prstGeom prst="rect">
              <a:avLst/>
            </a:prstGeom>
            <a:noFill/>
            <a:ln w="57150" cmpd="thinThick">
              <a:solidFill>
                <a:srgbClr val="0000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</p:pic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 rot="622550">
              <a:off x="476" y="3884"/>
              <a:ext cx="1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2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Η Θέτιδα βουτάει τον Αχιλλέα στα νερά της λίμνης Στύγας, για να τον κάνει αθάνατο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500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500"/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66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7" name="Picture 9" descr="tardoach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2192">
            <a:off x="1979613" y="3932238"/>
            <a:ext cx="1663700" cy="2555875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r>
              <a:rPr lang="el-G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Ο Δούρειος ίππος και η καταστροφή της Τροίας</a:t>
            </a:r>
          </a:p>
        </p:txBody>
      </p:sp>
      <p:pic>
        <p:nvPicPr>
          <p:cNvPr id="68615" name="Picture 7" descr="trojanhorse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585638">
            <a:off x="585788" y="784225"/>
            <a:ext cx="3140075" cy="2493963"/>
          </a:xfrm>
          <a:noFill/>
          <a:ln w="57150" cmpd="thinThick">
            <a:solidFill>
              <a:srgbClr val="000099"/>
            </a:solidFill>
          </a:ln>
          <a:effectLst>
            <a:outerShdw dist="35921" dir="2700000" algn="ctr" rotWithShape="0">
              <a:schemeClr val="folHlink"/>
            </a:outerShdw>
          </a:effectLst>
        </p:spPr>
      </p:pic>
      <p:sp>
        <p:nvSpPr>
          <p:cNvPr id="686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620713"/>
            <a:ext cx="4752975" cy="6049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 το θάνατο του Αχιλλέα οι Αχαιοί δεν πίστευαν ότι θα κυρίευαν την Τροία. 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πονηρός Οδυσσέας πρότεινε να φτιάξουν ένα ξύλινο άλογο, κούφιο από μέσα και εκεί να κρυφτούν οι καλύτεροι Αχαιοί πολεμιστές. 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υπόλοιποι θα κρυβόντουσαν στα νησιά Ίμβρο και Τένεδο και θα περίμεναν το σινιάλο αυτών που ήταν μέσα στο άλογο για μπουν κι αυτοί στην Τροία.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πρωί οι Τρώες δεν πίστευαν στα μάτια τους όταν είδαν το ξύλινο άλογο και  στρατόπεδο των Αχαιών άδειο.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μάντισσα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Κασσάνδρα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και ο ιερέας του Απόλλωνα </a:t>
            </a:r>
            <a:r>
              <a:rPr lang="el-GR" sz="1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Λαοκόωντας</a:t>
            </a: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προσπαθούσαν να προειδοποιήσουν τους Τρώες για το τέχνασμα. Τον Λαοκόωντα και τους γιούς του τους  έπνιξαν δυο τεράστια φίδια που βγήκαν από τη θάλασσα.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Τρώες τρόμαξαν από το θάνατο του Λαοκόωντα και έσυραν το άλογο στη πόλη τους.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Τρώες γλέντησαν τη νίκη τους και το βράδυ έπεσαν να κοιμηθούν, κουρασμένοι απ’ το χορό και το φαγοπότι.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μεσάνυχτα οι Αχαιοί βγήκαν από το άλογο, έκαναν σήμα στους υπόλοιπους ανάβοντας φωτιές και άνοιξαν τις πύλες.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Όλοι οι Αχαιοί μπήκαν μέσα στην Τροία και της έβαλαν φωτιά και σκότωσαν τους στρατιώτες.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Μενέλαος πήγε στο παλάτι και πήρε πίσω την Ελένη.</a:t>
            </a: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endParaRPr lang="el-GR" sz="1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Blip>
                <a:blip r:embed="rId4"/>
              </a:buBlip>
            </a:pPr>
            <a:r>
              <a:rPr lang="el-GR" sz="1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πρωί οι Αχαιοί φόρτωσαν στα πλοία τους με λάφυρα και ξεκίνησαν για τις πατρίδες τους.</a:t>
            </a:r>
          </a:p>
        </p:txBody>
      </p:sp>
      <p:pic>
        <p:nvPicPr>
          <p:cNvPr id="68616" name="Picture 8" descr="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33604">
            <a:off x="179388" y="3357563"/>
            <a:ext cx="1943100" cy="2305050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6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6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6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6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6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6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6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uiExpand="1" build="p"/>
    </p:bldLst>
  </p:timing>
</p:sld>
</file>

<file path=ppt/theme/theme1.xml><?xml version="1.0" encoding="utf-8"?>
<a:theme xmlns:a="http://schemas.openxmlformats.org/drawingml/2006/main" name="Ο Τρωικός Πόλεμος">
  <a:themeElements>
    <a:clrScheme name="Κραγιόνια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Κραγιόνια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ραγιόνια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ραγιόνια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ραγιόνια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ραγιόνια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αγιόνια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αγιόνια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αγιόνια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αγιόνια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Ο Τρωικός Πόλεμος</Template>
  <TotalTime>1</TotalTime>
  <Words>1394</Words>
  <Application>Microsoft Office PowerPoint</Application>
  <PresentationFormat>Προβολή στην οθόνη (4:3)</PresentationFormat>
  <Paragraphs>134</Paragraphs>
  <Slides>11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Ο Τρωικός Πόλεμος</vt:lpstr>
      <vt:lpstr>Ο Τρωικός Πόλεμος</vt:lpstr>
      <vt:lpstr>1. Το μήλο της Έριδας</vt:lpstr>
      <vt:lpstr>2. Η Θυσία της Ιφιγένειας</vt:lpstr>
      <vt:lpstr>3. Οι Αχαιοί φτάνουν στην Τροία</vt:lpstr>
      <vt:lpstr>4. Ο Θυμός του Αχιλλέα</vt:lpstr>
      <vt:lpstr>5. Ο Θάνατος του Πατρόκλου</vt:lpstr>
      <vt:lpstr>6. Ο Αχιλλέας σκοτώνει τον Έκτορα</vt:lpstr>
      <vt:lpstr>7. Το τέλος του Αχιλλέα</vt:lpstr>
      <vt:lpstr>8. Ο Δούρειος ίππος και η καταστροφή της Τροίας</vt:lpstr>
      <vt:lpstr>Ο Τρωικός Πόλεμος</vt:lpstr>
      <vt:lpstr>Ο Τρωικός Πόλεμος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Τρωικός Πόλεμος</dc:title>
  <dc:creator>user</dc:creator>
  <cp:lastModifiedBy>user</cp:lastModifiedBy>
  <cp:revision>1</cp:revision>
  <dcterms:created xsi:type="dcterms:W3CDTF">2020-03-28T12:27:16Z</dcterms:created>
  <dcterms:modified xsi:type="dcterms:W3CDTF">2020-03-28T12:28:58Z</dcterms:modified>
</cp:coreProperties>
</file>