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301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07" autoAdjust="0"/>
  </p:normalViewPr>
  <p:slideViewPr>
    <p:cSldViewPr>
      <p:cViewPr>
        <p:scale>
          <a:sx n="75" d="100"/>
          <a:sy n="75" d="100"/>
        </p:scale>
        <p:origin x="-11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2556C1-ED3C-47D3-8189-AFD48C7BB89C}" type="datetimeFigureOut">
              <a:rPr lang="en-US"/>
              <a:pPr>
                <a:defRPr/>
              </a:pPr>
              <a:t>4/29/2020</a:t>
            </a:fld>
            <a:endParaRPr lang="en-US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n-US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3233E54-6558-41A2-A8AD-14A78F4E46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E68FF-2151-43BE-8902-3DA7114B0D26}" type="datetimeFigureOut">
              <a:rPr lang="en-US"/>
              <a:pPr>
                <a:defRPr/>
              </a:pPr>
              <a:t>4/29/2020</a:t>
            </a:fld>
            <a:endParaRPr lang="en-US" dirty="0"/>
          </a:p>
        </p:txBody>
      </p:sp>
      <p:sp>
        <p:nvSpPr>
          <p:cNvPr id="5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6AB0B-069D-4BDF-9518-C8FC66F9C3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49FC5-5940-4106-AE62-4317098FF6CF}" type="datetimeFigureOut">
              <a:rPr lang="en-US"/>
              <a:pPr>
                <a:defRPr/>
              </a:pPr>
              <a:t>4/29/2020</a:t>
            </a:fld>
            <a:endParaRPr lang="en-US" dirty="0"/>
          </a:p>
        </p:txBody>
      </p:sp>
      <p:sp>
        <p:nvSpPr>
          <p:cNvPr id="5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A9871-CFB4-4D44-9160-3F2701127C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Διάσημα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4 - Διάσημα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6856A7-1758-4F46-8F1C-D799DD23E620}" type="datetimeFigureOut">
              <a:rPr lang="en-US"/>
              <a:pPr>
                <a:defRPr/>
              </a:pPr>
              <a:t>4/29/2020</a:t>
            </a:fld>
            <a:endParaRPr lang="en-US" dirty="0"/>
          </a:p>
        </p:txBody>
      </p:sp>
      <p:sp>
        <p:nvSpPr>
          <p:cNvPr id="7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39981F-2C9A-4D61-A0F0-C47D5F97C1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EBA83B-F03B-47C1-B907-48AB2A6E40E7}" type="datetimeFigureOut">
              <a:rPr lang="en-US"/>
              <a:pPr>
                <a:defRPr/>
              </a:pPr>
              <a:t>4/29/2020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7216D5-E743-4348-B3BC-7FF8AE861F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D99FB8-A4B9-4CE2-8B83-7B772928CF45}" type="datetimeFigureOut">
              <a:rPr lang="en-US"/>
              <a:pPr>
                <a:defRPr/>
              </a:pPr>
              <a:t>4/29/2020</a:t>
            </a:fld>
            <a:endParaRPr lang="en-US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DF3295-7179-4717-8D7A-B9CDA2461A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D1757D-E277-43A7-A2B8-8933223A0B47}" type="datetimeFigureOut">
              <a:rPr lang="en-US"/>
              <a:pPr>
                <a:defRPr/>
              </a:pPr>
              <a:t>4/29/2020</a:t>
            </a:fld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A431C9-924C-4C02-9370-4AFCD286A9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5E11B-3C7E-4240-8A65-19CB787FD40A}" type="datetimeFigureOut">
              <a:rPr lang="en-US"/>
              <a:pPr>
                <a:defRPr/>
              </a:pPr>
              <a:t>4/29/2020</a:t>
            </a:fld>
            <a:endParaRPr lang="en-US" dirty="0"/>
          </a:p>
        </p:txBody>
      </p:sp>
      <p:sp>
        <p:nvSpPr>
          <p:cNvPr id="3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826E5-5FE3-4D1B-AD54-B3B20D5F52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13378B-80C3-43A4-8786-4D0BB41BEB9A}" type="datetimeFigureOut">
              <a:rPr lang="en-US"/>
              <a:pPr>
                <a:defRPr/>
              </a:pPr>
              <a:t>4/29/2020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23DDBF-9AA4-4930-ABB9-B1441AAC2F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Ελεύθερη σχεδίαση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5 - Ελεύθερη σχεδίαση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6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Διάσημα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9 - Διάσημα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l-GR" noProof="0" dirty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1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0DED1D7-F95E-45E8-8564-2A3ADF68A57E}" type="datetimeFigureOut">
              <a:rPr lang="en-US"/>
              <a:pPr>
                <a:defRPr/>
              </a:pPr>
              <a:t>4/29/2020</a:t>
            </a:fld>
            <a:endParaRPr lang="en-US" dirty="0"/>
          </a:p>
        </p:txBody>
      </p:sp>
      <p:sp>
        <p:nvSpPr>
          <p:cNvPr id="12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646438E-DF37-49BA-8B2F-92631B443A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63058-275B-4B31-955F-C957FF27B945}" type="datetimeFigureOut">
              <a:rPr lang="en-US"/>
              <a:pPr>
                <a:defRPr/>
              </a:pPr>
              <a:t>4/29/2020</a:t>
            </a:fld>
            <a:endParaRPr lang="en-US" dirty="0"/>
          </a:p>
        </p:txBody>
      </p:sp>
      <p:sp>
        <p:nvSpPr>
          <p:cNvPr id="5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BBC68-6C0D-4CB7-82B4-DDC2E2E792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033" name="29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5C69839-8839-42ED-B486-76C55B58EDC0}" type="datetimeFigureOut">
              <a:rPr lang="en-US"/>
              <a:pPr>
                <a:defRPr/>
              </a:pPr>
              <a:t>4/29/2020</a:t>
            </a:fld>
            <a:endParaRPr lang="en-US" dirty="0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8A23786-6336-48B8-A86F-18BECA7D21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9" r:id="rId2"/>
    <p:sldLayoutId id="2147483800" r:id="rId3"/>
    <p:sldLayoutId id="2147483801" r:id="rId4"/>
    <p:sldLayoutId id="2147483802" r:id="rId5"/>
    <p:sldLayoutId id="2147483796" r:id="rId6"/>
    <p:sldLayoutId id="2147483803" r:id="rId7"/>
    <p:sldLayoutId id="2147483804" r:id="rId8"/>
    <p:sldLayoutId id="2147483797" r:id="rId9"/>
    <p:sldLayoutId id="2147483798" r:id="rId10"/>
  </p:sldLayoutIdLst>
  <p:transition spd="slow"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6 - Θέση περιεχομένου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968875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Arial Narrow" pitchFamily="34" charset="0"/>
              </a:rPr>
              <a:t> </a:t>
            </a:r>
            <a:r>
              <a:rPr lang="el-GR" sz="2400" smtClean="0">
                <a:latin typeface="Arial Narrow" pitchFamily="34" charset="0"/>
              </a:rPr>
              <a:t>Οι άνθρωποι εξημέρωσαν πολλά ζώα, επειδή τα χρειάζονταν. 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l-GR" sz="2400" smtClean="0">
                <a:latin typeface="Arial Narrow" pitchFamily="34" charset="0"/>
              </a:rPr>
              <a:t>   </a:t>
            </a:r>
            <a:r>
              <a:rPr lang="en-US" sz="2400" smtClean="0">
                <a:latin typeface="Arial Narrow" pitchFamily="34" charset="0"/>
              </a:rPr>
              <a:t> </a:t>
            </a:r>
            <a:r>
              <a:rPr lang="el-GR" sz="2400" smtClean="0">
                <a:latin typeface="Arial Narrow" pitchFamily="34" charset="0"/>
              </a:rPr>
              <a:t> Τα ζώα αυτά λέγονται κατοικίδια.</a:t>
            </a:r>
          </a:p>
          <a:p>
            <a:pPr algn="just" eaLnBrk="1" hangingPunct="1">
              <a:buFont typeface="Wingdings 3" pitchFamily="18" charset="2"/>
              <a:buNone/>
            </a:pPr>
            <a:r>
              <a:rPr lang="el-GR" sz="2400" smtClean="0">
                <a:latin typeface="Arial Narrow" pitchFamily="34" charset="0"/>
              </a:rPr>
              <a:t>   </a:t>
            </a:r>
            <a:r>
              <a:rPr lang="en-US" sz="2400" smtClean="0">
                <a:latin typeface="Arial Narrow" pitchFamily="34" charset="0"/>
              </a:rPr>
              <a:t>  </a:t>
            </a:r>
            <a:r>
              <a:rPr lang="el-GR" sz="2400" smtClean="0">
                <a:latin typeface="Arial Narrow" pitchFamily="34" charset="0"/>
              </a:rPr>
              <a:t>Ποια είναι;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400" smtClean="0">
                <a:latin typeface="Arial Narrow" pitchFamily="34" charset="0"/>
              </a:rPr>
              <a:t>   </a:t>
            </a:r>
            <a:r>
              <a:rPr lang="el-GR" sz="2400" smtClean="0">
                <a:latin typeface="Arial Narrow" pitchFamily="34" charset="0"/>
              </a:rPr>
              <a:t>  σκύλος, γάτα, πρόβατο, αγελάδα, γουρούνι,</a:t>
            </a:r>
          </a:p>
          <a:p>
            <a:pPr eaLnBrk="1" hangingPunct="1">
              <a:buFont typeface="Wingdings 3" pitchFamily="18" charset="2"/>
              <a:buNone/>
            </a:pPr>
            <a:r>
              <a:rPr lang="el-GR" sz="2400" smtClean="0">
                <a:latin typeface="Arial Narrow" pitchFamily="34" charset="0"/>
              </a:rPr>
              <a:t>  </a:t>
            </a:r>
            <a:r>
              <a:rPr lang="en-US" sz="2400" smtClean="0">
                <a:latin typeface="Arial Narrow" pitchFamily="34" charset="0"/>
              </a:rPr>
              <a:t>   </a:t>
            </a:r>
            <a:r>
              <a:rPr lang="el-GR" sz="2400" smtClean="0">
                <a:latin typeface="Arial Narrow" pitchFamily="34" charset="0"/>
              </a:rPr>
              <a:t>κουνέλι, κότα,  χήνα, κ.ά.</a:t>
            </a:r>
          </a:p>
          <a:p>
            <a:pPr eaLnBrk="1" hangingPunct="1">
              <a:buFont typeface="Wingdings 3" pitchFamily="18" charset="2"/>
              <a:buNone/>
            </a:pPr>
            <a:endParaRPr lang="el-GR" sz="2400" smtClean="0">
              <a:latin typeface="Arial Narrow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l-GR" sz="2400" smtClean="0">
              <a:latin typeface="Arial Narrow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l-GR" sz="2400" smtClean="0">
              <a:latin typeface="Arial Narrow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l-GR" sz="2400" smtClean="0">
                <a:latin typeface="Arial Narrow" pitchFamily="34" charset="0"/>
              </a:rPr>
              <a:t>   </a:t>
            </a:r>
            <a:endParaRPr lang="en-US" sz="3200" smtClean="0">
              <a:latin typeface="Arial Narrow" pitchFamily="34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400" dirty="0" smtClean="0">
                <a:latin typeface="Arial Narrow" pitchFamily="34" charset="0"/>
                <a:cs typeface="Arial" charset="0"/>
              </a:rPr>
              <a:t>      ΚΑΤΟΙΚΙΔΙΑ ΖΩΑ –</a:t>
            </a:r>
            <a:r>
              <a:rPr lang="en-US" sz="2400" dirty="0" smtClean="0">
                <a:latin typeface="Arial Narrow" pitchFamily="34" charset="0"/>
                <a:cs typeface="Arial" charset="0"/>
              </a:rPr>
              <a:t> Z</a:t>
            </a:r>
            <a:r>
              <a:rPr lang="el-GR" sz="2400" dirty="0" smtClean="0">
                <a:latin typeface="Arial Narrow" pitchFamily="34" charset="0"/>
                <a:cs typeface="Arial" charset="0"/>
              </a:rPr>
              <a:t>ΩΑ ΤΟΥ ΑΓΡΟΚΤΗΜΑΤΟΣ</a:t>
            </a:r>
            <a:endParaRPr lang="en-US" sz="2400" dirty="0">
              <a:latin typeface="Arial Narrow" pitchFamily="34" charset="0"/>
            </a:endParaRPr>
          </a:p>
        </p:txBody>
      </p:sp>
      <p:pic>
        <p:nvPicPr>
          <p:cNvPr id="8" name="Picture 5" descr="C:\Users\r\Desktop\ΖΩΑ ΤΟΥ ΑΓΡΟΥ _Σελίδα_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19400" y="3733800"/>
            <a:ext cx="3360339" cy="237744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14800"/>
            <a:ext cx="2073275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" descr="AN00668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934200" y="3505200"/>
            <a:ext cx="14605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Διπλή αγκύλη"/>
          <p:cNvSpPr/>
          <p:nvPr/>
        </p:nvSpPr>
        <p:spPr>
          <a:xfrm>
            <a:off x="685800" y="2667000"/>
            <a:ext cx="5394325" cy="9144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 numCol="2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000" dirty="0" smtClean="0">
                <a:latin typeface="Arial Narrow" pitchFamily="34" charset="0"/>
              </a:rPr>
              <a:t>Μεγάλο θηλαστικό των ψηλών βουνών της Ελλάδας.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l-GR" sz="2400" b="1" dirty="0" smtClean="0">
              <a:latin typeface="Arial Narrow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l-GR" sz="2400" b="1" dirty="0" smtClean="0">
              <a:latin typeface="Arial Narrow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sz="2400" b="1" dirty="0" smtClean="0">
                <a:latin typeface="Arial Narrow" pitchFamily="34" charset="0"/>
              </a:rPr>
              <a:t>    Απειλές – Κίνδυνοι                                   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000" dirty="0" smtClean="0">
                <a:latin typeface="Arial Narrow" pitchFamily="34" charset="0"/>
              </a:rPr>
              <a:t>Η λαθροθηρία.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000" dirty="0" smtClean="0">
                <a:latin typeface="Arial Narrow" pitchFamily="34" charset="0"/>
              </a:rPr>
              <a:t>Η υποβάθμιση των βιοτόπων του από την </a:t>
            </a:r>
            <a:r>
              <a:rPr lang="el-GR" sz="2000" dirty="0" err="1" smtClean="0">
                <a:latin typeface="Arial Narrow" pitchFamily="34" charset="0"/>
              </a:rPr>
              <a:t>υπερβόσκηση</a:t>
            </a:r>
            <a:r>
              <a:rPr lang="el-GR" sz="2000" dirty="0" smtClean="0">
                <a:latin typeface="Arial Narrow" pitchFamily="34" charset="0"/>
              </a:rPr>
              <a:t> 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000" dirty="0" smtClean="0">
                <a:latin typeface="Arial Narrow" pitchFamily="34" charset="0"/>
              </a:rPr>
              <a:t>Η γενετική αποδυνάμωση του είδους από τη σταδιακή συρρίκνωση του πληθυσμού του.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400" dirty="0" smtClean="0">
                <a:latin typeface="Arial Narrow" pitchFamily="34" charset="0"/>
              </a:rPr>
              <a:t>     ΖΩΑ ΥΠΟ ΕΞΑΦΑΝΙΣΗ : </a:t>
            </a:r>
            <a:r>
              <a:rPr lang="el-GR" sz="2400" dirty="0" err="1" smtClean="0">
                <a:latin typeface="Arial Narrow" pitchFamily="34" charset="0"/>
              </a:rPr>
              <a:t>Αγριόγιδο</a:t>
            </a:r>
            <a:endParaRPr lang="en-US" sz="2400" dirty="0">
              <a:latin typeface="Arial Narrow" pitchFamily="34" charset="0"/>
            </a:endParaRPr>
          </a:p>
        </p:txBody>
      </p:sp>
      <p:pic>
        <p:nvPicPr>
          <p:cNvPr id="53250" name="Picture 2" descr="agriogi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2999" y="2743200"/>
            <a:ext cx="3749040" cy="2814384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846320"/>
          </a:xfrm>
        </p:spPr>
        <p:txBody>
          <a:bodyPr numCol="2">
            <a:normAutofit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000" dirty="0" smtClean="0">
                <a:latin typeface="Arial Narrow" pitchFamily="34" charset="0"/>
              </a:rPr>
              <a:t>Μικρόσωμο ζώο που ζει στις όχθες των ορεινών ποταμών και λιμνών και μόνο όπου τα νερά είναι πολύ καθαρά.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sz="2400" b="1" dirty="0" smtClean="0">
                <a:latin typeface="Arial Narrow" pitchFamily="34" charset="0"/>
              </a:rPr>
              <a:t>   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sz="2400" b="1" dirty="0" smtClean="0">
                <a:latin typeface="Arial Narrow" pitchFamily="34" charset="0"/>
              </a:rPr>
              <a:t>    Απειλές – Κίνδυνοι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sz="2000" dirty="0" smtClean="0">
                <a:latin typeface="Arial Narrow" pitchFamily="34" charset="0"/>
              </a:rPr>
              <a:t>    Οι σημαντικότεροι κίνδυνοι  προέρχονται από τον άνθρωπο και είναι: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000" dirty="0" smtClean="0">
                <a:latin typeface="Arial Narrow" pitchFamily="34" charset="0"/>
              </a:rPr>
              <a:t>Η ρύπανση των ποταμών και των λιμνών.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000" dirty="0" smtClean="0">
                <a:latin typeface="Arial Narrow" pitchFamily="34" charset="0"/>
              </a:rPr>
              <a:t>Η αποξήρανση των υγροτόπων και τα υδροηλεκτρικά φράγματα.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000" dirty="0" smtClean="0">
                <a:latin typeface="Arial Narrow" pitchFamily="34" charset="0"/>
              </a:rPr>
              <a:t>Η καταστροφή της παρόχθιας βλάστησης σε λίμνες και ποτάμια λόγω της επέκτασης των αγρών, της κατασκευής δρόμων, της ευθυγράμμισης της κοίτης στα ποτάμια και η οικιστική ανάπτυξη.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l-GR" sz="2000" dirty="0" smtClean="0">
              <a:latin typeface="Arial Narrow" pitchFamily="34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l-GR" sz="2000" dirty="0" smtClean="0">
              <a:latin typeface="Arial Narrow" pitchFamily="34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l-GR" sz="2000" dirty="0" smtClean="0">
              <a:latin typeface="Arial Narrow" pitchFamily="34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2000" dirty="0">
              <a:latin typeface="Arial Narrow" pitchFamily="34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400" dirty="0" smtClean="0">
                <a:latin typeface="Arial Narrow" pitchFamily="34" charset="0"/>
              </a:rPr>
              <a:t>  </a:t>
            </a:r>
            <a:r>
              <a:rPr lang="en-US" sz="2400" dirty="0" smtClean="0">
                <a:latin typeface="Arial Narrow" pitchFamily="34" charset="0"/>
              </a:rPr>
              <a:t>   </a:t>
            </a:r>
            <a:r>
              <a:rPr lang="el-GR" sz="2400" dirty="0" smtClean="0">
                <a:latin typeface="Arial Narrow" pitchFamily="34" charset="0"/>
              </a:rPr>
              <a:t>  ΖΩΑ ΥΠΟ ΕΞΑΦΑΝΙΣΗ : Βίδρα</a:t>
            </a:r>
            <a:endParaRPr lang="en-US" sz="2400" dirty="0"/>
          </a:p>
        </p:txBody>
      </p:sp>
      <p:pic>
        <p:nvPicPr>
          <p:cNvPr id="13" name="Picture 9" descr="C:\Users\r\Desktop\10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352801"/>
            <a:ext cx="3749040" cy="2624325"/>
          </a:xfrm>
          <a:prstGeom prst="flowChartAlternateProcess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304800" y="990600"/>
            <a:ext cx="8656320" cy="4861560"/>
          </a:xfrm>
        </p:spPr>
        <p:txBody>
          <a:bodyPr numCol="2">
            <a:normAutofit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l-GR" sz="2000" dirty="0" smtClean="0">
              <a:latin typeface="Arial Narrow" pitchFamily="34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000" dirty="0" smtClean="0">
                <a:latin typeface="Arial Narrow" pitchFamily="34" charset="0"/>
              </a:rPr>
              <a:t>Το μεγαλύτερο φυτοφάγο ζώο που ζει στη χώρα μας.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sz="2000" dirty="0" smtClean="0">
              <a:latin typeface="Arial Narrow" pitchFamily="34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000" dirty="0" smtClean="0">
                <a:latin typeface="Arial Narrow" pitchFamily="34" charset="0"/>
              </a:rPr>
              <a:t>Έχει τρίχωμα </a:t>
            </a:r>
            <a:r>
              <a:rPr lang="el-GR" sz="2000" dirty="0" err="1" smtClean="0">
                <a:latin typeface="Arial Narrow" pitchFamily="34" charset="0"/>
              </a:rPr>
              <a:t>καφεκόκκινο</a:t>
            </a:r>
            <a:r>
              <a:rPr lang="el-GR" sz="2000" dirty="0" smtClean="0">
                <a:latin typeface="Arial Narrow" pitchFamily="34" charset="0"/>
              </a:rPr>
              <a:t> το καλοκαίρι και γκρίζο το χειμώνα, μόνο το αρσενικό έχει κέρατα κ.ά.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sz="2000" dirty="0" smtClean="0">
              <a:latin typeface="Arial Narrow" pitchFamily="34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000" dirty="0" smtClean="0">
                <a:latin typeface="Arial Narrow" pitchFamily="34" charset="0"/>
              </a:rPr>
              <a:t>Στην περιοχή μας εμπλουτισμός με λίγα ζώα έχει γίνει στην περιοχή </a:t>
            </a:r>
            <a:r>
              <a:rPr lang="el-GR" sz="2000" dirty="0" err="1" smtClean="0">
                <a:latin typeface="Arial Narrow" pitchFamily="34" charset="0"/>
              </a:rPr>
              <a:t>Ραφταναίων</a:t>
            </a:r>
            <a:r>
              <a:rPr lang="el-GR" sz="2000" dirty="0" smtClean="0">
                <a:latin typeface="Arial Narrow" pitchFamily="34" charset="0"/>
              </a:rPr>
              <a:t> - </a:t>
            </a:r>
            <a:r>
              <a:rPr lang="el-GR" sz="2000" dirty="0" err="1" smtClean="0">
                <a:latin typeface="Arial Narrow" pitchFamily="34" charset="0"/>
              </a:rPr>
              <a:t>Πραμάντων</a:t>
            </a:r>
            <a:r>
              <a:rPr lang="el-GR" sz="2000" b="1" dirty="0" smtClean="0">
                <a:latin typeface="Arial Narrow" pitchFamily="34" charset="0"/>
              </a:rPr>
              <a:t> 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sz="2400" b="1" dirty="0" smtClean="0">
                <a:latin typeface="Arial Narrow" pitchFamily="34" charset="0"/>
              </a:rPr>
              <a:t>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l-GR" sz="2400" b="1" dirty="0" smtClean="0">
              <a:latin typeface="Arial Narrow" pitchFamily="34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l-GR" sz="2400" b="1" dirty="0" smtClean="0">
              <a:latin typeface="Arial Narrow" pitchFamily="34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sz="2400" b="1" dirty="0" smtClean="0">
                <a:latin typeface="Arial Narrow" pitchFamily="34" charset="0"/>
              </a:rPr>
              <a:t>    Απειλές – Κίνδυνοι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000" dirty="0" smtClean="0">
                <a:latin typeface="Arial Narrow" pitchFamily="34" charset="0"/>
              </a:rPr>
              <a:t>Παράνομο κυνήγι.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000" dirty="0" smtClean="0">
                <a:latin typeface="Arial Narrow" pitchFamily="34" charset="0"/>
              </a:rPr>
              <a:t>Η απώλεια βιοτόπων εξαιτίας της γεωργίας και της επέκτασης των οικιστικών εκτάσεων.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000" dirty="0">
              <a:latin typeface="Arial Narrow" pitchFamily="34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400" dirty="0" smtClean="0">
                <a:latin typeface="Arial Narrow" pitchFamily="34" charset="0"/>
              </a:rPr>
              <a:t>   ΖΩΑ ΥΠΟ ΕΞΑΦΑΝΙΣΗ : Ελάφι</a:t>
            </a:r>
            <a:endParaRPr lang="en-US" sz="2400" dirty="0">
              <a:latin typeface="Arial Narrow" pitchFamily="34" charset="0"/>
            </a:endParaRPr>
          </a:p>
        </p:txBody>
      </p:sp>
      <p:pic>
        <p:nvPicPr>
          <p:cNvPr id="7" name="Picture 1" descr="C:\Users\r\Desktop\Deer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429001"/>
            <a:ext cx="3840480" cy="2534713"/>
          </a:xfrm>
          <a:prstGeom prst="flowChartAlternateProcess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481327"/>
            <a:ext cx="8229600" cy="4663440"/>
          </a:xfrm>
        </p:spPr>
        <p:txBody>
          <a:bodyPr numCol="2">
            <a:normAutofit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000" dirty="0" smtClean="0">
                <a:latin typeface="Arial Narrow" pitchFamily="34" charset="0"/>
              </a:rPr>
              <a:t>Άγριο αιλουροειδές, νυχτόβιος και συνεπώς σπάνια γίνεται αντιληπτός.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sz="2000" dirty="0" smtClean="0">
              <a:latin typeface="Arial Narrow" pitchFamily="34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000" dirty="0" smtClean="0">
                <a:latin typeface="Arial Narrow" pitchFamily="34" charset="0"/>
              </a:rPr>
              <a:t>Μαζί με την αρκούδα και το λύκο το τρίτο μεγάλο σαρκοφάγο των δασών της Ελλάδας.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sz="2000" dirty="0" smtClean="0">
              <a:latin typeface="Arial Narrow" pitchFamily="34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000" dirty="0" smtClean="0">
                <a:latin typeface="Arial Narrow" pitchFamily="34" charset="0"/>
              </a:rPr>
              <a:t>Το ιδιαίτερο χαρακτηριστικό του είναι οι σκούρες τούφες που προεξέχουν από τα αφτιά του.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sz="2000" dirty="0" smtClean="0">
              <a:latin typeface="Arial Narrow" pitchFamily="34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000" dirty="0" smtClean="0">
                <a:latin typeface="Arial Narrow" pitchFamily="34" charset="0"/>
              </a:rPr>
              <a:t>Σήμερα, μόνο σκόρπιες αναφορές υπάρχουν για </a:t>
            </a:r>
            <a:r>
              <a:rPr lang="el-GR" sz="2000" dirty="0" err="1" smtClean="0">
                <a:latin typeface="Arial Narrow" pitchFamily="34" charset="0"/>
              </a:rPr>
              <a:t>λύγκες</a:t>
            </a:r>
            <a:r>
              <a:rPr lang="el-GR" sz="2000" dirty="0" smtClean="0">
                <a:latin typeface="Arial Narrow" pitchFamily="34" charset="0"/>
              </a:rPr>
              <a:t> στη βόρεια Πίνδο και στο όρος </a:t>
            </a:r>
            <a:r>
              <a:rPr lang="el-GR" sz="2000" dirty="0" err="1" smtClean="0">
                <a:latin typeface="Arial Narrow" pitchFamily="34" charset="0"/>
              </a:rPr>
              <a:t>Βόρρας</a:t>
            </a:r>
            <a:r>
              <a:rPr lang="el-GR" sz="2000" dirty="0" smtClean="0">
                <a:latin typeface="Arial Narrow" pitchFamily="34" charset="0"/>
              </a:rPr>
              <a:t>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sz="2400" b="1" dirty="0" smtClean="0">
                <a:latin typeface="Arial Narrow" pitchFamily="34" charset="0"/>
              </a:rPr>
              <a:t>     Απειλές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000" dirty="0" smtClean="0">
                <a:latin typeface="Arial Narrow" pitchFamily="34" charset="0"/>
              </a:rPr>
              <a:t> Η λαθροθηρία. 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400" dirty="0" smtClean="0">
                <a:latin typeface="Arial Narrow" pitchFamily="34" charset="0"/>
              </a:rPr>
              <a:t>     ΖΩΑ ΥΠΟ ΕΞΑΦΑΝΙΣΗ: Ο Βαλκανικός </a:t>
            </a:r>
            <a:r>
              <a:rPr lang="el-GR" sz="2400" dirty="0" err="1" smtClean="0">
                <a:latin typeface="Arial Narrow" pitchFamily="34" charset="0"/>
              </a:rPr>
              <a:t>Λύγκα</a:t>
            </a:r>
            <a:endParaRPr lang="en-US" sz="2400" dirty="0">
              <a:latin typeface="Arial Narrow" pitchFamily="34" charset="0"/>
            </a:endParaRPr>
          </a:p>
        </p:txBody>
      </p:sp>
      <p:pic>
        <p:nvPicPr>
          <p:cNvPr id="5" name="Picture 2" descr="C:\Users\r\Desktop\211tk4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743200"/>
            <a:ext cx="4114800" cy="2737917"/>
          </a:xfrm>
          <a:prstGeom prst="flowChartAlternateProcess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481327"/>
            <a:ext cx="8321040" cy="4663440"/>
          </a:xfrm>
        </p:spPr>
        <p:txBody>
          <a:bodyPr numCol="2">
            <a:normAutofit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000" dirty="0" smtClean="0">
                <a:latin typeface="Arial Narrow" pitchFamily="34" charset="0"/>
              </a:rPr>
              <a:t>Ο ελληνικός ποιμενικός εκτρέφεται για τη φύλαξη κοπαδιών.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sz="2000" dirty="0" smtClean="0">
              <a:latin typeface="Arial Narrow" pitchFamily="34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000" dirty="0" smtClean="0">
                <a:latin typeface="Arial Narrow" pitchFamily="34" charset="0"/>
              </a:rPr>
              <a:t>Έχει πυκνό τρίχωμα για να τον προστατεύει από τις ακραίες καιρικές συνθήκες, άριστη όσφρηση, όραση και ακοή που τον καθιστά ιδανικό σκύλο φύλαξης.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sz="2400" b="1" dirty="0" smtClean="0">
                <a:latin typeface="Arial Narrow" pitchFamily="34" charset="0"/>
              </a:rPr>
              <a:t>   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sz="2400" b="1" dirty="0" smtClean="0">
                <a:latin typeface="Arial Narrow" pitchFamily="34" charset="0"/>
              </a:rPr>
              <a:t>    Απειλές</a:t>
            </a:r>
            <a:endParaRPr lang="el-GR" sz="2000" dirty="0" smtClean="0">
              <a:latin typeface="Arial Narrow" pitchFamily="34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000" dirty="0" smtClean="0">
                <a:latin typeface="Arial Narrow" pitchFamily="34" charset="0"/>
              </a:rPr>
              <a:t>Ο μεγαλύτερος κίνδυνος που αντιμετωπίζει είναι τα δηλητηριασμένα δολώματα (φόλες).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l-GR" sz="2400" b="1" dirty="0" smtClean="0">
              <a:latin typeface="Arial Narrow" pitchFamily="34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sz="2400" b="1" dirty="0" smtClean="0">
                <a:latin typeface="Arial Narrow" pitchFamily="34" charset="0"/>
              </a:rPr>
              <a:t>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400" dirty="0" smtClean="0">
                <a:latin typeface="Arial Narrow" pitchFamily="34" charset="0"/>
              </a:rPr>
              <a:t>     ΖΩΑ ΥΠΟ ΕΞΑΦΑΝΙΣΗ: Ελληνικός Ποιμενικός</a:t>
            </a:r>
            <a:endParaRPr lang="en-US" sz="2400" dirty="0">
              <a:latin typeface="Arial Narrow" pitchFamily="34" charset="0"/>
            </a:endParaRPr>
          </a:p>
        </p:txBody>
      </p:sp>
      <p:pic>
        <p:nvPicPr>
          <p:cNvPr id="5" name="Picture 3" descr="C:\Users\r\Desktop\43635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514600"/>
            <a:ext cx="3931920" cy="2948940"/>
          </a:xfrm>
          <a:prstGeom prst="flowChartAlternateProcess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20640"/>
          </a:xfrm>
        </p:spPr>
        <p:txBody>
          <a:bodyPr numCol="2">
            <a:normAutofit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000" dirty="0" smtClean="0">
                <a:latin typeface="Arial Narrow" pitchFamily="34" charset="0"/>
              </a:rPr>
              <a:t>Η </a:t>
            </a:r>
            <a:r>
              <a:rPr lang="el-GR" sz="2000" dirty="0" err="1" smtClean="0">
                <a:latin typeface="Arial Narrow" pitchFamily="34" charset="0"/>
              </a:rPr>
              <a:t>βαλτόπαπια</a:t>
            </a:r>
            <a:r>
              <a:rPr lang="el-GR" sz="2000" dirty="0" smtClean="0">
                <a:latin typeface="Arial Narrow" pitchFamily="34" charset="0"/>
              </a:rPr>
              <a:t>, είδος το οποίο απειλείται σε παγκόσμιο επίπεδο με εξαφάνιση, έχει επιλέξει τη λίμνη Παμβώτιδα ως τόπο αναπαραγωγής της. 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000" dirty="0" smtClean="0">
                <a:latin typeface="Arial Narrow" pitchFamily="34" charset="0"/>
              </a:rPr>
              <a:t>Συμπεριφέρεται </a:t>
            </a:r>
            <a:r>
              <a:rPr lang="el-GR" sz="2000" dirty="0" err="1" smtClean="0">
                <a:latin typeface="Arial Narrow" pitchFamily="34" charset="0"/>
              </a:rPr>
              <a:t>κρυπτικά</a:t>
            </a:r>
            <a:r>
              <a:rPr lang="el-GR" sz="2000" dirty="0" smtClean="0">
                <a:latin typeface="Arial Narrow" pitchFamily="34" charset="0"/>
              </a:rPr>
              <a:t> κατά το φώλιασμα  και αυτό δημιουργεί μεγάλη δυσκολία απογραφής  του συνολικού πληθυσμού.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sz="2400" b="1" dirty="0" smtClean="0">
                <a:latin typeface="Arial Narrow" pitchFamily="34" charset="0"/>
              </a:rPr>
              <a:t>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sz="2400" b="1" dirty="0" smtClean="0">
                <a:latin typeface="Arial Narrow" pitchFamily="34" charset="0"/>
              </a:rPr>
              <a:t>    Απειλές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000" dirty="0" smtClean="0">
                <a:latin typeface="Arial Narrow" pitchFamily="34" charset="0"/>
              </a:rPr>
              <a:t>Η αποξήρανση και η υποβάθμιση των υγροτόπων.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000" dirty="0" smtClean="0">
                <a:latin typeface="Arial Narrow" pitchFamily="34" charset="0"/>
              </a:rPr>
              <a:t>Η λαθροθηρία.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000" dirty="0" smtClean="0">
                <a:latin typeface="Arial Narrow" pitchFamily="34" charset="0"/>
              </a:rPr>
              <a:t>Η παγίδευση σε δίχτυα ψαράδων.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l-GR" sz="2400" dirty="0" smtClean="0">
              <a:latin typeface="Arial Narrow" pitchFamily="34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400" dirty="0" smtClean="0">
                <a:latin typeface="Arial Narrow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</a:rPr>
              <a:t>    </a:t>
            </a:r>
            <a:r>
              <a:rPr lang="el-GR" sz="2400" dirty="0" smtClean="0">
                <a:latin typeface="Arial Narrow" pitchFamily="34" charset="0"/>
              </a:rPr>
              <a:t>ΖΩΑ ΥΠΟ ΕΞΑΦΑΝΙΣΗ: </a:t>
            </a:r>
            <a:r>
              <a:rPr lang="el-GR" sz="2400" dirty="0" err="1" smtClean="0">
                <a:latin typeface="Arial Narrow" pitchFamily="34" charset="0"/>
              </a:rPr>
              <a:t>Βαλτόπαπια</a:t>
            </a:r>
            <a:endParaRPr lang="en-US" sz="2400" dirty="0">
              <a:latin typeface="Arial Narrow" pitchFamily="34" charset="0"/>
            </a:endParaRPr>
          </a:p>
        </p:txBody>
      </p:sp>
      <p:pic>
        <p:nvPicPr>
          <p:cNvPr id="4" name="Picture 3" descr="C:\Users\r\Desktop\Aythya_nyro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209800"/>
            <a:ext cx="3931920" cy="2706976"/>
          </a:xfrm>
          <a:prstGeom prst="flowChartAlternateProcess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Θέση περιεχομένου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883275"/>
          </a:xfrm>
        </p:spPr>
        <p:txBody>
          <a:bodyPr/>
          <a:lstStyle/>
          <a:p>
            <a:pPr eaLnBrk="1" hangingPunct="1"/>
            <a:endParaRPr lang="el-GR" sz="2400" smtClean="0"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l-GR" sz="2400" smtClean="0">
                <a:latin typeface="Arial Narrow" pitchFamily="34" charset="0"/>
              </a:rPr>
              <a:t>α) κρέας, αυγά, τυρί,  δέρμα, μαλλί</a:t>
            </a:r>
            <a:r>
              <a:rPr lang="en-US" sz="2400" smtClean="0">
                <a:latin typeface="Arial Narrow" pitchFamily="34" charset="0"/>
              </a:rPr>
              <a:t>…</a:t>
            </a:r>
            <a:r>
              <a:rPr lang="el-GR" sz="2400" smtClean="0">
                <a:latin typeface="Arial Narrow" pitchFamily="34" charset="0"/>
              </a:rPr>
              <a:t> </a:t>
            </a:r>
          </a:p>
          <a:p>
            <a:pPr eaLnBrk="1" hangingPunct="1">
              <a:buFont typeface="Wingdings" pitchFamily="2" charset="2"/>
              <a:buChar char="Ø"/>
            </a:pPr>
            <a:endParaRPr lang="el-GR" sz="3200" smtClean="0">
              <a:latin typeface="Arial Narrow" pitchFamily="34" charset="0"/>
            </a:endParaRPr>
          </a:p>
          <a:p>
            <a:pPr algn="just" eaLnBrk="1" hangingPunct="1">
              <a:buFont typeface="Wingdings 3" pitchFamily="18" charset="2"/>
              <a:buNone/>
            </a:pPr>
            <a:endParaRPr lang="el-GR" sz="2400" smtClean="0">
              <a:latin typeface="Arial Narrow" pitchFamily="34" charset="0"/>
            </a:endParaRPr>
          </a:p>
          <a:p>
            <a:pPr algn="just" eaLnBrk="1" hangingPunct="1">
              <a:buFont typeface="Wingdings" pitchFamily="2" charset="2"/>
              <a:buChar char="q"/>
            </a:pPr>
            <a:endParaRPr lang="el-GR" sz="2400" smtClean="0">
              <a:latin typeface="Arial Narrow" pitchFamily="34" charset="0"/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el-GR" sz="2400" smtClean="0">
                <a:latin typeface="Arial Narrow" pitchFamily="34" charset="0"/>
              </a:rPr>
              <a:t>β)</a:t>
            </a:r>
            <a:r>
              <a:rPr lang="en-US" sz="2400" smtClean="0">
                <a:latin typeface="Arial Narrow" pitchFamily="34" charset="0"/>
              </a:rPr>
              <a:t> </a:t>
            </a:r>
            <a:r>
              <a:rPr lang="el-GR" sz="2400" smtClean="0">
                <a:latin typeface="Arial Narrow" pitchFamily="34" charset="0"/>
              </a:rPr>
              <a:t>Ζώα όπως το άλογο και ο γάιδαρος μας βοηθούσαν στις </a:t>
            </a:r>
            <a:r>
              <a:rPr lang="en-US" sz="2400" smtClean="0">
                <a:latin typeface="Arial Narrow" pitchFamily="34" charset="0"/>
              </a:rPr>
              <a:t>  </a:t>
            </a:r>
            <a:r>
              <a:rPr lang="el-GR" sz="2400" smtClean="0">
                <a:latin typeface="Arial Narrow" pitchFamily="34" charset="0"/>
              </a:rPr>
              <a:t>αγροτικές δουλειές , πριν τα μηχανήματα τα αντικαταστήσουν.</a:t>
            </a:r>
          </a:p>
          <a:p>
            <a:pPr algn="just" eaLnBrk="1" hangingPunct="1"/>
            <a:endParaRPr lang="el-GR" sz="2400" smtClean="0">
              <a:latin typeface="Arial Narrow" pitchFamily="34" charset="0"/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el-GR" sz="2400" smtClean="0">
                <a:latin typeface="Arial Narrow" pitchFamily="34" charset="0"/>
              </a:rPr>
              <a:t>γ) Μας προσφέρουν ασφάλεια ,προστασία και συντροφιά (σκύλος, γάτα κ.ά.).</a:t>
            </a:r>
          </a:p>
          <a:p>
            <a:pPr eaLnBrk="1" hangingPunct="1">
              <a:buFont typeface="Wingdings 3" pitchFamily="18" charset="2"/>
              <a:buNone/>
            </a:pPr>
            <a:endParaRPr lang="el-GR" sz="2400" smtClean="0">
              <a:latin typeface="Arial Narrow" pitchFamily="34" charset="0"/>
            </a:endParaRPr>
          </a:p>
          <a:p>
            <a:pPr algn="just" eaLnBrk="1" hangingPunct="1">
              <a:buFont typeface="Wingdings 3" pitchFamily="18" charset="2"/>
              <a:buNone/>
            </a:pPr>
            <a:endParaRPr lang="en-US" sz="2400" smtClean="0">
              <a:latin typeface="Arial Narrow" pitchFamily="34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8763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400" dirty="0" smtClean="0">
                <a:latin typeface="Arial Narrow" pitchFamily="34" charset="0"/>
              </a:rPr>
              <a:t>  Τι μας προσφέρουν τα ζώα του αγροκτήματος;</a:t>
            </a:r>
            <a:br>
              <a:rPr lang="el-GR" sz="2400" dirty="0" smtClean="0">
                <a:latin typeface="Arial Narrow" pitchFamily="34" charset="0"/>
              </a:rPr>
            </a:br>
            <a:endParaRPr lang="en-US" sz="2400" dirty="0">
              <a:latin typeface="Arial Narrow" pitchFamily="34" charset="0"/>
            </a:endParaRPr>
          </a:p>
        </p:txBody>
      </p:sp>
      <p:pic>
        <p:nvPicPr>
          <p:cNvPr id="9220" name="Picture 1" descr="j00896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5029200"/>
            <a:ext cx="13652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AN0087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486400"/>
            <a:ext cx="1513838" cy="100584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- Ευθύγραμμο βέλος σύνδεσης"/>
          <p:cNvCxnSpPr/>
          <p:nvPr/>
        </p:nvCxnSpPr>
        <p:spPr>
          <a:xfrm>
            <a:off x="1600200" y="762000"/>
            <a:ext cx="0" cy="549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>
            <a:off x="2362200" y="762000"/>
            <a:ext cx="0" cy="549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>
            <a:off x="2971800" y="762000"/>
            <a:ext cx="0" cy="549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>
            <a:off x="3810000" y="762000"/>
            <a:ext cx="0" cy="549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>
            <a:off x="4495800" y="762000"/>
            <a:ext cx="0" cy="549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7" name="Picture 1" descr="CTNOFEG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905000"/>
            <a:ext cx="1308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lec4zjnu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1371600"/>
            <a:ext cx="1526650" cy="109728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2" descr="FD00232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181600" y="1295400"/>
            <a:ext cx="57308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2" descr="hx4lqdqu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1905000"/>
            <a:ext cx="1254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400" smtClean="0">
                <a:latin typeface="Arial Narrow" pitchFamily="34" charset="0"/>
              </a:rPr>
              <a:t>τα εμβολιάζουμε,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400" smtClean="0">
                <a:latin typeface="Arial Narrow" pitchFamily="34" charset="0"/>
              </a:rPr>
              <a:t>τα ταΐζουμε,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400" smtClean="0">
                <a:latin typeface="Arial Narrow" pitchFamily="34" charset="0"/>
              </a:rPr>
              <a:t>τα φτιάχνουμε σπιτάκια,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400" smtClean="0">
                <a:latin typeface="Arial Narrow" pitchFamily="34" charset="0"/>
              </a:rPr>
              <a:t>τα βγάζουμε περίπατο,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400" smtClean="0">
                <a:latin typeface="Arial Narrow" pitchFamily="34" charset="0"/>
              </a:rPr>
              <a:t>τα αγαπάμε</a:t>
            </a:r>
            <a:endParaRPr lang="en-US" sz="2400" smtClean="0">
              <a:latin typeface="Arial Narrow" pitchFamily="34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latin typeface="Arial Narrow" pitchFamily="34" charset="0"/>
              </a:rPr>
              <a:t>  </a:t>
            </a:r>
            <a:r>
              <a:rPr lang="el-GR" sz="2400" dirty="0" smtClean="0">
                <a:latin typeface="Arial Narrow" pitchFamily="34" charset="0"/>
              </a:rPr>
              <a:t>Με ποιους τρόπους τα φροντίζουμε;</a:t>
            </a:r>
            <a:endParaRPr lang="en-US" sz="2400" dirty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pPr algn="just" eaLnBrk="1" hangingPunct="1"/>
            <a:r>
              <a:rPr lang="el-GR" sz="2400" smtClean="0">
                <a:latin typeface="Arial Narrow" pitchFamily="34" charset="0"/>
              </a:rPr>
              <a:t>Στα ελληνικά δάση ζουν πολλά ζώα. Μερικά από αυτά είναι: το ελάφι, το ζαρκάδι, η καφέ αρκούδα, ο αϊτός, το αγριοκάτσικο.</a:t>
            </a:r>
          </a:p>
          <a:p>
            <a:pPr algn="just" eaLnBrk="1" hangingPunct="1">
              <a:buFont typeface="Wingdings" pitchFamily="2" charset="2"/>
              <a:buChar char="q"/>
            </a:pPr>
            <a:endParaRPr lang="el-GR" sz="2400" smtClean="0">
              <a:latin typeface="Arial Narrow" pitchFamily="34" charset="0"/>
            </a:endParaRPr>
          </a:p>
          <a:p>
            <a:pPr algn="just" eaLnBrk="1" hangingPunct="1">
              <a:buFont typeface="Wingdings 3" pitchFamily="18" charset="2"/>
              <a:buNone/>
            </a:pPr>
            <a:r>
              <a:rPr lang="el-GR" sz="2400" smtClean="0">
                <a:latin typeface="Arial Narrow" pitchFamily="34" charset="0"/>
              </a:rPr>
              <a:t>α)</a:t>
            </a:r>
            <a:r>
              <a:rPr lang="en-US" sz="2400" smtClean="0">
                <a:latin typeface="Arial Narrow" pitchFamily="34" charset="0"/>
              </a:rPr>
              <a:t> </a:t>
            </a:r>
            <a:r>
              <a:rPr lang="el-GR" sz="2400" smtClean="0">
                <a:latin typeface="Arial Narrow" pitchFamily="34" charset="0"/>
              </a:rPr>
              <a:t>Πώς προσαρμόζονται στο περιβάλλον που ζούνε και πώς προστατεύονται από τους εχθρούς τους;</a:t>
            </a:r>
          </a:p>
          <a:p>
            <a:pPr algn="just" eaLnBrk="1" hangingPunct="1">
              <a:buFont typeface="Wingdings 3" pitchFamily="18" charset="2"/>
              <a:buNone/>
            </a:pPr>
            <a:r>
              <a:rPr lang="el-GR" sz="2400" smtClean="0">
                <a:latin typeface="Arial Narrow" pitchFamily="34" charset="0"/>
              </a:rPr>
              <a:t>   </a:t>
            </a:r>
          </a:p>
          <a:p>
            <a:pPr algn="just" eaLnBrk="1" hangingPunct="1">
              <a:buFont typeface="Wingdings 3" pitchFamily="18" charset="2"/>
              <a:buNone/>
            </a:pPr>
            <a:r>
              <a:rPr lang="el-GR" sz="2400" smtClean="0">
                <a:latin typeface="Arial Narrow" pitchFamily="34" charset="0"/>
              </a:rPr>
              <a:t>    Κάποια πέφτουν σε χειμερία νάρκη (αρκούδα, σκαντζόχοιρος), άλλα τρέχουν γρήγορα ή κρύβονται (λαγός, αγριοκάτσικο), άλλα πετούν γρήγορα (αϊτός), άλλα έχουν κέρατα (ελάφι), άλλα κυνηγούν τη νύχτα (κουκουβάγια) .</a:t>
            </a:r>
          </a:p>
          <a:p>
            <a:pPr algn="just" eaLnBrk="1" hangingPunct="1"/>
            <a:endParaRPr lang="en-US" sz="2400" smtClean="0">
              <a:latin typeface="Arial Narrow" pitchFamily="34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400" dirty="0" smtClean="0">
                <a:latin typeface="Arial Narrow" pitchFamily="34" charset="0"/>
              </a:rPr>
              <a:t>   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l-GR" sz="2400" dirty="0" smtClean="0">
                <a:latin typeface="Arial Narrow" pitchFamily="34" charset="0"/>
              </a:rPr>
              <a:t>ΖΩΑ ΤΟΥ ΒΟΥΝΟΥ ΚΑΙ ΤΟΥ ΔΑΣΟΥΣ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1268" name="AutoShape 2" descr="C:\Users\r\Desktop\%CE%A6%CE%91%CE%9A%CE%95%CE%9B%CE%9F%CE%A3 PROJECT\%CE%91%CF%81%CE%BA%CE%BF%CF%8D%CE%B4%CE%B5%CF%82 ) %CE%86%CE%B3%CF%81%CE%B9%CE%BF%CF%82 ) %CE%A4%CE%B1 %CE%B6%CF%8E%CE%B1 ) WORLD %CE%A6%CE%A9%CE%A4%CE%9F%CE%93%CE%A1%CE%91%CE%A6%CE%99%CE%95%CE%A3_files\s-10005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Times New Roman" pitchFamily="18" charset="0"/>
            </a:endParaRPr>
          </a:p>
        </p:txBody>
      </p:sp>
      <p:pic>
        <p:nvPicPr>
          <p:cNvPr id="47111" name="Picture 7" descr="Igel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198" y="5257800"/>
            <a:ext cx="1828800" cy="1265530"/>
          </a:xfrm>
          <a:prstGeom prst="flowChartAlternateProcess">
            <a:avLst/>
          </a:prstGeom>
          <a:noFill/>
        </p:spPr>
      </p:pic>
      <p:pic>
        <p:nvPicPr>
          <p:cNvPr id="47113" name="Picture 9" descr="Χρυσαετός (Aquila chrysaeto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5410200"/>
            <a:ext cx="1368111" cy="1280160"/>
          </a:xfrm>
          <a:prstGeom prst="flowChartAlternateProcess">
            <a:avLst/>
          </a:prstGeom>
          <a:noFill/>
        </p:spPr>
      </p:pic>
      <p:sp>
        <p:nvSpPr>
          <p:cNvPr id="10" name="9 - Διπλή αγκύλη"/>
          <p:cNvSpPr/>
          <p:nvPr/>
        </p:nvSpPr>
        <p:spPr>
          <a:xfrm>
            <a:off x="685800" y="3733800"/>
            <a:ext cx="8137525" cy="1554163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l-GR" sz="2400" smtClean="0">
                <a:latin typeface="Arial Narrow" pitchFamily="34" charset="0"/>
              </a:rPr>
              <a:t>     Διαχωρισμός σε: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l-GR" sz="2400" smtClean="0">
                <a:latin typeface="Arial Narrow" pitchFamily="34" charset="0"/>
              </a:rPr>
              <a:t> παμφάγα (αγριογούρουνο, αρκούδα,</a:t>
            </a:r>
            <a:r>
              <a:rPr lang="en-US" sz="2400" smtClean="0">
                <a:latin typeface="Arial Narrow" pitchFamily="34" charset="0"/>
              </a:rPr>
              <a:t>…</a:t>
            </a:r>
            <a:r>
              <a:rPr lang="el-GR" sz="2400" smtClean="0">
                <a:latin typeface="Arial Narrow" pitchFamily="34" charset="0"/>
              </a:rPr>
              <a:t>),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l-GR" sz="2400" smtClean="0">
                <a:latin typeface="Arial Narrow" pitchFamily="34" charset="0"/>
              </a:rPr>
              <a:t> σαρκοφάγα (τσακάλι, λύκος,</a:t>
            </a:r>
            <a:r>
              <a:rPr lang="en-US" sz="2400" smtClean="0">
                <a:latin typeface="Arial Narrow" pitchFamily="34" charset="0"/>
              </a:rPr>
              <a:t>…</a:t>
            </a:r>
            <a:r>
              <a:rPr lang="el-GR" sz="2400" smtClean="0">
                <a:latin typeface="Arial Narrow" pitchFamily="34" charset="0"/>
              </a:rPr>
              <a:t>),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l-GR" sz="2400" smtClean="0">
                <a:latin typeface="Arial Narrow" pitchFamily="34" charset="0"/>
              </a:rPr>
              <a:t> φυτοφάγα (αγριοκάτσικο, λαγός,</a:t>
            </a:r>
            <a:r>
              <a:rPr lang="en-US" sz="2400" smtClean="0">
                <a:latin typeface="Arial Narrow" pitchFamily="34" charset="0"/>
              </a:rPr>
              <a:t>…</a:t>
            </a:r>
            <a:r>
              <a:rPr lang="el-GR" sz="2400" smtClean="0">
                <a:latin typeface="Arial Narrow" pitchFamily="34" charset="0"/>
              </a:rPr>
              <a:t>).</a:t>
            </a:r>
          </a:p>
          <a:p>
            <a:pPr eaLnBrk="1" hangingPunct="1">
              <a:buFont typeface="Wingdings" pitchFamily="2" charset="2"/>
              <a:buChar char="q"/>
            </a:pPr>
            <a:endParaRPr lang="el-GR" sz="2400" smtClean="0">
              <a:latin typeface="Arial Narrow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l-GR" sz="2400" smtClean="0">
                <a:latin typeface="Arial Narrow" pitchFamily="34" charset="0"/>
              </a:rPr>
              <a:t>   Βρίσκουν την τροφή τους :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el-GR" sz="2400" smtClean="0">
                <a:latin typeface="Arial Narrow" pitchFamily="34" charset="0"/>
              </a:rPr>
              <a:t>χάρη στην καλή τους όραση,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el-GR" sz="2400" smtClean="0">
                <a:latin typeface="Arial Narrow" pitchFamily="34" charset="0"/>
              </a:rPr>
              <a:t>σκαρφαλώνοντας στα δέντρα,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el-GR" sz="2400" smtClean="0">
                <a:latin typeface="Arial Narrow" pitchFamily="34" charset="0"/>
              </a:rPr>
              <a:t>κυνηγώντας</a:t>
            </a:r>
          </a:p>
          <a:p>
            <a:pPr algn="just" eaLnBrk="1" hangingPunct="1">
              <a:buFont typeface="Wingdings" pitchFamily="2" charset="2"/>
              <a:buChar char="q"/>
            </a:pPr>
            <a:endParaRPr lang="el-GR" sz="2400" smtClean="0">
              <a:latin typeface="Arial Narrow" pitchFamily="34" charset="0"/>
            </a:endParaRPr>
          </a:p>
          <a:p>
            <a:pPr algn="just" eaLnBrk="1" hangingPunct="1">
              <a:buFont typeface="Wingdings" pitchFamily="2" charset="2"/>
              <a:buChar char="q"/>
            </a:pPr>
            <a:endParaRPr lang="el-GR" sz="2400" smtClean="0">
              <a:latin typeface="Arial Narrow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l-GR" sz="2400" smtClean="0">
              <a:latin typeface="Arial Narrow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l-GR" sz="2400" smtClean="0">
              <a:latin typeface="Arial Narrow" pitchFamily="34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400" dirty="0" smtClean="0">
                <a:latin typeface="Arial Narrow" pitchFamily="34" charset="0"/>
              </a:rPr>
              <a:t> β)</a:t>
            </a:r>
            <a:r>
              <a:rPr lang="el-GR" sz="2700" dirty="0" smtClean="0">
                <a:latin typeface="Arial Narrow" pitchFamily="34" charset="0"/>
              </a:rPr>
              <a:t> Τι τρώνε; Πώς βρίσκουν την τροφή τους;</a:t>
            </a:r>
            <a:br>
              <a:rPr lang="el-GR" sz="2700" dirty="0" smtClean="0">
                <a:latin typeface="Arial Narrow" pitchFamily="34" charset="0"/>
              </a:rPr>
            </a:br>
            <a:endParaRPr lang="en-US" sz="27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 algn="just" eaLnBrk="1" hangingPunct="1">
              <a:buFont typeface="Wingdings 3" pitchFamily="18" charset="2"/>
              <a:buNone/>
            </a:pPr>
            <a:r>
              <a:rPr lang="el-GR" sz="2400" smtClean="0">
                <a:latin typeface="Arial Narrow" pitchFamily="34" charset="0"/>
              </a:rPr>
              <a:t>   </a:t>
            </a:r>
          </a:p>
          <a:p>
            <a:pPr algn="just" eaLnBrk="1" hangingPunct="1">
              <a:buFont typeface="Wingdings" pitchFamily="2" charset="2"/>
              <a:buChar char="q"/>
            </a:pPr>
            <a:endParaRPr lang="el-GR" sz="2400" smtClean="0">
              <a:latin typeface="Arial Narrow" pitchFamily="34" charset="0"/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el-GR" sz="2400" smtClean="0">
                <a:latin typeface="Arial Narrow" pitchFamily="34" charset="0"/>
              </a:rPr>
              <a:t>λαγούς, πουλιά, ερπετά, έντομα, φρούτα</a:t>
            </a:r>
          </a:p>
          <a:p>
            <a:pPr algn="just" eaLnBrk="1" hangingPunct="1">
              <a:buFont typeface="Wingdings" pitchFamily="2" charset="2"/>
              <a:buChar char="q"/>
            </a:pPr>
            <a:endParaRPr lang="el-GR" sz="2400" smtClean="0">
              <a:latin typeface="Arial Narrow" pitchFamily="34" charset="0"/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el-GR" sz="2400" smtClean="0">
                <a:latin typeface="Arial Narrow" pitchFamily="34" charset="0"/>
              </a:rPr>
              <a:t>φουντούκια, καρύδια, βελανίδια, φλοιούς δέντρων</a:t>
            </a:r>
          </a:p>
          <a:p>
            <a:pPr algn="just" eaLnBrk="1" hangingPunct="1">
              <a:buFont typeface="Wingdings" pitchFamily="2" charset="2"/>
              <a:buChar char="q"/>
            </a:pPr>
            <a:endParaRPr lang="el-GR" sz="2400" smtClean="0">
              <a:latin typeface="Arial Narrow" pitchFamily="34" charset="0"/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el-GR" sz="2400" smtClean="0">
                <a:latin typeface="Arial Narrow" pitchFamily="34" charset="0"/>
              </a:rPr>
              <a:t>λαγούς, πτηνά, πρόβατα, ελάφια </a:t>
            </a:r>
            <a:endParaRPr lang="en-US" sz="2400" smtClean="0">
              <a:latin typeface="Arial Narrow" pitchFamily="34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409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400" dirty="0" smtClean="0">
                <a:latin typeface="Arial Narrow" pitchFamily="34" charset="0"/>
              </a:rPr>
              <a:t>    </a:t>
            </a:r>
            <a:br>
              <a:rPr lang="el-GR" sz="2400" dirty="0" smtClean="0">
                <a:latin typeface="Arial Narrow" pitchFamily="34" charset="0"/>
              </a:rPr>
            </a:br>
            <a:r>
              <a:rPr lang="el-GR" sz="2400" dirty="0" smtClean="0">
                <a:latin typeface="Arial Narrow" pitchFamily="34" charset="0"/>
              </a:rPr>
              <a:t/>
            </a:r>
            <a:br>
              <a:rPr lang="el-GR" sz="2400" dirty="0" smtClean="0">
                <a:latin typeface="Arial Narrow" pitchFamily="34" charset="0"/>
              </a:rPr>
            </a:br>
            <a:r>
              <a:rPr lang="el-GR" sz="2400" dirty="0" smtClean="0">
                <a:latin typeface="Arial Narrow" pitchFamily="34" charset="0"/>
              </a:rPr>
              <a:t> Τρέφονται με:</a:t>
            </a:r>
            <a:endParaRPr lang="en-US" sz="2400" dirty="0">
              <a:latin typeface="Arial Narrow" pitchFamily="34" charset="0"/>
            </a:endParaRPr>
          </a:p>
        </p:txBody>
      </p:sp>
      <p:pic>
        <p:nvPicPr>
          <p:cNvPr id="6" name="Picture 2" descr="C:\Users\r\Desktop\F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066800"/>
            <a:ext cx="2120924" cy="1463040"/>
          </a:xfrm>
          <a:prstGeom prst="flowChartAlternateProcess">
            <a:avLst/>
          </a:prstGeom>
          <a:noFill/>
        </p:spPr>
      </p:pic>
      <p:sp>
        <p:nvSpPr>
          <p:cNvPr id="7" name="6 - Δεξιό βέλος"/>
          <p:cNvSpPr/>
          <p:nvPr/>
        </p:nvSpPr>
        <p:spPr>
          <a:xfrm>
            <a:off x="5638800" y="1828800"/>
            <a:ext cx="977900" cy="274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4516" name="Picture 4" descr="C:\Users\r\Desktop\Sciurus-vulgari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581400"/>
            <a:ext cx="2197998" cy="1463040"/>
          </a:xfrm>
          <a:prstGeom prst="flowChartAlternateProcess">
            <a:avLst/>
          </a:prstGeom>
          <a:noFill/>
        </p:spPr>
      </p:pic>
      <p:pic>
        <p:nvPicPr>
          <p:cNvPr id="64517" name="Εικόνα 1" descr="Λύκο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399" y="4800600"/>
            <a:ext cx="1953641" cy="146304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- Βέλος προς τα κάτω"/>
          <p:cNvSpPr/>
          <p:nvPr/>
        </p:nvSpPr>
        <p:spPr>
          <a:xfrm>
            <a:off x="3048000" y="3886200"/>
            <a:ext cx="274638" cy="822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0 - Λυγισμένο βέλος"/>
          <p:cNvSpPr/>
          <p:nvPr/>
        </p:nvSpPr>
        <p:spPr>
          <a:xfrm rot="5400000">
            <a:off x="6569075" y="2803525"/>
            <a:ext cx="822325" cy="54927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Θέση περιεχομένου"/>
          <p:cNvSpPr>
            <a:spLocks noGrp="1"/>
          </p:cNvSpPr>
          <p:nvPr>
            <p:ph idx="1"/>
          </p:nvPr>
        </p:nvSpPr>
        <p:spPr>
          <a:xfrm>
            <a:off x="228600" y="1219200"/>
            <a:ext cx="8869363" cy="56388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 3" pitchFamily="18" charset="2"/>
              <a:buNone/>
            </a:pPr>
            <a:r>
              <a:rPr lang="el-GR" sz="2400" smtClean="0">
                <a:latin typeface="Arial Narrow" pitchFamily="34" charset="0"/>
              </a:rPr>
              <a:t>    Μελετήσαμε τα ζώα που: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el-GR" sz="2400" smtClean="0">
                <a:latin typeface="Arial Narrow" pitchFamily="34" charset="0"/>
              </a:rPr>
              <a:t>ζουν μέσα στο νερό της λίμνης </a:t>
            </a:r>
            <a:r>
              <a:rPr lang="en-US" sz="2400" smtClean="0">
                <a:latin typeface="Arial Narrow" pitchFamily="34" charset="0"/>
              </a:rPr>
              <a:t> </a:t>
            </a:r>
            <a:r>
              <a:rPr lang="el-GR" sz="2400" smtClean="0">
                <a:latin typeface="Arial Narrow" pitchFamily="34" charset="0"/>
              </a:rPr>
              <a:t>(ψάρια, χέλια κ.ά</a:t>
            </a:r>
            <a:r>
              <a:rPr lang="en-US" sz="2400" smtClean="0">
                <a:latin typeface="Arial Narrow" pitchFamily="34" charset="0"/>
              </a:rPr>
              <a:t>.</a:t>
            </a:r>
            <a:r>
              <a:rPr lang="el-GR" sz="2400" smtClean="0">
                <a:latin typeface="Arial Narrow" pitchFamily="34" charset="0"/>
              </a:rPr>
              <a:t> ),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el-GR" sz="2400" smtClean="0">
                <a:latin typeface="Arial Narrow" pitchFamily="34" charset="0"/>
              </a:rPr>
              <a:t>ζουν στο έδαφος γύρω από τη λίμνη ( σκουλήκια, ποντικός κ.ά</a:t>
            </a:r>
            <a:r>
              <a:rPr lang="en-US" sz="2400" smtClean="0">
                <a:latin typeface="Arial Narrow" pitchFamily="34" charset="0"/>
              </a:rPr>
              <a:t>.</a:t>
            </a:r>
            <a:r>
              <a:rPr lang="el-GR" sz="2400" smtClean="0">
                <a:latin typeface="Arial Narrow" pitchFamily="34" charset="0"/>
              </a:rPr>
              <a:t> ),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el-GR" sz="2400" smtClean="0">
                <a:latin typeface="Arial Narrow" pitchFamily="34" charset="0"/>
              </a:rPr>
              <a:t>ζώα που πετούν κοντά και πάνω από τη λίμνη (ψαροπούλια, έντομα κ.ά</a:t>
            </a:r>
            <a:r>
              <a:rPr lang="en-US" sz="2400" smtClean="0">
                <a:latin typeface="Arial Narrow" pitchFamily="34" charset="0"/>
              </a:rPr>
              <a:t>.</a:t>
            </a:r>
            <a:r>
              <a:rPr lang="el-GR" sz="2400" smtClean="0">
                <a:latin typeface="Arial Narrow" pitchFamily="34" charset="0"/>
              </a:rPr>
              <a:t> ),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el-GR" sz="2400" smtClean="0">
                <a:latin typeface="Arial Narrow" pitchFamily="34" charset="0"/>
              </a:rPr>
              <a:t>ζώα που ζουν και μέσα στο νερό και έξω από αυτό αμφίβια  (βάτραχος, χελώνα κ.ά</a:t>
            </a:r>
            <a:r>
              <a:rPr lang="en-US" sz="2400" smtClean="0">
                <a:latin typeface="Arial Narrow" pitchFamily="34" charset="0"/>
              </a:rPr>
              <a:t>.</a:t>
            </a:r>
            <a:r>
              <a:rPr lang="el-GR" sz="2400" smtClean="0">
                <a:latin typeface="Arial Narrow" pitchFamily="34" charset="0"/>
              </a:rPr>
              <a:t> ).</a:t>
            </a:r>
          </a:p>
          <a:p>
            <a:pPr eaLnBrk="1" hangingPunct="1">
              <a:buFont typeface="Wingdings" pitchFamily="2" charset="2"/>
              <a:buChar char="q"/>
            </a:pPr>
            <a:endParaRPr lang="en-US" sz="2400" smtClean="0">
              <a:latin typeface="Arial Narrow" pitchFamily="34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400" dirty="0" smtClean="0">
                <a:latin typeface="Arial Narrow" pitchFamily="34" charset="0"/>
              </a:rPr>
              <a:t>     ΖΩΑ ΤΩΝ ΛΙΜΝΩΝ ΚΑΙ ΤΩΝ ΠΟΤΑΜΩΝ</a:t>
            </a:r>
            <a:endParaRPr lang="en-US" sz="2400" dirty="0"/>
          </a:p>
        </p:txBody>
      </p:sp>
      <p:sp>
        <p:nvSpPr>
          <p:cNvPr id="4" name="3 - Διπλή αγκύλη"/>
          <p:cNvSpPr/>
          <p:nvPr/>
        </p:nvSpPr>
        <p:spPr>
          <a:xfrm>
            <a:off x="6629400" y="3124200"/>
            <a:ext cx="1066800" cy="3810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 </a:t>
            </a:r>
            <a:endParaRPr lang="en-US" dirty="0"/>
          </a:p>
        </p:txBody>
      </p:sp>
      <p:pic>
        <p:nvPicPr>
          <p:cNvPr id="12290" name="Picture 2" descr="http://kpe-edess.pel.sch.gr/images/eikones/ygrotopos/batraxo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648200"/>
            <a:ext cx="2047875" cy="1638300"/>
          </a:xfrm>
          <a:prstGeom prst="flowChartAlternateProcess">
            <a:avLst/>
          </a:prstGeom>
          <a:noFill/>
        </p:spPr>
      </p:pic>
      <p:pic>
        <p:nvPicPr>
          <p:cNvPr id="12292" name="Picture 4" descr="C:\Users\r\Desktop\Aythiya-nyroc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648200"/>
            <a:ext cx="1968953" cy="1463040"/>
          </a:xfrm>
          <a:prstGeom prst="flowChartAlternateProcess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846320"/>
          </a:xfrm>
        </p:spPr>
        <p:txBody>
          <a:bodyPr numCol="2">
            <a:normAutofit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000" dirty="0" smtClean="0">
                <a:latin typeface="Arial Narrow" pitchFamily="34" charset="0"/>
              </a:rPr>
              <a:t>Η αρκούδα είναι ζώο παμφάγο</a:t>
            </a:r>
            <a:r>
              <a:rPr lang="en-US" sz="2000" dirty="0" smtClean="0">
                <a:latin typeface="Arial Narrow" pitchFamily="34" charset="0"/>
              </a:rPr>
              <a:t>.</a:t>
            </a:r>
            <a:endParaRPr lang="el-GR" sz="2000" dirty="0" smtClean="0">
              <a:latin typeface="Arial Narrow" pitchFamily="34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000" dirty="0" smtClean="0">
                <a:latin typeface="Arial Narrow" pitchFamily="34" charset="0"/>
              </a:rPr>
              <a:t>Ζει σε δάση με δρυς, οξιές και κωνοφόρα της ορεινής και ημιορεινής ζώνης.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l-GR" sz="2400" b="1" dirty="0" smtClean="0">
              <a:latin typeface="Arial Narrow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sz="2400" b="1" dirty="0" smtClean="0">
                <a:latin typeface="Arial Narrow" pitchFamily="34" charset="0"/>
              </a:rPr>
              <a:t>    Απειλές - Κίνδυνοι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000" dirty="0" smtClean="0">
                <a:latin typeface="Arial Narrow" pitchFamily="34" charset="0"/>
              </a:rPr>
              <a:t>Ο φόνος από τον άνθρωπο.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000" dirty="0" smtClean="0">
                <a:latin typeface="Arial Narrow" pitchFamily="34" charset="0"/>
              </a:rPr>
              <a:t>Η καταστροφή των βιοτόπων της.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000" dirty="0" smtClean="0">
                <a:latin typeface="Arial Narrow" pitchFamily="34" charset="0"/>
              </a:rPr>
              <a:t>Η διακοπή του χειμέριου λήθαργου λόγω  ενόχλησης.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000" dirty="0" smtClean="0">
                <a:latin typeface="Arial Narrow" pitchFamily="34" charset="0"/>
              </a:rPr>
              <a:t>Η έλλειψη γνώσης και πληροφόρησης για τα παραπάνω προβλήματα, με αποτέλεσμα οι άνθρωποι να την νιώθουν σαν απειλή.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l-GR" sz="2000" dirty="0" smtClean="0">
              <a:latin typeface="Arial Narrow" pitchFamily="34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l-GR" sz="2000" dirty="0" smtClean="0">
              <a:latin typeface="Arial Narrow" pitchFamily="34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l-GR" sz="2000" dirty="0" smtClean="0">
              <a:latin typeface="Arial Narrow" pitchFamily="34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l-GR" sz="2000" dirty="0" smtClean="0">
              <a:latin typeface="Arial Narrow" pitchFamily="34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l-GR" sz="2000" dirty="0" smtClean="0">
              <a:latin typeface="Arial Narrow" pitchFamily="34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sz="2000" dirty="0" smtClean="0">
                <a:latin typeface="Arial Narrow" pitchFamily="34" charset="0"/>
              </a:rPr>
              <a:t>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l-GR" dirty="0" smtClean="0"/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400" dirty="0" smtClean="0">
                <a:latin typeface="Arial Narrow" pitchFamily="34" charset="0"/>
              </a:rPr>
              <a:t>       ΖΩΑ ΥΠΟ ΕΞΑΦΑΝΙΣΗ : Καφέ αρκούδα</a:t>
            </a:r>
            <a:endParaRPr lang="en-US" sz="2400" dirty="0">
              <a:latin typeface="Arial Narrow" pitchFamily="34" charset="0"/>
            </a:endParaRPr>
          </a:p>
        </p:txBody>
      </p:sp>
      <p:pic>
        <p:nvPicPr>
          <p:cNvPr id="21" name="Picture 12" descr="C:\Users\r\Desktop\arc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9" y="2895600"/>
            <a:ext cx="3588891" cy="3383280"/>
          </a:xfrm>
          <a:prstGeom prst="flowChartAlternateProcess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20640"/>
          </a:xfrm>
        </p:spPr>
        <p:txBody>
          <a:bodyPr numCol="2">
            <a:normAutofit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Arial Narrow" pitchFamily="34" charset="0"/>
              </a:rPr>
              <a:t>O </a:t>
            </a:r>
            <a:r>
              <a:rPr lang="el-GR" sz="2000" dirty="0" smtClean="0">
                <a:latin typeface="Arial Narrow" pitchFamily="34" charset="0"/>
              </a:rPr>
              <a:t>λύκος  ανήκει στην τάξη των σαρκοφάγων.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000" dirty="0" smtClean="0">
                <a:latin typeface="Arial Narrow" pitchFamily="34" charset="0"/>
              </a:rPr>
              <a:t>Στη χώρα μας εμφανίζεται το είδος του γκρίζου λύκου με καφέ τρίχωμα και γκρίζα ράχη .</a:t>
            </a:r>
            <a:endParaRPr lang="el-GR" sz="2400" dirty="0" smtClean="0">
              <a:latin typeface="Arial Narrow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sz="2400" b="1" dirty="0" smtClean="0">
                <a:latin typeface="Arial Narrow" pitchFamily="34" charset="0"/>
              </a:rPr>
              <a:t> 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sz="2400" b="1" dirty="0" smtClean="0">
                <a:latin typeface="Arial Narrow" pitchFamily="34" charset="0"/>
              </a:rPr>
              <a:t>    Απειλές – Κίνδυνοι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000" dirty="0" smtClean="0">
                <a:latin typeface="Arial Narrow" pitchFamily="34" charset="0"/>
              </a:rPr>
              <a:t>Η ανθρώπινη παρουσία και στις πιο απομακρυσμένες περιοχές, του στέρησε τους φυσικούς του χώρους.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000" dirty="0" smtClean="0">
                <a:latin typeface="Arial Narrow" pitchFamily="34" charset="0"/>
              </a:rPr>
              <a:t>Η επέκταση των βοσκοτόπων εις βάρος των δασικών εκτάσεων, οδήγησε στην υποβάθμιση των βιοτόπων και στη μείωση της τροφής του.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000" dirty="0" smtClean="0">
                <a:latin typeface="Arial Narrow" pitchFamily="34" charset="0"/>
              </a:rPr>
              <a:t>Η παράνομη θανάτωσή τους από κτηνοτρόφους για την προστασία των κοπαδιών τους.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000" dirty="0" smtClean="0">
                <a:latin typeface="Arial Narrow" pitchFamily="34" charset="0"/>
              </a:rPr>
              <a:t>Παράνομη κατοχή λύκων από ιδιώτες με τη δικαιολογία ότι χρειάζονται έναν «άγριο και δυνατό φύλακα»</a:t>
            </a:r>
            <a:r>
              <a:rPr lang="en-US" sz="2000" dirty="0" smtClean="0">
                <a:latin typeface="Arial Narrow" pitchFamily="34" charset="0"/>
              </a:rPr>
              <a:t>.</a:t>
            </a:r>
            <a:endParaRPr lang="el-GR" sz="2000" dirty="0" smtClean="0">
              <a:latin typeface="Arial Narrow" pitchFamily="34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l-GR" sz="2000" dirty="0" smtClean="0">
              <a:latin typeface="Arial Narrow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sz="2400" dirty="0" smtClean="0"/>
              <a:t>      </a:t>
            </a:r>
            <a:endParaRPr lang="en-US" sz="2400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400" dirty="0" smtClean="0">
                <a:latin typeface="Arial Narrow" pitchFamily="34" charset="0"/>
              </a:rPr>
              <a:t>   </a:t>
            </a:r>
            <a:r>
              <a:rPr lang="el-GR" sz="2400" dirty="0" smtClean="0">
                <a:latin typeface="Arial Narrow" pitchFamily="34" charset="0"/>
              </a:rPr>
              <a:t>ΖΩΑ ΥΠΟ ΕΞΑΦΑΝΙΣΗ : Λύκος</a:t>
            </a:r>
            <a:endParaRPr lang="en-US" sz="2400" dirty="0"/>
          </a:p>
        </p:txBody>
      </p:sp>
      <p:pic>
        <p:nvPicPr>
          <p:cNvPr id="4" name="Εικόνα 1" descr="Λύκο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399" y="3352801"/>
            <a:ext cx="3657600" cy="2739093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Συγκέντρωση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Κλασικό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Συγκέντρωση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Συγκέντρωση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Συγκέντρωση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Συγκέντρωση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1570</TotalTime>
  <Words>957</Words>
  <Application>Microsoft Office PowerPoint</Application>
  <PresentationFormat>Προβολή στην οθόνη (4:3)</PresentationFormat>
  <Paragraphs>142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4" baseType="lpstr">
      <vt:lpstr>Arial</vt:lpstr>
      <vt:lpstr>Times New Roman</vt:lpstr>
      <vt:lpstr>Wingdings 3</vt:lpstr>
      <vt:lpstr>Verdana</vt:lpstr>
      <vt:lpstr>Wingdings 2</vt:lpstr>
      <vt:lpstr>Calibri</vt:lpstr>
      <vt:lpstr>Arial Narrow</vt:lpstr>
      <vt:lpstr>Wingdings</vt:lpstr>
      <vt:lpstr>Συγκέντρωση</vt:lpstr>
      <vt:lpstr>      ΚΑΤΟΙΚΙΔΙΑ ΖΩΑ – ZΩΑ ΤΟΥ ΑΓΡΟΚΤΗΜΑΤΟΣ</vt:lpstr>
      <vt:lpstr>  Τι μας προσφέρουν τα ζώα του αγροκτήματος; </vt:lpstr>
      <vt:lpstr>  Με ποιους τρόπους τα φροντίζουμε;</vt:lpstr>
      <vt:lpstr>    ΖΩΑ ΤΟΥ ΒΟΥΝΟΥ ΚΑΙ ΤΟΥ ΔΑΣΟΥΣ</vt:lpstr>
      <vt:lpstr> β) Τι τρώνε; Πώς βρίσκουν την τροφή τους; </vt:lpstr>
      <vt:lpstr>       Τρέφονται με:</vt:lpstr>
      <vt:lpstr>     ΖΩΑ ΤΩΝ ΛΙΜΝΩΝ ΚΑΙ ΤΩΝ ΠΟΤΑΜΩΝ</vt:lpstr>
      <vt:lpstr>       ΖΩΑ ΥΠΟ ΕΞΑΦΑΝΙΣΗ : Καφέ αρκούδα</vt:lpstr>
      <vt:lpstr>   ΖΩΑ ΥΠΟ ΕΞΑΦΑΝΙΣΗ : Λύκος</vt:lpstr>
      <vt:lpstr>     ΖΩΑ ΥΠΟ ΕΞΑΦΑΝΙΣΗ : Αγριόγιδο</vt:lpstr>
      <vt:lpstr>       ΖΩΑ ΥΠΟ ΕΞΑΦΑΝΙΣΗ : Βίδρα</vt:lpstr>
      <vt:lpstr>   ΖΩΑ ΥΠΟ ΕΞΑΦΑΝΙΣΗ : Ελάφι</vt:lpstr>
      <vt:lpstr>     ΖΩΑ ΥΠΟ ΕΞΑΦΑΝΙΣΗ: Ο Βαλκανικός Λύγκα</vt:lpstr>
      <vt:lpstr>     ΖΩΑ ΥΠΟ ΕΞΑΦΑΝΙΣΗ: Ελληνικός Ποιμενικός</vt:lpstr>
      <vt:lpstr>     ΖΩΑ ΥΠΟ ΕΞΑΦΑΝΙΣΗ: Βαλτόπαπια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tzeni</dc:creator>
  <cp:lastModifiedBy>ΓΙΩΡΓΟΣ</cp:lastModifiedBy>
  <cp:revision>222</cp:revision>
  <dcterms:created xsi:type="dcterms:W3CDTF">2013-03-07T20:06:06Z</dcterms:created>
  <dcterms:modified xsi:type="dcterms:W3CDTF">2020-04-29T08:46:50Z</dcterms:modified>
</cp:coreProperties>
</file>