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7" r:id="rId3"/>
    <p:sldId id="256" r:id="rId4"/>
    <p:sldId id="277"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0" r:id="rId25"/>
    <p:sldId id="279" r:id="rId26"/>
    <p:sldId id="281" r:id="rId27"/>
    <p:sldId id="282" r:id="rId28"/>
    <p:sldId id="283" r:id="rId29"/>
    <p:sldId id="28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A5B85-5089-4EE6-BCCB-4F290A4F18CF}" type="datetimeFigureOut">
              <a:rPr lang="el-GR" smtClean="0"/>
              <a:t>14/4/2020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7577A-BB3A-46E2-92F6-91F35A1D1DA5}"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6F2451A-3C20-4B41-8E18-8C13BFD61F3F}" type="datetime1">
              <a:rPr lang="el-GR" smtClean="0"/>
              <a:t>14/4/2020</a:t>
            </a:fld>
            <a:endParaRPr lang="el-GR"/>
          </a:p>
        </p:txBody>
      </p:sp>
      <p:sp>
        <p:nvSpPr>
          <p:cNvPr id="5" name="4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FD2511B-5D1D-44A2-93FD-2D3E48D0BFFE}" type="datetime1">
              <a:rPr lang="el-GR" smtClean="0"/>
              <a:t>14/4/2020</a:t>
            </a:fld>
            <a:endParaRPr lang="el-GR"/>
          </a:p>
        </p:txBody>
      </p:sp>
      <p:sp>
        <p:nvSpPr>
          <p:cNvPr id="5" name="4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40E8EAB-E068-43A6-AD51-36E9DA3AC013}" type="datetime1">
              <a:rPr lang="el-GR" smtClean="0"/>
              <a:t>14/4/2020</a:t>
            </a:fld>
            <a:endParaRPr lang="el-GR"/>
          </a:p>
        </p:txBody>
      </p:sp>
      <p:sp>
        <p:nvSpPr>
          <p:cNvPr id="5" name="4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9352CC1-14F7-4D7A-BC63-BCB4AB6D66F8}" type="datetime1">
              <a:rPr lang="el-GR" smtClean="0"/>
              <a:t>14/4/2020</a:t>
            </a:fld>
            <a:endParaRPr lang="el-GR"/>
          </a:p>
        </p:txBody>
      </p:sp>
      <p:sp>
        <p:nvSpPr>
          <p:cNvPr id="5" name="4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CBE537DE-AAC7-4439-82B3-90F22C26FAE7}" type="datetime1">
              <a:rPr lang="el-GR" smtClean="0"/>
              <a:t>14/4/2020</a:t>
            </a:fld>
            <a:endParaRPr lang="el-GR"/>
          </a:p>
        </p:txBody>
      </p:sp>
      <p:sp>
        <p:nvSpPr>
          <p:cNvPr id="5" name="4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6758984-7826-4B18-A3F6-F4BADD60EE12}" type="datetime1">
              <a:rPr lang="el-GR" smtClean="0"/>
              <a:t>14/4/2020</a:t>
            </a:fld>
            <a:endParaRPr lang="el-GR"/>
          </a:p>
        </p:txBody>
      </p:sp>
      <p:sp>
        <p:nvSpPr>
          <p:cNvPr id="6" name="5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7C1D6D4-76DB-46D3-A813-E7335CA0DFCA}" type="datetime1">
              <a:rPr lang="el-GR" smtClean="0"/>
              <a:t>14/4/2020</a:t>
            </a:fld>
            <a:endParaRPr lang="el-GR"/>
          </a:p>
        </p:txBody>
      </p:sp>
      <p:sp>
        <p:nvSpPr>
          <p:cNvPr id="8" name="7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A1F4203-D6F0-49E3-A332-9F884F264519}" type="datetime1">
              <a:rPr lang="el-GR" smtClean="0"/>
              <a:t>14/4/2020</a:t>
            </a:fld>
            <a:endParaRPr lang="el-G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3BBFB86-0C86-46EF-AA58-1333EC175B4A}" type="datetime1">
              <a:rPr lang="el-GR" smtClean="0"/>
              <a:t>14/4/2020</a:t>
            </a:fld>
            <a:endParaRPr lang="el-GR"/>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7D5883-8419-4C4E-B0A8-70B57C497FEC}" type="datetime1">
              <a:rPr lang="el-GR" smtClean="0"/>
              <a:t>14/4/2020</a:t>
            </a:fld>
            <a:endParaRPr lang="el-GR"/>
          </a:p>
        </p:txBody>
      </p:sp>
      <p:sp>
        <p:nvSpPr>
          <p:cNvPr id="6" name="5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63990C8-BBF2-4553-AEC7-43176F2CA109}" type="datetime1">
              <a:rPr lang="el-GR" smtClean="0"/>
              <a:t>14/4/2020</a:t>
            </a:fld>
            <a:endParaRPr lang="el-GR"/>
          </a:p>
        </p:txBody>
      </p:sp>
      <p:sp>
        <p:nvSpPr>
          <p:cNvPr id="6" name="5 - Θέση υποσέλιδου"/>
          <p:cNvSpPr>
            <a:spLocks noGrp="1"/>
          </p:cNvSpPr>
          <p:nvPr>
            <p:ph type="ftr" sz="quarter" idx="11"/>
          </p:nvPr>
        </p:nvSpPr>
        <p:spPr/>
        <p:txBody>
          <a:bodyPr/>
          <a:lstStyle/>
          <a:p>
            <a:r>
              <a:rPr lang="el-GR" smtClean="0"/>
              <a:t>ΚΑΣΣΕΡΟΠΟΥΛΟΣ ΓΙΩΡΓΟΣ</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53582-0F26-45B9-ABC1-11C16217EAEB}" type="datetime1">
              <a:rPr lang="el-GR" smtClean="0"/>
              <a:t>14/4/2020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ΚΑΣΣΕΡΟΠΟΥΛΟΣ ΓΙΩΡΓΟΣ</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2909" y="1052736"/>
            <a:ext cx="8138190" cy="304698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ΟΙ ΘΕΟΙ</a:t>
            </a:r>
          </a:p>
          <a:p>
            <a:pPr algn="ctr"/>
            <a:r>
              <a:rPr lang="el-GR"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ΤΟΥ ΟΛΥΜΠΟΥ</a:t>
            </a:r>
            <a:endParaRPr lang="el-GR"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4.jpg"/>
          <p:cNvPicPr>
            <a:picLocks noChangeAspect="1" noChangeArrowheads="1"/>
          </p:cNvPicPr>
          <p:nvPr/>
        </p:nvPicPr>
        <p:blipFill>
          <a:blip r:embed="rId2" cstate="print"/>
          <a:srcRect/>
          <a:stretch>
            <a:fillRect/>
          </a:stretch>
        </p:blipFill>
        <p:spPr bwMode="auto">
          <a:xfrm>
            <a:off x="0" y="0"/>
            <a:ext cx="5220072" cy="6917508"/>
          </a:xfrm>
          <a:prstGeom prst="rect">
            <a:avLst/>
          </a:prstGeom>
          <a:noFill/>
          <a:ln w="9525">
            <a:noFill/>
            <a:miter lim="800000"/>
            <a:headEnd/>
            <a:tailEnd/>
          </a:ln>
        </p:spPr>
      </p:pic>
      <p:sp>
        <p:nvSpPr>
          <p:cNvPr id="3" name="2 - Ορθογώνιο"/>
          <p:cNvSpPr/>
          <p:nvPr/>
        </p:nvSpPr>
        <p:spPr>
          <a:xfrm>
            <a:off x="5700834" y="2852936"/>
            <a:ext cx="3047630"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ΕΣΤΙΑ</a:t>
            </a:r>
            <a:endParaRPr lang="el-GR"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4624"/>
            <a:ext cx="9144000" cy="5909310"/>
          </a:xfrm>
          <a:prstGeom prst="rect">
            <a:avLst/>
          </a:prstGeom>
          <a:noFill/>
        </p:spPr>
        <p:txBody>
          <a:bodyPr wrap="square" rtlCol="0">
            <a:spAutoFit/>
          </a:bodyPr>
          <a:lstStyle/>
          <a:p>
            <a:pPr algn="ctr"/>
            <a:r>
              <a:rPr lang="el-GR" sz="4000" b="1" dirty="0" smtClean="0">
                <a:solidFill>
                  <a:schemeClr val="tx2"/>
                </a:solidFill>
              </a:rPr>
              <a:t>Εστία</a:t>
            </a:r>
          </a:p>
          <a:p>
            <a:pPr algn="ctr"/>
            <a:r>
              <a:rPr lang="el-GR" sz="4000" b="1" dirty="0" smtClean="0">
                <a:solidFill>
                  <a:schemeClr val="tx2"/>
                </a:solidFill>
              </a:rPr>
              <a:t> </a:t>
            </a:r>
          </a:p>
          <a:p>
            <a:pPr algn="ctr"/>
            <a:r>
              <a:rPr lang="el-GR" sz="4000" b="1" dirty="0" smtClean="0">
                <a:solidFill>
                  <a:schemeClr val="tx2"/>
                </a:solidFill>
              </a:rPr>
              <a:t>Η θεά του οικογένειας και του σπιτιού. Ήταν ήρεμη και γαλήνια θεά και δεν πήρε ποτέ μέρος σε διαμάχες ή πολέμους. Σε κάθε σπίτι ή πόλη, ένας βωμός ήταν αφιερωμένος σε αυτή και πάντα έκαιγε φωτιά σε αυτόν, που δεν επιτρεπόταν να σβήσει.</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ncient Greece Reloaded"/>
          <p:cNvPicPr>
            <a:picLocks noChangeAspect="1" noChangeArrowheads="1"/>
          </p:cNvPicPr>
          <p:nvPr/>
        </p:nvPicPr>
        <p:blipFill>
          <a:blip r:embed="rId2" cstate="print"/>
          <a:srcRect/>
          <a:stretch>
            <a:fillRect/>
          </a:stretch>
        </p:blipFill>
        <p:spPr bwMode="auto">
          <a:xfrm>
            <a:off x="1" y="-4590"/>
            <a:ext cx="5826726" cy="6862589"/>
          </a:xfrm>
          <a:prstGeom prst="rect">
            <a:avLst/>
          </a:prstGeom>
          <a:noFill/>
        </p:spPr>
      </p:pic>
      <p:sp>
        <p:nvSpPr>
          <p:cNvPr id="3" name="2 - Ορθογώνιο"/>
          <p:cNvSpPr/>
          <p:nvPr/>
        </p:nvSpPr>
        <p:spPr>
          <a:xfrm>
            <a:off x="5023859" y="1929606"/>
            <a:ext cx="4012637" cy="923330"/>
          </a:xfrm>
          <a:prstGeom prst="rect">
            <a:avLst/>
          </a:prstGeom>
          <a:noFill/>
        </p:spPr>
        <p:txBody>
          <a:bodyPr wrap="none" lIns="91440" tIns="45720" rIns="91440" bIns="45720">
            <a:spAutoFit/>
          </a:bodyPr>
          <a:lstStyle/>
          <a:p>
            <a:pPr algn="ctr"/>
            <a:r>
              <a:rPr lang="el-GR" sz="5400" b="1" cap="none" spc="0"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rPr>
              <a:t>ΠΟΣΕΙΔΩΝΑΣ</a:t>
            </a:r>
            <a:endParaRPr lang="el-GR" sz="5400" b="1" cap="none" spc="0"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69206"/>
            <a:ext cx="9144000" cy="6524863"/>
          </a:xfrm>
          <a:prstGeom prst="rect">
            <a:avLst/>
          </a:prstGeom>
          <a:noFill/>
        </p:spPr>
        <p:txBody>
          <a:bodyPr wrap="square" rtlCol="0">
            <a:spAutoFit/>
          </a:bodyPr>
          <a:lstStyle/>
          <a:p>
            <a:pPr algn="ctr"/>
            <a:r>
              <a:rPr lang="el-GR" sz="3200" b="1" dirty="0" smtClean="0">
                <a:solidFill>
                  <a:schemeClr val="tx2"/>
                </a:solidFill>
              </a:rPr>
              <a:t>Ποσειδώνας</a:t>
            </a:r>
          </a:p>
          <a:p>
            <a:pPr algn="ctr"/>
            <a:r>
              <a:rPr lang="el-GR" sz="3200" b="1" dirty="0" smtClean="0">
                <a:solidFill>
                  <a:schemeClr val="tx2"/>
                </a:solidFill>
              </a:rPr>
              <a:t> </a:t>
            </a:r>
          </a:p>
          <a:p>
            <a:pPr algn="ctr"/>
            <a:r>
              <a:rPr lang="el-GR" sz="2800" b="1" dirty="0" smtClean="0">
                <a:solidFill>
                  <a:schemeClr val="tx2"/>
                </a:solidFill>
              </a:rPr>
              <a:t>Ο θεός της θάλασσας, των σεισμών και των αλόγων. Με την τρίαινά του προκαλούσε φοβερές τρικυμίες, αλλά και γαλήνευε τη θάλασσα. Η γυναίκα του ήταν η Νηρηίδα Αμφιτρίτη. Κάποτε, συμμάχησε με την Ήρα, την Αθηνά και τον Απόλλωνα, για να πάρει την εξουσία από το Δία, αλλά δεν κατάφερε τίποτα. Καταδίωξε τον Οδυσσέα, επειδή τύφλωσε το γιο του, τον Κύκλωπα Πολύφημο. Έκανε την Πασιφάη, τη γυναίκα του Μίνωα, να ερωτευτεί τον ταύρο που είχε στείλει ο ίδιος ο θεός, για να τον θυσιάσει ο Μίνωας. Από την ένωση της Πασιφάης και του ταύρου γεννήθηκε ο Μινώταυρος. Στο Σούνιο υπάρχει ναός που ήταν αφιερωμένος σε αυτόν.</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6.jpg"/>
          <p:cNvPicPr>
            <a:picLocks noChangeAspect="1" noChangeArrowheads="1"/>
          </p:cNvPicPr>
          <p:nvPr/>
        </p:nvPicPr>
        <p:blipFill>
          <a:blip r:embed="rId2" cstate="print"/>
          <a:srcRect/>
          <a:stretch>
            <a:fillRect/>
          </a:stretch>
        </p:blipFill>
        <p:spPr bwMode="auto">
          <a:xfrm>
            <a:off x="-1" y="0"/>
            <a:ext cx="6312477" cy="6858000"/>
          </a:xfrm>
          <a:prstGeom prst="rect">
            <a:avLst/>
          </a:prstGeom>
          <a:noFill/>
          <a:ln w="9525">
            <a:noFill/>
            <a:miter lim="800000"/>
            <a:headEnd/>
            <a:tailEnd/>
          </a:ln>
        </p:spPr>
      </p:pic>
      <p:sp>
        <p:nvSpPr>
          <p:cNvPr id="3" name="2 - Ορθογώνιο"/>
          <p:cNvSpPr/>
          <p:nvPr/>
        </p:nvSpPr>
        <p:spPr>
          <a:xfrm>
            <a:off x="2566459" y="2795444"/>
            <a:ext cx="6686061" cy="1569660"/>
          </a:xfrm>
          <a:prstGeom prst="rect">
            <a:avLst/>
          </a:prstGeom>
          <a:noFill/>
        </p:spPr>
        <p:txBody>
          <a:bodyPr wrap="none" lIns="91440" tIns="45720" rIns="91440" bIns="45720">
            <a:spAutoFit/>
          </a:bodyPr>
          <a:lstStyle/>
          <a:p>
            <a:pPr algn="ctr"/>
            <a:r>
              <a:rPr lang="el-G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ΠΛΟΥΤΩΝΑΣ</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4624"/>
            <a:ext cx="9144000" cy="5909310"/>
          </a:xfrm>
          <a:prstGeom prst="rect">
            <a:avLst/>
          </a:prstGeom>
          <a:noFill/>
        </p:spPr>
        <p:txBody>
          <a:bodyPr wrap="square" rtlCol="0">
            <a:spAutoFit/>
          </a:bodyPr>
          <a:lstStyle/>
          <a:p>
            <a:pPr algn="ctr"/>
            <a:r>
              <a:rPr lang="el-GR" sz="3600" b="1" dirty="0" smtClean="0">
                <a:solidFill>
                  <a:schemeClr val="tx2"/>
                </a:solidFill>
              </a:rPr>
              <a:t>Πλούτωνας</a:t>
            </a:r>
          </a:p>
          <a:p>
            <a:pPr algn="ctr"/>
            <a:r>
              <a:rPr lang="el-GR" sz="3600" b="1" dirty="0" smtClean="0">
                <a:solidFill>
                  <a:schemeClr val="tx2"/>
                </a:solidFill>
              </a:rPr>
              <a:t> </a:t>
            </a:r>
          </a:p>
          <a:p>
            <a:pPr algn="ctr"/>
            <a:r>
              <a:rPr lang="el-GR" sz="3600" b="1" dirty="0" smtClean="0">
                <a:solidFill>
                  <a:schemeClr val="tx2"/>
                </a:solidFill>
              </a:rPr>
              <a:t>Ο βασιλιάς του κάτω κόσμου είχε ως κύριο σύμβολο της εξουσίας του την "</a:t>
            </a:r>
            <a:r>
              <a:rPr lang="el-GR" sz="3600" b="1" dirty="0" err="1" smtClean="0">
                <a:solidFill>
                  <a:schemeClr val="tx2"/>
                </a:solidFill>
              </a:rPr>
              <a:t>κυνή</a:t>
            </a:r>
            <a:r>
              <a:rPr lang="el-GR" sz="3600" b="1" dirty="0" smtClean="0">
                <a:solidFill>
                  <a:schemeClr val="tx2"/>
                </a:solidFill>
              </a:rPr>
              <a:t>", που έκανε αόρατο όποιον την είχε. Κατάφερε να αρπάξει την Περσεφόνη, αφού του επέτρεψε ο πατέρας της, ο Δίας, και μετά να την ξεγελάσει, δίνοντάς της να φάει ένα γλυκό σπυρί από ρόδι, ώστε να μένει λίγους μήνες με αυτόν και λίγους μήνες με τη μητέρα της.</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7.gif"/>
          <p:cNvPicPr>
            <a:picLocks noChangeAspect="1" noChangeArrowheads="1"/>
          </p:cNvPicPr>
          <p:nvPr/>
        </p:nvPicPr>
        <p:blipFill>
          <a:blip r:embed="rId2" cstate="print"/>
          <a:srcRect/>
          <a:stretch>
            <a:fillRect/>
          </a:stretch>
        </p:blipFill>
        <p:spPr bwMode="auto">
          <a:xfrm>
            <a:off x="0" y="0"/>
            <a:ext cx="7712439" cy="6858000"/>
          </a:xfrm>
          <a:prstGeom prst="rect">
            <a:avLst/>
          </a:prstGeom>
          <a:noFill/>
          <a:ln w="9525">
            <a:noFill/>
            <a:miter lim="800000"/>
            <a:headEnd/>
            <a:tailEnd/>
          </a:ln>
        </p:spPr>
      </p:pic>
      <p:sp>
        <p:nvSpPr>
          <p:cNvPr id="3" name="2 - Ορθογώνιο"/>
          <p:cNvSpPr/>
          <p:nvPr/>
        </p:nvSpPr>
        <p:spPr>
          <a:xfrm>
            <a:off x="3538197" y="3947572"/>
            <a:ext cx="5642315" cy="1569660"/>
          </a:xfrm>
          <a:prstGeom prst="rect">
            <a:avLst/>
          </a:prstGeom>
          <a:noFill/>
        </p:spPr>
        <p:txBody>
          <a:bodyPr wrap="none" lIns="91440" tIns="45720" rIns="91440" bIns="45720">
            <a:spAutoFit/>
          </a:bodyPr>
          <a:lstStyle/>
          <a:p>
            <a:pPr algn="ctr"/>
            <a:r>
              <a:rPr lang="el-GR"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ΗΦΑΙΣΤΟΣ</a:t>
            </a:r>
            <a:endParaRPr lang="el-GR"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548680"/>
            <a:ext cx="9144000" cy="5909310"/>
          </a:xfrm>
          <a:prstGeom prst="rect">
            <a:avLst/>
          </a:prstGeom>
          <a:noFill/>
        </p:spPr>
        <p:txBody>
          <a:bodyPr wrap="square" rtlCol="0">
            <a:spAutoFit/>
          </a:bodyPr>
          <a:lstStyle/>
          <a:p>
            <a:pPr algn="ctr"/>
            <a:r>
              <a:rPr lang="el-GR" sz="3600" b="1" dirty="0" smtClean="0">
                <a:solidFill>
                  <a:schemeClr val="tx2"/>
                </a:solidFill>
              </a:rPr>
              <a:t>Ήφαιστος</a:t>
            </a:r>
          </a:p>
          <a:p>
            <a:pPr algn="ctr"/>
            <a:r>
              <a:rPr lang="el-GR" sz="3600" b="1" dirty="0" smtClean="0">
                <a:solidFill>
                  <a:schemeClr val="tx2"/>
                </a:solidFill>
              </a:rPr>
              <a:t> </a:t>
            </a:r>
          </a:p>
          <a:p>
            <a:pPr algn="ctr"/>
            <a:r>
              <a:rPr lang="el-GR" sz="3600" b="1" dirty="0" smtClean="0">
                <a:solidFill>
                  <a:schemeClr val="tx2"/>
                </a:solidFill>
              </a:rPr>
              <a:t>Γιος του Δία και της Ήρας και ο κουτσός θεός της φωτιάς, της μεταλλουργίας και των ηφαιστείων. Η μητέρα του τον πέταξε από τον Όλυμπο, όταν γεννήθηκε. Στο εργαστήρι του, στον Όλυμπο, έφτιαξε πολλές και υπέροχες κατασκευές, παλάτια και την ασπίδα του Αχιλλέα. Δημιούργησε ακόμη την πρώτη γυναίκα, την Πανδώρα.</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8.gif"/>
          <p:cNvPicPr>
            <a:picLocks noChangeAspect="1" noChangeArrowheads="1"/>
          </p:cNvPicPr>
          <p:nvPr/>
        </p:nvPicPr>
        <p:blipFill>
          <a:blip r:embed="rId2" cstate="print"/>
          <a:srcRect/>
          <a:stretch>
            <a:fillRect/>
          </a:stretch>
        </p:blipFill>
        <p:spPr bwMode="auto">
          <a:xfrm>
            <a:off x="0" y="0"/>
            <a:ext cx="4716016" cy="6906789"/>
          </a:xfrm>
          <a:prstGeom prst="rect">
            <a:avLst/>
          </a:prstGeom>
          <a:noFill/>
          <a:ln w="9525">
            <a:noFill/>
            <a:miter lim="800000"/>
            <a:headEnd/>
            <a:tailEnd/>
          </a:ln>
        </p:spPr>
      </p:pic>
      <p:sp>
        <p:nvSpPr>
          <p:cNvPr id="3" name="2 - Ορθογώνιο"/>
          <p:cNvSpPr/>
          <p:nvPr/>
        </p:nvSpPr>
        <p:spPr>
          <a:xfrm>
            <a:off x="5091312" y="2492896"/>
            <a:ext cx="387317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ΕΡΜΗΣ</a:t>
            </a:r>
            <a:endParaRPr lang="el-GR"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44624"/>
            <a:ext cx="7992888" cy="6463308"/>
          </a:xfrm>
          <a:prstGeom prst="rect">
            <a:avLst/>
          </a:prstGeom>
          <a:noFill/>
        </p:spPr>
        <p:txBody>
          <a:bodyPr wrap="square" rtlCol="0">
            <a:spAutoFit/>
          </a:bodyPr>
          <a:lstStyle/>
          <a:p>
            <a:pPr algn="ctr"/>
            <a:r>
              <a:rPr lang="el-GR" sz="3600" b="1" dirty="0" smtClean="0">
                <a:solidFill>
                  <a:schemeClr val="tx2"/>
                </a:solidFill>
              </a:rPr>
              <a:t>Ερμής</a:t>
            </a:r>
          </a:p>
          <a:p>
            <a:pPr algn="ctr"/>
            <a:r>
              <a:rPr lang="el-GR" sz="3600" b="1" dirty="0" smtClean="0">
                <a:solidFill>
                  <a:schemeClr val="tx2"/>
                </a:solidFill>
              </a:rPr>
              <a:t> </a:t>
            </a:r>
          </a:p>
          <a:p>
            <a:pPr algn="ctr"/>
            <a:r>
              <a:rPr lang="el-GR" sz="3600" b="1" dirty="0" smtClean="0">
                <a:solidFill>
                  <a:schemeClr val="tx2"/>
                </a:solidFill>
              </a:rPr>
              <a:t>Ο γιος του Δία και της Μαίας ήταν αγγελιοφόρος των θεών, ψυχοπομπός, αλλά και προστάτης των κλεφτών. Φορούσε τα φτερωτά σανδάλια, το κηρύκειο, στο οποίο ενώνονται δυο φίδια, και τον </a:t>
            </a:r>
            <a:r>
              <a:rPr lang="el-GR" sz="3600" b="1" dirty="0" err="1" smtClean="0">
                <a:solidFill>
                  <a:schemeClr val="tx2"/>
                </a:solidFill>
              </a:rPr>
              <a:t>πέτασσο</a:t>
            </a:r>
            <a:r>
              <a:rPr lang="el-GR" sz="3600" b="1" dirty="0" smtClean="0">
                <a:solidFill>
                  <a:schemeClr val="tx2"/>
                </a:solidFill>
              </a:rPr>
              <a:t> που τον έκανε αόρατο. Συμπαραστάθηκε στον Οδυσσέα και τον Περσέα στις δύσκολες στιγμές τους.</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Δίας (μυθολογία) - Βικιπαίδεια"/>
          <p:cNvPicPr>
            <a:picLocks noChangeAspect="1" noChangeArrowheads="1"/>
          </p:cNvPicPr>
          <p:nvPr/>
        </p:nvPicPr>
        <p:blipFill>
          <a:blip r:embed="rId2" cstate="print"/>
          <a:srcRect/>
          <a:stretch>
            <a:fillRect/>
          </a:stretch>
        </p:blipFill>
        <p:spPr bwMode="auto">
          <a:xfrm>
            <a:off x="43091" y="54528"/>
            <a:ext cx="4168869" cy="6803471"/>
          </a:xfrm>
          <a:prstGeom prst="rect">
            <a:avLst/>
          </a:prstGeom>
          <a:noFill/>
        </p:spPr>
      </p:pic>
      <p:sp>
        <p:nvSpPr>
          <p:cNvPr id="4" name="3 - Ορθογώνιο"/>
          <p:cNvSpPr/>
          <p:nvPr/>
        </p:nvSpPr>
        <p:spPr>
          <a:xfrm>
            <a:off x="5076056" y="2348880"/>
            <a:ext cx="3168352" cy="1569660"/>
          </a:xfrm>
          <a:prstGeom prst="rect">
            <a:avLst/>
          </a:prstGeom>
          <a:noFill/>
        </p:spPr>
        <p:txBody>
          <a:bodyPr wrap="square" lIns="91440" tIns="45720" rIns="91440" bIns="45720">
            <a:spAutoFit/>
          </a:bodyPr>
          <a:lstStyle/>
          <a:p>
            <a:pPr algn="ctr"/>
            <a:r>
              <a:rPr lang="el-GR"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ΔΙΑΣ</a:t>
            </a:r>
            <a:endParaRPr lang="el-GR"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Ο Άρης (Borghese-Λούβρου).jpg"/>
          <p:cNvPicPr>
            <a:picLocks noChangeAspect="1" noChangeArrowheads="1"/>
          </p:cNvPicPr>
          <p:nvPr/>
        </p:nvPicPr>
        <p:blipFill>
          <a:blip r:embed="rId2" cstate="print"/>
          <a:srcRect/>
          <a:stretch>
            <a:fillRect/>
          </a:stretch>
        </p:blipFill>
        <p:spPr bwMode="auto">
          <a:xfrm>
            <a:off x="-36512" y="-27384"/>
            <a:ext cx="4632449" cy="6967712"/>
          </a:xfrm>
          <a:prstGeom prst="rect">
            <a:avLst/>
          </a:prstGeom>
          <a:noFill/>
        </p:spPr>
      </p:pic>
      <p:sp>
        <p:nvSpPr>
          <p:cNvPr id="3" name="2 - Ορθογώνιο"/>
          <p:cNvSpPr/>
          <p:nvPr/>
        </p:nvSpPr>
        <p:spPr>
          <a:xfrm>
            <a:off x="5292080" y="2363396"/>
            <a:ext cx="2941832" cy="1569660"/>
          </a:xfrm>
          <a:prstGeom prst="rect">
            <a:avLst/>
          </a:prstGeom>
          <a:noFill/>
        </p:spPr>
        <p:txBody>
          <a:bodyPr wrap="none" lIns="91440" tIns="45720" rIns="91440" bIns="45720">
            <a:spAutoFit/>
          </a:bodyPr>
          <a:lstStyle/>
          <a:p>
            <a:pPr algn="ctr"/>
            <a:r>
              <a:rPr lang="el-G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ΑΡΗΣ</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692696"/>
            <a:ext cx="9144000" cy="5293757"/>
          </a:xfrm>
          <a:prstGeom prst="rect">
            <a:avLst/>
          </a:prstGeom>
          <a:noFill/>
        </p:spPr>
        <p:txBody>
          <a:bodyPr wrap="square" rtlCol="0">
            <a:spAutoFit/>
          </a:bodyPr>
          <a:lstStyle/>
          <a:p>
            <a:pPr algn="ctr"/>
            <a:r>
              <a:rPr lang="el-GR" sz="4000" b="1" dirty="0" smtClean="0">
                <a:solidFill>
                  <a:schemeClr val="tx2"/>
                </a:solidFill>
              </a:rPr>
              <a:t>Άρης</a:t>
            </a:r>
          </a:p>
          <a:p>
            <a:pPr algn="ctr"/>
            <a:r>
              <a:rPr lang="el-GR" sz="4000" b="1" dirty="0" smtClean="0">
                <a:solidFill>
                  <a:schemeClr val="tx2"/>
                </a:solidFill>
              </a:rPr>
              <a:t> </a:t>
            </a:r>
          </a:p>
          <a:p>
            <a:pPr algn="ctr"/>
            <a:r>
              <a:rPr lang="el-GR" sz="4000" b="1" dirty="0" smtClean="0">
                <a:solidFill>
                  <a:schemeClr val="tx2"/>
                </a:solidFill>
              </a:rPr>
              <a:t>Γιος του Δία και της Ήρας, και θεός του πολέμου. Η Αθηνά πάντα νικούσε τον αδερφό της, που αντιπροσώπευε τη βία, με την εξυπνάδα της. Είχε σχέση με την Αφροδίτη και απέκτησε μαζί της την Αρμονία.</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0.jpg"/>
          <p:cNvPicPr>
            <a:picLocks noChangeAspect="1" noChangeArrowheads="1"/>
          </p:cNvPicPr>
          <p:nvPr/>
        </p:nvPicPr>
        <p:blipFill>
          <a:blip r:embed="rId2" cstate="print"/>
          <a:srcRect/>
          <a:stretch>
            <a:fillRect/>
          </a:stretch>
        </p:blipFill>
        <p:spPr bwMode="auto">
          <a:xfrm>
            <a:off x="0" y="0"/>
            <a:ext cx="5292080" cy="6783103"/>
          </a:xfrm>
          <a:prstGeom prst="rect">
            <a:avLst/>
          </a:prstGeom>
          <a:noFill/>
          <a:ln w="9525">
            <a:noFill/>
            <a:miter lim="800000"/>
            <a:headEnd/>
            <a:tailEnd/>
          </a:ln>
        </p:spPr>
      </p:pic>
      <p:sp>
        <p:nvSpPr>
          <p:cNvPr id="3" name="2 - Ορθογώνιο"/>
          <p:cNvSpPr/>
          <p:nvPr/>
        </p:nvSpPr>
        <p:spPr>
          <a:xfrm>
            <a:off x="5040146" y="1124744"/>
            <a:ext cx="4068358" cy="1569660"/>
          </a:xfrm>
          <a:prstGeom prst="rect">
            <a:avLst/>
          </a:prstGeom>
          <a:noFill/>
        </p:spPr>
        <p:txBody>
          <a:bodyPr wrap="none" lIns="91440" tIns="45720" rIns="91440" bIns="45720">
            <a:spAutoFit/>
          </a:bodyPr>
          <a:lstStyle/>
          <a:p>
            <a:pPr algn="ctr"/>
            <a:r>
              <a:rPr lang="el-G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ΑΘΗΝΑ</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620688"/>
            <a:ext cx="9144000" cy="5539978"/>
          </a:xfrm>
          <a:prstGeom prst="rect">
            <a:avLst/>
          </a:prstGeom>
          <a:noFill/>
        </p:spPr>
        <p:txBody>
          <a:bodyPr wrap="square" rtlCol="0">
            <a:spAutoFit/>
          </a:bodyPr>
          <a:lstStyle/>
          <a:p>
            <a:pPr algn="ctr"/>
            <a:r>
              <a:rPr lang="el-GR" sz="2800" b="1" dirty="0" smtClean="0">
                <a:solidFill>
                  <a:schemeClr val="tx2"/>
                </a:solidFill>
              </a:rPr>
              <a:t>Αθηνά</a:t>
            </a:r>
          </a:p>
          <a:p>
            <a:pPr algn="ctr"/>
            <a:r>
              <a:rPr lang="el-GR" sz="2800" b="1" dirty="0" smtClean="0">
                <a:solidFill>
                  <a:schemeClr val="tx2"/>
                </a:solidFill>
              </a:rPr>
              <a:t> </a:t>
            </a:r>
          </a:p>
          <a:p>
            <a:pPr algn="ctr"/>
            <a:r>
              <a:rPr lang="el-GR" sz="2800" b="1" dirty="0" smtClean="0">
                <a:solidFill>
                  <a:schemeClr val="tx2"/>
                </a:solidFill>
              </a:rPr>
              <a:t>Η </a:t>
            </a:r>
            <a:r>
              <a:rPr lang="el-GR" sz="2800" b="1" dirty="0" smtClean="0">
                <a:solidFill>
                  <a:schemeClr val="tx2"/>
                </a:solidFill>
              </a:rPr>
              <a:t>Αθηνά θεά </a:t>
            </a:r>
            <a:r>
              <a:rPr lang="el-GR" sz="2800" b="1" dirty="0" smtClean="0">
                <a:solidFill>
                  <a:schemeClr val="tx2"/>
                </a:solidFill>
              </a:rPr>
              <a:t>της σοφίας, των τεχνών και του πολέμου ξεπήδησε πάνοπλη από το κεφάλι του πατέρα της, του Δία. Ο Δίας κατάπιε τη μητέρα της, τη </a:t>
            </a:r>
            <a:r>
              <a:rPr lang="el-GR" sz="2800" b="1" dirty="0" err="1" smtClean="0">
                <a:solidFill>
                  <a:schemeClr val="tx2"/>
                </a:solidFill>
              </a:rPr>
              <a:t>Μήτιδα</a:t>
            </a:r>
            <a:r>
              <a:rPr lang="el-GR" sz="2800" b="1" dirty="0" smtClean="0">
                <a:solidFill>
                  <a:schemeClr val="tx2"/>
                </a:solidFill>
              </a:rPr>
              <a:t>, επειδή ένας χρησμός έλεγε ότι θα γεννούσε ένα γιο, που θα έπαιρνε την εξουσία από το Δία. Διαγωνίστηκε με το θείο της, τον Ποσειδώνα, για το ποιος θα κέρδιζε μια πόλη. Ο </a:t>
            </a:r>
            <a:r>
              <a:rPr lang="el-GR" sz="2800" b="1" dirty="0" smtClean="0">
                <a:solidFill>
                  <a:schemeClr val="tx2"/>
                </a:solidFill>
              </a:rPr>
              <a:t>Ποσειδώνας </a:t>
            </a:r>
            <a:r>
              <a:rPr lang="el-GR" sz="2800" b="1" dirty="0" smtClean="0">
                <a:solidFill>
                  <a:schemeClr val="tx2"/>
                </a:solidFill>
              </a:rPr>
              <a:t>προσέφερε ένα κατάλευκο άλογο ή πηγή και η θεά προσέφερε μια ελιά. Η πόλη πήρε το όνομά της και ο </a:t>
            </a:r>
            <a:r>
              <a:rPr lang="el-GR" sz="2800" b="1" dirty="0" smtClean="0">
                <a:solidFill>
                  <a:schemeClr val="tx2"/>
                </a:solidFill>
              </a:rPr>
              <a:t>Παρθενώνας </a:t>
            </a:r>
            <a:r>
              <a:rPr lang="el-GR" sz="2800" b="1" dirty="0" smtClean="0">
                <a:solidFill>
                  <a:schemeClr val="tx2"/>
                </a:solidFill>
              </a:rPr>
              <a:t>ήταν αφιερωμένος σε </a:t>
            </a:r>
          </a:p>
          <a:p>
            <a:pPr algn="ctr"/>
            <a:r>
              <a:rPr lang="el-GR" sz="2800" b="1" dirty="0" smtClean="0">
                <a:solidFill>
                  <a:schemeClr val="tx2"/>
                </a:solidFill>
              </a:rPr>
              <a:t>αυτή.</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SiriusANews: ΔΙΟΝΥΣΟΣ - ΔΙΟΝΥΣΙΑΚΗ ΛΑΤΡΕΙΑ"/>
          <p:cNvPicPr>
            <a:picLocks noChangeAspect="1" noChangeArrowheads="1"/>
          </p:cNvPicPr>
          <p:nvPr/>
        </p:nvPicPr>
        <p:blipFill>
          <a:blip r:embed="rId2" cstate="print"/>
          <a:srcRect/>
          <a:stretch>
            <a:fillRect/>
          </a:stretch>
        </p:blipFill>
        <p:spPr bwMode="auto">
          <a:xfrm>
            <a:off x="-36512" y="0"/>
            <a:ext cx="4829577" cy="6858000"/>
          </a:xfrm>
          <a:prstGeom prst="rect">
            <a:avLst/>
          </a:prstGeom>
          <a:noFill/>
        </p:spPr>
      </p:pic>
      <p:sp>
        <p:nvSpPr>
          <p:cNvPr id="5" name="4 - Ορθογώνιο"/>
          <p:cNvSpPr/>
          <p:nvPr/>
        </p:nvSpPr>
        <p:spPr>
          <a:xfrm>
            <a:off x="3635896" y="4379620"/>
            <a:ext cx="5497019" cy="1569660"/>
          </a:xfrm>
          <a:prstGeom prst="rect">
            <a:avLst/>
          </a:prstGeom>
          <a:noFill/>
        </p:spPr>
        <p:txBody>
          <a:bodyPr wrap="none" lIns="91440" tIns="45720" rIns="91440" bIns="45720">
            <a:spAutoFit/>
          </a:bodyPr>
          <a:lstStyle/>
          <a:p>
            <a:pPr algn="ctr"/>
            <a:r>
              <a:rPr lang="el-G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ΔΙΟΝΥΣΟΣ</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16632"/>
            <a:ext cx="9144000" cy="6124754"/>
          </a:xfrm>
          <a:prstGeom prst="rect">
            <a:avLst/>
          </a:prstGeom>
          <a:noFill/>
        </p:spPr>
        <p:txBody>
          <a:bodyPr wrap="square" rtlCol="0">
            <a:spAutoFit/>
          </a:bodyPr>
          <a:lstStyle/>
          <a:p>
            <a:pPr algn="ctr"/>
            <a:r>
              <a:rPr lang="el-GR" sz="5400" b="1" dirty="0" smtClean="0">
                <a:solidFill>
                  <a:schemeClr val="tx2"/>
                </a:solidFill>
              </a:rPr>
              <a:t>Διόνυσος</a:t>
            </a:r>
          </a:p>
          <a:p>
            <a:pPr algn="ctr"/>
            <a:r>
              <a:rPr lang="el-GR" sz="3200" b="1" dirty="0" smtClean="0">
                <a:solidFill>
                  <a:schemeClr val="tx2"/>
                </a:solidFill>
              </a:rPr>
              <a:t> </a:t>
            </a:r>
          </a:p>
          <a:p>
            <a:pPr algn="ctr"/>
            <a:r>
              <a:rPr lang="el-GR" sz="3200" b="1" dirty="0" smtClean="0">
                <a:solidFill>
                  <a:schemeClr val="tx2"/>
                </a:solidFill>
              </a:rPr>
              <a:t>Ο εύθυμος αλλά και σκοτεινός θεός του κρασιού, είχε μητέρα τη Σεμέλη, η οποία, με δόλια προτροπή της Ήρας, ζήτησε από τον πατέρα του, το Δία, να της εμφανιστεί με τη θεϊκή του μορφή. Η Σεμέλη δεν άντεξε και ο Δίας πήρε το μωρό που είχε στα σπλάχνα της και το έραψε στο μηρό του. Έτσι, ο θεός ξαναγεννήθηκε από τον πατέρα του. Τον συντρόφευαν οι Μαινάδες, οι Σάτυροι και οι </a:t>
            </a:r>
            <a:r>
              <a:rPr lang="el-GR" sz="3200" b="1" dirty="0" err="1" smtClean="0">
                <a:solidFill>
                  <a:schemeClr val="tx2"/>
                </a:solidFill>
              </a:rPr>
              <a:t>Σειληνοί</a:t>
            </a:r>
            <a:r>
              <a:rPr lang="el-GR" sz="3200" b="1" dirty="0" smtClean="0">
                <a:solidFill>
                  <a:schemeClr val="tx2"/>
                </a:solidFill>
              </a:rPr>
              <a:t>.</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3.jpg"/>
          <p:cNvPicPr>
            <a:picLocks noChangeAspect="1" noChangeArrowheads="1"/>
          </p:cNvPicPr>
          <p:nvPr/>
        </p:nvPicPr>
        <p:blipFill>
          <a:blip r:embed="rId2" cstate="print"/>
          <a:srcRect/>
          <a:stretch>
            <a:fillRect/>
          </a:stretch>
        </p:blipFill>
        <p:spPr bwMode="auto">
          <a:xfrm>
            <a:off x="0" y="0"/>
            <a:ext cx="5580112" cy="6867830"/>
          </a:xfrm>
          <a:prstGeom prst="rect">
            <a:avLst/>
          </a:prstGeom>
          <a:noFill/>
          <a:ln w="9525">
            <a:noFill/>
            <a:miter lim="800000"/>
            <a:headEnd/>
            <a:tailEnd/>
          </a:ln>
        </p:spPr>
      </p:pic>
      <p:sp>
        <p:nvSpPr>
          <p:cNvPr id="3" name="2 - Ορθογώνιο"/>
          <p:cNvSpPr/>
          <p:nvPr/>
        </p:nvSpPr>
        <p:spPr>
          <a:xfrm>
            <a:off x="3956389" y="1484784"/>
            <a:ext cx="5224123" cy="1569660"/>
          </a:xfrm>
          <a:prstGeom prst="rect">
            <a:avLst/>
          </a:prstGeom>
          <a:noFill/>
        </p:spPr>
        <p:txBody>
          <a:bodyPr wrap="none" lIns="91440" tIns="45720" rIns="91440" bIns="45720">
            <a:spAutoFit/>
          </a:bodyPr>
          <a:lstStyle/>
          <a:p>
            <a:pPr algn="ctr"/>
            <a:r>
              <a:rPr lang="el-G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ΑΡΤΕΜΗΣ</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4624"/>
            <a:ext cx="9144000" cy="5539978"/>
          </a:xfrm>
          <a:prstGeom prst="rect">
            <a:avLst/>
          </a:prstGeom>
          <a:noFill/>
        </p:spPr>
        <p:txBody>
          <a:bodyPr wrap="square" rtlCol="0">
            <a:spAutoFit/>
          </a:bodyPr>
          <a:lstStyle/>
          <a:p>
            <a:pPr algn="ctr"/>
            <a:r>
              <a:rPr lang="el-GR" sz="4800" b="1" dirty="0" smtClean="0">
                <a:solidFill>
                  <a:schemeClr val="tx2"/>
                </a:solidFill>
              </a:rPr>
              <a:t>Άρτεμης</a:t>
            </a:r>
            <a:endParaRPr lang="el-GR" sz="4800" b="1" dirty="0" smtClean="0">
              <a:solidFill>
                <a:schemeClr val="tx2"/>
              </a:solidFill>
            </a:endParaRPr>
          </a:p>
          <a:p>
            <a:pPr algn="ctr"/>
            <a:r>
              <a:rPr lang="el-GR" sz="3200" b="1" dirty="0" smtClean="0">
                <a:solidFill>
                  <a:schemeClr val="tx2"/>
                </a:solidFill>
              </a:rPr>
              <a:t> </a:t>
            </a:r>
          </a:p>
          <a:p>
            <a:pPr algn="ctr"/>
            <a:r>
              <a:rPr lang="el-GR" sz="3200" b="1" dirty="0" smtClean="0">
                <a:solidFill>
                  <a:schemeClr val="tx2"/>
                </a:solidFill>
              </a:rPr>
              <a:t>Δίδυμη αδερφή του Απόλλωνα, προστάτιδα του κυνηγιού, των ζώων και των μικρών παιδιών. Ήταν αμείλικτη θεά και τα θανατηφόρα βέλη της στρέφονταν κατά των πάντων. Σκότωσε μαζί με τον αδερφό </a:t>
            </a:r>
            <a:r>
              <a:rPr lang="el-GR" sz="3200" b="1" dirty="0" smtClean="0">
                <a:solidFill>
                  <a:schemeClr val="tx2"/>
                </a:solidFill>
              </a:rPr>
              <a:t>της, </a:t>
            </a:r>
            <a:r>
              <a:rPr lang="el-GR" sz="3200" b="1" dirty="0" smtClean="0">
                <a:solidFill>
                  <a:schemeClr val="tx2"/>
                </a:solidFill>
              </a:rPr>
              <a:t>τα παιδιά της Νιόβης, επειδή αυτή περηφανεύτηκε ότι η Λητώ είχε γεννήσει μόνο δύο παιδιά, ενώ η Νιόβη δεκατέσσερα πανέμορφα παιδιά. Το ιερό της ζώο ήταν το ελάφι.</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C:\Users\ΓΙΩΡΓΟΣ\Desktop\Εικόνα1.jpg"/>
          <p:cNvPicPr>
            <a:picLocks noChangeAspect="1" noChangeArrowheads="1"/>
          </p:cNvPicPr>
          <p:nvPr/>
        </p:nvPicPr>
        <p:blipFill>
          <a:blip r:embed="rId2" cstate="print"/>
          <a:srcRect/>
          <a:stretch>
            <a:fillRect/>
          </a:stretch>
        </p:blipFill>
        <p:spPr bwMode="auto">
          <a:xfrm>
            <a:off x="-36512" y="0"/>
            <a:ext cx="3990055" cy="6901379"/>
          </a:xfrm>
          <a:prstGeom prst="rect">
            <a:avLst/>
          </a:prstGeom>
          <a:noFill/>
        </p:spPr>
      </p:pic>
      <p:sp>
        <p:nvSpPr>
          <p:cNvPr id="5" name="4 - Ορθογώνιο"/>
          <p:cNvSpPr/>
          <p:nvPr/>
        </p:nvSpPr>
        <p:spPr>
          <a:xfrm>
            <a:off x="3444905" y="2276872"/>
            <a:ext cx="5807615" cy="1569660"/>
          </a:xfrm>
          <a:prstGeom prst="rect">
            <a:avLst/>
          </a:prstGeom>
          <a:noFill/>
        </p:spPr>
        <p:txBody>
          <a:bodyPr wrap="none" lIns="91440" tIns="45720" rIns="91440" bIns="45720">
            <a:spAutoFit/>
          </a:bodyPr>
          <a:lstStyle/>
          <a:p>
            <a:pPr algn="ctr"/>
            <a:r>
              <a:rPr lang="el-GR"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ΑΦΡΟΔΙΤΗ</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99392"/>
            <a:ext cx="9144000" cy="6278642"/>
          </a:xfrm>
          <a:prstGeom prst="rect">
            <a:avLst/>
          </a:prstGeom>
          <a:noFill/>
        </p:spPr>
        <p:txBody>
          <a:bodyPr wrap="square" rtlCol="0">
            <a:spAutoFit/>
          </a:bodyPr>
          <a:lstStyle/>
          <a:p>
            <a:pPr algn="ctr"/>
            <a:r>
              <a:rPr lang="el-GR" sz="4800" b="1" dirty="0" smtClean="0">
                <a:solidFill>
                  <a:schemeClr val="tx2"/>
                </a:solidFill>
              </a:rPr>
              <a:t>Αφροδίτη</a:t>
            </a:r>
          </a:p>
          <a:p>
            <a:pPr algn="ctr"/>
            <a:r>
              <a:rPr lang="el-GR" sz="2800" b="1" dirty="0" smtClean="0">
                <a:solidFill>
                  <a:schemeClr val="tx2"/>
                </a:solidFill>
              </a:rPr>
              <a:t> </a:t>
            </a:r>
          </a:p>
          <a:p>
            <a:pPr algn="ctr"/>
            <a:r>
              <a:rPr lang="el-GR" sz="2800" b="1" dirty="0" smtClean="0">
                <a:solidFill>
                  <a:schemeClr val="tx2"/>
                </a:solidFill>
              </a:rPr>
              <a:t>Η θεά της ομορφιάς και του έρωτα ήταν γυναίκα του Ήφαιστου. Γεννήθηκε στη θάλασσα και, πάνω σε ένα τεράστιο κοχύλι, ο Ζέφυρος την ταξίδεψε για πολύ καιρό, ώσπου έφτασε στην Κύπρο. Εκεί την υποδέχτηκαν οι Ώρες, οι οποίες την έντυσαν με πανέμορφα ρούχα και τη στόλισαν με υπέροχα κοσμήματα. Προκάλεσε τον Τρωικό πόλεμο, όταν στην περίφημη κρίση του </a:t>
            </a:r>
            <a:r>
              <a:rPr lang="el-GR" sz="2800" b="1" dirty="0" err="1" smtClean="0">
                <a:solidFill>
                  <a:schemeClr val="tx2"/>
                </a:solidFill>
              </a:rPr>
              <a:t>Πάρη</a:t>
            </a:r>
            <a:r>
              <a:rPr lang="el-GR" sz="2800" b="1" dirty="0" smtClean="0">
                <a:solidFill>
                  <a:schemeClr val="tx2"/>
                </a:solidFill>
              </a:rPr>
              <a:t> </a:t>
            </a:r>
            <a:r>
              <a:rPr lang="el-GR" sz="2800" b="1" dirty="0" smtClean="0">
                <a:solidFill>
                  <a:schemeClr val="tx2"/>
                </a:solidFill>
              </a:rPr>
              <a:t>κατάφερε να πάρει από αυτόν το βραβείο της πιο όμορφης θεάς, σε βάρος της Ήρας και της Αθηνάς, επειδή του προσέφερε την Ωραία Ελένη της Σπάρτης. Πασίγνωστο είναι το άγαλμά της που βρέθηκε στη Μήλο.</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6512" y="404664"/>
            <a:ext cx="9144000" cy="6001643"/>
          </a:xfrm>
          <a:prstGeom prst="rect">
            <a:avLst/>
          </a:prstGeom>
          <a:noFill/>
        </p:spPr>
        <p:txBody>
          <a:bodyPr wrap="square" rtlCol="0">
            <a:spAutoFit/>
          </a:bodyPr>
          <a:lstStyle/>
          <a:p>
            <a:pPr algn="ctr"/>
            <a:r>
              <a:rPr lang="el-GR" sz="6000" b="1" dirty="0" smtClean="0">
                <a:solidFill>
                  <a:schemeClr val="tx2"/>
                </a:solidFill>
              </a:rPr>
              <a:t>Δίας</a:t>
            </a:r>
            <a:endParaRPr lang="el-GR" sz="6000" b="1" dirty="0" smtClean="0">
              <a:solidFill>
                <a:schemeClr val="tx2"/>
              </a:solidFill>
            </a:endParaRPr>
          </a:p>
          <a:p>
            <a:r>
              <a:rPr lang="el-GR" dirty="0" smtClean="0"/>
              <a:t> </a:t>
            </a:r>
          </a:p>
          <a:p>
            <a:pPr algn="ctr"/>
            <a:r>
              <a:rPr lang="el-GR" sz="3200" dirty="0" smtClean="0">
                <a:solidFill>
                  <a:schemeClr val="tx2">
                    <a:lumMod val="50000"/>
                  </a:schemeClr>
                </a:solidFill>
              </a:rPr>
              <a:t>Γιος του Κρόνου και της Ρέας, κατόρθωσε να πάρει την εξουσία του κόσμου από τον πατέρα του. Ήταν προστάτης της φιλοξενίας, των ικετών και του όρκου. Ο πατέρας των θεών και των ανθρώπων, κάποτε, ερωτεύτηκε την Ευρώπη και την πλησίασε μεταμορφωμένος σε ταύρο, την άρπαξε και απέκτησε μαζί της το Μίνωα και το Ραδάμανθυ. Παρουσιάστηκε ακόμη στη Δανάη ως χρυσή βροχή και από το σμίξιμό τους γεννήθηκε ο Περσέας.</a:t>
            </a:r>
          </a:p>
          <a:p>
            <a:endParaRPr lang="el-GR" dirty="0"/>
          </a:p>
        </p:txBody>
      </p:sp>
      <p:sp>
        <p:nvSpPr>
          <p:cNvPr id="7" name="6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1.jpg"/>
          <p:cNvPicPr>
            <a:picLocks noChangeAspect="1" noChangeArrowheads="1"/>
          </p:cNvPicPr>
          <p:nvPr/>
        </p:nvPicPr>
        <p:blipFill>
          <a:blip r:embed="rId2" cstate="print"/>
          <a:srcRect/>
          <a:stretch>
            <a:fillRect/>
          </a:stretch>
        </p:blipFill>
        <p:spPr bwMode="auto">
          <a:xfrm>
            <a:off x="0" y="0"/>
            <a:ext cx="5675586" cy="6858000"/>
          </a:xfrm>
          <a:prstGeom prst="rect">
            <a:avLst/>
          </a:prstGeom>
          <a:noFill/>
          <a:ln w="9525">
            <a:noFill/>
            <a:miter lim="800000"/>
            <a:headEnd/>
            <a:tailEnd/>
          </a:ln>
        </p:spPr>
      </p:pic>
      <p:sp>
        <p:nvSpPr>
          <p:cNvPr id="3" name="2 - Ορθογώνιο"/>
          <p:cNvSpPr/>
          <p:nvPr/>
        </p:nvSpPr>
        <p:spPr>
          <a:xfrm>
            <a:off x="6396280" y="2291388"/>
            <a:ext cx="2280176" cy="1569660"/>
          </a:xfrm>
          <a:prstGeom prst="rect">
            <a:avLst/>
          </a:prstGeom>
          <a:noFill/>
        </p:spPr>
        <p:txBody>
          <a:bodyPr wrap="none" lIns="91440" tIns="45720" rIns="91440" bIns="45720">
            <a:spAutoFit/>
          </a:bodyPr>
          <a:lstStyle/>
          <a:p>
            <a:pPr algn="ctr"/>
            <a:r>
              <a:rPr lang="el-GR"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ΗΡΑ</a:t>
            </a:r>
            <a:endParaRPr lang="el-GR"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7384"/>
            <a:ext cx="9144000" cy="6309420"/>
          </a:xfrm>
          <a:prstGeom prst="rect">
            <a:avLst/>
          </a:prstGeom>
          <a:noFill/>
        </p:spPr>
        <p:txBody>
          <a:bodyPr wrap="square" rtlCol="0">
            <a:spAutoFit/>
          </a:bodyPr>
          <a:lstStyle/>
          <a:p>
            <a:pPr algn="ctr"/>
            <a:r>
              <a:rPr lang="el-GR" sz="6600" b="1" dirty="0" smtClean="0">
                <a:solidFill>
                  <a:schemeClr val="tx2"/>
                </a:solidFill>
              </a:rPr>
              <a:t>Ήρα</a:t>
            </a:r>
          </a:p>
          <a:p>
            <a:pPr algn="ctr"/>
            <a:r>
              <a:rPr lang="el-GR" sz="3200" b="1" dirty="0" smtClean="0">
                <a:solidFill>
                  <a:schemeClr val="tx2"/>
                </a:solidFill>
              </a:rPr>
              <a:t> </a:t>
            </a:r>
          </a:p>
          <a:p>
            <a:pPr algn="ctr"/>
            <a:r>
              <a:rPr lang="el-GR" sz="3200" b="1" dirty="0" smtClean="0">
                <a:solidFill>
                  <a:schemeClr val="tx2"/>
                </a:solidFill>
              </a:rPr>
              <a:t>Η γυναίκα του Δία, βασίλισσα των θεών και προστάτιδα του γάμου. Παρουσιάζεται ως εριστική, γκρινιάρα και ζηλόφθονη. Ο Ηρακλής γνώρισε το μίσος της, όταν ήταν μωρό, και αντιμετώπισε τα δυο φίδια που του έστειλε, για να τον πνίξουν. Βοήθησε τον Ιάσονα να πάρει το Χρυσόμαλλο Δέρας, κάνοντας, με τη βοήθεια της Αφροδίτης, τη Μήδεια, την κόρη του βασιλιά Αιήτη, να ερωτευτεί τον Ιάσονα.</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jpg"/>
          <p:cNvPicPr>
            <a:picLocks noChangeAspect="1" noChangeArrowheads="1"/>
          </p:cNvPicPr>
          <p:nvPr/>
        </p:nvPicPr>
        <p:blipFill>
          <a:blip r:embed="rId2" cstate="print"/>
          <a:srcRect/>
          <a:stretch>
            <a:fillRect/>
          </a:stretch>
        </p:blipFill>
        <p:spPr bwMode="auto">
          <a:xfrm>
            <a:off x="0" y="0"/>
            <a:ext cx="5004048" cy="6858000"/>
          </a:xfrm>
          <a:prstGeom prst="rect">
            <a:avLst/>
          </a:prstGeom>
          <a:noFill/>
          <a:ln w="9525">
            <a:noFill/>
            <a:miter lim="800000"/>
            <a:headEnd/>
            <a:tailEnd/>
          </a:ln>
        </p:spPr>
      </p:pic>
      <p:sp>
        <p:nvSpPr>
          <p:cNvPr id="3" name="2 - Ορθογώνιο"/>
          <p:cNvSpPr/>
          <p:nvPr/>
        </p:nvSpPr>
        <p:spPr>
          <a:xfrm>
            <a:off x="4911267" y="2967335"/>
            <a:ext cx="4341253" cy="923330"/>
          </a:xfrm>
          <a:prstGeom prst="rect">
            <a:avLst/>
          </a:prstGeom>
          <a:noFill/>
        </p:spPr>
        <p:txBody>
          <a:bodyPr wrap="none" lIns="91440" tIns="45720" rIns="91440" bIns="45720">
            <a:spAutoFit/>
          </a:bodyPr>
          <a:lstStyle/>
          <a:p>
            <a:pPr algn="ctr"/>
            <a:r>
              <a:rPr lang="el-GR" sz="5400" b="1" cap="none" spc="300" dirty="0" smtClean="0">
                <a:ln w="11430" cmpd="sng">
                  <a:solidFill>
                    <a:schemeClr val="accent1">
                      <a:tint val="10000"/>
                    </a:schemeClr>
                  </a:solidFill>
                  <a:prstDash val="solid"/>
                  <a:miter lim="800000"/>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45500">
                    <a:schemeClr val="accent1">
                      <a:satMod val="220000"/>
                      <a:alpha val="35000"/>
                    </a:schemeClr>
                  </a:glow>
                </a:effectLst>
              </a:rPr>
              <a:t>ΑΠΟΛΛΩΝΑΣ</a:t>
            </a:r>
            <a:endParaRPr lang="el-GR" sz="5400" b="1" cap="none" spc="300" dirty="0">
              <a:ln w="11430" cmpd="sng">
                <a:solidFill>
                  <a:schemeClr val="accent1">
                    <a:tint val="10000"/>
                  </a:schemeClr>
                </a:solidFill>
                <a:prstDash val="solid"/>
                <a:miter lim="800000"/>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45500">
                  <a:schemeClr val="accent1">
                    <a:satMod val="220000"/>
                    <a:alpha val="35000"/>
                  </a:schemeClr>
                </a:glo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44624"/>
            <a:ext cx="9144000" cy="6093976"/>
          </a:xfrm>
          <a:prstGeom prst="rect">
            <a:avLst/>
          </a:prstGeom>
          <a:noFill/>
        </p:spPr>
        <p:txBody>
          <a:bodyPr wrap="square" rtlCol="0">
            <a:spAutoFit/>
          </a:bodyPr>
          <a:lstStyle/>
          <a:p>
            <a:pPr algn="ctr"/>
            <a:r>
              <a:rPr lang="el-GR" sz="4800" b="1" dirty="0" smtClean="0">
                <a:solidFill>
                  <a:schemeClr val="tx2"/>
                </a:solidFill>
              </a:rPr>
              <a:t>Απόλλωνας</a:t>
            </a:r>
          </a:p>
          <a:p>
            <a:r>
              <a:rPr lang="el-GR" sz="3600" b="1" dirty="0" smtClean="0">
                <a:solidFill>
                  <a:schemeClr val="tx2"/>
                </a:solidFill>
              </a:rPr>
              <a:t> </a:t>
            </a:r>
          </a:p>
          <a:p>
            <a:pPr algn="ctr"/>
            <a:r>
              <a:rPr lang="el-GR" sz="3200" b="1" dirty="0" smtClean="0">
                <a:solidFill>
                  <a:schemeClr val="tx2"/>
                </a:solidFill>
              </a:rPr>
              <a:t> Γιος του Δία και της Λητούς θεός του ήλιου, του φωτός, της μουσικής και της μαντικής. Έπαιζε λύρα και αυλό και το αγαπημένο του ζώο ήταν το δελφίνι. Το Μαντείο των Δελφών ήταν αφιερωμένο σε αυτόν. Δυο φορές υποχρεώθηκε από το Δία να μπει δούλος στην υπηρεσία θνητών. Στον Τρωικό πόλεμο, βοήθησε τον </a:t>
            </a:r>
            <a:r>
              <a:rPr lang="el-GR" sz="3200" b="1" dirty="0" err="1" smtClean="0">
                <a:solidFill>
                  <a:schemeClr val="tx2"/>
                </a:solidFill>
              </a:rPr>
              <a:t>Πάρη</a:t>
            </a:r>
            <a:r>
              <a:rPr lang="el-GR" sz="3200" b="1" dirty="0" smtClean="0">
                <a:solidFill>
                  <a:schemeClr val="tx2"/>
                </a:solidFill>
              </a:rPr>
              <a:t> να τραυματίσει θανάσιμα τον Αχιλλέα στην πτέρνα του. Ο Ασκληπιός, ο ιατρός θεός, ήταν γιος του.</a:t>
            </a:r>
          </a:p>
          <a:p>
            <a:endParaRPr lang="el-GR" dirty="0"/>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3.jpg"/>
          <p:cNvPicPr>
            <a:picLocks noChangeAspect="1" noChangeArrowheads="1"/>
          </p:cNvPicPr>
          <p:nvPr/>
        </p:nvPicPr>
        <p:blipFill>
          <a:blip r:embed="rId2" cstate="print"/>
          <a:srcRect/>
          <a:stretch>
            <a:fillRect/>
          </a:stretch>
        </p:blipFill>
        <p:spPr bwMode="auto">
          <a:xfrm>
            <a:off x="-1" y="0"/>
            <a:ext cx="5347607" cy="6858000"/>
          </a:xfrm>
          <a:prstGeom prst="rect">
            <a:avLst/>
          </a:prstGeom>
          <a:noFill/>
          <a:ln w="9525">
            <a:noFill/>
            <a:miter lim="800000"/>
            <a:headEnd/>
            <a:tailEnd/>
          </a:ln>
        </p:spPr>
      </p:pic>
      <p:sp>
        <p:nvSpPr>
          <p:cNvPr id="3" name="2 - Ορθογώνιο"/>
          <p:cNvSpPr/>
          <p:nvPr/>
        </p:nvSpPr>
        <p:spPr>
          <a:xfrm>
            <a:off x="3654382" y="3227492"/>
            <a:ext cx="5454122" cy="1569660"/>
          </a:xfrm>
          <a:prstGeom prst="rect">
            <a:avLst/>
          </a:prstGeom>
          <a:noFill/>
        </p:spPr>
        <p:txBody>
          <a:bodyPr wrap="none" lIns="91440" tIns="45720" rIns="91440" bIns="45720">
            <a:spAutoFit/>
          </a:bodyPr>
          <a:lstStyle/>
          <a:p>
            <a:pPr algn="ctr"/>
            <a:r>
              <a:rPr lang="el-GR"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ΔΗΜΗΤΡΑ</a:t>
            </a:r>
            <a:endParaRPr lang="el-GR"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3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88640"/>
            <a:ext cx="9144000" cy="6186309"/>
          </a:xfrm>
          <a:prstGeom prst="rect">
            <a:avLst/>
          </a:prstGeom>
          <a:noFill/>
        </p:spPr>
        <p:txBody>
          <a:bodyPr wrap="square" rtlCol="0">
            <a:spAutoFit/>
          </a:bodyPr>
          <a:lstStyle/>
          <a:p>
            <a:pPr algn="ctr"/>
            <a:r>
              <a:rPr lang="el-GR" sz="5400" b="1" dirty="0" smtClean="0">
                <a:solidFill>
                  <a:schemeClr val="tx2"/>
                </a:solidFill>
              </a:rPr>
              <a:t>Δήμητρα</a:t>
            </a:r>
          </a:p>
          <a:p>
            <a:pPr algn="ctr"/>
            <a:r>
              <a:rPr lang="el-GR" sz="3600" b="1" dirty="0" smtClean="0">
                <a:solidFill>
                  <a:schemeClr val="tx2"/>
                </a:solidFill>
              </a:rPr>
              <a:t> </a:t>
            </a:r>
          </a:p>
          <a:p>
            <a:pPr algn="ctr"/>
            <a:r>
              <a:rPr lang="el-GR" sz="3600" b="1" dirty="0" smtClean="0">
                <a:solidFill>
                  <a:schemeClr val="tx2"/>
                </a:solidFill>
              </a:rPr>
              <a:t>Η </a:t>
            </a:r>
            <a:r>
              <a:rPr lang="el-GR" sz="3600" b="1" dirty="0" smtClean="0">
                <a:solidFill>
                  <a:schemeClr val="tx2"/>
                </a:solidFill>
              </a:rPr>
              <a:t>θεά της γεωργίας ήταν αδερφή του Δία και μητέρα της Περσεφόνης. Ο αδερφός της, ο Πλούτων, άρπαξε την κόρη της, με τη συγκατάθεση του Δία, και η μάνα την αναζητούσε παντού. Επειδή, όμως, η γη δεν κάρπιζε και η ανθρωπότητα κινδύνευε με αφανισμό, ο Δίας μεσολάβησε, ώστε η Περσεφόνη να γυρίσει στη μητέρα της.</a:t>
            </a:r>
          </a:p>
          <a:p>
            <a:endParaRPr lang="el-GR" dirty="0"/>
          </a:p>
        </p:txBody>
      </p:sp>
      <p:sp>
        <p:nvSpPr>
          <p:cNvPr id="3" name="2 - Θέση υποσέλιδου"/>
          <p:cNvSpPr>
            <a:spLocks noGrp="1"/>
          </p:cNvSpPr>
          <p:nvPr>
            <p:ph type="ftr" sz="quarter" idx="11"/>
          </p:nvPr>
        </p:nvSpPr>
        <p:spPr/>
        <p:txBody>
          <a:bodyPr/>
          <a:lstStyle/>
          <a:p>
            <a:r>
              <a:rPr lang="el-GR" smtClean="0"/>
              <a:t>ΚΑΣΣΕΡΟΠΟΥΛΟΣ ΓΙΩΡΓΟΣ</a:t>
            </a: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91</Words>
  <Application>Microsoft Office PowerPoint</Application>
  <PresentationFormat>Προβολή στην οθόνη (4:3)</PresentationFormat>
  <Paragraphs>88</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ΓΙΩΡΓΟΣ</dc:creator>
  <cp:lastModifiedBy>ΓΙΩΡΓΟΣ</cp:lastModifiedBy>
  <cp:revision>11</cp:revision>
  <dcterms:created xsi:type="dcterms:W3CDTF">2020-04-14T14:41:05Z</dcterms:created>
  <dcterms:modified xsi:type="dcterms:W3CDTF">2020-04-14T16:24:15Z</dcterms:modified>
</cp:coreProperties>
</file>