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3" r:id="rId3"/>
    <p:sldId id="264" r:id="rId4"/>
    <p:sldId id="258" r:id="rId5"/>
    <p:sldId id="265" r:id="rId6"/>
    <p:sldId id="260" r:id="rId7"/>
    <p:sldId id="268" r:id="rId8"/>
  </p:sldIdLst>
  <p:sldSz cx="9144000" cy="6858000" type="screen4x3"/>
  <p:notesSz cx="6858000" cy="994568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1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4309B432-071E-4739-97D5-A13413D3415C}" type="datetimeFigureOut">
              <a:rPr lang="el-GR" smtClean="0"/>
              <a:pPr/>
              <a:t>8/1/2020</a:t>
            </a:fld>
            <a:endParaRPr lang="el-GR"/>
          </a:p>
        </p:txBody>
      </p:sp>
      <p:sp>
        <p:nvSpPr>
          <p:cNvPr id="4" name="3 - Θέση εικόνας διαφάνειας"/>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0FF6F3E7-93CE-406C-ACF8-E2BBDD7B371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FF6F3E7-93CE-406C-ACF8-E2BBDD7B371D}"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9F834D9-4D22-4D53-82B0-A314FF67A993}" type="datetime1">
              <a:rPr lang="el-GR" smtClean="0"/>
              <a:pPr/>
              <a:t>8/1/2020</a:t>
            </a:fld>
            <a:endParaRPr lang="el-GR"/>
          </a:p>
        </p:txBody>
      </p:sp>
      <p:sp>
        <p:nvSpPr>
          <p:cNvPr id="5" name="4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6" name="5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D296B4F-06B4-44BA-BB1A-30B248A3793F}" type="datetime1">
              <a:rPr lang="el-GR" smtClean="0"/>
              <a:pPr/>
              <a:t>8/1/2020</a:t>
            </a:fld>
            <a:endParaRPr lang="el-GR"/>
          </a:p>
        </p:txBody>
      </p:sp>
      <p:sp>
        <p:nvSpPr>
          <p:cNvPr id="5" name="4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6" name="5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A2DF54-B120-4F7A-95DA-217F455171CA}" type="datetime1">
              <a:rPr lang="el-GR" smtClean="0"/>
              <a:pPr/>
              <a:t>8/1/2020</a:t>
            </a:fld>
            <a:endParaRPr lang="el-GR"/>
          </a:p>
        </p:txBody>
      </p:sp>
      <p:sp>
        <p:nvSpPr>
          <p:cNvPr id="5" name="4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6" name="5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6E1EFB9-CED7-4EA2-82A4-66B7944B9DBB}" type="datetime1">
              <a:rPr lang="el-GR" smtClean="0"/>
              <a:pPr/>
              <a:t>8/1/2020</a:t>
            </a:fld>
            <a:endParaRPr lang="el-GR"/>
          </a:p>
        </p:txBody>
      </p:sp>
      <p:sp>
        <p:nvSpPr>
          <p:cNvPr id="5" name="4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6" name="5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537FB2B-D053-4425-AE14-7518725CBC89}" type="datetime1">
              <a:rPr lang="el-GR" smtClean="0"/>
              <a:pPr/>
              <a:t>8/1/2020</a:t>
            </a:fld>
            <a:endParaRPr lang="el-GR"/>
          </a:p>
        </p:txBody>
      </p:sp>
      <p:sp>
        <p:nvSpPr>
          <p:cNvPr id="5" name="4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6" name="5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5D9A431-037B-4B24-9742-D0A4F412E16E}" type="datetime1">
              <a:rPr lang="el-GR" smtClean="0"/>
              <a:pPr/>
              <a:t>8/1/2020</a:t>
            </a:fld>
            <a:endParaRPr lang="el-GR"/>
          </a:p>
        </p:txBody>
      </p:sp>
      <p:sp>
        <p:nvSpPr>
          <p:cNvPr id="6" name="5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7" name="6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8647278-737A-4A8D-8548-604339D9B9CC}" type="datetime1">
              <a:rPr lang="el-GR" smtClean="0"/>
              <a:pPr/>
              <a:t>8/1/2020</a:t>
            </a:fld>
            <a:endParaRPr lang="el-GR"/>
          </a:p>
        </p:txBody>
      </p:sp>
      <p:sp>
        <p:nvSpPr>
          <p:cNvPr id="8" name="7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9" name="8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68D7156-B31B-49DD-81C4-7C8475275D38}" type="datetime1">
              <a:rPr lang="el-GR" smtClean="0"/>
              <a:pPr/>
              <a:t>8/1/2020</a:t>
            </a:fld>
            <a:endParaRPr lang="el-GR"/>
          </a:p>
        </p:txBody>
      </p:sp>
      <p:sp>
        <p:nvSpPr>
          <p:cNvPr id="4" name="3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5" name="4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8BBF17D-7885-40A6-AC9B-9BB5A55BCA81}" type="datetime1">
              <a:rPr lang="el-GR" smtClean="0"/>
              <a:pPr/>
              <a:t>8/1/2020</a:t>
            </a:fld>
            <a:endParaRPr lang="el-GR"/>
          </a:p>
        </p:txBody>
      </p:sp>
      <p:sp>
        <p:nvSpPr>
          <p:cNvPr id="3" name="2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4" name="3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6734693-4934-43C8-9F8A-B97F13AAAD20}" type="datetime1">
              <a:rPr lang="el-GR" smtClean="0"/>
              <a:pPr/>
              <a:t>8/1/2020</a:t>
            </a:fld>
            <a:endParaRPr lang="el-GR"/>
          </a:p>
        </p:txBody>
      </p:sp>
      <p:sp>
        <p:nvSpPr>
          <p:cNvPr id="6" name="5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7" name="6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9B348B6-B37D-44CB-8DCB-603BCD3712D9}" type="datetime1">
              <a:rPr lang="el-GR" smtClean="0"/>
              <a:pPr/>
              <a:t>8/1/2020</a:t>
            </a:fld>
            <a:endParaRPr lang="el-GR"/>
          </a:p>
        </p:txBody>
      </p:sp>
      <p:sp>
        <p:nvSpPr>
          <p:cNvPr id="6" name="5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7" name="6 - Θέση αριθμού διαφάνειας"/>
          <p:cNvSpPr>
            <a:spLocks noGrp="1"/>
          </p:cNvSpPr>
          <p:nvPr>
            <p:ph type="sldNum" sz="quarter" idx="12"/>
          </p:nvPr>
        </p:nvSpPr>
        <p:spPr/>
        <p:txBody>
          <a:bodyPr/>
          <a:lstStyle/>
          <a:p>
            <a:fld id="{DBD69B61-C951-4D6B-A5B1-9A2149C38E1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815D9-F1C2-4322-9D87-476C1238D9AB}" type="datetime1">
              <a:rPr lang="el-GR" smtClean="0"/>
              <a:pPr/>
              <a:t>8/1/2020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Ειήνη Κατσωνοπούλου Α2</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69B61-C951-4D6B-A5B1-9A2149C38E1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CE%92%CF%81%CE%B1%CE%B2%CE%B5%CE%AF%CE%BF_%CE%9D%CF%8C%CE%BC%CF%80%CE%B5%CE%BB_%CE%9B%CE%BF%CE%B3%CE%BF%CF%84%CE%B5%CF%87%CE%BD%CE%AF%CE%B1%CF%82" TargetMode="External"/><Relationship Id="rId3" Type="http://schemas.openxmlformats.org/officeDocument/2006/relationships/hyperlink" Target="https://el.wikipedia.org/wiki/1_%CE%99%CE%B1%CE%BD%CE%BF%CF%85%CE%B1%CF%81%CE%AF%CE%BF%CF%85" TargetMode="External"/><Relationship Id="rId7" Type="http://schemas.openxmlformats.org/officeDocument/2006/relationships/hyperlink" Target="https://el.wikipedia.org/wiki/%CE%88%CE%BB%CE%BB%CE%B7%CE%BD%CE%B5%CF%8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l.wikipedia.org/wiki/1991" TargetMode="External"/><Relationship Id="rId5" Type="http://schemas.openxmlformats.org/officeDocument/2006/relationships/hyperlink" Target="https://el.wikipedia.org/wiki/4_%CE%91%CF%85%CE%B3%CE%BF%CF%8D%CF%83%CF%84%CE%BF%CF%85" TargetMode="External"/><Relationship Id="rId4" Type="http://schemas.openxmlformats.org/officeDocument/2006/relationships/hyperlink" Target="https://el.wikipedia.org/wiki/1912" TargetMode="External"/><Relationship Id="rId9"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oukas.gr/single-post/h-ellhnikh-glwssa-kai-oi-ellhn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oukas.gr/single-post/h-ellhnikh-glwssa-kai-oi-ellhnes" TargetMode="External"/><Relationship Id="rId2" Type="http://schemas.openxmlformats.org/officeDocument/2006/relationships/hyperlink" Target="https://www.patakis.gr/files/1186715.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arxaia-ellinika.blogspot.com/2017/06/elliiki-glossa-anoteri-morphi.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lstStyle/>
          <a:p>
            <a:endParaRPr lang="el-GR"/>
          </a:p>
        </p:txBody>
      </p:sp>
      <p:pic>
        <p:nvPicPr>
          <p:cNvPr id="1028" name="Picture 4" descr="C:\Users\Fanis\AppData\Local\Microsoft\Windows\INetCache\IE\OUHZH53Y\background-beautiful-blue[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1 - Τίτλος"/>
          <p:cNvSpPr>
            <a:spLocks noGrp="1"/>
          </p:cNvSpPr>
          <p:nvPr>
            <p:ph type="title"/>
          </p:nvPr>
        </p:nvSpPr>
        <p:spPr>
          <a:xfrm>
            <a:off x="557242" y="2714628"/>
            <a:ext cx="8229600" cy="1143000"/>
          </a:xfrm>
        </p:spPr>
        <p:txBody>
          <a:bodyPr>
            <a:normAutofit fontScale="90000"/>
          </a:bodyPr>
          <a:lstStyle/>
          <a:p>
            <a:r>
              <a:rPr lang="el-GR" b="1" dirty="0" smtClean="0">
                <a:latin typeface="Batang" pitchFamily="18" charset="-127"/>
                <a:ea typeface="Batang" pitchFamily="18" charset="-127"/>
                <a:cs typeface="Aharoni" pitchFamily="2" charset="-79"/>
              </a:rPr>
              <a:t>Η Ελληνική Γλώσσα </a:t>
            </a:r>
            <a:br>
              <a:rPr lang="el-GR" b="1" dirty="0" smtClean="0">
                <a:latin typeface="Batang" pitchFamily="18" charset="-127"/>
                <a:ea typeface="Batang" pitchFamily="18" charset="-127"/>
                <a:cs typeface="Aharoni" pitchFamily="2" charset="-79"/>
              </a:rPr>
            </a:br>
            <a:r>
              <a:rPr lang="el-GR" b="1" i="1" dirty="0" err="1" smtClean="0">
                <a:latin typeface="Batang" pitchFamily="18" charset="-127"/>
                <a:ea typeface="Batang" pitchFamily="18" charset="-127"/>
                <a:cs typeface="Aharoni" pitchFamily="2" charset="-79"/>
              </a:rPr>
              <a:t>Ν.Βρεττάκος</a:t>
            </a:r>
            <a:r>
              <a:rPr lang="el-GR" b="1" dirty="0" smtClean="0">
                <a:latin typeface="Batang" pitchFamily="18" charset="-127"/>
                <a:ea typeface="Batang" pitchFamily="18" charset="-127"/>
                <a:cs typeface="Aharoni" pitchFamily="2" charset="-79"/>
              </a:rPr>
              <a:t> </a:t>
            </a:r>
            <a:endParaRPr lang="el-GR" b="1" dirty="0">
              <a:latin typeface="Batang" pitchFamily="18" charset="-127"/>
              <a:ea typeface="Batang" pitchFamily="18" charset="-127"/>
              <a:cs typeface="Aharoni" pitchFamily="2" charset="-79"/>
            </a:endParaRPr>
          </a:p>
        </p:txBody>
      </p:sp>
      <p:cxnSp>
        <p:nvCxnSpPr>
          <p:cNvPr id="14" name="13 - Ευθεία γραμμή σύνδεσης"/>
          <p:cNvCxnSpPr/>
          <p:nvPr/>
        </p:nvCxnSpPr>
        <p:spPr>
          <a:xfrm>
            <a:off x="0" y="2214554"/>
            <a:ext cx="9144000" cy="158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14 - Ευθεία γραμμή σύνδεσης"/>
          <p:cNvCxnSpPr/>
          <p:nvPr/>
        </p:nvCxnSpPr>
        <p:spPr>
          <a:xfrm>
            <a:off x="-32" y="4570420"/>
            <a:ext cx="9144000" cy="1588"/>
          </a:xfrm>
          <a:prstGeom prst="line">
            <a:avLst/>
          </a:prstGeom>
          <a:ln w="28575">
            <a:solidFill>
              <a:schemeClr val="bg1"/>
            </a:solidFill>
          </a:ln>
        </p:spPr>
        <p:style>
          <a:lnRef idx="1">
            <a:schemeClr val="dk1"/>
          </a:lnRef>
          <a:fillRef idx="0">
            <a:schemeClr val="dk1"/>
          </a:fillRef>
          <a:effectRef idx="0">
            <a:schemeClr val="dk1"/>
          </a:effectRef>
          <a:fontRef idx="minor">
            <a:schemeClr val="tx1"/>
          </a:fontRef>
        </p:style>
      </p:cxnSp>
      <p:sp>
        <p:nvSpPr>
          <p:cNvPr id="16" name="15 - Θέση υποσέλιδου"/>
          <p:cNvSpPr>
            <a:spLocks noGrp="1"/>
          </p:cNvSpPr>
          <p:nvPr>
            <p:ph type="ftr" sz="quarter" idx="11"/>
          </p:nvPr>
        </p:nvSpPr>
        <p:spPr/>
        <p:txBody>
          <a:bodyPr/>
          <a:lstStyle/>
          <a:p>
            <a:r>
              <a:rPr lang="el-GR" dirty="0" smtClean="0">
                <a:solidFill>
                  <a:schemeClr val="tx1"/>
                </a:solidFill>
              </a:rPr>
              <a:t>Ειρήνη Κατσωνοπούλου Α2</a:t>
            </a:r>
            <a:endParaRPr lang="el-GR" dirty="0">
              <a:solidFill>
                <a:schemeClr val="tx1"/>
              </a:solidFill>
            </a:endParaRPr>
          </a:p>
        </p:txBody>
      </p:sp>
    </p:spTree>
  </p:cSld>
  <p:clrMapOvr>
    <a:masterClrMapping/>
  </p:clrMapOvr>
  <p:transition advTm="4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Λίγα λόγια για τον ποιητή </a:t>
            </a:r>
            <a:endParaRPr lang="el-GR" dirty="0"/>
          </a:p>
        </p:txBody>
      </p:sp>
      <p:sp>
        <p:nvSpPr>
          <p:cNvPr id="3" name="2 - Θέση περιεχομένου"/>
          <p:cNvSpPr>
            <a:spLocks noGrp="1"/>
          </p:cNvSpPr>
          <p:nvPr>
            <p:ph idx="1"/>
          </p:nvPr>
        </p:nvSpPr>
        <p:spPr>
          <a:xfrm>
            <a:off x="457200" y="2100266"/>
            <a:ext cx="4329114" cy="3543312"/>
          </a:xfrm>
        </p:spPr>
        <p:txBody>
          <a:bodyPr>
            <a:normAutofit fontScale="62500" lnSpcReduction="20000"/>
          </a:bodyPr>
          <a:lstStyle/>
          <a:p>
            <a:pPr>
              <a:buFont typeface="Wingdings" pitchFamily="2" charset="2"/>
              <a:buChar char="§"/>
            </a:pPr>
            <a:r>
              <a:rPr lang="el-GR" dirty="0" smtClean="0"/>
              <a:t>Ο </a:t>
            </a:r>
            <a:r>
              <a:rPr lang="el-GR" b="1" dirty="0" smtClean="0"/>
              <a:t>Νικηφόρος Βρεττάκος</a:t>
            </a:r>
            <a:r>
              <a:rPr lang="el-GR" dirty="0" smtClean="0"/>
              <a:t> </a:t>
            </a:r>
          </a:p>
          <a:p>
            <a:pPr>
              <a:buNone/>
            </a:pPr>
            <a:r>
              <a:rPr lang="el-GR" dirty="0"/>
              <a:t>	</a:t>
            </a:r>
            <a:r>
              <a:rPr lang="el-GR" dirty="0" smtClean="0"/>
              <a:t>(</a:t>
            </a:r>
            <a:r>
              <a:rPr lang="el-GR" dirty="0" smtClean="0">
                <a:hlinkClick r:id="rId3" tooltip="1 Ιανουαρίου"/>
              </a:rPr>
              <a:t>1 Ιανουαρίου</a:t>
            </a:r>
            <a:r>
              <a:rPr lang="el-GR" dirty="0" smtClean="0"/>
              <a:t> </a:t>
            </a:r>
            <a:r>
              <a:rPr lang="el-GR" dirty="0" smtClean="0">
                <a:hlinkClick r:id="rId4" tooltip="1912"/>
              </a:rPr>
              <a:t>1912</a:t>
            </a:r>
            <a:r>
              <a:rPr lang="el-GR" dirty="0" smtClean="0"/>
              <a:t> – </a:t>
            </a:r>
            <a:r>
              <a:rPr lang="el-GR" dirty="0" smtClean="0">
                <a:hlinkClick r:id="rId5" tooltip="4 Αυγούστου"/>
              </a:rPr>
              <a:t>4 Αυγούστου</a:t>
            </a:r>
            <a:r>
              <a:rPr lang="el-GR" dirty="0" smtClean="0"/>
              <a:t> </a:t>
            </a:r>
            <a:r>
              <a:rPr lang="el-GR" dirty="0" smtClean="0">
                <a:hlinkClick r:id="rId6" tooltip="1991"/>
              </a:rPr>
              <a:t>1991</a:t>
            </a:r>
            <a:r>
              <a:rPr lang="el-GR" dirty="0" smtClean="0"/>
              <a:t>) ήταν </a:t>
            </a:r>
            <a:r>
              <a:rPr lang="el-GR" dirty="0" smtClean="0">
                <a:hlinkClick r:id="rId7" tooltip="Έλληνες"/>
              </a:rPr>
              <a:t>Έλληνας</a:t>
            </a:r>
            <a:r>
              <a:rPr lang="el-GR" dirty="0" smtClean="0"/>
              <a:t> ποιητής, πεζογράφος, μεταφραστής και δοκιμιογράφος. Θεωρείται ένας από τους μεγαλύτερους Έλληνες ποιητές. </a:t>
            </a:r>
          </a:p>
          <a:p>
            <a:pPr>
              <a:buFont typeface="Wingdings" pitchFamily="2" charset="2"/>
              <a:buChar char="§"/>
            </a:pPr>
            <a:r>
              <a:rPr lang="el-GR" dirty="0" smtClean="0"/>
              <a:t>Είχε προταθεί 4 φορές για το </a:t>
            </a:r>
            <a:r>
              <a:rPr lang="el-GR" dirty="0" smtClean="0">
                <a:hlinkClick r:id="rId8" tooltip="Βραβείο Νόμπελ Λογοτεχνίας"/>
              </a:rPr>
              <a:t>Βραβείο Νόμπελ Λογοτεχνίας</a:t>
            </a:r>
            <a:r>
              <a:rPr lang="el-GR" dirty="0" smtClean="0"/>
              <a:t>, ενώ επίσης έλαβε άλλα πολλά βραβεία, όπως το βραβείο </a:t>
            </a:r>
            <a:r>
              <a:rPr lang="el-GR" dirty="0" err="1" smtClean="0"/>
              <a:t>Ουράνη</a:t>
            </a:r>
            <a:r>
              <a:rPr lang="el-GR" dirty="0" smtClean="0"/>
              <a:t>, το Πρώτο βραβείο κρατικής ποίησης  </a:t>
            </a:r>
            <a:r>
              <a:rPr lang="el-GR" dirty="0" err="1" smtClean="0"/>
              <a:t>κά</a:t>
            </a:r>
            <a:endParaRPr lang="el-GR" dirty="0" smtClean="0"/>
          </a:p>
          <a:p>
            <a:endParaRPr lang="el-GR" dirty="0"/>
          </a:p>
        </p:txBody>
      </p:sp>
      <p:sp>
        <p:nvSpPr>
          <p:cNvPr id="2050" name="AutoShape 2" descr="Αποτέλεσμα εικόνας για Ν. βρεττακ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2" name="Picture 4" descr="Διαβάστε 10 ποιήματα του Νικηφόρου Βρεττάκου"/>
          <p:cNvPicPr>
            <a:picLocks noChangeAspect="1" noChangeArrowheads="1"/>
          </p:cNvPicPr>
          <p:nvPr/>
        </p:nvPicPr>
        <p:blipFill>
          <a:blip r:embed="rId9" cstate="print"/>
          <a:srcRect/>
          <a:stretch>
            <a:fillRect/>
          </a:stretch>
        </p:blipFill>
        <p:spPr bwMode="auto">
          <a:xfrm>
            <a:off x="5357818" y="2428868"/>
            <a:ext cx="3344855" cy="3000396"/>
          </a:xfrm>
          <a:prstGeom prst="rect">
            <a:avLst/>
          </a:prstGeom>
          <a:noFill/>
        </p:spPr>
      </p:pic>
      <p:sp>
        <p:nvSpPr>
          <p:cNvPr id="6" name="5 - Ορθογώνιο"/>
          <p:cNvSpPr/>
          <p:nvPr/>
        </p:nvSpPr>
        <p:spPr>
          <a:xfrm>
            <a:off x="5715008" y="6141384"/>
            <a:ext cx="3357586" cy="261610"/>
          </a:xfrm>
          <a:prstGeom prst="rect">
            <a:avLst/>
          </a:prstGeom>
        </p:spPr>
        <p:txBody>
          <a:bodyPr wrap="square">
            <a:spAutoFit/>
          </a:bodyPr>
          <a:lstStyle/>
          <a:p>
            <a:r>
              <a:rPr lang="el-GR" sz="1100" dirty="0" smtClean="0">
                <a:solidFill>
                  <a:schemeClr val="tx2">
                    <a:lumMod val="60000"/>
                    <a:lumOff val="40000"/>
                  </a:schemeClr>
                </a:solidFill>
              </a:rPr>
              <a:t>Πηγή : </a:t>
            </a:r>
            <a:r>
              <a:rPr lang="en-US" sz="1100" dirty="0" smtClean="0">
                <a:solidFill>
                  <a:schemeClr val="tx2">
                    <a:lumMod val="60000"/>
                    <a:lumOff val="40000"/>
                  </a:schemeClr>
                </a:solidFill>
              </a:rPr>
              <a:t>https://el.wikipedia.org/wiki</a:t>
            </a:r>
            <a:endParaRPr lang="el-GR" sz="1100" dirty="0">
              <a:solidFill>
                <a:schemeClr val="tx2">
                  <a:lumMod val="60000"/>
                  <a:lumOff val="40000"/>
                </a:schemeClr>
              </a:solidFill>
            </a:endParaRPr>
          </a:p>
        </p:txBody>
      </p:sp>
      <p:sp>
        <p:nvSpPr>
          <p:cNvPr id="7" name="6 - Θέση υποσέλιδου"/>
          <p:cNvSpPr>
            <a:spLocks noGrp="1"/>
          </p:cNvSpPr>
          <p:nvPr>
            <p:ph type="ftr" sz="quarter" idx="11"/>
          </p:nvPr>
        </p:nvSpPr>
        <p:spPr/>
        <p:txBody>
          <a:bodyPr/>
          <a:lstStyle/>
          <a:p>
            <a:r>
              <a:rPr lang="el-GR" dirty="0" smtClean="0"/>
              <a:t>Ειρήνη Κατσωνοπούλου Α2</a:t>
            </a:r>
            <a:endParaRPr lang="el-GR" dirty="0"/>
          </a:p>
        </p:txBody>
      </p:sp>
      <p:cxnSp>
        <p:nvCxnSpPr>
          <p:cNvPr id="9" name="8 - Ευθεία γραμμή σύνδεσης"/>
          <p:cNvCxnSpPr/>
          <p:nvPr/>
        </p:nvCxnSpPr>
        <p:spPr>
          <a:xfrm>
            <a:off x="0" y="1357298"/>
            <a:ext cx="91440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advTm="7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Ἡ Ελληνική γλώσσα</a:t>
            </a:r>
            <a:endParaRPr lang="el-GR" dirty="0"/>
          </a:p>
        </p:txBody>
      </p:sp>
      <p:sp>
        <p:nvSpPr>
          <p:cNvPr id="3" name="2 - Θέση περιεχομένου"/>
          <p:cNvSpPr>
            <a:spLocks noGrp="1"/>
          </p:cNvSpPr>
          <p:nvPr>
            <p:ph idx="1"/>
          </p:nvPr>
        </p:nvSpPr>
        <p:spPr>
          <a:xfrm>
            <a:off x="457200" y="1214422"/>
            <a:ext cx="8229600" cy="4071966"/>
          </a:xfrm>
        </p:spPr>
        <p:txBody>
          <a:bodyPr>
            <a:normAutofit fontScale="55000" lnSpcReduction="20000"/>
          </a:bodyPr>
          <a:lstStyle/>
          <a:p>
            <a:pPr>
              <a:buNone/>
            </a:pPr>
            <a:r>
              <a:rPr lang="el-GR" i="1" dirty="0"/>
              <a:t/>
            </a:r>
            <a:br>
              <a:rPr lang="el-GR" i="1" dirty="0"/>
            </a:br>
            <a:r>
              <a:rPr lang="el-GR" sz="3600" i="1" dirty="0" smtClean="0"/>
              <a:t> </a:t>
            </a:r>
            <a:r>
              <a:rPr lang="el-GR" sz="3600" i="1" dirty="0" err="1"/>
              <a:t>Ὅταν</a:t>
            </a:r>
            <a:r>
              <a:rPr lang="el-GR" sz="3600" i="1" dirty="0"/>
              <a:t> κάποτε φύγω </a:t>
            </a:r>
            <a:endParaRPr lang="el-GR" sz="3600" i="1" dirty="0" smtClean="0"/>
          </a:p>
          <a:p>
            <a:pPr>
              <a:buNone/>
            </a:pPr>
            <a:r>
              <a:rPr lang="el-GR" sz="3600" i="1" dirty="0"/>
              <a:t>	</a:t>
            </a:r>
            <a:r>
              <a:rPr lang="el-GR" sz="3600" i="1" dirty="0" err="1" smtClean="0"/>
              <a:t>ἀπὸ</a:t>
            </a:r>
            <a:r>
              <a:rPr lang="el-GR" sz="3600" i="1" dirty="0" smtClean="0"/>
              <a:t> </a:t>
            </a:r>
            <a:r>
              <a:rPr lang="el-GR" sz="3600" i="1" dirty="0" err="1"/>
              <a:t>τοῦτο</a:t>
            </a:r>
            <a:r>
              <a:rPr lang="el-GR" sz="3600" i="1" dirty="0"/>
              <a:t> </a:t>
            </a:r>
            <a:r>
              <a:rPr lang="el-GR" sz="3600" i="1" dirty="0" err="1"/>
              <a:t>τὸ</a:t>
            </a:r>
            <a:r>
              <a:rPr lang="el-GR" sz="3600" i="1" dirty="0"/>
              <a:t> </a:t>
            </a:r>
            <a:r>
              <a:rPr lang="el-GR" sz="3600" i="1" dirty="0" err="1"/>
              <a:t>φῶς</a:t>
            </a:r>
            <a:r>
              <a:rPr lang="el-GR" sz="3600" i="1" dirty="0" smtClean="0"/>
              <a:t/>
            </a:r>
            <a:br>
              <a:rPr lang="el-GR" sz="3600" i="1" dirty="0" smtClean="0"/>
            </a:br>
            <a:r>
              <a:rPr lang="el-GR" sz="3600" i="1" dirty="0" err="1"/>
              <a:t>θὰ</a:t>
            </a:r>
            <a:r>
              <a:rPr lang="el-GR" sz="3600" i="1" dirty="0"/>
              <a:t> </a:t>
            </a:r>
            <a:r>
              <a:rPr lang="el-GR" sz="3600" i="1" dirty="0" err="1"/>
              <a:t>ἑλιχθῶ</a:t>
            </a:r>
            <a:r>
              <a:rPr lang="el-GR" sz="3600" i="1" dirty="0"/>
              <a:t> </a:t>
            </a:r>
            <a:r>
              <a:rPr lang="el-GR" sz="3600" i="1" dirty="0" err="1"/>
              <a:t>πρὸς</a:t>
            </a:r>
            <a:r>
              <a:rPr lang="el-GR" sz="3600" i="1" dirty="0"/>
              <a:t> </a:t>
            </a:r>
            <a:r>
              <a:rPr lang="el-GR" sz="3600" i="1" dirty="0" err="1"/>
              <a:t>τὰ</a:t>
            </a:r>
            <a:r>
              <a:rPr lang="el-GR" sz="3600" i="1" dirty="0"/>
              <a:t> πάνω </a:t>
            </a:r>
            <a:endParaRPr lang="el-GR" sz="3600" i="1" dirty="0" smtClean="0"/>
          </a:p>
          <a:p>
            <a:pPr>
              <a:buNone/>
            </a:pPr>
            <a:r>
              <a:rPr lang="el-GR" sz="3600" i="1" dirty="0"/>
              <a:t>	</a:t>
            </a:r>
            <a:r>
              <a:rPr lang="el-GR" sz="3600" i="1" dirty="0" err="1" smtClean="0"/>
              <a:t>ὅπως</a:t>
            </a:r>
            <a:r>
              <a:rPr lang="el-GR" sz="3600" i="1" dirty="0" smtClean="0"/>
              <a:t> </a:t>
            </a:r>
            <a:r>
              <a:rPr lang="el-GR" sz="3600" i="1" dirty="0" err="1" smtClean="0"/>
              <a:t>ἕνα</a:t>
            </a:r>
            <a:r>
              <a:rPr lang="el-GR" sz="3600" i="1" dirty="0"/>
              <a:t> </a:t>
            </a:r>
            <a:r>
              <a:rPr lang="el-GR" sz="3600" i="1" dirty="0" err="1" smtClean="0"/>
              <a:t>ρυακάκι</a:t>
            </a:r>
            <a:r>
              <a:rPr lang="el-GR" sz="3600" i="1" dirty="0" smtClean="0"/>
              <a:t> </a:t>
            </a:r>
            <a:r>
              <a:rPr lang="el-GR" sz="3600" i="1" dirty="0" err="1"/>
              <a:t>ποὺ</a:t>
            </a:r>
            <a:r>
              <a:rPr lang="el-GR" sz="3600" i="1" dirty="0"/>
              <a:t> μουρμουρίζει</a:t>
            </a:r>
            <a:r>
              <a:rPr lang="el-GR" sz="3600" i="1" dirty="0" smtClean="0"/>
              <a:t>.</a:t>
            </a:r>
            <a:br>
              <a:rPr lang="el-GR" sz="3600" i="1" dirty="0" smtClean="0"/>
            </a:br>
            <a:r>
              <a:rPr lang="el-GR" sz="3600" i="1" dirty="0"/>
              <a:t>Κι </a:t>
            </a:r>
            <a:r>
              <a:rPr lang="el-GR" sz="3600" i="1" dirty="0" err="1"/>
              <a:t>ἂν</a:t>
            </a:r>
            <a:r>
              <a:rPr lang="el-GR" sz="3600" i="1" dirty="0"/>
              <a:t> </a:t>
            </a:r>
            <a:r>
              <a:rPr lang="el-GR" sz="3600" i="1" dirty="0" err="1"/>
              <a:t>τυχὸν</a:t>
            </a:r>
            <a:r>
              <a:rPr lang="el-GR" sz="3600" i="1" dirty="0"/>
              <a:t> κάπου </a:t>
            </a:r>
            <a:r>
              <a:rPr lang="el-GR" sz="3600" i="1" dirty="0" err="1"/>
              <a:t>ἀνάμεσα</a:t>
            </a:r>
            <a:r>
              <a:rPr lang="el-GR" sz="3600" i="1" dirty="0" smtClean="0"/>
              <a:t/>
            </a:r>
            <a:br>
              <a:rPr lang="el-GR" sz="3600" i="1" dirty="0" smtClean="0"/>
            </a:br>
            <a:r>
              <a:rPr lang="el-GR" sz="3600" i="1" dirty="0" err="1"/>
              <a:t>στοὺς</a:t>
            </a:r>
            <a:r>
              <a:rPr lang="el-GR" sz="3600" i="1" dirty="0"/>
              <a:t> γαλάζιους διαδρόμους</a:t>
            </a:r>
            <a:r>
              <a:rPr lang="el-GR" sz="3600" i="1" dirty="0" smtClean="0"/>
              <a:t/>
            </a:r>
            <a:br>
              <a:rPr lang="el-GR" sz="3600" i="1" dirty="0" smtClean="0"/>
            </a:br>
            <a:r>
              <a:rPr lang="el-GR" sz="3600" i="1" dirty="0"/>
              <a:t>συναντήσω </a:t>
            </a:r>
            <a:r>
              <a:rPr lang="el-GR" sz="3600" i="1" dirty="0" err="1"/>
              <a:t>ἀγγέλους</a:t>
            </a:r>
            <a:r>
              <a:rPr lang="el-GR" sz="3600" i="1" dirty="0"/>
              <a:t>, </a:t>
            </a:r>
            <a:endParaRPr lang="el-GR" sz="3600" i="1" dirty="0" smtClean="0"/>
          </a:p>
          <a:p>
            <a:pPr>
              <a:buNone/>
            </a:pPr>
            <a:r>
              <a:rPr lang="el-GR" sz="3600" i="1" dirty="0"/>
              <a:t>	</a:t>
            </a:r>
            <a:r>
              <a:rPr lang="el-GR" sz="3600" i="1" dirty="0" err="1" smtClean="0"/>
              <a:t>θὰ</a:t>
            </a:r>
            <a:r>
              <a:rPr lang="el-GR" sz="3600" i="1" dirty="0" smtClean="0"/>
              <a:t> </a:t>
            </a:r>
            <a:r>
              <a:rPr lang="el-GR" sz="3600" i="1" dirty="0" err="1" smtClean="0"/>
              <a:t>τοὺς</a:t>
            </a:r>
            <a:r>
              <a:rPr lang="el-GR" sz="3600" i="1" dirty="0"/>
              <a:t> </a:t>
            </a:r>
            <a:r>
              <a:rPr lang="el-GR" sz="3600" i="1" dirty="0" smtClean="0"/>
              <a:t>μιλήσω </a:t>
            </a:r>
            <a:r>
              <a:rPr lang="el-GR" sz="3600" i="1" dirty="0" err="1"/>
              <a:t>ἑλληνικά</a:t>
            </a:r>
            <a:r>
              <a:rPr lang="el-GR" sz="3600" i="1" dirty="0"/>
              <a:t>, </a:t>
            </a:r>
            <a:endParaRPr lang="el-GR" sz="3600" i="1" dirty="0" smtClean="0"/>
          </a:p>
          <a:p>
            <a:pPr>
              <a:buNone/>
            </a:pPr>
            <a:r>
              <a:rPr lang="el-GR" sz="3600" i="1" dirty="0"/>
              <a:t>	</a:t>
            </a:r>
            <a:r>
              <a:rPr lang="el-GR" sz="3600" i="1" dirty="0" err="1" smtClean="0"/>
              <a:t>ἐπειδὴ</a:t>
            </a:r>
            <a:r>
              <a:rPr lang="el-GR" sz="3600" i="1" dirty="0"/>
              <a:t> </a:t>
            </a:r>
            <a:r>
              <a:rPr lang="el-GR" sz="3600" i="1" dirty="0" err="1" smtClean="0"/>
              <a:t>δὲν</a:t>
            </a:r>
            <a:r>
              <a:rPr lang="el-GR" sz="3600" i="1" dirty="0" smtClean="0"/>
              <a:t> </a:t>
            </a:r>
            <a:r>
              <a:rPr lang="el-GR" sz="3600" i="1" dirty="0"/>
              <a:t>ξέρουνε </a:t>
            </a:r>
            <a:r>
              <a:rPr lang="el-GR" sz="3600" i="1" dirty="0" err="1"/>
              <a:t>γλῶσσες</a:t>
            </a:r>
            <a:r>
              <a:rPr lang="el-GR" sz="3600" i="1" dirty="0" smtClean="0"/>
              <a:t>.</a:t>
            </a:r>
          </a:p>
          <a:p>
            <a:pPr>
              <a:buNone/>
            </a:pPr>
            <a:r>
              <a:rPr lang="el-GR" sz="3600" i="1" dirty="0"/>
              <a:t>	</a:t>
            </a:r>
            <a:r>
              <a:rPr lang="el-GR" sz="3600" i="1" dirty="0" err="1" smtClean="0"/>
              <a:t>Μιλᾶνε</a:t>
            </a:r>
            <a:r>
              <a:rPr lang="el-GR" sz="3600" i="1" dirty="0"/>
              <a:t> </a:t>
            </a:r>
            <a:r>
              <a:rPr lang="el-GR" sz="3600" i="1" dirty="0" smtClean="0"/>
              <a:t>μεταξύ </a:t>
            </a:r>
            <a:r>
              <a:rPr lang="el-GR" sz="3600" i="1" dirty="0"/>
              <a:t>τους </a:t>
            </a:r>
            <a:r>
              <a:rPr lang="el-GR" sz="3600" i="1" dirty="0" err="1"/>
              <a:t>μὲ</a:t>
            </a:r>
            <a:r>
              <a:rPr lang="el-GR" sz="3600" i="1" dirty="0"/>
              <a:t> μουσική</a:t>
            </a:r>
            <a:r>
              <a:rPr lang="el-GR" sz="3600" i="1" dirty="0" smtClean="0"/>
              <a:t>.</a:t>
            </a:r>
            <a:endParaRPr lang="el-GR" sz="3600" dirty="0" smtClean="0"/>
          </a:p>
          <a:p>
            <a:pPr>
              <a:buNone/>
            </a:pPr>
            <a:endParaRPr lang="el-GR" i="1" dirty="0"/>
          </a:p>
          <a:p>
            <a:pPr>
              <a:buNone/>
            </a:pPr>
            <a:r>
              <a:rPr lang="el-GR" i="1" dirty="0" smtClean="0"/>
              <a:t>	Από τη συλλογή «</a:t>
            </a:r>
            <a:r>
              <a:rPr lang="el-GR" i="1" dirty="0"/>
              <a:t>Ε</a:t>
            </a:r>
            <a:r>
              <a:rPr lang="el-GR" i="1" dirty="0" smtClean="0"/>
              <a:t>κκρεμής δωρεά», Ν. Βρεττάκος, τ. Γ’, Τρία φύλλα, 1986</a:t>
            </a:r>
            <a:r>
              <a:rPr lang="el-GR" i="1" dirty="0"/>
              <a:t/>
            </a:r>
            <a:br>
              <a:rPr lang="el-GR" i="1" dirty="0"/>
            </a:br>
            <a:r>
              <a:rPr lang="el-GR" i="1" dirty="0"/>
              <a:t> </a:t>
            </a:r>
            <a:r>
              <a:rPr lang="el-GR" dirty="0"/>
              <a:t> </a:t>
            </a:r>
          </a:p>
          <a:p>
            <a:endParaRPr lang="el-GR" dirty="0"/>
          </a:p>
        </p:txBody>
      </p:sp>
      <p:sp>
        <p:nvSpPr>
          <p:cNvPr id="4" name="3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22530" name="AutoShape 2" descr="Αποτέλεσμα εικόνας για επουράνιο φως"/>
          <p:cNvSpPr>
            <a:spLocks noChangeAspect="1" noChangeArrowheads="1"/>
          </p:cNvSpPr>
          <p:nvPr/>
        </p:nvSpPr>
        <p:spPr bwMode="auto">
          <a:xfrm>
            <a:off x="155575" y="-715963"/>
            <a:ext cx="5734050" cy="150495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2" name="AutoShape 4" descr="Αποτέλεσμα εικόνας για επουράνιο φως"/>
          <p:cNvSpPr>
            <a:spLocks noChangeAspect="1" noChangeArrowheads="1"/>
          </p:cNvSpPr>
          <p:nvPr/>
        </p:nvSpPr>
        <p:spPr bwMode="auto">
          <a:xfrm>
            <a:off x="155575" y="-715963"/>
            <a:ext cx="5734050" cy="150495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7" name="Picture 6" descr="Αποτέλεσμα εικόνας για επουράνιο φως"/>
          <p:cNvPicPr>
            <a:picLocks noChangeAspect="1" noChangeArrowheads="1"/>
          </p:cNvPicPr>
          <p:nvPr/>
        </p:nvPicPr>
        <p:blipFill>
          <a:blip r:embed="rId2"/>
          <a:srcRect/>
          <a:stretch>
            <a:fillRect/>
          </a:stretch>
        </p:blipFill>
        <p:spPr bwMode="auto">
          <a:xfrm>
            <a:off x="0" y="4905388"/>
            <a:ext cx="9144000" cy="1952612"/>
          </a:xfrm>
          <a:prstGeom prst="rect">
            <a:avLst/>
          </a:prstGeom>
          <a:noFill/>
        </p:spPr>
      </p:pic>
      <p:pic>
        <p:nvPicPr>
          <p:cNvPr id="5122" name="Picture 2" descr="Αποτέλεσμα εικόνας για ελληνικη σημαια"/>
          <p:cNvPicPr>
            <a:picLocks noChangeAspect="1" noChangeArrowheads="1"/>
          </p:cNvPicPr>
          <p:nvPr/>
        </p:nvPicPr>
        <p:blipFill>
          <a:blip r:embed="rId3"/>
          <a:srcRect/>
          <a:stretch>
            <a:fillRect/>
          </a:stretch>
        </p:blipFill>
        <p:spPr bwMode="auto">
          <a:xfrm>
            <a:off x="5357818" y="1285860"/>
            <a:ext cx="2928958" cy="27146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advTm="15000">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Ανάλυση ποιήματος </a:t>
            </a:r>
            <a:endParaRPr lang="el-GR" dirty="0"/>
          </a:p>
        </p:txBody>
      </p:sp>
      <p:sp>
        <p:nvSpPr>
          <p:cNvPr id="3" name="2 - Θέση περιεχομένου"/>
          <p:cNvSpPr>
            <a:spLocks noGrp="1"/>
          </p:cNvSpPr>
          <p:nvPr>
            <p:ph idx="1"/>
          </p:nvPr>
        </p:nvSpPr>
        <p:spPr>
          <a:xfrm>
            <a:off x="457200" y="1571612"/>
            <a:ext cx="8229600" cy="3786214"/>
          </a:xfrm>
        </p:spPr>
        <p:txBody>
          <a:bodyPr>
            <a:normAutofit fontScale="85000" lnSpcReduction="10000"/>
          </a:bodyPr>
          <a:lstStyle/>
          <a:p>
            <a:pPr algn="just">
              <a:buNone/>
            </a:pPr>
            <a:r>
              <a:rPr lang="el-GR" dirty="0" smtClean="0"/>
              <a:t>	Με </a:t>
            </a:r>
            <a:r>
              <a:rPr lang="el-GR" dirty="0"/>
              <a:t>αυτό </a:t>
            </a:r>
            <a:r>
              <a:rPr lang="el-GR" dirty="0" smtClean="0"/>
              <a:t>το ποίημα </a:t>
            </a:r>
            <a:r>
              <a:rPr lang="el-GR" dirty="0"/>
              <a:t>ο Νικηφόρος Βρεττάκος επιχειρεί να εξάρει το άφθαρτο και σχεδόν θεϊκό  μεγαλείο της ελληνικής γλώσσας. Γράφοντας για μια γλώσσα μουσική που την μιλούνε μόνο οι άγγελοι ο μεγάλος μας ποιητής έρχεται να  αναδείξει </a:t>
            </a:r>
            <a:r>
              <a:rPr lang="el-GR" dirty="0" smtClean="0"/>
              <a:t>την αξία και την ομορφιά της γλώσσας μας. </a:t>
            </a:r>
          </a:p>
          <a:p>
            <a:pPr algn="just">
              <a:buNone/>
            </a:pPr>
            <a:r>
              <a:rPr lang="el-GR" dirty="0"/>
              <a:t>	</a:t>
            </a:r>
            <a:r>
              <a:rPr lang="el-GR" dirty="0" smtClean="0"/>
              <a:t>Ο Ν. Βρεττάκος έχει γράψει 2 ποιήματα για την Ελληνική γλώσσα το ένα είναι ο Αγρός των Λέξεων και το άλλο το παρόν</a:t>
            </a:r>
          </a:p>
          <a:p>
            <a:pPr algn="just">
              <a:buNone/>
            </a:pPr>
            <a:endParaRPr lang="el-GR" dirty="0" smtClean="0"/>
          </a:p>
          <a:p>
            <a:endParaRPr lang="el-GR" sz="1100" dirty="0" smtClean="0">
              <a:hlinkClick r:id="rId2"/>
            </a:endParaRPr>
          </a:p>
        </p:txBody>
      </p:sp>
      <p:sp>
        <p:nvSpPr>
          <p:cNvPr id="4" name="3 - Θέση υποσέλιδου"/>
          <p:cNvSpPr>
            <a:spLocks noGrp="1"/>
          </p:cNvSpPr>
          <p:nvPr>
            <p:ph type="ftr" sz="quarter" idx="11"/>
          </p:nvPr>
        </p:nvSpPr>
        <p:spPr/>
        <p:txBody>
          <a:bodyPr/>
          <a:lstStyle/>
          <a:p>
            <a:r>
              <a:rPr lang="el-GR" dirty="0" smtClean="0"/>
              <a:t>Ειρήνη Κατσωνοπούλου Α2</a:t>
            </a:r>
            <a:endParaRPr lang="el-GR" dirty="0"/>
          </a:p>
        </p:txBody>
      </p:sp>
      <p:sp>
        <p:nvSpPr>
          <p:cNvPr id="5" name="4 - Ορθογώνιο"/>
          <p:cNvSpPr/>
          <p:nvPr/>
        </p:nvSpPr>
        <p:spPr>
          <a:xfrm>
            <a:off x="4357702" y="5786454"/>
            <a:ext cx="4714892" cy="430887"/>
          </a:xfrm>
          <a:prstGeom prst="rect">
            <a:avLst/>
          </a:prstGeom>
        </p:spPr>
        <p:txBody>
          <a:bodyPr wrap="square">
            <a:spAutoFit/>
          </a:bodyPr>
          <a:lstStyle/>
          <a:p>
            <a:endParaRPr lang="el-GR" sz="1100" dirty="0" smtClean="0">
              <a:hlinkClick r:id="rId2"/>
            </a:endParaRPr>
          </a:p>
          <a:p>
            <a:pPr>
              <a:buNone/>
            </a:pPr>
            <a:r>
              <a:rPr lang="el-GR" sz="1100" dirty="0" smtClean="0">
                <a:hlinkClick r:id="rId2"/>
              </a:rPr>
              <a:t>Πηγή: </a:t>
            </a:r>
            <a:r>
              <a:rPr lang="en-US" sz="1100" dirty="0" smtClean="0">
                <a:hlinkClick r:id="rId2"/>
              </a:rPr>
              <a:t>https://www.doukas.gr/single-post/h-ellhnikh-glwssa-kai-oi-ellhnes</a:t>
            </a:r>
            <a:endParaRPr lang="el-GR" sz="1100" dirty="0"/>
          </a:p>
        </p:txBody>
      </p:sp>
      <p:cxnSp>
        <p:nvCxnSpPr>
          <p:cNvPr id="6" name="5 - Ευθεία γραμμή σύνδεσης"/>
          <p:cNvCxnSpPr/>
          <p:nvPr/>
        </p:nvCxnSpPr>
        <p:spPr>
          <a:xfrm>
            <a:off x="0" y="1357298"/>
            <a:ext cx="91440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advTm="20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Ανάλυση ποιήματος </a:t>
            </a:r>
            <a:endParaRPr lang="el-GR" dirty="0"/>
          </a:p>
        </p:txBody>
      </p:sp>
      <p:sp>
        <p:nvSpPr>
          <p:cNvPr id="3" name="2 - Θέση περιεχομένου"/>
          <p:cNvSpPr>
            <a:spLocks noGrp="1"/>
          </p:cNvSpPr>
          <p:nvPr>
            <p:ph idx="1"/>
          </p:nvPr>
        </p:nvSpPr>
        <p:spPr>
          <a:xfrm>
            <a:off x="457200" y="1571612"/>
            <a:ext cx="8229600" cy="4000528"/>
          </a:xfrm>
        </p:spPr>
        <p:txBody>
          <a:bodyPr>
            <a:noAutofit/>
          </a:bodyPr>
          <a:lstStyle/>
          <a:p>
            <a:pPr algn="just">
              <a:buNone/>
            </a:pPr>
            <a:r>
              <a:rPr lang="el-GR" sz="2000" dirty="0" smtClean="0"/>
              <a:t>	Μέσα στο Ελληνικό φως, το όραμα του ποιητή κατευθύνεται («θα ελιχθώ προς τα πάνω»), με τη χρήση εικόνων, από κάτω προς τα πάνω (ανιούσα κλιμάκωση),και ειδικότερα από τη γη στον ουρανό (όπως ένα </a:t>
            </a:r>
            <a:r>
              <a:rPr lang="el-GR" sz="2000" dirty="0" err="1" smtClean="0"/>
              <a:t>ρυάκι…ανάμεσα</a:t>
            </a:r>
            <a:r>
              <a:rPr lang="el-GR" sz="2000" dirty="0" smtClean="0"/>
              <a:t> στους γαλάζιους διαδρόμους), εξαίροντας το άφθαρτο και σχεδόν θεϊκό εργαλείο της Ελληνικής Γλώσσας. </a:t>
            </a:r>
          </a:p>
          <a:p>
            <a:pPr algn="just">
              <a:buNone/>
            </a:pPr>
            <a:r>
              <a:rPr lang="el-GR" sz="2000" dirty="0"/>
              <a:t>	</a:t>
            </a:r>
            <a:r>
              <a:rPr lang="el-GR" sz="2000" dirty="0" smtClean="0"/>
              <a:t>Ο ποιητής με λυρισμό αλλά αποφεύγοντας τα πολλά επίθετα και αξιοποιώντας τα ουσιαστικά (γλώσσα, μουσική, φως, άγγελοι) εκφράζει τον θαυμασμό του και το δέος του στη γλώσσα που του έχει δοθεί  (θα τους μιλήσω ελληνικά/επειδή δεν ξέρουν γλώσσες/ μιλάνε μεταξύ τους με μουσική). Η μητρική γλώσσα είναι το πιο φυσικό μέσο για να εκφραστεί ο υπερούσιος κόσμος  της ποίησης (των αγγέλων). Θεωρεί πως αποτελεί το τέλειο όργανο λόγου και επικοινωνίας.</a:t>
            </a:r>
          </a:p>
        </p:txBody>
      </p:sp>
      <p:sp>
        <p:nvSpPr>
          <p:cNvPr id="4" name="3 - Θέση υποσέλιδου"/>
          <p:cNvSpPr>
            <a:spLocks noGrp="1"/>
          </p:cNvSpPr>
          <p:nvPr>
            <p:ph type="ftr" sz="quarter" idx="11"/>
          </p:nvPr>
        </p:nvSpPr>
        <p:spPr/>
        <p:txBody>
          <a:bodyPr/>
          <a:lstStyle/>
          <a:p>
            <a:r>
              <a:rPr lang="el-GR" dirty="0" smtClean="0"/>
              <a:t>Ειρήνη Κατσωνοπούλου Α2</a:t>
            </a:r>
            <a:endParaRPr lang="el-GR" dirty="0"/>
          </a:p>
        </p:txBody>
      </p:sp>
      <p:cxnSp>
        <p:nvCxnSpPr>
          <p:cNvPr id="6" name="5 - Ευθεία γραμμή σύνδεσης"/>
          <p:cNvCxnSpPr/>
          <p:nvPr/>
        </p:nvCxnSpPr>
        <p:spPr>
          <a:xfrm>
            <a:off x="0" y="1357298"/>
            <a:ext cx="9144000" cy="1588"/>
          </a:xfrm>
          <a:prstGeom prst="line">
            <a:avLst/>
          </a:prstGeom>
        </p:spPr>
        <p:style>
          <a:lnRef idx="1">
            <a:schemeClr val="dk1"/>
          </a:lnRef>
          <a:fillRef idx="0">
            <a:schemeClr val="dk1"/>
          </a:fillRef>
          <a:effectRef idx="0">
            <a:schemeClr val="dk1"/>
          </a:effectRef>
          <a:fontRef idx="minor">
            <a:schemeClr val="tx1"/>
          </a:fontRef>
        </p:style>
      </p:cxnSp>
      <p:sp>
        <p:nvSpPr>
          <p:cNvPr id="8" name="7 - Ορθογώνιο"/>
          <p:cNvSpPr/>
          <p:nvPr/>
        </p:nvSpPr>
        <p:spPr>
          <a:xfrm>
            <a:off x="5857916" y="5929330"/>
            <a:ext cx="3286116" cy="430887"/>
          </a:xfrm>
          <a:prstGeom prst="rect">
            <a:avLst/>
          </a:prstGeom>
        </p:spPr>
        <p:txBody>
          <a:bodyPr wrap="square">
            <a:spAutoFit/>
          </a:bodyPr>
          <a:lstStyle/>
          <a:p>
            <a:pPr algn="just">
              <a:buNone/>
            </a:pPr>
            <a:endParaRPr lang="el-GR" sz="1100" dirty="0" smtClean="0"/>
          </a:p>
          <a:p>
            <a:pPr>
              <a:buNone/>
            </a:pPr>
            <a:r>
              <a:rPr lang="el-GR" sz="1100" dirty="0" smtClean="0">
                <a:hlinkClick r:id="rId2"/>
              </a:rPr>
              <a:t>Πηγή: </a:t>
            </a:r>
            <a:r>
              <a:rPr lang="en-US" sz="1100" dirty="0" smtClean="0">
                <a:hlinkClick r:id="rId2"/>
              </a:rPr>
              <a:t>https://www.patakis.gr/files/1186715.pdf</a:t>
            </a:r>
            <a:endParaRPr lang="el-GR" sz="1100" dirty="0" smtClean="0">
              <a:hlinkClick r:id="rId3"/>
            </a:endParaRPr>
          </a:p>
        </p:txBody>
      </p:sp>
    </p:spTree>
  </p:cSld>
  <p:clrMapOvr>
    <a:masterClrMapping/>
  </p:clrMapOvr>
  <p:transition advTm="42000">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μουσικότητα της Ελληνικής Γλώσσας</a:t>
            </a:r>
            <a:endParaRPr lang="el-GR" dirty="0"/>
          </a:p>
        </p:txBody>
      </p:sp>
      <p:sp>
        <p:nvSpPr>
          <p:cNvPr id="3" name="2 - Θέση περιεχομένου"/>
          <p:cNvSpPr>
            <a:spLocks noGrp="1"/>
          </p:cNvSpPr>
          <p:nvPr>
            <p:ph idx="1"/>
          </p:nvPr>
        </p:nvSpPr>
        <p:spPr/>
        <p:txBody>
          <a:bodyPr>
            <a:normAutofit fontScale="32500" lnSpcReduction="20000"/>
          </a:bodyPr>
          <a:lstStyle/>
          <a:p>
            <a:pPr>
              <a:buNone/>
            </a:pPr>
            <a:r>
              <a:rPr lang="el-GR" sz="5000" dirty="0" smtClean="0"/>
              <a:t>	</a:t>
            </a:r>
            <a:r>
              <a:rPr lang="el-GR" sz="6200" dirty="0" smtClean="0"/>
              <a:t>Μέσα από το ποίημα αναδεικνύεται και η </a:t>
            </a:r>
            <a:r>
              <a:rPr lang="el-GR" sz="6200" b="1" dirty="0" smtClean="0"/>
              <a:t>μουσικότητα</a:t>
            </a:r>
            <a:r>
              <a:rPr lang="el-GR" sz="6200" dirty="0" smtClean="0"/>
              <a:t> της Ελληνικής </a:t>
            </a:r>
          </a:p>
          <a:p>
            <a:pPr algn="just">
              <a:buFont typeface="Wingdings" pitchFamily="2" charset="2"/>
              <a:buChar char="ü"/>
            </a:pPr>
            <a:r>
              <a:rPr lang="el-GR" sz="6200" dirty="0" smtClean="0"/>
              <a:t>	Η Ελληνική φωνή κατά την αρχαιότητα ονομαζόταν «</a:t>
            </a:r>
            <a:r>
              <a:rPr lang="el-GR" sz="6200" dirty="0" err="1" smtClean="0"/>
              <a:t>αυδή</a:t>
            </a:r>
            <a:r>
              <a:rPr lang="el-GR" sz="6200" dirty="0" smtClean="0"/>
              <a:t>». Η λέξη αυτή δεν είναι τυχαία αφού προέρχεται από το ρήμα «άδω» που σημαίνει τραγουδώ.</a:t>
            </a:r>
          </a:p>
          <a:p>
            <a:pPr algn="just">
              <a:buFont typeface="Wingdings" pitchFamily="2" charset="2"/>
              <a:buChar char="ü"/>
            </a:pPr>
            <a:r>
              <a:rPr lang="el-GR" sz="6200" dirty="0"/>
              <a:t>	</a:t>
            </a:r>
            <a:r>
              <a:rPr lang="el-GR" sz="6200" dirty="0" smtClean="0"/>
              <a:t>Σπουδαίοι συγγραφείς, μουσικοί , φιλόσοφοι έχουν πολλές φορές τονίσει ότι η μουσικότητα της Ελληνικής είναι εφάμιλλη της συμπαντικής.</a:t>
            </a:r>
          </a:p>
          <a:p>
            <a:pPr algn="just">
              <a:buFont typeface="Wingdings" pitchFamily="2" charset="2"/>
              <a:buChar char="ü"/>
            </a:pPr>
            <a:r>
              <a:rPr lang="el-GR" sz="6200" dirty="0" smtClean="0"/>
              <a:t>	Η Ελληνική γλώσσα επιβλήθηκε αβίαστα (στους Λατίνους) και χάρη στην </a:t>
            </a:r>
            <a:r>
              <a:rPr lang="el-GR" sz="6200" dirty="0" err="1" smtClean="0"/>
              <a:t>μουσικότητά</a:t>
            </a:r>
            <a:r>
              <a:rPr lang="el-GR" sz="6200" dirty="0" smtClean="0"/>
              <a:t> της. Όπως γράφει και ο Ρωμαίος Οράτιος </a:t>
            </a:r>
            <a:r>
              <a:rPr lang="en-US" sz="6200" dirty="0" smtClean="0"/>
              <a:t>:</a:t>
            </a:r>
          </a:p>
          <a:p>
            <a:pPr algn="just">
              <a:buNone/>
            </a:pPr>
            <a:r>
              <a:rPr lang="en-US" sz="6200" dirty="0" smtClean="0"/>
              <a:t>	</a:t>
            </a:r>
            <a:r>
              <a:rPr lang="el-GR" sz="6200" dirty="0" smtClean="0"/>
              <a:t>«Η Ελληνική φυλή γεννήθηκε ευνοημένη με μία γλώσσα εύηχη, γεμάτη</a:t>
            </a:r>
            <a:r>
              <a:rPr lang="en-US" sz="6200" dirty="0" smtClean="0"/>
              <a:t> </a:t>
            </a:r>
            <a:r>
              <a:rPr lang="el-GR" sz="6200" dirty="0" smtClean="0"/>
              <a:t>μουσικότητα».... </a:t>
            </a:r>
            <a:br>
              <a:rPr lang="el-GR" sz="6200" dirty="0" smtClean="0"/>
            </a:br>
            <a:r>
              <a:rPr lang="el-GR" sz="6200" dirty="0" smtClean="0"/>
              <a:t/>
            </a:r>
            <a:br>
              <a:rPr lang="el-GR" sz="6200" dirty="0" smtClean="0"/>
            </a:br>
            <a:endParaRPr lang="el-GR" sz="6200" dirty="0"/>
          </a:p>
        </p:txBody>
      </p:sp>
      <p:sp>
        <p:nvSpPr>
          <p:cNvPr id="4" name="3 - Θέση υποσέλιδου"/>
          <p:cNvSpPr>
            <a:spLocks noGrp="1"/>
          </p:cNvSpPr>
          <p:nvPr>
            <p:ph type="ftr" sz="quarter" idx="11"/>
          </p:nvPr>
        </p:nvSpPr>
        <p:spPr/>
        <p:txBody>
          <a:bodyPr/>
          <a:lstStyle/>
          <a:p>
            <a:r>
              <a:rPr lang="el-GR" dirty="0" smtClean="0"/>
              <a:t>Ειρήνη Κατσωνοπούλου Α2</a:t>
            </a:r>
            <a:endParaRPr lang="el-GR" dirty="0"/>
          </a:p>
        </p:txBody>
      </p:sp>
      <p:cxnSp>
        <p:nvCxnSpPr>
          <p:cNvPr id="6" name="5 - Ευθεία γραμμή σύνδεσης"/>
          <p:cNvCxnSpPr/>
          <p:nvPr/>
        </p:nvCxnSpPr>
        <p:spPr>
          <a:xfrm>
            <a:off x="0" y="1357298"/>
            <a:ext cx="9144000" cy="1588"/>
          </a:xfrm>
          <a:prstGeom prst="line">
            <a:avLst/>
          </a:prstGeom>
        </p:spPr>
        <p:style>
          <a:lnRef idx="1">
            <a:schemeClr val="dk1"/>
          </a:lnRef>
          <a:fillRef idx="0">
            <a:schemeClr val="dk1"/>
          </a:fillRef>
          <a:effectRef idx="0">
            <a:schemeClr val="dk1"/>
          </a:effectRef>
          <a:fontRef idx="minor">
            <a:schemeClr val="tx1"/>
          </a:fontRef>
        </p:style>
      </p:cxnSp>
      <p:sp>
        <p:nvSpPr>
          <p:cNvPr id="7" name="6 - Ορθογώνιο"/>
          <p:cNvSpPr/>
          <p:nvPr/>
        </p:nvSpPr>
        <p:spPr>
          <a:xfrm>
            <a:off x="3643306" y="6000768"/>
            <a:ext cx="5286412" cy="600164"/>
          </a:xfrm>
          <a:prstGeom prst="rect">
            <a:avLst/>
          </a:prstGeom>
        </p:spPr>
        <p:txBody>
          <a:bodyPr wrap="square">
            <a:spAutoFit/>
          </a:bodyPr>
          <a:lstStyle/>
          <a:p>
            <a:pPr algn="just">
              <a:buNone/>
            </a:pPr>
            <a:r>
              <a:rPr lang="el-GR" sz="1100" dirty="0" smtClean="0">
                <a:hlinkClick r:id="rId2"/>
              </a:rPr>
              <a:t>Πηγή:ttps://arxaia-ellinika.blogspot.com/2017/06/elliiki-glossa-anoteri-morphi.html</a:t>
            </a:r>
            <a:r>
              <a:rPr lang="el-GR" sz="1100" dirty="0" smtClean="0"/>
              <a:t/>
            </a:r>
            <a:br>
              <a:rPr lang="el-GR" sz="1100" dirty="0" smtClean="0"/>
            </a:br>
            <a:endParaRPr lang="el-GR" sz="1100" dirty="0" smtClean="0"/>
          </a:p>
          <a:p>
            <a:pPr>
              <a:buNone/>
            </a:pPr>
            <a:endParaRPr lang="el-GR" sz="1100" dirty="0"/>
          </a:p>
        </p:txBody>
      </p:sp>
      <p:pic>
        <p:nvPicPr>
          <p:cNvPr id="9" name="Picture 2" descr="Η εικόνα ίσως περιέχει: ένα ή περισσότερα άτομα, άτομα στέκονται, ουρανός, σύννεφο, φυτό, δέντρο, βουνό, γρασίδι, υπαίθριες δραστηριότητες και φύση"/>
          <p:cNvPicPr>
            <a:picLocks noChangeAspect="1" noChangeArrowheads="1"/>
          </p:cNvPicPr>
          <p:nvPr/>
        </p:nvPicPr>
        <p:blipFill>
          <a:blip r:embed="rId3" cstate="print"/>
          <a:srcRect/>
          <a:stretch>
            <a:fillRect/>
          </a:stretch>
        </p:blipFill>
        <p:spPr bwMode="auto">
          <a:xfrm>
            <a:off x="214282" y="4714884"/>
            <a:ext cx="2928958" cy="1928850"/>
          </a:xfrm>
          <a:prstGeom prst="rect">
            <a:avLst/>
          </a:prstGeom>
          <a:noFill/>
        </p:spPr>
      </p:pic>
    </p:spTree>
  </p:cSld>
  <p:clrMapOvr>
    <a:masterClrMapping/>
  </p:clrMapOvr>
  <p:transition advTm="35000">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p:txBody>
          <a:bodyPr/>
          <a:lstStyle/>
          <a:p>
            <a:r>
              <a:rPr lang="el-GR" smtClean="0"/>
              <a:t>Ειήνη Κατσωνοπούλου Α2</a:t>
            </a:r>
            <a:endParaRPr lang="el-GR"/>
          </a:p>
        </p:txBody>
      </p:sp>
      <p:sp>
        <p:nvSpPr>
          <p:cNvPr id="6" name="5 - Θέση περιεχομένου"/>
          <p:cNvSpPr>
            <a:spLocks noGrp="1"/>
          </p:cNvSpPr>
          <p:nvPr>
            <p:ph idx="1"/>
          </p:nvPr>
        </p:nvSpPr>
        <p:spPr/>
        <p:txBody>
          <a:bodyPr/>
          <a:lstStyle/>
          <a:p>
            <a:endParaRPr lang="el-GR"/>
          </a:p>
        </p:txBody>
      </p:sp>
      <p:pic>
        <p:nvPicPr>
          <p:cNvPr id="1027" name="Picture 3" descr="C:\Users\Fanis\Desktop\thalassa.jpg"/>
          <p:cNvPicPr>
            <a:picLocks noChangeAspect="1" noChangeArrowheads="1"/>
          </p:cNvPicPr>
          <p:nvPr/>
        </p:nvPicPr>
        <p:blipFill>
          <a:blip r:embed="rId2"/>
          <a:srcRect/>
          <a:stretch>
            <a:fillRect/>
          </a:stretch>
        </p:blipFill>
        <p:spPr bwMode="auto">
          <a:xfrm>
            <a:off x="0" y="-24"/>
            <a:ext cx="9144000" cy="6858024"/>
          </a:xfrm>
          <a:prstGeom prst="rect">
            <a:avLst/>
          </a:prstGeom>
          <a:noFill/>
        </p:spPr>
      </p:pic>
      <p:sp>
        <p:nvSpPr>
          <p:cNvPr id="8" name="7 - Ορθογώνιο"/>
          <p:cNvSpPr/>
          <p:nvPr/>
        </p:nvSpPr>
        <p:spPr>
          <a:xfrm>
            <a:off x="1077863" y="3192378"/>
            <a:ext cx="7066037" cy="2308324"/>
          </a:xfrm>
          <a:prstGeom prst="rect">
            <a:avLst/>
          </a:prstGeom>
          <a:noFill/>
        </p:spPr>
        <p:txBody>
          <a:bodyPr wrap="none" lIns="91440" tIns="45720" rIns="91440" bIns="45720">
            <a:spAutoFit/>
          </a:bodyPr>
          <a:lstStyle/>
          <a:p>
            <a:r>
              <a:rPr lang="el-GR"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Τη γλώσσα μου έδωσαν ελληνική.</a:t>
            </a:r>
          </a:p>
          <a:p>
            <a:r>
              <a:rPr lang="el-G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Το σπίτι φτωχικό στις αμμουδιές του</a:t>
            </a:r>
          </a:p>
          <a:p>
            <a:r>
              <a:rPr lang="el-GR"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Ομήρου….</a:t>
            </a:r>
          </a:p>
          <a:p>
            <a:pPr algn="ctr"/>
            <a:r>
              <a:rPr lang="el-GR"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Οδ. Ελύτης</a:t>
            </a:r>
            <a:endParaRPr lang="el-GR" sz="36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80</Words>
  <Application>Microsoft Office PowerPoint</Application>
  <PresentationFormat>Προβολή στην οθόνη (4:3)</PresentationFormat>
  <Paragraphs>44</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Η Ελληνική Γλώσσα  Ν.Βρεττάκος </vt:lpstr>
      <vt:lpstr>Λίγα λόγια για τον ποιητή </vt:lpstr>
      <vt:lpstr>Ἡ Ελληνική γλώσσα</vt:lpstr>
      <vt:lpstr>Ανάλυση ποιήματος </vt:lpstr>
      <vt:lpstr>Ανάλυση ποιήματος </vt:lpstr>
      <vt:lpstr>Η μουσικότητα της Ελληνικής Γλώσσας</vt:lpstr>
      <vt:lpstr>Διαφάνεια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Fanis Katsonopoulos</dc:creator>
  <cp:lastModifiedBy>user</cp:lastModifiedBy>
  <cp:revision>66</cp:revision>
  <dcterms:created xsi:type="dcterms:W3CDTF">2019-10-12T09:06:10Z</dcterms:created>
  <dcterms:modified xsi:type="dcterms:W3CDTF">2020-01-08T16:40:13Z</dcterms:modified>
</cp:coreProperties>
</file>