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7B37EE-46FF-6440-8BE9-D0F644AE3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598" y="937292"/>
            <a:ext cx="6504863" cy="4983416"/>
          </a:xfrm>
        </p:spPr>
        <p:txBody>
          <a:bodyPr>
            <a:noAutofit/>
          </a:bodyPr>
          <a:lstStyle/>
          <a:p>
            <a:pPr algn="l"/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Βι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βλιοπαρουσιαση</a:t>
            </a:r>
            <a: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8000" b="1" i="1" dirty="0" smtClean="0">
                <a:solidFill>
                  <a:schemeClr val="accent6">
                    <a:lumMod val="75000"/>
                  </a:schemeClr>
                </a:solidFill>
              </a:rPr>
              <a:t>Σ</a:t>
            </a:r>
            <a:r>
              <a:rPr lang="en-US" sz="8000" b="1" i="1" dirty="0" err="1" smtClean="0">
                <a:solidFill>
                  <a:schemeClr val="accent6">
                    <a:lumMod val="75000"/>
                  </a:schemeClr>
                </a:solidFill>
              </a:rPr>
              <a:t>το</a:t>
            </a:r>
            <a:r>
              <a:rPr lang="en-US" sz="8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000" b="1" i="1" dirty="0" err="1" smtClean="0">
                <a:solidFill>
                  <a:schemeClr val="accent6">
                    <a:lumMod val="75000"/>
                  </a:schemeClr>
                </a:solidFill>
              </a:rPr>
              <a:t>γυμν</a:t>
            </a:r>
            <a:r>
              <a:rPr lang="en-US" sz="8000" b="1" i="1" dirty="0" smtClean="0">
                <a:solidFill>
                  <a:schemeClr val="accent6">
                    <a:lumMod val="75000"/>
                  </a:schemeClr>
                </a:solidFill>
              </a:rPr>
              <a:t>ασιο</a:t>
            </a:r>
            <a: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απο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τη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ναντια Λιναρδακη </a:t>
            </a:r>
            <a:endParaRPr lang="el-G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Εικόνα 3">
            <a:extLst>
              <a:ext uri="{FF2B5EF4-FFF2-40B4-BE49-F238E27FC236}">
                <a16:creationId xmlns:a16="http://schemas.microsoft.com/office/drawing/2014/main" id="{25EB12EA-B467-F047-A8AD-420533CB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19" y="282791"/>
            <a:ext cx="3990915" cy="5879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2483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288620-A112-4046-9C64-038054E33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702" y="364126"/>
            <a:ext cx="6170423" cy="1335544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00B050"/>
                </a:solidFill>
              </a:rPr>
              <a:t>Μια μικρη περιληψη</a:t>
            </a:r>
            <a:endParaRPr lang="el-GR" sz="4800" b="1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131621-FF35-3144-8D51-AB6AD5BC9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77941"/>
            <a:ext cx="10131425" cy="47159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Πίσω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στο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1957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με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το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1958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ήτ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αν ένα κορίτσι η Άννα της  οποίας της άρεσε  να παίζει με τα αγόρια παρά με τα κορίτσια.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Ότ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αν πήγε στο γυμνάσιο η ζωή της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άλλαξε</a:t>
            </a:r>
            <a:r>
              <a:rPr lang="el-GR" sz="3600" b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όπως</a:t>
            </a:r>
            <a:r>
              <a:rPr lang="el-GR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3600" b="1" dirty="0" smtClean="0">
                <a:solidFill>
                  <a:schemeClr val="accent3">
                    <a:lumMod val="75000"/>
                  </a:schemeClr>
                </a:solidFill>
              </a:rPr>
              <a:t>και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ο </a:t>
            </a:r>
            <a:r>
              <a:rPr lang="en-US" sz="3600" b="1" dirty="0" err="1" smtClean="0">
                <a:solidFill>
                  <a:schemeClr val="accent3">
                    <a:lumMod val="75000"/>
                  </a:schemeClr>
                </a:solidFill>
              </a:rPr>
              <a:t>διευθυντής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και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οι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κα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νόνες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l-GR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Έν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ας έρωτας, μια οικογένεια, πολλές φιλίες και πολύ διάβασμα θα αλλάξουν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τη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ζωή της δεκατριάχρονης Άννας. Θα κατα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φέρει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να επιβ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ιώσει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η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φίλη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μας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σε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α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υτή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την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ιστορί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α ή όχι;;  </a:t>
            </a:r>
            <a:endParaRPr lang="el-G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291453-3484-8343-9810-8E41CFFAB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12" y="685563"/>
            <a:ext cx="10042591" cy="544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rgbClr val="FFC000"/>
                </a:solidFill>
              </a:rPr>
              <a:t>Να </a:t>
            </a:r>
            <a:r>
              <a:rPr lang="en-US" sz="8000" b="1" dirty="0" err="1">
                <a:solidFill>
                  <a:srgbClr val="FFC000"/>
                </a:solidFill>
              </a:rPr>
              <a:t>σημειωθεί</a:t>
            </a:r>
            <a:r>
              <a:rPr lang="en-US" sz="8000" b="1" dirty="0">
                <a:solidFill>
                  <a:srgbClr val="FFC000"/>
                </a:solidFill>
              </a:rPr>
              <a:t> </a:t>
            </a:r>
            <a:r>
              <a:rPr lang="en-US" sz="8000" b="1" dirty="0" err="1" smtClean="0">
                <a:solidFill>
                  <a:srgbClr val="FFC000"/>
                </a:solidFill>
              </a:rPr>
              <a:t>ότι</a:t>
            </a:r>
            <a:r>
              <a:rPr lang="en-US" sz="8000" b="1" dirty="0" smtClean="0">
                <a:solidFill>
                  <a:srgbClr val="FFC000"/>
                </a:solidFill>
              </a:rPr>
              <a:t> </a:t>
            </a:r>
            <a:r>
              <a:rPr lang="en-US" sz="8000" b="1" dirty="0" err="1">
                <a:solidFill>
                  <a:srgbClr val="FFC000"/>
                </a:solidFill>
              </a:rPr>
              <a:t>εκείνη</a:t>
            </a:r>
            <a:r>
              <a:rPr lang="en-US" sz="8000" b="1" dirty="0">
                <a:solidFill>
                  <a:srgbClr val="FFC000"/>
                </a:solidFill>
              </a:rPr>
              <a:t> </a:t>
            </a:r>
            <a:r>
              <a:rPr lang="en-US" sz="8000" b="1" dirty="0" err="1">
                <a:solidFill>
                  <a:srgbClr val="FFC000"/>
                </a:solidFill>
              </a:rPr>
              <a:t>την</a:t>
            </a:r>
            <a:r>
              <a:rPr lang="en-US" sz="8000" b="1" dirty="0">
                <a:solidFill>
                  <a:srgbClr val="FFC000"/>
                </a:solidFill>
              </a:rPr>
              <a:t> π</a:t>
            </a:r>
            <a:r>
              <a:rPr lang="en-US" sz="8000" b="1" dirty="0" err="1">
                <a:solidFill>
                  <a:srgbClr val="FFC000"/>
                </a:solidFill>
              </a:rPr>
              <a:t>ερίοδο</a:t>
            </a:r>
            <a:r>
              <a:rPr lang="en-US" sz="8000" b="1" dirty="0">
                <a:solidFill>
                  <a:srgbClr val="FFC000"/>
                </a:solidFill>
              </a:rPr>
              <a:t> υπ</a:t>
            </a:r>
            <a:r>
              <a:rPr lang="en-US" sz="8000" b="1" dirty="0" err="1">
                <a:solidFill>
                  <a:srgbClr val="FFC000"/>
                </a:solidFill>
              </a:rPr>
              <a:t>ήρχε</a:t>
            </a:r>
            <a:r>
              <a:rPr lang="en-US" sz="8000" b="1" dirty="0">
                <a:solidFill>
                  <a:srgbClr val="FFC000"/>
                </a:solidFill>
              </a:rPr>
              <a:t> από </a:t>
            </a:r>
            <a:r>
              <a:rPr lang="en-US" sz="8000" b="1" dirty="0" err="1">
                <a:solidFill>
                  <a:srgbClr val="FFC000"/>
                </a:solidFill>
              </a:rPr>
              <a:t>τρίτη</a:t>
            </a:r>
            <a:r>
              <a:rPr lang="en-US" sz="8000" b="1" dirty="0">
                <a:solidFill>
                  <a:srgbClr val="FFC000"/>
                </a:solidFill>
              </a:rPr>
              <a:t> </a:t>
            </a:r>
            <a:r>
              <a:rPr lang="el-GR" sz="8000" b="1" dirty="0" smtClean="0">
                <a:solidFill>
                  <a:srgbClr val="FFC000"/>
                </a:solidFill>
              </a:rPr>
              <a:t>έως</a:t>
            </a:r>
            <a:r>
              <a:rPr lang="en-US" sz="8000" b="1" dirty="0" smtClean="0">
                <a:solidFill>
                  <a:srgbClr val="FFC000"/>
                </a:solidFill>
              </a:rPr>
              <a:t> </a:t>
            </a:r>
            <a:r>
              <a:rPr lang="en-US" sz="8000" b="1" dirty="0" err="1">
                <a:solidFill>
                  <a:srgbClr val="FFC000"/>
                </a:solidFill>
              </a:rPr>
              <a:t>ογδόη</a:t>
            </a:r>
            <a:r>
              <a:rPr lang="en-US" sz="8000" b="1" dirty="0">
                <a:solidFill>
                  <a:srgbClr val="FFC000"/>
                </a:solidFill>
              </a:rPr>
              <a:t> </a:t>
            </a:r>
            <a:r>
              <a:rPr lang="en-US" sz="8000" b="1" dirty="0" err="1">
                <a:solidFill>
                  <a:srgbClr val="FFC000"/>
                </a:solidFill>
              </a:rPr>
              <a:t>γυμν</a:t>
            </a:r>
            <a:r>
              <a:rPr lang="en-US" sz="8000" b="1" dirty="0">
                <a:solidFill>
                  <a:srgbClr val="FFC000"/>
                </a:solidFill>
              </a:rPr>
              <a:t>ασίου 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765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025CB8-98F8-D747-9BB0-963D23738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62" y="63944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Η </a:t>
            </a:r>
            <a:r>
              <a:rPr lang="en-US" sz="6000" b="1" dirty="0" err="1">
                <a:solidFill>
                  <a:schemeClr val="accent4">
                    <a:lumMod val="75000"/>
                  </a:schemeClr>
                </a:solidFill>
              </a:rPr>
              <a:t>συγρ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αφεας</a:t>
            </a:r>
            <a:endParaRPr lang="el-GR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C6F350-7F85-014F-9AD4-7167E7237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87" y="1440459"/>
            <a:ext cx="10448548" cy="47496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Το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πα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τρικό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της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όνομ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α είναι Παρασκευή</a:t>
            </a:r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Μιχ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αηλίδου.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Οι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γονείς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της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κα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τάγοντ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αι από την Μικρά Ασία αλλά εκείνη γεννήθηκε στο Αγρίνιο το 1945.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Άρχισε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να α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σχολείτ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αι με την παιδική Λογοτεχνία το 1973 δηλαδή 28 ετών. Από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το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1993 π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ροωθεί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το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&lt;&lt;Πα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ιχνιδομάθημ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α&gt;&gt; της δημιουργικής γραφής στο Δημοτικό.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Είν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αι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μέλος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της Εταιρίας Ελλήνων Λογοτεχνών και του Κύκλου του Ελληνικού Παιδικού Βιβλίου. </a:t>
            </a:r>
          </a:p>
        </p:txBody>
      </p:sp>
    </p:spTree>
    <p:extLst>
      <p:ext uri="{BB962C8B-B14F-4D97-AF65-F5344CB8AC3E}">
        <p14:creationId xmlns:p14="http://schemas.microsoft.com/office/powerpoint/2010/main" val="397989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FF2E7A-C24D-1542-9C8C-93EE64968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8" y="0"/>
            <a:ext cx="4811612" cy="1634431"/>
          </a:xfrm>
        </p:spPr>
        <p:txBody>
          <a:bodyPr>
            <a:normAutofit/>
          </a:bodyPr>
          <a:lstStyle/>
          <a:p>
            <a:r>
              <a:rPr lang="el-GR" sz="4800" b="1">
                <a:solidFill>
                  <a:srgbClr val="00B050"/>
                </a:solidFill>
              </a:rPr>
              <a:t>Η ΣΥΝΕΧΕΙΑ……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280B7-5F42-2D4C-B9FF-344F5D16B265}"/>
              </a:ext>
            </a:extLst>
          </p:cNvPr>
          <p:cNvSpPr txBox="1"/>
          <p:nvPr/>
        </p:nvSpPr>
        <p:spPr>
          <a:xfrm>
            <a:off x="620790" y="1764799"/>
            <a:ext cx="106493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Επ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ίσης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κά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ποια έργα της έχουν βραβευτεί  από </a:t>
            </a:r>
            <a:r>
              <a:rPr lang="el-GR" sz="4000" b="1" dirty="0">
                <a:solidFill>
                  <a:schemeClr val="accent5">
                    <a:lumMod val="75000"/>
                  </a:schemeClr>
                </a:solidFill>
              </a:rPr>
              <a:t>την εταιρία Ελλήνων Λογοτεχνών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, τον </a:t>
            </a:r>
            <a:r>
              <a:rPr lang="el-GR" sz="4000" b="1" dirty="0">
                <a:solidFill>
                  <a:schemeClr val="accent5">
                    <a:lumMod val="75000"/>
                  </a:schemeClr>
                </a:solidFill>
              </a:rPr>
              <a:t>Κύκλο των Παιδικών Λογοτεχνικών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Βιβλίων,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</a:rPr>
              <a:t>την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Ε.Ο.Υ.Λ.Α.Α.,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την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</a:rPr>
              <a:t>Γυν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αι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</a:rPr>
              <a:t>κεί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α 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Λογοτεχνία Συντροφιά και από το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Υπουργ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</a:rPr>
              <a:t>ίου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Πολιτισμού.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Εί</a:t>
            </a:r>
            <a:r>
              <a:rPr lang="el-GR" sz="4000" b="1" dirty="0">
                <a:solidFill>
                  <a:schemeClr val="accent5">
                    <a:lumMod val="75000"/>
                  </a:schemeClr>
                </a:solidFill>
              </a:rPr>
              <a:t>ν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αι πα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ντρεμένη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, έχει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δύο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γιους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 και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</a:rPr>
              <a:t>έν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α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εγγόνι.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95616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A7A233-805A-F14F-9E88-525B466C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940" y="-305155"/>
            <a:ext cx="10131425" cy="2738582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Πληροφοριες βιβλιου</a:t>
            </a:r>
            <a:endParaRPr lang="el-GR" sz="48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689D6E-3578-7643-B982-B9A7819E1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8" y="1509790"/>
            <a:ext cx="11348116" cy="5000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Συγρ</a:t>
            </a:r>
            <a:r>
              <a:rPr lang="en-US" sz="4000" b="1" dirty="0">
                <a:solidFill>
                  <a:schemeClr val="accent2"/>
                </a:solidFill>
              </a:rPr>
              <a:t>αφέας: Βούλα </a:t>
            </a:r>
            <a:r>
              <a:rPr lang="el-GR" sz="4000" b="1" dirty="0" err="1">
                <a:solidFill>
                  <a:schemeClr val="accent2"/>
                </a:solidFill>
              </a:rPr>
              <a:t>Μά</a:t>
            </a:r>
            <a:r>
              <a:rPr lang="en-US" sz="4000" b="1" dirty="0" err="1">
                <a:solidFill>
                  <a:schemeClr val="accent2"/>
                </a:solidFill>
              </a:rPr>
              <a:t>στ</a:t>
            </a:r>
            <a:r>
              <a:rPr lang="el-GR" sz="4000" b="1" dirty="0">
                <a:solidFill>
                  <a:schemeClr val="accent2"/>
                </a:solidFill>
              </a:rPr>
              <a:t>ο</a:t>
            </a:r>
            <a:r>
              <a:rPr lang="en-US" sz="4000" b="1" dirty="0">
                <a:solidFill>
                  <a:schemeClr val="accent2"/>
                </a:solidFill>
              </a:rPr>
              <a:t>η</a:t>
            </a:r>
          </a:p>
          <a:p>
            <a:pPr mar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Εξώφυλλο</a:t>
            </a:r>
            <a:r>
              <a:rPr lang="en-US" sz="4000" b="1" dirty="0">
                <a:solidFill>
                  <a:schemeClr val="accent2"/>
                </a:solidFill>
              </a:rPr>
              <a:t>: </a:t>
            </a:r>
            <a:r>
              <a:rPr lang="en-US" sz="4000" b="1" dirty="0" err="1">
                <a:solidFill>
                  <a:schemeClr val="accent2"/>
                </a:solidFill>
              </a:rPr>
              <a:t>Γιάννης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</a:rPr>
              <a:t>Λέκκος</a:t>
            </a:r>
            <a:endParaRPr lang="en-US" sz="4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Συλλογή</a:t>
            </a:r>
            <a:r>
              <a:rPr lang="en-US" sz="4000" b="1" dirty="0">
                <a:solidFill>
                  <a:schemeClr val="accent2"/>
                </a:solidFill>
              </a:rPr>
              <a:t>: </a:t>
            </a:r>
            <a:r>
              <a:rPr lang="en-US" sz="4000" b="1" dirty="0" err="1">
                <a:solidFill>
                  <a:schemeClr val="accent2"/>
                </a:solidFill>
              </a:rPr>
              <a:t>Κύκνοι</a:t>
            </a:r>
            <a:endParaRPr lang="en-US" sz="4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Εκδόσεις</a:t>
            </a:r>
            <a:r>
              <a:rPr lang="en-US" sz="4000" b="1" dirty="0">
                <a:solidFill>
                  <a:schemeClr val="accent2"/>
                </a:solidFill>
              </a:rPr>
              <a:t>: Πα</a:t>
            </a:r>
            <a:r>
              <a:rPr lang="en-US" sz="4000" b="1" dirty="0" err="1">
                <a:solidFill>
                  <a:schemeClr val="accent2"/>
                </a:solidFill>
              </a:rPr>
              <a:t>τάκη</a:t>
            </a:r>
            <a:endParaRPr lang="en-US" sz="4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Πρώτη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</a:rPr>
              <a:t>έκδοση</a:t>
            </a:r>
            <a:r>
              <a:rPr lang="en-US" sz="4000" b="1" dirty="0">
                <a:solidFill>
                  <a:schemeClr val="accent2"/>
                </a:solidFill>
              </a:rPr>
              <a:t>: </a:t>
            </a:r>
            <a:r>
              <a:rPr lang="en-US" sz="4000" b="1" dirty="0" err="1">
                <a:solidFill>
                  <a:schemeClr val="accent2"/>
                </a:solidFill>
              </a:rPr>
              <a:t>Δεκέμ</a:t>
            </a:r>
            <a:r>
              <a:rPr lang="en-US" sz="4000" b="1" dirty="0">
                <a:solidFill>
                  <a:schemeClr val="accent2"/>
                </a:solidFill>
              </a:rPr>
              <a:t>βριος 1991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Η </a:t>
            </a:r>
            <a:r>
              <a:rPr lang="en-US" sz="4000" b="1" dirty="0" err="1">
                <a:solidFill>
                  <a:schemeClr val="accent2"/>
                </a:solidFill>
              </a:rPr>
              <a:t>συγκεκριμένη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</a:rPr>
              <a:t>είν</a:t>
            </a:r>
            <a:r>
              <a:rPr lang="en-US" sz="4000" b="1" dirty="0">
                <a:solidFill>
                  <a:schemeClr val="accent2"/>
                </a:solidFill>
              </a:rPr>
              <a:t>αι </a:t>
            </a:r>
            <a:r>
              <a:rPr lang="el-GR" sz="4000" b="1" dirty="0" smtClean="0">
                <a:solidFill>
                  <a:schemeClr val="accent2"/>
                </a:solidFill>
              </a:rPr>
              <a:t>η </a:t>
            </a:r>
            <a:r>
              <a:rPr lang="en-US" sz="4000" b="1" dirty="0" err="1" smtClean="0">
                <a:solidFill>
                  <a:schemeClr val="accent2"/>
                </a:solidFill>
              </a:rPr>
              <a:t>δέκ</a:t>
            </a:r>
            <a:r>
              <a:rPr lang="en-US" sz="4000" b="1" dirty="0" smtClean="0">
                <a:solidFill>
                  <a:schemeClr val="accent2"/>
                </a:solidFill>
              </a:rPr>
              <a:t>ατη </a:t>
            </a:r>
            <a:r>
              <a:rPr lang="en-US" sz="4000" b="1" dirty="0">
                <a:solidFill>
                  <a:schemeClr val="accent2"/>
                </a:solidFill>
              </a:rPr>
              <a:t>έβδομη </a:t>
            </a:r>
            <a:r>
              <a:rPr lang="en-US" sz="4000" b="1" dirty="0" smtClean="0">
                <a:solidFill>
                  <a:schemeClr val="accent2"/>
                </a:solidFill>
              </a:rPr>
              <a:t>έκδοση</a:t>
            </a:r>
            <a:r>
              <a:rPr lang="el-GR" sz="4000" b="1" dirty="0">
                <a:solidFill>
                  <a:schemeClr val="accent2"/>
                </a:solidFill>
              </a:rPr>
              <a:t>:</a:t>
            </a:r>
            <a:r>
              <a:rPr lang="el-GR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Φε</a:t>
            </a:r>
            <a:r>
              <a:rPr lang="en-US" sz="4000" b="1" dirty="0" smtClean="0">
                <a:solidFill>
                  <a:schemeClr val="accent2"/>
                </a:solidFill>
              </a:rPr>
              <a:t>βρουάριος </a:t>
            </a:r>
            <a:r>
              <a:rPr lang="en-US" sz="4000" b="1" dirty="0">
                <a:solidFill>
                  <a:schemeClr val="accent2"/>
                </a:solidFill>
              </a:rPr>
              <a:t>2001</a:t>
            </a:r>
            <a:endParaRPr lang="el-GR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1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285B61-0ED5-FF45-8FBF-52BF4977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661" y="564484"/>
            <a:ext cx="10131425" cy="5729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>
                <a:solidFill>
                  <a:schemeClr val="accent4">
                    <a:lumMod val="75000"/>
                  </a:schemeClr>
                </a:solidFill>
              </a:rPr>
              <a:t>Ευχ</a:t>
            </a:r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αριστούμε για τον χρόνο </a:t>
            </a:r>
            <a:r>
              <a:rPr lang="en-US" sz="9600" dirty="0" smtClean="0">
                <a:solidFill>
                  <a:schemeClr val="accent4">
                    <a:lumMod val="75000"/>
                  </a:schemeClr>
                </a:solidFill>
              </a:rPr>
              <a:t>σας</a:t>
            </a:r>
            <a:r>
              <a:rPr lang="el-GR" sz="9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❤❤</a:t>
            </a:r>
            <a:endParaRPr lang="el-GR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8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263</Words>
  <Application>Microsoft Office PowerPoint</Application>
  <PresentationFormat>Ευρεία οθόνη</PresentationFormat>
  <Paragraphs>17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Ουράνιο</vt:lpstr>
      <vt:lpstr>Βιβλιοπαρουσιαση   Στο γυμνασιο   απο τη ναντια Λιναρδακη </vt:lpstr>
      <vt:lpstr>Μια μικρη περιληψη</vt:lpstr>
      <vt:lpstr>Παρουσίαση του PowerPoint</vt:lpstr>
      <vt:lpstr>Η συγραφεας</vt:lpstr>
      <vt:lpstr>Η ΣΥΝΕΧΕΙΑ……</vt:lpstr>
      <vt:lpstr>Πληροφοριες βιβλιου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Βιβλιο παρουσιαση το βιβλιο το γυμνασιο απο την ναντια Λιναρδακη</dc:title>
  <dc:creator>ANNA KROUSTALI</dc:creator>
  <cp:lastModifiedBy>Olga</cp:lastModifiedBy>
  <cp:revision>8</cp:revision>
  <dcterms:created xsi:type="dcterms:W3CDTF">2020-04-27T23:47:43Z</dcterms:created>
  <dcterms:modified xsi:type="dcterms:W3CDTF">2020-05-14T18:51:19Z</dcterms:modified>
</cp:coreProperties>
</file>