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8" r:id="rId3"/>
    <p:sldId id="276" r:id="rId4"/>
    <p:sldId id="260" r:id="rId5"/>
    <p:sldId id="261" r:id="rId6"/>
    <p:sldId id="262" r:id="rId7"/>
    <p:sldId id="263" r:id="rId8"/>
    <p:sldId id="264" r:id="rId9"/>
    <p:sldId id="265" r:id="rId10"/>
    <p:sldId id="273" r:id="rId11"/>
    <p:sldId id="268" r:id="rId12"/>
    <p:sldId id="275" r:id="rId13"/>
    <p:sldId id="269" r:id="rId14"/>
    <p:sldId id="270" r:id="rId15"/>
    <p:sldId id="271" r:id="rId16"/>
    <p:sldId id="274" r:id="rId17"/>
  </p:sldIdLst>
  <p:sldSz cx="9144000" cy="6858000" type="screen4x3"/>
  <p:notesSz cx="6858000" cy="9144000"/>
  <p:embeddedFontLst>
    <p:embeddedFont>
      <p:font typeface="Cambria" pitchFamily="18" charset="0"/>
      <p:regular r:id="rId19"/>
      <p:bold r:id="rId20"/>
      <p:italic r:id="rId21"/>
      <p:boldItalic r:id="rId22"/>
    </p:embeddedFont>
    <p:embeddedFont>
      <p:font typeface="Calibri" pitchFamily="34" charset="0"/>
      <p:regular r:id="rId23"/>
      <p:bold r:id="rId24"/>
      <p:italic r:id="rId25"/>
      <p:boldItalic r:id="rId26"/>
    </p:embeddedFont>
    <p:embeddedFont>
      <p:font typeface="PT Sans Narrow" charset="0"/>
      <p:regular r:id="rId27"/>
      <p:bold r:id="rId28"/>
    </p:embeddedFont>
    <p:embeddedFont>
      <p:font typeface="Open Sans"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XhBlS0WNC0YR/H1cB2UW4sz70b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74503"/>
    <a:srgbClr val="523002"/>
    <a:srgbClr val="000066"/>
    <a:srgbClr val="669900"/>
    <a:srgbClr val="800000"/>
    <a:srgbClr val="888888"/>
    <a:srgbClr val="031049"/>
    <a:srgbClr val="051A75"/>
    <a:srgbClr val="54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41" autoAdjust="0"/>
    <p:restoredTop sz="94660"/>
  </p:normalViewPr>
  <p:slideViewPr>
    <p:cSldViewPr snapToGrid="0">
      <p:cViewPr>
        <p:scale>
          <a:sx n="70" d="100"/>
          <a:sy n="70" d="100"/>
        </p:scale>
        <p:origin x="-133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pPr>
              <a:buNone/>
            </a:pPr>
            <a:endParaRPr lang="el-G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pPr>
              <a:buNone/>
            </a:pPr>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0cc4df15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g10cc4df150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g10c05351813_0_385"/>
          <p:cNvCxnSpPr/>
          <p:nvPr/>
        </p:nvCxnSpPr>
        <p:spPr>
          <a:xfrm>
            <a:off x="7007735" y="4235850"/>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g10c05351813_0_385"/>
          <p:cNvCxnSpPr/>
          <p:nvPr/>
        </p:nvCxnSpPr>
        <p:spPr>
          <a:xfrm>
            <a:off x="1575035" y="421100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g10c05351813_0_385"/>
          <p:cNvGrpSpPr/>
          <p:nvPr/>
        </p:nvGrpSpPr>
        <p:grpSpPr>
          <a:xfrm>
            <a:off x="1004144" y="1362666"/>
            <a:ext cx="7136668" cy="203195"/>
            <a:chOff x="1346429" y="1011300"/>
            <a:chExt cx="6452100" cy="152400"/>
          </a:xfrm>
        </p:grpSpPr>
        <p:cxnSp>
          <p:nvCxnSpPr>
            <p:cNvPr id="13" name="Google Shape;13;g10c05351813_0_385"/>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g10c05351813_0_385"/>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g10c05351813_0_385"/>
          <p:cNvGrpSpPr/>
          <p:nvPr/>
        </p:nvGrpSpPr>
        <p:grpSpPr>
          <a:xfrm>
            <a:off x="1004151" y="5292001"/>
            <a:ext cx="7136668" cy="203195"/>
            <a:chOff x="1346435" y="3969088"/>
            <a:chExt cx="6452100" cy="152400"/>
          </a:xfrm>
        </p:grpSpPr>
        <p:cxnSp>
          <p:nvCxnSpPr>
            <p:cNvPr id="16" name="Google Shape;16;g10c05351813_0_385"/>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g10c05351813_0_385"/>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g10c05351813_0_385"/>
          <p:cNvSpPr txBox="1">
            <a:spLocks noGrp="1"/>
          </p:cNvSpPr>
          <p:nvPr>
            <p:ph type="ctrTitle"/>
          </p:nvPr>
        </p:nvSpPr>
        <p:spPr>
          <a:xfrm>
            <a:off x="1004150" y="2335685"/>
            <a:ext cx="71367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g10c05351813_0_385"/>
          <p:cNvSpPr txBox="1">
            <a:spLocks noGrp="1"/>
          </p:cNvSpPr>
          <p:nvPr>
            <p:ph type="subTitle" idx="1"/>
          </p:nvPr>
        </p:nvSpPr>
        <p:spPr>
          <a:xfrm>
            <a:off x="2137225" y="3800052"/>
            <a:ext cx="48705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g10c05351813_0_38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g10c05351813_0_431"/>
          <p:cNvSpPr/>
          <p:nvPr/>
        </p:nvSpPr>
        <p:spPr>
          <a:xfrm>
            <a:off x="-75"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g10c05351813_0_431"/>
          <p:cNvSpPr txBox="1">
            <a:spLocks noGrp="1"/>
          </p:cNvSpPr>
          <p:nvPr>
            <p:ph type="title" hasCustomPrompt="1"/>
          </p:nvPr>
        </p:nvSpPr>
        <p:spPr>
          <a:xfrm>
            <a:off x="311700" y="1739800"/>
            <a:ext cx="8520600" cy="2051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g10c05351813_0_431"/>
          <p:cNvSpPr txBox="1">
            <a:spLocks noGrp="1"/>
          </p:cNvSpPr>
          <p:nvPr>
            <p:ph type="body" idx="1"/>
          </p:nvPr>
        </p:nvSpPr>
        <p:spPr>
          <a:xfrm>
            <a:off x="311700" y="3994200"/>
            <a:ext cx="8520600" cy="1428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g10c05351813_0_4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g10c05351813_0_4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g10c05351813_0_397"/>
          <p:cNvSpPr/>
          <p:nvPr/>
        </p:nvSpPr>
        <p:spPr>
          <a:xfrm>
            <a:off x="-50" y="3429200"/>
            <a:ext cx="9144000" cy="34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g10c05351813_0_397"/>
          <p:cNvSpPr txBox="1">
            <a:spLocks noGrp="1"/>
          </p:cNvSpPr>
          <p:nvPr>
            <p:ph type="title"/>
          </p:nvPr>
        </p:nvSpPr>
        <p:spPr>
          <a:xfrm>
            <a:off x="311700" y="1086400"/>
            <a:ext cx="8571300" cy="1256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g10c05351813_0_39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g10c05351813_0_401"/>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g10c05351813_0_401"/>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g10c05351813_0_401"/>
          <p:cNvSpPr txBox="1">
            <a:spLocks noGrp="1"/>
          </p:cNvSpPr>
          <p:nvPr>
            <p:ph type="body" idx="1"/>
          </p:nvPr>
        </p:nvSpPr>
        <p:spPr>
          <a:xfrm>
            <a:off x="311700" y="1688433"/>
            <a:ext cx="8520600" cy="4403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g10c05351813_0_40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g10c05351813_0_406"/>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g10c05351813_0_406"/>
          <p:cNvSpPr txBox="1">
            <a:spLocks noGrp="1"/>
          </p:cNvSpPr>
          <p:nvPr>
            <p:ph type="body" idx="1"/>
          </p:nvPr>
        </p:nvSpPr>
        <p:spPr>
          <a:xfrm>
            <a:off x="3117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g10c05351813_0_406"/>
          <p:cNvSpPr txBox="1">
            <a:spLocks noGrp="1"/>
          </p:cNvSpPr>
          <p:nvPr>
            <p:ph type="body" idx="2"/>
          </p:nvPr>
        </p:nvSpPr>
        <p:spPr>
          <a:xfrm>
            <a:off x="4832400" y="1688233"/>
            <a:ext cx="3999900" cy="4403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g10c05351813_0_40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g10c05351813_0_411"/>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g10c05351813_0_4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g10c05351813_0_414"/>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g10c05351813_0_414"/>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g10c05351813_0_4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10c05351813_0_418"/>
          <p:cNvSpPr txBox="1">
            <a:spLocks noGrp="1"/>
          </p:cNvSpPr>
          <p:nvPr>
            <p:ph type="title"/>
          </p:nvPr>
        </p:nvSpPr>
        <p:spPr>
          <a:xfrm>
            <a:off x="490250" y="701800"/>
            <a:ext cx="5613600" cy="5454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g10c05351813_0_4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10c05351813_0_421"/>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g10c05351813_0_421"/>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g10c05351813_0_421"/>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g10c05351813_0_421"/>
          <p:cNvSpPr txBox="1">
            <a:spLocks noGrp="1"/>
          </p:cNvSpPr>
          <p:nvPr>
            <p:ph type="subTitle" idx="1"/>
          </p:nvPr>
        </p:nvSpPr>
        <p:spPr>
          <a:xfrm>
            <a:off x="265500" y="36358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g10c05351813_0_421"/>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g10c05351813_0_4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g10c05351813_0_428"/>
          <p:cNvSpPr txBox="1">
            <a:spLocks noGrp="1"/>
          </p:cNvSpPr>
          <p:nvPr>
            <p:ph type="body" idx="1"/>
          </p:nvPr>
        </p:nvSpPr>
        <p:spPr>
          <a:xfrm>
            <a:off x="311700" y="5640967"/>
            <a:ext cx="5998800" cy="798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g10c05351813_0_4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rgbClr val="990000"/>
        </a:solidFill>
        <a:effectLst/>
      </p:bgPr>
    </p:bg>
    <p:spTree>
      <p:nvGrpSpPr>
        <p:cNvPr id="1" name="Shape 5"/>
        <p:cNvGrpSpPr/>
        <p:nvPr/>
      </p:nvGrpSpPr>
      <p:grpSpPr>
        <a:xfrm>
          <a:off x="0" y="0"/>
          <a:ext cx="0" cy="0"/>
          <a:chOff x="0" y="0"/>
          <a:chExt cx="0" cy="0"/>
        </a:xfrm>
      </p:grpSpPr>
      <p:sp>
        <p:nvSpPr>
          <p:cNvPr id="6" name="Google Shape;6;g10c05351813_0_381"/>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g10c05351813_0_381"/>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g10c05351813_0_38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67" name="Google Shape;67;p1"/>
          <p:cNvSpPr/>
          <p:nvPr/>
        </p:nvSpPr>
        <p:spPr>
          <a:xfrm>
            <a:off x="2221127" y="347132"/>
            <a:ext cx="4789274"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5400" b="1" i="0" u="none" strike="noStrike" spc="50" dirty="0">
                <a:ln w="13500">
                  <a:solidFill>
                    <a:schemeClr val="accent1">
                      <a:shade val="2500"/>
                      <a:alpha val="6500"/>
                    </a:schemeClr>
                  </a:solidFill>
                  <a:prstDash val="solid"/>
                </a:ln>
                <a:solidFill>
                  <a:srgbClr val="669900"/>
                </a:solidFill>
                <a:effectLst>
                  <a:innerShdw blurRad="50900" dist="38500" dir="13500000">
                    <a:srgbClr val="000000">
                      <a:alpha val="60000"/>
                    </a:srgbClr>
                  </a:innerShdw>
                </a:effectLst>
                <a:latin typeface="Cambria" pitchFamily="18" charset="0"/>
                <a:ea typeface="Cambria" pitchFamily="18" charset="0"/>
                <a:cs typeface="Calibri"/>
                <a:sym typeface="Calibri"/>
              </a:rPr>
              <a:t>Αγία Σοφία</a:t>
            </a:r>
            <a:endParaRPr sz="5400" b="1" i="0" u="none" strike="noStrike" spc="50">
              <a:ln w="13500">
                <a:solidFill>
                  <a:schemeClr val="accent1">
                    <a:shade val="2500"/>
                    <a:alpha val="6500"/>
                  </a:schemeClr>
                </a:solidFill>
                <a:prstDash val="solid"/>
              </a:ln>
              <a:solidFill>
                <a:srgbClr val="669900"/>
              </a:solidFill>
              <a:effectLst>
                <a:innerShdw blurRad="50900" dist="38500" dir="13500000">
                  <a:srgbClr val="000000">
                    <a:alpha val="60000"/>
                  </a:srgbClr>
                </a:innerShdw>
              </a:effectLst>
              <a:latin typeface="Cambria" pitchFamily="18" charset="0"/>
              <a:ea typeface="Cambria" pitchFamily="18" charset="0"/>
              <a:cs typeface="Calibri"/>
              <a:sym typeface="Calibri"/>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026" name="Picture 2" descr="C:\Users\kiord\OneDrive\Υπολογιστής\Screenshot_1.jpg"/>
          <p:cNvPicPr>
            <a:picLocks noChangeAspect="1" noChangeArrowheads="1"/>
          </p:cNvPicPr>
          <p:nvPr/>
        </p:nvPicPr>
        <p:blipFill>
          <a:blip r:embed="rId3"/>
          <a:srcRect/>
          <a:stretch>
            <a:fillRect/>
          </a:stretch>
        </p:blipFill>
        <p:spPr bwMode="auto">
          <a:xfrm>
            <a:off x="-31096" y="0"/>
            <a:ext cx="9206194" cy="6858000"/>
          </a:xfrm>
          <a:prstGeom prst="rect">
            <a:avLst/>
          </a:prstGeom>
          <a:noFill/>
        </p:spPr>
      </p:pic>
      <p:sp>
        <p:nvSpPr>
          <p:cNvPr id="5" name="4 - TextBox"/>
          <p:cNvSpPr txBox="1"/>
          <p:nvPr/>
        </p:nvSpPr>
        <p:spPr>
          <a:xfrm>
            <a:off x="970950" y="324738"/>
            <a:ext cx="7065817" cy="830997"/>
          </a:xfrm>
          <a:prstGeom prst="rect">
            <a:avLst/>
          </a:prstGeom>
          <a:noFill/>
        </p:spPr>
        <p:txBody>
          <a:bodyPr wrap="square" rtlCol="0">
            <a:spAutoFit/>
          </a:bodyPr>
          <a:lstStyle/>
          <a:p>
            <a:pPr algn="ctr"/>
            <a:r>
              <a:rPr lang="el-GR" sz="2400" b="1" dirty="0" smtClean="0">
                <a:latin typeface="Cambria" pitchFamily="18" charset="0"/>
                <a:ea typeface="Cambria" pitchFamily="18" charset="0"/>
              </a:rPr>
              <a:t>Το 1985 η Αγία Σοφία χαρακτηρίστηκε Μνημείο Παγκόσμιας Κληρονομιάς από την </a:t>
            </a:r>
            <a:r>
              <a:rPr lang="en-US" sz="2400" b="1" dirty="0" smtClean="0">
                <a:latin typeface="Cambria" pitchFamily="18" charset="0"/>
                <a:ea typeface="Cambria" pitchFamily="18" charset="0"/>
              </a:rPr>
              <a:t>UNESCO.</a:t>
            </a:r>
            <a:endParaRPr lang="el-GR" sz="2400" b="1" dirty="0">
              <a:latin typeface="Cambria" pitchFamily="18" charset="0"/>
              <a:ea typeface="Cambri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1 - TextBox"/>
          <p:cNvSpPr txBox="1"/>
          <p:nvPr/>
        </p:nvSpPr>
        <p:spPr>
          <a:xfrm>
            <a:off x="1230510" y="312152"/>
            <a:ext cx="6733309" cy="1108363"/>
          </a:xfrm>
          <a:prstGeom prst="rect">
            <a:avLst/>
          </a:prstGeom>
          <a:noFill/>
        </p:spPr>
        <p:txBody>
          <a:bodyPr wrap="square" rtlCol="0">
            <a:no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l-GR" sz="5400" b="1" dirty="0" smtClean="0">
                <a:ln w="11430"/>
                <a:blipFill>
                  <a:blip r:embed="rId2"/>
                  <a:stretch>
                    <a:fillRect/>
                  </a:stretch>
                </a:blipFill>
                <a:effectLst>
                  <a:outerShdw blurRad="80000" dist="40000" dir="5040000" algn="tl">
                    <a:srgbClr val="000000">
                      <a:alpha val="30000"/>
                    </a:srgbClr>
                  </a:outerShdw>
                  <a:reflection blurRad="6350" stA="55000" endA="300" endPos="45500" dir="5400000" sy="-100000" algn="bl" rotWithShape="0"/>
                </a:effectLst>
                <a:latin typeface="Cambria" pitchFamily="18" charset="0"/>
                <a:ea typeface="Cambria" pitchFamily="18" charset="0"/>
              </a:rPr>
              <a:t>ΘΡΥΛΟΙ</a:t>
            </a:r>
            <a:endParaRPr lang="el-GR" sz="5400" b="1" dirty="0">
              <a:ln w="11430"/>
              <a:blipFill>
                <a:blip r:embed="rId2"/>
                <a:stretch>
                  <a:fillRect/>
                </a:stretch>
              </a:blipFill>
              <a:effectLst>
                <a:outerShdw blurRad="80000" dist="40000" dir="5040000" algn="tl">
                  <a:srgbClr val="000000">
                    <a:alpha val="30000"/>
                  </a:srgbClr>
                </a:outerShdw>
                <a:reflection blurRad="6350" stA="55000" endA="300" endPos="45500" dir="5400000" sy="-100000" algn="bl" rotWithShape="0"/>
              </a:effectLst>
              <a:latin typeface="Cambria" pitchFamily="18" charset="0"/>
              <a:ea typeface="Cambria" pitchFamily="18" charset="0"/>
            </a:endParaRPr>
          </a:p>
        </p:txBody>
      </p:sp>
      <p:grpSp>
        <p:nvGrpSpPr>
          <p:cNvPr id="10" name="9 - Ομάδα"/>
          <p:cNvGrpSpPr/>
          <p:nvPr/>
        </p:nvGrpSpPr>
        <p:grpSpPr>
          <a:xfrm>
            <a:off x="727789" y="1646712"/>
            <a:ext cx="7651101" cy="4707435"/>
            <a:chOff x="1191492" y="1842655"/>
            <a:chExt cx="6040680" cy="3801297"/>
          </a:xfrm>
        </p:grpSpPr>
        <p:pic>
          <p:nvPicPr>
            <p:cNvPr id="4" name="3 - Εικόνα" descr="XRYSOPORTA.jpg"/>
            <p:cNvPicPr>
              <a:picLocks noChangeAspect="1"/>
            </p:cNvPicPr>
            <p:nvPr/>
          </p:nvPicPr>
          <p:blipFill>
            <a:blip r:embed="rId3"/>
            <a:stretch>
              <a:fillRect/>
            </a:stretch>
          </p:blipFill>
          <p:spPr>
            <a:xfrm>
              <a:off x="1196287" y="1842655"/>
              <a:ext cx="1206678" cy="1856513"/>
            </a:xfrm>
            <a:prstGeom prst="rect">
              <a:avLst/>
            </a:prstGeom>
          </p:spPr>
        </p:pic>
        <p:pic>
          <p:nvPicPr>
            <p:cNvPr id="1026" name="Picture 2" descr="αγιά σοφιά "/>
            <p:cNvPicPr>
              <a:picLocks noChangeAspect="1" noChangeArrowheads="1"/>
            </p:cNvPicPr>
            <p:nvPr/>
          </p:nvPicPr>
          <p:blipFill>
            <a:blip r:embed="rId4"/>
            <a:srcRect/>
            <a:stretch>
              <a:fillRect/>
            </a:stretch>
          </p:blipFill>
          <p:spPr bwMode="auto">
            <a:xfrm flipV="1">
              <a:off x="1191492" y="3699164"/>
              <a:ext cx="2977480" cy="1944788"/>
            </a:xfrm>
            <a:prstGeom prst="rect">
              <a:avLst/>
            </a:prstGeom>
            <a:noFill/>
          </p:spPr>
        </p:pic>
        <p:pic>
          <p:nvPicPr>
            <p:cNvPr id="1028" name="Picture 4" descr="https://kastoriatwra.gr/wp-content/uploads/2021/05/603885_10200109306149538_419880169_n.jpg"/>
            <p:cNvPicPr>
              <a:picLocks noChangeAspect="1" noChangeArrowheads="1"/>
            </p:cNvPicPr>
            <p:nvPr/>
          </p:nvPicPr>
          <p:blipFill>
            <a:blip r:embed="rId5"/>
            <a:srcRect/>
            <a:stretch>
              <a:fillRect/>
            </a:stretch>
          </p:blipFill>
          <p:spPr bwMode="auto">
            <a:xfrm>
              <a:off x="4176275" y="1856510"/>
              <a:ext cx="3055897" cy="3782290"/>
            </a:xfrm>
            <a:prstGeom prst="rect">
              <a:avLst/>
            </a:prstGeom>
            <a:noFill/>
          </p:spPr>
        </p:pic>
        <p:pic>
          <p:nvPicPr>
            <p:cNvPr id="8" name="7 - Εικόνα" descr="Ο μαρμαρωμέος βασιλιας.jpg"/>
            <p:cNvPicPr>
              <a:picLocks noChangeAspect="1"/>
            </p:cNvPicPr>
            <p:nvPr/>
          </p:nvPicPr>
          <p:blipFill>
            <a:blip r:embed="rId6"/>
            <a:stretch>
              <a:fillRect/>
            </a:stretch>
          </p:blipFill>
          <p:spPr>
            <a:xfrm>
              <a:off x="2341419" y="1856507"/>
              <a:ext cx="1828800" cy="184265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1 - Ορθογώνιο"/>
          <p:cNvSpPr/>
          <p:nvPr/>
        </p:nvSpPr>
        <p:spPr>
          <a:xfrm>
            <a:off x="444335" y="1188769"/>
            <a:ext cx="5608121" cy="1754326"/>
          </a:xfrm>
          <a:prstGeom prst="rect">
            <a:avLst/>
          </a:prstGeom>
        </p:spPr>
        <p:txBody>
          <a:bodyPr wrap="square">
            <a:spAutoFit/>
          </a:bodyPr>
          <a:lstStyle/>
          <a:p>
            <a:pPr algn="just"/>
            <a:r>
              <a:rPr lang="el-GR" sz="1800" dirty="0" smtClean="0">
                <a:solidFill>
                  <a:schemeClr val="bg1"/>
                </a:solidFill>
                <a:latin typeface="Cambria" pitchFamily="18" charset="0"/>
                <a:ea typeface="Cambria" pitchFamily="18" charset="0"/>
              </a:rPr>
              <a:t>Ο θρύλος λέει ότι τα μάρμαρα της Αγίας Σοφίας προμηνύουν το μέλλον και κυρίως τις μεγάλες καταστροφές. Πολλοί επισκέπτες μαρτυρούν ότι βλέπουν ακόμα και σήμερα το μανιτάρι της ατομικής βόμβας πάνω στα μάρμαρα της Αγίας Σοφίας ως ένδειξη των δεινών που έχει περάσει.</a:t>
            </a:r>
            <a:endParaRPr lang="el-GR" sz="1800" dirty="0">
              <a:solidFill>
                <a:schemeClr val="bg1"/>
              </a:solidFill>
              <a:latin typeface="Cambria" pitchFamily="18" charset="0"/>
              <a:ea typeface="Cambria" pitchFamily="18" charset="0"/>
            </a:endParaRPr>
          </a:p>
        </p:txBody>
      </p:sp>
      <p:sp>
        <p:nvSpPr>
          <p:cNvPr id="5" name="4 - TextBox"/>
          <p:cNvSpPr txBox="1"/>
          <p:nvPr/>
        </p:nvSpPr>
        <p:spPr>
          <a:xfrm>
            <a:off x="448727" y="220829"/>
            <a:ext cx="5527530" cy="830997"/>
          </a:xfrm>
          <a:prstGeom prst="rect">
            <a:avLst/>
          </a:prstGeom>
          <a:noFill/>
        </p:spPr>
        <p:txBody>
          <a:bodyPr wrap="square" rtlCol="0">
            <a:spAutoFit/>
          </a:bodyPr>
          <a:lstStyle/>
          <a:p>
            <a:pPr algn="ctr"/>
            <a:r>
              <a:rPr lang="el-GR" sz="24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ambria" pitchFamily="18" charset="0"/>
                <a:ea typeface="Cambria" pitchFamily="18" charset="0"/>
              </a:rPr>
              <a:t>Τα μάρμαρα </a:t>
            </a:r>
          </a:p>
          <a:p>
            <a:pPr algn="ctr"/>
            <a:r>
              <a:rPr lang="el-GR" sz="24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ambria" pitchFamily="18" charset="0"/>
                <a:ea typeface="Cambria" pitchFamily="18" charset="0"/>
              </a:rPr>
              <a:t>της Αγίας Σοφίας</a:t>
            </a:r>
            <a:endParaRPr lang="el-GR" sz="2400" dirty="0">
              <a:ln w="10160">
                <a:solidFill>
                  <a:schemeClr val="accent1"/>
                </a:solidFill>
                <a:prstDash val="solid"/>
              </a:ln>
              <a:solidFill>
                <a:srgbClr val="FFFFFF"/>
              </a:solidFill>
              <a:effectLst>
                <a:outerShdw blurRad="38100" dist="32000" dir="5400000" algn="tl">
                  <a:srgbClr val="000000">
                    <a:alpha val="30000"/>
                  </a:srgbClr>
                </a:outerShdw>
              </a:effectLst>
              <a:latin typeface="Cambria" pitchFamily="18" charset="0"/>
              <a:ea typeface="Cambria" pitchFamily="18" charset="0"/>
            </a:endParaRPr>
          </a:p>
        </p:txBody>
      </p:sp>
      <p:pic>
        <p:nvPicPr>
          <p:cNvPr id="2050" name="Picture 2" descr="Μνημεία UNESCO Θεσσαλονίκης: Περιήγηση στο Βυζαντινό Παρελθόν της Πόλης  (Ημέρα 1) - Thessaloniki Blog"/>
          <p:cNvPicPr>
            <a:picLocks noChangeAspect="1" noChangeArrowheads="1"/>
          </p:cNvPicPr>
          <p:nvPr/>
        </p:nvPicPr>
        <p:blipFill>
          <a:blip r:embed="rId2"/>
          <a:srcRect/>
          <a:stretch>
            <a:fillRect/>
          </a:stretch>
        </p:blipFill>
        <p:spPr bwMode="auto">
          <a:xfrm>
            <a:off x="6366886" y="306277"/>
            <a:ext cx="2275684" cy="2719951"/>
          </a:xfrm>
          <a:prstGeom prst="rect">
            <a:avLst/>
          </a:prstGeom>
          <a:noFill/>
        </p:spPr>
      </p:pic>
      <p:sp>
        <p:nvSpPr>
          <p:cNvPr id="7" name="6 - Ορθογώνιο"/>
          <p:cNvSpPr/>
          <p:nvPr/>
        </p:nvSpPr>
        <p:spPr>
          <a:xfrm>
            <a:off x="3483430" y="3995678"/>
            <a:ext cx="5438896" cy="2585323"/>
          </a:xfrm>
          <a:prstGeom prst="rect">
            <a:avLst/>
          </a:prstGeom>
        </p:spPr>
        <p:txBody>
          <a:bodyPr wrap="square">
            <a:spAutoFit/>
          </a:bodyPr>
          <a:lstStyle/>
          <a:p>
            <a:pPr algn="just"/>
            <a:r>
              <a:rPr lang="el-GR" sz="1800" dirty="0" smtClean="0">
                <a:solidFill>
                  <a:schemeClr val="bg1"/>
                </a:solidFill>
                <a:latin typeface="Cambria" pitchFamily="18" charset="0"/>
                <a:ea typeface="Cambria" pitchFamily="18" charset="0"/>
              </a:rPr>
              <a:t>Η παράδοση λέει ότι την ώρα που οι Τούρκοι έμπαιναν στην εκκλησία, ο παπάς διέκοψε τη λειτουργία και κρύφτηκε πίσω από το ιερό. Σε εκείνο το σημείο που κρύφτηκε ενώ υπήρχε μία πόρτα, η πόρτα έγινε τοίχος. Από τότε κανείς, ούτε Έλληνας ούτε Τούρκος , δεν κατάφερε  να την σπάσει. Ο θρύλος καταλήγει ότι όταν η Αγία Σοφία ξαναγίνει ελληνική , τότε ο παπάς θα βγει από το ιερό και θα ολοκληρώσει την λειτουργία του.</a:t>
            </a:r>
            <a:endParaRPr lang="el-GR" sz="1800" dirty="0">
              <a:solidFill>
                <a:schemeClr val="bg1"/>
              </a:solidFill>
              <a:latin typeface="Cambria" pitchFamily="18" charset="0"/>
              <a:ea typeface="Cambria" pitchFamily="18" charset="0"/>
            </a:endParaRPr>
          </a:p>
        </p:txBody>
      </p:sp>
      <p:sp>
        <p:nvSpPr>
          <p:cNvPr id="8" name="7 - TextBox"/>
          <p:cNvSpPr txBox="1"/>
          <p:nvPr/>
        </p:nvSpPr>
        <p:spPr>
          <a:xfrm>
            <a:off x="3967630" y="3448086"/>
            <a:ext cx="4882455" cy="461665"/>
          </a:xfrm>
          <a:prstGeom prst="rect">
            <a:avLst/>
          </a:prstGeom>
          <a:noFill/>
        </p:spPr>
        <p:txBody>
          <a:bodyPr wrap="square" rtlCol="0">
            <a:spAutoFit/>
          </a:bodyPr>
          <a:lstStyle/>
          <a:p>
            <a:pPr algn="ctr"/>
            <a:r>
              <a:rPr lang="el-GR" sz="24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ambria" pitchFamily="18" charset="0"/>
                <a:ea typeface="Cambria" pitchFamily="18" charset="0"/>
              </a:rPr>
              <a:t>Ο παπάς της Αγίας Σοφίας</a:t>
            </a:r>
          </a:p>
        </p:txBody>
      </p:sp>
      <p:pic>
        <p:nvPicPr>
          <p:cNvPr id="2052" name="Picture 4" descr="Ο τολμηρός παπάς που λειτούργησε στην Αγ. Σοφία το 1919! - Newsbomb -  Ειδησεις"/>
          <p:cNvPicPr>
            <a:picLocks noChangeAspect="1" noChangeArrowheads="1"/>
          </p:cNvPicPr>
          <p:nvPr/>
        </p:nvPicPr>
        <p:blipFill>
          <a:blip r:embed="rId3"/>
          <a:srcRect r="25527" b="37628"/>
          <a:stretch>
            <a:fillRect/>
          </a:stretch>
        </p:blipFill>
        <p:spPr bwMode="auto">
          <a:xfrm>
            <a:off x="335941" y="3472545"/>
            <a:ext cx="2794196" cy="304799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800" decel="100000"/>
                                        <p:tgtEl>
                                          <p:spTgt spid="2050"/>
                                        </p:tgtEl>
                                      </p:cBhvr>
                                    </p:animEffect>
                                    <p:anim calcmode="lin" valueType="num">
                                      <p:cBhvr>
                                        <p:cTn id="20" dur="800" decel="100000" fill="hold"/>
                                        <p:tgtEl>
                                          <p:spTgt spid="2050"/>
                                        </p:tgtEl>
                                        <p:attrNameLst>
                                          <p:attrName>style.rotation</p:attrName>
                                        </p:attrNameLst>
                                      </p:cBhvr>
                                      <p:tavLst>
                                        <p:tav tm="0">
                                          <p:val>
                                            <p:fltVal val="-90"/>
                                          </p:val>
                                        </p:tav>
                                        <p:tav tm="100000">
                                          <p:val>
                                            <p:fltVal val="0"/>
                                          </p:val>
                                        </p:tav>
                                      </p:tavLst>
                                    </p:anim>
                                    <p:anim calcmode="lin" valueType="num">
                                      <p:cBhvr>
                                        <p:cTn id="21" dur="800" decel="100000" fill="hold"/>
                                        <p:tgtEl>
                                          <p:spTgt spid="2050"/>
                                        </p:tgtEl>
                                        <p:attrNameLst>
                                          <p:attrName>ppt_x</p:attrName>
                                        </p:attrNameLst>
                                      </p:cBhvr>
                                      <p:tavLst>
                                        <p:tav tm="0">
                                          <p:val>
                                            <p:strVal val="#ppt_x+0.4"/>
                                          </p:val>
                                        </p:tav>
                                        <p:tav tm="100000">
                                          <p:val>
                                            <p:strVal val="#ppt_x-0.05"/>
                                          </p:val>
                                        </p:tav>
                                      </p:tavLst>
                                    </p:anim>
                                    <p:anim calcmode="lin" valueType="num">
                                      <p:cBhvr>
                                        <p:cTn id="22" dur="800" decel="100000" fill="hold"/>
                                        <p:tgtEl>
                                          <p:spTgt spid="2050"/>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30"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800" decel="100000"/>
                                        <p:tgtEl>
                                          <p:spTgt spid="2052"/>
                                        </p:tgtEl>
                                      </p:cBhvr>
                                    </p:animEffect>
                                    <p:anim calcmode="lin" valueType="num">
                                      <p:cBhvr>
                                        <p:cTn id="36" dur="800" decel="100000" fill="hold"/>
                                        <p:tgtEl>
                                          <p:spTgt spid="2052"/>
                                        </p:tgtEl>
                                        <p:attrNameLst>
                                          <p:attrName>style.rotation</p:attrName>
                                        </p:attrNameLst>
                                      </p:cBhvr>
                                      <p:tavLst>
                                        <p:tav tm="0">
                                          <p:val>
                                            <p:fltVal val="-90"/>
                                          </p:val>
                                        </p:tav>
                                        <p:tav tm="100000">
                                          <p:val>
                                            <p:fltVal val="0"/>
                                          </p:val>
                                        </p:tav>
                                      </p:tavLst>
                                    </p:anim>
                                    <p:anim calcmode="lin" valueType="num">
                                      <p:cBhvr>
                                        <p:cTn id="37" dur="800" decel="100000" fill="hold"/>
                                        <p:tgtEl>
                                          <p:spTgt spid="2052"/>
                                        </p:tgtEl>
                                        <p:attrNameLst>
                                          <p:attrName>ppt_x</p:attrName>
                                        </p:attrNameLst>
                                      </p:cBhvr>
                                      <p:tavLst>
                                        <p:tav tm="0">
                                          <p:val>
                                            <p:strVal val="#ppt_x+0.4"/>
                                          </p:val>
                                        </p:tav>
                                        <p:tav tm="100000">
                                          <p:val>
                                            <p:strVal val="#ppt_x-0.05"/>
                                          </p:val>
                                        </p:tav>
                                      </p:tavLst>
                                    </p:anim>
                                    <p:anim calcmode="lin" valueType="num">
                                      <p:cBhvr>
                                        <p:cTn id="38" dur="800" decel="100000" fill="hold"/>
                                        <p:tgtEl>
                                          <p:spTgt spid="205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05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052"/>
                                        </p:tgtEl>
                                        <p:attrNameLst>
                                          <p:attrName>ppt_y</p:attrName>
                                        </p:attrNameLst>
                                      </p:cBhvr>
                                      <p:tavLst>
                                        <p:tav tm="0">
                                          <p:val>
                                            <p:strVal val="#ppt_y+0.1"/>
                                          </p:val>
                                        </p:tav>
                                        <p:tav tm="100000">
                                          <p:val>
                                            <p:strVal val="#ppt_y"/>
                                          </p:val>
                                        </p:tav>
                                      </p:tavLst>
                                    </p:anim>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93885" y="300441"/>
            <a:ext cx="5301370" cy="943200"/>
          </a:xfrm>
        </p:spPr>
        <p:txBody>
          <a:bodyPr>
            <a:normAutofit/>
          </a:bodyPr>
          <a:lstStyle/>
          <a:p>
            <a:pPr algn="ctr"/>
            <a:r>
              <a:rPr lang="el-GR" sz="3200" b="0" dirty="0" smtClean="0">
                <a:solidFill>
                  <a:schemeClr val="bg1"/>
                </a:solidFill>
              </a:rPr>
              <a:t>Ο Μαρμαρωμένος βασιλιάς</a:t>
            </a:r>
            <a:endParaRPr lang="el-GR" sz="3200" b="0" dirty="0">
              <a:solidFill>
                <a:schemeClr val="bg1"/>
              </a:solidFill>
            </a:endParaRPr>
          </a:p>
        </p:txBody>
      </p:sp>
      <p:sp>
        <p:nvSpPr>
          <p:cNvPr id="3" name="2 - Θέση κειμένου"/>
          <p:cNvSpPr>
            <a:spLocks noGrp="1"/>
          </p:cNvSpPr>
          <p:nvPr>
            <p:ph type="body" idx="1"/>
          </p:nvPr>
        </p:nvSpPr>
        <p:spPr>
          <a:xfrm>
            <a:off x="-185057" y="1353945"/>
            <a:ext cx="5617029" cy="4643094"/>
          </a:xfrm>
        </p:spPr>
        <p:txBody>
          <a:bodyPr>
            <a:normAutofit fontScale="85000" lnSpcReduction="20000"/>
          </a:bodyPr>
          <a:lstStyle/>
          <a:p>
            <a:pPr algn="just">
              <a:buNone/>
            </a:pPr>
            <a:r>
              <a:rPr lang="el-GR" sz="2200" dirty="0" smtClean="0">
                <a:solidFill>
                  <a:schemeClr val="bg1"/>
                </a:solidFill>
                <a:latin typeface="Cambria" pitchFamily="18" charset="0"/>
                <a:ea typeface="Cambria" pitchFamily="18" charset="0"/>
              </a:rPr>
              <a:t>	Η παράδοση λέει ότι ο βασιλιάς Κωνσταντίνος Παλαιολόγος κρύφτηκε πίσω από μία κολόνα μέσα στον ναό της Αγίας Σοφίας και χάθηκε μέσα στους διαδρόμους καθώς παρέμεινε κρυμμένος εκεί.</a:t>
            </a:r>
          </a:p>
          <a:p>
            <a:pPr algn="just">
              <a:buNone/>
            </a:pPr>
            <a:r>
              <a:rPr lang="el-GR" sz="2200" dirty="0" smtClean="0">
                <a:solidFill>
                  <a:schemeClr val="bg1"/>
                </a:solidFill>
                <a:latin typeface="Cambria" pitchFamily="18" charset="0"/>
                <a:ea typeface="Cambria" pitchFamily="18" charset="0"/>
              </a:rPr>
              <a:t>	Οι ώρες αναμονής τον “μαρμάρωσαν”. Είναι γεγονός ότι κανείς δεν βρήκε το πτώμα του τελευταίου υπερασπιστή, του αυτοκράτορα Κωνσταντίνου του Παλαιολόγου. Χάθηκε και πίστεψαν ότι Άγγελος Κυρίου το έκρυψε και το μαρμάρωσε. Κάποτε θα έρθει η ώρα που πνοή Θεού θα του δώσει δύναμη και ζωή ξανά και όλα θα ξαναγίνουν από την αρχή. </a:t>
            </a:r>
          </a:p>
          <a:p>
            <a:pPr algn="just">
              <a:buNone/>
            </a:pPr>
            <a:endParaRPr lang="el-GR" sz="2200" dirty="0" smtClean="0">
              <a:solidFill>
                <a:schemeClr val="bg1"/>
              </a:solidFill>
              <a:latin typeface="Cambria" pitchFamily="18" charset="0"/>
              <a:ea typeface="Cambria" pitchFamily="18" charset="0"/>
            </a:endParaRPr>
          </a:p>
          <a:p>
            <a:pPr algn="just">
              <a:buNone/>
            </a:pPr>
            <a:r>
              <a:rPr lang="el-GR" sz="2200" b="1" dirty="0" smtClean="0">
                <a:solidFill>
                  <a:schemeClr val="bg1"/>
                </a:solidFill>
                <a:latin typeface="Cambria" pitchFamily="18" charset="0"/>
                <a:ea typeface="Cambria" pitchFamily="18" charset="0"/>
              </a:rPr>
              <a:t>	Η Πόλη θα είναι και πάλι ελεύθερη</a:t>
            </a:r>
            <a:r>
              <a:rPr lang="en-US" sz="2200" b="1" dirty="0" smtClean="0">
                <a:solidFill>
                  <a:schemeClr val="bg1"/>
                </a:solidFill>
                <a:latin typeface="Cambria" pitchFamily="18" charset="0"/>
                <a:ea typeface="Cambria" pitchFamily="18" charset="0"/>
              </a:rPr>
              <a:t>!</a:t>
            </a:r>
            <a:endParaRPr lang="el-GR" sz="2200" b="1" dirty="0" smtClean="0">
              <a:solidFill>
                <a:schemeClr val="bg1"/>
              </a:solidFill>
              <a:latin typeface="Cambria" pitchFamily="18" charset="0"/>
              <a:ea typeface="Cambria" pitchFamily="18" charset="0"/>
            </a:endParaRPr>
          </a:p>
          <a:p>
            <a:pPr algn="just">
              <a:buNone/>
            </a:pPr>
            <a:endParaRPr lang="el-GR" dirty="0"/>
          </a:p>
        </p:txBody>
      </p:sp>
      <p:pic>
        <p:nvPicPr>
          <p:cNvPr id="4" name="3 - Εικόνα" descr="Κωσταντίνος Παλαιολόγος (Μαρμαρωμένος βασιλιάς).jpg"/>
          <p:cNvPicPr>
            <a:picLocks noChangeAspect="1"/>
          </p:cNvPicPr>
          <p:nvPr/>
        </p:nvPicPr>
        <p:blipFill>
          <a:blip r:embed="rId2"/>
          <a:stretch>
            <a:fillRect/>
          </a:stretch>
        </p:blipFill>
        <p:spPr>
          <a:xfrm>
            <a:off x="5697272" y="404185"/>
            <a:ext cx="3033071" cy="5768933"/>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3 - TextBox"/>
          <p:cNvSpPr txBox="1"/>
          <p:nvPr/>
        </p:nvSpPr>
        <p:spPr>
          <a:xfrm>
            <a:off x="1662545" y="415637"/>
            <a:ext cx="5555672" cy="1077218"/>
          </a:xfrm>
          <a:prstGeom prst="rect">
            <a:avLst/>
          </a:prstGeom>
          <a:noFill/>
        </p:spPr>
        <p:txBody>
          <a:bodyPr wrap="square" rtlCol="0">
            <a:spAutoFit/>
          </a:bodyPr>
          <a:lstStyle/>
          <a:p>
            <a:pPr algn="ctr"/>
            <a:r>
              <a:rPr lang="el-GR" sz="3200" dirty="0" smtClean="0">
                <a:solidFill>
                  <a:schemeClr val="bg1"/>
                </a:solidFill>
                <a:latin typeface="Cambria" pitchFamily="18" charset="0"/>
                <a:ea typeface="Cambria" pitchFamily="18" charset="0"/>
              </a:rPr>
              <a:t>Πάλι με χρόνια με καιρούς πάλι δική μας θα ‘ναι!</a:t>
            </a:r>
            <a:endParaRPr lang="el-GR" sz="3200" dirty="0">
              <a:solidFill>
                <a:schemeClr val="bg1"/>
              </a:solidFill>
              <a:latin typeface="Cambria" pitchFamily="18" charset="0"/>
              <a:ea typeface="Cambria" pitchFamily="18" charset="0"/>
            </a:endParaRPr>
          </a:p>
        </p:txBody>
      </p:sp>
      <p:pic>
        <p:nvPicPr>
          <p:cNvPr id="8" name="7 - Εικόνα" descr="Αγία Σοφία.jpg"/>
          <p:cNvPicPr>
            <a:picLocks noChangeAspect="1"/>
          </p:cNvPicPr>
          <p:nvPr/>
        </p:nvPicPr>
        <p:blipFill>
          <a:blip r:embed="rId2">
            <a:lum bright="20000"/>
          </a:blip>
          <a:stretch>
            <a:fillRect/>
          </a:stretch>
        </p:blipFill>
        <p:spPr>
          <a:xfrm>
            <a:off x="1094507" y="1730084"/>
            <a:ext cx="6944108" cy="4338206"/>
          </a:xfrm>
          <a:prstGeom prst="ellipse">
            <a:avLst/>
          </a:prstGeom>
          <a:ln>
            <a:noFill/>
          </a:ln>
          <a:effectLst>
            <a:softEdge rad="112500"/>
          </a:effectLst>
        </p:spPr>
      </p:pic>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41000" r="-41000"/>
          </a:stretch>
        </a:blipFill>
        <a:effectLst/>
      </p:bgPr>
    </p:bg>
    <p:spTree>
      <p:nvGrpSpPr>
        <p:cNvPr id="1" name=""/>
        <p:cNvGrpSpPr/>
        <p:nvPr/>
      </p:nvGrpSpPr>
      <p:grpSpPr>
        <a:xfrm>
          <a:off x="0" y="0"/>
          <a:ext cx="0" cy="0"/>
          <a:chOff x="0" y="0"/>
          <a:chExt cx="0" cy="0"/>
        </a:xfrm>
      </p:grpSpPr>
      <p:sp>
        <p:nvSpPr>
          <p:cNvPr id="2" name="1 - TextBox"/>
          <p:cNvSpPr txBox="1"/>
          <p:nvPr/>
        </p:nvSpPr>
        <p:spPr>
          <a:xfrm>
            <a:off x="911430" y="354282"/>
            <a:ext cx="7703127" cy="584775"/>
          </a:xfrm>
          <a:prstGeom prst="rect">
            <a:avLst/>
          </a:prstGeom>
          <a:noFill/>
        </p:spPr>
        <p:txBody>
          <a:bodyPr wrap="square" rtlCol="0">
            <a:spAutoFit/>
          </a:bodyPr>
          <a:lstStyle/>
          <a:p>
            <a:pPr algn="ctr"/>
            <a:r>
              <a:rPr lang="el-GR" sz="3200" dirty="0" smtClean="0">
                <a:solidFill>
                  <a:srgbClr val="000066"/>
                </a:solidFill>
                <a:latin typeface="Cambria" pitchFamily="18" charset="0"/>
                <a:ea typeface="Cambria" pitchFamily="18" charset="0"/>
              </a:rPr>
              <a:t>Ευχαριστούμε πολύ για την προσοχή σας!!</a:t>
            </a:r>
            <a:endParaRPr lang="el-GR" sz="3200" dirty="0">
              <a:solidFill>
                <a:srgbClr val="000066"/>
              </a:solidFill>
              <a:latin typeface="Cambria" pitchFamily="18" charset="0"/>
              <a:ea typeface="Cambria" pitchFamily="18" charset="0"/>
            </a:endParaRPr>
          </a:p>
        </p:txBody>
      </p:sp>
      <p:pic>
        <p:nvPicPr>
          <p:cNvPr id="4" name="3 - Εικόνα" descr="η Αγιά Σοφιά!.png"/>
          <p:cNvPicPr>
            <a:picLocks noChangeAspect="1"/>
          </p:cNvPicPr>
          <p:nvPr/>
        </p:nvPicPr>
        <p:blipFill>
          <a:blip r:embed="rId4"/>
          <a:srcRect l="594" t="1267"/>
          <a:stretch>
            <a:fillRect/>
          </a:stretch>
        </p:blipFill>
        <p:spPr>
          <a:xfrm>
            <a:off x="1230086" y="1197429"/>
            <a:ext cx="6751905" cy="4477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6000" r="-5000"/>
          </a:stretch>
        </a:blipFill>
        <a:effectLst/>
      </p:bgPr>
    </p:bg>
    <p:spTree>
      <p:nvGrpSpPr>
        <p:cNvPr id="1" name=""/>
        <p:cNvGrpSpPr/>
        <p:nvPr/>
      </p:nvGrpSpPr>
      <p:grpSpPr>
        <a:xfrm>
          <a:off x="0" y="0"/>
          <a:ext cx="0" cy="0"/>
          <a:chOff x="0" y="0"/>
          <a:chExt cx="0" cy="0"/>
        </a:xfrm>
      </p:grpSpPr>
      <p:sp>
        <p:nvSpPr>
          <p:cNvPr id="5" name="4 - TextBox"/>
          <p:cNvSpPr txBox="1"/>
          <p:nvPr/>
        </p:nvSpPr>
        <p:spPr>
          <a:xfrm>
            <a:off x="891074" y="2264228"/>
            <a:ext cx="7697755" cy="830997"/>
          </a:xfrm>
          <a:prstGeom prst="rect">
            <a:avLst/>
          </a:prstGeom>
          <a:noFill/>
        </p:spPr>
        <p:txBody>
          <a:bodyPr wrap="square" rtlCol="0">
            <a:spAutoFit/>
          </a:bodyPr>
          <a:lstStyle/>
          <a:p>
            <a:pPr algn="ctr"/>
            <a:r>
              <a:rPr lang="el-GR" sz="4800" dirty="0" smtClean="0">
                <a:solidFill>
                  <a:srgbClr val="000066"/>
                </a:solidFill>
                <a:latin typeface="Cambria" pitchFamily="18" charset="0"/>
                <a:ea typeface="Cambria" pitchFamily="18" charset="0"/>
              </a:rPr>
              <a:t>Νικολέτα </a:t>
            </a:r>
            <a:r>
              <a:rPr lang="el-GR" sz="4800" dirty="0" smtClean="0">
                <a:solidFill>
                  <a:srgbClr val="000066"/>
                </a:solidFill>
                <a:latin typeface="Cambria" pitchFamily="18" charset="0"/>
                <a:ea typeface="Cambria" pitchFamily="18" charset="0"/>
              </a:rPr>
              <a:t>Τακαρίδου</a:t>
            </a:r>
            <a:r>
              <a:rPr lang="el-GR" sz="4800" dirty="0" smtClean="0">
                <a:solidFill>
                  <a:srgbClr val="000066"/>
                </a:solidFill>
              </a:rPr>
              <a:t>   </a:t>
            </a:r>
          </a:p>
        </p:txBody>
      </p:sp>
      <p:sp>
        <p:nvSpPr>
          <p:cNvPr id="6" name="5 - TextBox"/>
          <p:cNvSpPr txBox="1"/>
          <p:nvPr/>
        </p:nvSpPr>
        <p:spPr>
          <a:xfrm>
            <a:off x="814873" y="3159968"/>
            <a:ext cx="7697755" cy="830997"/>
          </a:xfrm>
          <a:prstGeom prst="rect">
            <a:avLst/>
          </a:prstGeom>
          <a:noFill/>
        </p:spPr>
        <p:txBody>
          <a:bodyPr wrap="square" rtlCol="0">
            <a:spAutoFit/>
          </a:bodyPr>
          <a:lstStyle/>
          <a:p>
            <a:pPr algn="ctr"/>
            <a:r>
              <a:rPr lang="el-GR" sz="4800" dirty="0" smtClean="0">
                <a:solidFill>
                  <a:srgbClr val="000066"/>
                </a:solidFill>
                <a:latin typeface="Cambria" pitchFamily="18" charset="0"/>
                <a:ea typeface="Cambria" pitchFamily="18" charset="0"/>
              </a:rPr>
              <a:t>Ιωάννα Χαϊδάρη</a:t>
            </a:r>
            <a:endParaRPr lang="el-GR" sz="4800" dirty="0">
              <a:solidFill>
                <a:srgbClr val="000066"/>
              </a:solidFill>
              <a:latin typeface="Cambria" pitchFamily="18" charset="0"/>
              <a:ea typeface="Cambria" pitchFamily="18" charset="0"/>
            </a:endParaRPr>
          </a:p>
        </p:txBody>
      </p:sp>
      <p:sp>
        <p:nvSpPr>
          <p:cNvPr id="4" name="3 - TextBox"/>
          <p:cNvSpPr txBox="1"/>
          <p:nvPr/>
        </p:nvSpPr>
        <p:spPr>
          <a:xfrm>
            <a:off x="3207223" y="4176215"/>
            <a:ext cx="2784144" cy="461665"/>
          </a:xfrm>
          <a:prstGeom prst="rect">
            <a:avLst/>
          </a:prstGeom>
          <a:noFill/>
        </p:spPr>
        <p:txBody>
          <a:bodyPr wrap="square" rtlCol="0">
            <a:spAutoFit/>
          </a:bodyPr>
          <a:lstStyle/>
          <a:p>
            <a:pPr algn="ctr"/>
            <a:r>
              <a:rPr lang="el-GR" sz="2400" dirty="0" smtClean="0">
                <a:solidFill>
                  <a:srgbClr val="002060"/>
                </a:solidFill>
              </a:rPr>
              <a:t>Ιανουάριος 2022</a:t>
            </a:r>
            <a:endParaRPr lang="el-GR" sz="2400" dirty="0">
              <a:solidFill>
                <a:srgbClr val="00206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Shape 77"/>
        <p:cNvGrpSpPr/>
        <p:nvPr/>
      </p:nvGrpSpPr>
      <p:grpSpPr>
        <a:xfrm>
          <a:off x="0" y="0"/>
          <a:ext cx="0" cy="0"/>
          <a:chOff x="0" y="0"/>
          <a:chExt cx="0" cy="0"/>
        </a:xfrm>
      </p:grpSpPr>
      <p:sp>
        <p:nvSpPr>
          <p:cNvPr id="78" name="Google Shape;78;g10cc4df1501_0_0"/>
          <p:cNvSpPr/>
          <p:nvPr/>
        </p:nvSpPr>
        <p:spPr>
          <a:xfrm>
            <a:off x="232100" y="676600"/>
            <a:ext cx="5327100" cy="5579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4000" i="0" u="none" strike="noStrike" cap="none" dirty="0">
                <a:solidFill>
                  <a:schemeClr val="bg1"/>
                </a:solidFill>
                <a:latin typeface="Cambria" pitchFamily="18" charset="0"/>
                <a:ea typeface="Cambria" pitchFamily="18" charset="0"/>
              </a:rPr>
              <a:t>Η </a:t>
            </a:r>
            <a:r>
              <a:rPr lang="el-GR" sz="4000" b="1" i="0" u="none" strike="noStrike" cap="none" dirty="0">
                <a:solidFill>
                  <a:schemeClr val="bg1"/>
                </a:solidFill>
                <a:latin typeface="Cambria" pitchFamily="18" charset="0"/>
                <a:ea typeface="Cambria" pitchFamily="18" charset="0"/>
              </a:rPr>
              <a:t>Αγία Σοφία </a:t>
            </a:r>
            <a:endParaRPr sz="4000" b="1"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επισήμως αποκαλούμενη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Μέγα Τζαμί της Αγίας Σοφίας, γνωστή και ως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Ναός της Αγίας του Θεού Σοφίας,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dirty="0">
                <a:solidFill>
                  <a:schemeClr val="bg1"/>
                </a:solidFill>
                <a:latin typeface="Cambria" pitchFamily="18" charset="0"/>
                <a:ea typeface="Cambria" pitchFamily="18" charset="0"/>
              </a:rPr>
              <a:t>ή</a:t>
            </a:r>
            <a:r>
              <a:rPr lang="el-GR" sz="2800" i="0" u="none" strike="noStrike" cap="none" dirty="0">
                <a:solidFill>
                  <a:schemeClr val="bg1"/>
                </a:solidFill>
                <a:latin typeface="Cambria" pitchFamily="18" charset="0"/>
                <a:ea typeface="Cambria" pitchFamily="18" charset="0"/>
              </a:rPr>
              <a:t> απλά αποκαλούμενη,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Μεγάλη εκκλησία,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βρίσκεται στην Κωνσταντινούπολη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και χτίστηκε το 330 μ.</a:t>
            </a:r>
            <a:r>
              <a:rPr lang="el-GR" sz="2800" dirty="0">
                <a:solidFill>
                  <a:schemeClr val="bg1"/>
                </a:solidFill>
                <a:latin typeface="Cambria" pitchFamily="18" charset="0"/>
                <a:ea typeface="Cambria" pitchFamily="18" charset="0"/>
              </a:rPr>
              <a:t>Χ</a:t>
            </a:r>
            <a:r>
              <a:rPr lang="el-GR" sz="2800" i="0" u="none" strike="noStrike" cap="none" dirty="0">
                <a:solidFill>
                  <a:schemeClr val="bg1"/>
                </a:solidFill>
                <a:latin typeface="Cambria" pitchFamily="18" charset="0"/>
                <a:ea typeface="Cambria" pitchFamily="18" charset="0"/>
              </a:rPr>
              <a:t> </a:t>
            </a:r>
            <a:endParaRPr sz="2800" i="0" u="none" strike="noStrike" cap="none">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800" i="0" u="none" strike="noStrike" cap="none" dirty="0">
                <a:solidFill>
                  <a:schemeClr val="bg1"/>
                </a:solidFill>
                <a:latin typeface="Cambria" pitchFamily="18" charset="0"/>
                <a:ea typeface="Cambria" pitchFamily="18" charset="0"/>
              </a:rPr>
              <a:t>από τον Ιουστινιανό Α’.</a:t>
            </a:r>
            <a:endParaRPr sz="2800" i="0" u="none" strike="noStrike" cap="none">
              <a:solidFill>
                <a:schemeClr val="bg1"/>
              </a:solidFill>
              <a:latin typeface="Cambria" pitchFamily="18" charset="0"/>
              <a:ea typeface="Cambria" pitchFamily="18" charset="0"/>
            </a:endParaRPr>
          </a:p>
        </p:txBody>
      </p:sp>
      <p:pic>
        <p:nvPicPr>
          <p:cNvPr id="79" name="Google Shape;79;g10cc4df1501_0_0" descr="https://lh5.googleusercontent.com/E2OWlHw0KfSbej3sOGqazMh95sryyewsbEjzrn1VrAuWo_M6CWY8sOkg8Y0niqZs2pojFp97MyDb1X1mz1NHg5Ia_q0Hu5Un-8CSsJZZWQEHNDdjFnp5acwJRDtcblXJqZBorskbEUQ_"/>
          <p:cNvPicPr preferRelativeResize="0"/>
          <p:nvPr/>
        </p:nvPicPr>
        <p:blipFill rotWithShape="1">
          <a:blip r:embed="rId4">
            <a:alphaModFix/>
          </a:blip>
          <a:srcRect/>
          <a:stretch/>
        </p:blipFill>
        <p:spPr>
          <a:xfrm>
            <a:off x="5485818" y="903700"/>
            <a:ext cx="3378650" cy="509077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1000"/>
                                        <p:tgtEl>
                                          <p:spTgt spid="78"/>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diamond(in)">
                                      <p:cBhvr>
                                        <p:cTn id="11"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Shape 83"/>
        <p:cNvGrpSpPr/>
        <p:nvPr/>
      </p:nvGrpSpPr>
      <p:grpSpPr>
        <a:xfrm>
          <a:off x="0" y="0"/>
          <a:ext cx="0" cy="0"/>
          <a:chOff x="0" y="0"/>
          <a:chExt cx="0" cy="0"/>
        </a:xfrm>
      </p:grpSpPr>
      <p:sp>
        <p:nvSpPr>
          <p:cNvPr id="85" name="Google Shape;85;p3"/>
          <p:cNvSpPr/>
          <p:nvPr/>
        </p:nvSpPr>
        <p:spPr>
          <a:xfrm>
            <a:off x="305954" y="5281110"/>
            <a:ext cx="8509500" cy="1083333"/>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l-GR" sz="2800" i="0" u="none" strike="noStrike" cap="none" dirty="0">
                <a:solidFill>
                  <a:schemeClr val="bg1"/>
                </a:solidFill>
                <a:latin typeface="Cambria" pitchFamily="18" charset="0"/>
                <a:ea typeface="Cambria" pitchFamily="18" charset="0"/>
              </a:rPr>
              <a:t>Αρχιτέκτονες της Αγίας Σοφίας είναι </a:t>
            </a:r>
            <a:endParaRPr sz="2800" i="0" u="none" strike="noStrike" cap="none">
              <a:solidFill>
                <a:schemeClr val="bg1"/>
              </a:solidFill>
              <a:latin typeface="Cambria" pitchFamily="18" charset="0"/>
              <a:ea typeface="Cambria" pitchFamily="18" charset="0"/>
            </a:endParaRPr>
          </a:p>
          <a:p>
            <a:pPr marL="0" marR="0" lvl="0" indent="0" algn="ctr" rtl="0">
              <a:lnSpc>
                <a:spcPct val="115000"/>
              </a:lnSpc>
              <a:spcBef>
                <a:spcPts val="0"/>
              </a:spcBef>
              <a:spcAft>
                <a:spcPts val="0"/>
              </a:spcAft>
              <a:buNone/>
            </a:pPr>
            <a:r>
              <a:rPr lang="el-GR" sz="2800" i="0" u="none" strike="noStrike" cap="none" dirty="0">
                <a:solidFill>
                  <a:schemeClr val="bg1"/>
                </a:solidFill>
                <a:latin typeface="Cambria" pitchFamily="18" charset="0"/>
                <a:ea typeface="Cambria" pitchFamily="18" charset="0"/>
              </a:rPr>
              <a:t>ο Ισίδωρος ο Μιλήσιος και ο Ανθέμιος ο </a:t>
            </a:r>
            <a:r>
              <a:rPr lang="el-GR" sz="2800" i="0" u="none" strike="noStrike" cap="none" dirty="0" smtClean="0">
                <a:solidFill>
                  <a:schemeClr val="bg1"/>
                </a:solidFill>
                <a:latin typeface="Cambria" pitchFamily="18" charset="0"/>
                <a:ea typeface="Cambria" pitchFamily="18" charset="0"/>
              </a:rPr>
              <a:t>Τραλλιανός</a:t>
            </a:r>
            <a:r>
              <a:rPr lang="el-GR" sz="2800" dirty="0">
                <a:solidFill>
                  <a:schemeClr val="dk1"/>
                </a:solidFill>
                <a:latin typeface="Cambria" pitchFamily="18" charset="0"/>
                <a:ea typeface="Cambria" pitchFamily="18" charset="0"/>
              </a:rPr>
              <a:t>.</a:t>
            </a:r>
            <a:endParaRPr/>
          </a:p>
        </p:txBody>
      </p:sp>
      <p:pic>
        <p:nvPicPr>
          <p:cNvPr id="4" name="Picture 4" descr="C:\Users\kiord\Downloads\Screenshot_4 (7).jpg"/>
          <p:cNvPicPr>
            <a:picLocks noChangeAspect="1" noChangeArrowheads="1"/>
          </p:cNvPicPr>
          <p:nvPr/>
        </p:nvPicPr>
        <p:blipFill>
          <a:blip r:embed="rId4">
            <a:clrChange>
              <a:clrFrom>
                <a:srgbClr val="441F19"/>
              </a:clrFrom>
              <a:clrTo>
                <a:srgbClr val="441F19">
                  <a:alpha val="0"/>
                </a:srgbClr>
              </a:clrTo>
            </a:clrChange>
          </a:blip>
          <a:srcRect l="1691" t="15517" r="1664"/>
          <a:stretch>
            <a:fillRect/>
          </a:stretch>
        </p:blipFill>
        <p:spPr bwMode="auto">
          <a:xfrm>
            <a:off x="695448" y="1001486"/>
            <a:ext cx="8225414" cy="403043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2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Shape 89"/>
        <p:cNvGrpSpPr/>
        <p:nvPr/>
      </p:nvGrpSpPr>
      <p:grpSpPr>
        <a:xfrm>
          <a:off x="0" y="0"/>
          <a:ext cx="0" cy="0"/>
          <a:chOff x="0" y="0"/>
          <a:chExt cx="0" cy="0"/>
        </a:xfrm>
      </p:grpSpPr>
      <p:sp>
        <p:nvSpPr>
          <p:cNvPr id="90" name="Google Shape;90;p4"/>
          <p:cNvSpPr/>
          <p:nvPr/>
        </p:nvSpPr>
        <p:spPr>
          <a:xfrm>
            <a:off x="539550" y="1011815"/>
            <a:ext cx="81369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i="0" u="none" strike="noStrike" cap="none" dirty="0">
                <a:solidFill>
                  <a:schemeClr val="bg1"/>
                </a:solidFill>
                <a:latin typeface="Cambria" pitchFamily="18" charset="0"/>
                <a:ea typeface="Cambria" pitchFamily="18" charset="0"/>
              </a:rPr>
              <a:t>Ο ναός είναι χτισμένος σε αρχιτεκτονικό ρυθμό βασιλικής με τρούλο και ο κύριος χώρος έχει σχήμα κύβου.</a:t>
            </a:r>
            <a:endParaRPr sz="2400">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400" dirty="0">
                <a:solidFill>
                  <a:schemeClr val="bg1"/>
                </a:solidFill>
                <a:latin typeface="Cambria" pitchFamily="18" charset="0"/>
                <a:ea typeface="Cambria" pitchFamily="18" charset="0"/>
              </a:rPr>
              <a:t>Είναι χτισμένη από τούβλα και λαξευτούς λίθους. </a:t>
            </a:r>
            <a:endParaRPr sz="2400">
              <a:solidFill>
                <a:schemeClr val="bg1"/>
              </a:solidFill>
              <a:latin typeface="Cambria" pitchFamily="18" charset="0"/>
              <a:ea typeface="Cambria" pitchFamily="18" charset="0"/>
            </a:endParaRPr>
          </a:p>
          <a:p>
            <a:pPr marL="0" marR="0" lvl="0" indent="0" algn="ctr" rtl="0">
              <a:spcBef>
                <a:spcPts val="0"/>
              </a:spcBef>
              <a:spcAft>
                <a:spcPts val="0"/>
              </a:spcAft>
              <a:buNone/>
            </a:pPr>
            <a:r>
              <a:rPr lang="el-GR" sz="2400" dirty="0">
                <a:solidFill>
                  <a:schemeClr val="bg1"/>
                </a:solidFill>
                <a:latin typeface="Cambria" pitchFamily="18" charset="0"/>
                <a:ea typeface="Cambria" pitchFamily="18" charset="0"/>
              </a:rPr>
              <a:t>Έχει μήκος 76μ., πλάτος 71μ. και ύψος </a:t>
            </a:r>
            <a:r>
              <a:rPr lang="el-GR" sz="2400" dirty="0" smtClean="0">
                <a:solidFill>
                  <a:schemeClr val="bg1"/>
                </a:solidFill>
                <a:latin typeface="Cambria" pitchFamily="18" charset="0"/>
                <a:ea typeface="Cambria" pitchFamily="18" charset="0"/>
              </a:rPr>
              <a:t>55μ</a:t>
            </a:r>
            <a:r>
              <a:rPr lang="el-GR" sz="2400" dirty="0">
                <a:solidFill>
                  <a:schemeClr val="dk1"/>
                </a:solidFill>
                <a:latin typeface="Cambria" pitchFamily="18" charset="0"/>
                <a:ea typeface="Cambria" pitchFamily="18" charset="0"/>
              </a:rPr>
              <a:t>.</a:t>
            </a:r>
            <a:endParaRPr sz="2200">
              <a:solidFill>
                <a:schemeClr val="dk1"/>
              </a:solidFill>
              <a:latin typeface="Cambria" pitchFamily="18" charset="0"/>
              <a:ea typeface="Cambria" pitchFamily="18" charset="0"/>
            </a:endParaRPr>
          </a:p>
        </p:txBody>
      </p:sp>
      <p:pic>
        <p:nvPicPr>
          <p:cNvPr id="91" name="Google Shape;91;p4" descr="https://lh3.googleusercontent.com/a2AjFYF1eDZS4cQVwcSx1EbubPFDcXmBYhVDXkVEZ1hwxzoQdp2eSYAcJ2Qw1J96dnxab-Bp0-_vdoVnKIYbblGD1KRMkUJloFxbwl0j17kYyPZ4BWWxdjFlv1COEwartT7beVJ_4Cx6"/>
          <p:cNvPicPr preferRelativeResize="0"/>
          <p:nvPr/>
        </p:nvPicPr>
        <p:blipFill rotWithShape="1">
          <a:blip r:embed="rId4">
            <a:alphaModFix/>
          </a:blip>
          <a:srcRect b="4388"/>
          <a:stretch/>
        </p:blipFill>
        <p:spPr>
          <a:xfrm rot="10800000">
            <a:off x="1128405" y="2701637"/>
            <a:ext cx="7045777" cy="3920836"/>
          </a:xfrm>
          <a:prstGeom prst="rect">
            <a:avLst/>
          </a:prstGeom>
          <a:noFill/>
          <a:ln>
            <a:noFill/>
          </a:ln>
        </p:spPr>
      </p:pic>
      <p:sp>
        <p:nvSpPr>
          <p:cNvPr id="92" name="Google Shape;92;p4"/>
          <p:cNvSpPr/>
          <p:nvPr/>
        </p:nvSpPr>
        <p:spPr>
          <a:xfrm>
            <a:off x="2419787" y="318802"/>
            <a:ext cx="403643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4000" b="1" dirty="0">
                <a:solidFill>
                  <a:schemeClr val="bg1"/>
                </a:solidFill>
                <a:latin typeface="Cambria" pitchFamily="18" charset="0"/>
                <a:ea typeface="Cambria" pitchFamily="18" charset="0"/>
                <a:cs typeface="Calibri"/>
                <a:sym typeface="Calibri"/>
              </a:rPr>
              <a:t>Αρχιτεκτονική</a:t>
            </a:r>
            <a:endParaRPr sz="4000">
              <a:solidFill>
                <a:schemeClr val="bg1"/>
              </a:solidFill>
              <a:latin typeface="Cambria" pitchFamily="18" charset="0"/>
              <a:ea typeface="Cambria"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2000"/>
                                        <p:tgtEl>
                                          <p:spTgt spid="92">
                                            <p:txEl>
                                              <p:pRg st="0" end="0"/>
                                            </p:txEl>
                                          </p:spTgt>
                                        </p:tgtEl>
                                      </p:cBhvr>
                                    </p:animEffect>
                                    <p:anim calcmode="lin" valueType="num">
                                      <p:cBhvr>
                                        <p:cTn id="8" dur="2000" fill="hold"/>
                                        <p:tgtEl>
                                          <p:spTgt spid="9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92">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4400"/>
                            </p:stCondLst>
                            <p:childTnLst>
                              <p:par>
                                <p:cTn id="11" presetID="50" presetClass="entr" presetSubtype="0" decel="100000" fill="hold" nodeType="afterEffect">
                                  <p:stCondLst>
                                    <p:cond delay="0"/>
                                  </p:stCondLst>
                                  <p:childTnLst>
                                    <p:set>
                                      <p:cBhvr>
                                        <p:cTn id="12" dur="1" fill="hold">
                                          <p:stCondLst>
                                            <p:cond delay="0"/>
                                          </p:stCondLst>
                                        </p:cTn>
                                        <p:tgtEl>
                                          <p:spTgt spid="90">
                                            <p:txEl>
                                              <p:pRg st="0" end="0"/>
                                            </p:txEl>
                                          </p:spTgt>
                                        </p:tgtEl>
                                        <p:attrNameLst>
                                          <p:attrName>style.visibility</p:attrName>
                                        </p:attrNameLst>
                                      </p:cBhvr>
                                      <p:to>
                                        <p:strVal val="visible"/>
                                      </p:to>
                                    </p:set>
                                    <p:anim calcmode="lin" valueType="num">
                                      <p:cBhvr>
                                        <p:cTn id="13" dur="2000" fill="hold"/>
                                        <p:tgtEl>
                                          <p:spTgt spid="90">
                                            <p:txEl>
                                              <p:pRg st="0" end="0"/>
                                            </p:txEl>
                                          </p:spTgt>
                                        </p:tgtEl>
                                        <p:attrNameLst>
                                          <p:attrName>ppt_w</p:attrName>
                                        </p:attrNameLst>
                                      </p:cBhvr>
                                      <p:tavLst>
                                        <p:tav tm="0">
                                          <p:val>
                                            <p:strVal val="#ppt_w+.3"/>
                                          </p:val>
                                        </p:tav>
                                        <p:tav tm="100000">
                                          <p:val>
                                            <p:strVal val="#ppt_w"/>
                                          </p:val>
                                        </p:tav>
                                      </p:tavLst>
                                    </p:anim>
                                    <p:anim calcmode="lin" valueType="num">
                                      <p:cBhvr>
                                        <p:cTn id="14" dur="2000" fill="hold"/>
                                        <p:tgtEl>
                                          <p:spTgt spid="90">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90">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90">
                                            <p:txEl>
                                              <p:pRg st="1" end="1"/>
                                            </p:txEl>
                                          </p:spTgt>
                                        </p:tgtEl>
                                        <p:attrNameLst>
                                          <p:attrName>style.visibility</p:attrName>
                                        </p:attrNameLst>
                                      </p:cBhvr>
                                      <p:to>
                                        <p:strVal val="visible"/>
                                      </p:to>
                                    </p:set>
                                    <p:anim calcmode="lin" valueType="num">
                                      <p:cBhvr>
                                        <p:cTn id="18" dur="2000" fill="hold"/>
                                        <p:tgtEl>
                                          <p:spTgt spid="90">
                                            <p:txEl>
                                              <p:pRg st="1" end="1"/>
                                            </p:txEl>
                                          </p:spTgt>
                                        </p:tgtEl>
                                        <p:attrNameLst>
                                          <p:attrName>ppt_w</p:attrName>
                                        </p:attrNameLst>
                                      </p:cBhvr>
                                      <p:tavLst>
                                        <p:tav tm="0">
                                          <p:val>
                                            <p:strVal val="#ppt_w+.3"/>
                                          </p:val>
                                        </p:tav>
                                        <p:tav tm="100000">
                                          <p:val>
                                            <p:strVal val="#ppt_w"/>
                                          </p:val>
                                        </p:tav>
                                      </p:tavLst>
                                    </p:anim>
                                    <p:anim calcmode="lin" valueType="num">
                                      <p:cBhvr>
                                        <p:cTn id="19" dur="2000" fill="hold"/>
                                        <p:tgtEl>
                                          <p:spTgt spid="90">
                                            <p:txEl>
                                              <p:pRg st="1" end="1"/>
                                            </p:txEl>
                                          </p:spTgt>
                                        </p:tgtEl>
                                        <p:attrNameLst>
                                          <p:attrName>ppt_h</p:attrName>
                                        </p:attrNameLst>
                                      </p:cBhvr>
                                      <p:tavLst>
                                        <p:tav tm="0">
                                          <p:val>
                                            <p:strVal val="#ppt_h"/>
                                          </p:val>
                                        </p:tav>
                                        <p:tav tm="100000">
                                          <p:val>
                                            <p:strVal val="#ppt_h"/>
                                          </p:val>
                                        </p:tav>
                                      </p:tavLst>
                                    </p:anim>
                                    <p:animEffect transition="in" filter="fade">
                                      <p:cBhvr>
                                        <p:cTn id="20" dur="2000"/>
                                        <p:tgtEl>
                                          <p:spTgt spid="90">
                                            <p:txEl>
                                              <p:pRg st="1" end="1"/>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90">
                                            <p:txEl>
                                              <p:pRg st="2" end="2"/>
                                            </p:txEl>
                                          </p:spTgt>
                                        </p:tgtEl>
                                        <p:attrNameLst>
                                          <p:attrName>style.visibility</p:attrName>
                                        </p:attrNameLst>
                                      </p:cBhvr>
                                      <p:to>
                                        <p:strVal val="visible"/>
                                      </p:to>
                                    </p:set>
                                    <p:anim calcmode="lin" valueType="num">
                                      <p:cBhvr>
                                        <p:cTn id="23" dur="2000" fill="hold"/>
                                        <p:tgtEl>
                                          <p:spTgt spid="90">
                                            <p:txEl>
                                              <p:pRg st="2" end="2"/>
                                            </p:txEl>
                                          </p:spTgt>
                                        </p:tgtEl>
                                        <p:attrNameLst>
                                          <p:attrName>ppt_w</p:attrName>
                                        </p:attrNameLst>
                                      </p:cBhvr>
                                      <p:tavLst>
                                        <p:tav tm="0">
                                          <p:val>
                                            <p:strVal val="#ppt_w+.3"/>
                                          </p:val>
                                        </p:tav>
                                        <p:tav tm="100000">
                                          <p:val>
                                            <p:strVal val="#ppt_w"/>
                                          </p:val>
                                        </p:tav>
                                      </p:tavLst>
                                    </p:anim>
                                    <p:anim calcmode="lin" valueType="num">
                                      <p:cBhvr>
                                        <p:cTn id="24" dur="2000" fill="hold"/>
                                        <p:tgtEl>
                                          <p:spTgt spid="90">
                                            <p:txEl>
                                              <p:pRg st="2" end="2"/>
                                            </p:txEl>
                                          </p:spTgt>
                                        </p:tgtEl>
                                        <p:attrNameLst>
                                          <p:attrName>ppt_h</p:attrName>
                                        </p:attrNameLst>
                                      </p:cBhvr>
                                      <p:tavLst>
                                        <p:tav tm="0">
                                          <p:val>
                                            <p:strVal val="#ppt_h"/>
                                          </p:val>
                                        </p:tav>
                                        <p:tav tm="100000">
                                          <p:val>
                                            <p:strVal val="#ppt_h"/>
                                          </p:val>
                                        </p:tav>
                                      </p:tavLst>
                                    </p:anim>
                                    <p:animEffect transition="in" filter="fade">
                                      <p:cBhvr>
                                        <p:cTn id="25" dur="2000"/>
                                        <p:tgtEl>
                                          <p:spTgt spid="90">
                                            <p:txEl>
                                              <p:pRg st="2" end="2"/>
                                            </p:txEl>
                                          </p:spTgt>
                                        </p:tgtEl>
                                      </p:cBhvr>
                                    </p:animEffect>
                                  </p:childTnLst>
                                </p:cTn>
                              </p:par>
                              <p:par>
                                <p:cTn id="26" presetID="55"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 calcmode="lin" valueType="num">
                                      <p:cBhvr>
                                        <p:cTn id="28" dur="2000" fill="hold"/>
                                        <p:tgtEl>
                                          <p:spTgt spid="91"/>
                                        </p:tgtEl>
                                        <p:attrNameLst>
                                          <p:attrName>ppt_w</p:attrName>
                                        </p:attrNameLst>
                                      </p:cBhvr>
                                      <p:tavLst>
                                        <p:tav tm="0">
                                          <p:val>
                                            <p:strVal val="#ppt_w*0.70"/>
                                          </p:val>
                                        </p:tav>
                                        <p:tav tm="100000">
                                          <p:val>
                                            <p:strVal val="#ppt_w"/>
                                          </p:val>
                                        </p:tav>
                                      </p:tavLst>
                                    </p:anim>
                                    <p:anim calcmode="lin" valueType="num">
                                      <p:cBhvr>
                                        <p:cTn id="29" dur="2000" fill="hold"/>
                                        <p:tgtEl>
                                          <p:spTgt spid="91"/>
                                        </p:tgtEl>
                                        <p:attrNameLst>
                                          <p:attrName>ppt_h</p:attrName>
                                        </p:attrNameLst>
                                      </p:cBhvr>
                                      <p:tavLst>
                                        <p:tav tm="0">
                                          <p:val>
                                            <p:strVal val="#ppt_h"/>
                                          </p:val>
                                        </p:tav>
                                        <p:tav tm="100000">
                                          <p:val>
                                            <p:strVal val="#ppt_h"/>
                                          </p:val>
                                        </p:tav>
                                      </p:tavLst>
                                    </p:anim>
                                    <p:animEffect transition="in" filter="fade">
                                      <p:cBhvr>
                                        <p:cTn id="30"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Shape 96"/>
        <p:cNvGrpSpPr/>
        <p:nvPr/>
      </p:nvGrpSpPr>
      <p:grpSpPr>
        <a:xfrm>
          <a:off x="0" y="0"/>
          <a:ext cx="0" cy="0"/>
          <a:chOff x="0" y="0"/>
          <a:chExt cx="0" cy="0"/>
        </a:xfrm>
      </p:grpSpPr>
      <p:sp>
        <p:nvSpPr>
          <p:cNvPr id="97" name="Google Shape;97;p5"/>
          <p:cNvSpPr/>
          <p:nvPr/>
        </p:nvSpPr>
        <p:spPr>
          <a:xfrm>
            <a:off x="683575" y="332650"/>
            <a:ext cx="7970400" cy="221595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l-GR" sz="2000" dirty="0">
                <a:solidFill>
                  <a:schemeClr val="bg1"/>
                </a:solidFill>
                <a:latin typeface="Cambria" pitchFamily="18" charset="0"/>
                <a:ea typeface="Cambria" pitchFamily="18" charset="0"/>
              </a:rPr>
              <a:t>Μέχρι το 1453 λειτουργούσε ως βυζαντινός χριστιανικός καθεδρικός ναός της πόλης με εξαίρεση την περίοδο 1204-1261 κατά την οποία ήταν ρωμαιοκαθολικός ναός. Μετά την άλωση της Κωνσταντινούπολης μετατράπηκε σε ισλαμικό τέμενος. Το 1934 μετατράπηκε σε μουσείο ενώ στις 10 Ιουλίου 2020, ανακοινώθηκε η δεύτερη ιστορικά μετατροπή του σε ισλαμικό τέμενος.</a:t>
            </a:r>
            <a:endParaRPr sz="2000">
              <a:solidFill>
                <a:schemeClr val="bg1"/>
              </a:solidFill>
              <a:latin typeface="Cambria" pitchFamily="18" charset="0"/>
              <a:ea typeface="Cambria" pitchFamily="18" charset="0"/>
            </a:endParaRPr>
          </a:p>
        </p:txBody>
      </p:sp>
      <p:pic>
        <p:nvPicPr>
          <p:cNvPr id="98" name="Google Shape;98;p5" descr="https://lh6.googleusercontent.com/0gtzRNeuKjD3YNPqHBQuIxho-RGXq54duIQmu6tugktYfnE0tJ8_Ma6Osi1xVBg5qPpz7zrbTkp1YyRh9sXkxUYf97MCyhMZ0it980kGvOPqgFYxKyioUThaoUt3nZYLu6EOEUOUs_8S"/>
          <p:cNvPicPr preferRelativeResize="0"/>
          <p:nvPr/>
        </p:nvPicPr>
        <p:blipFill rotWithShape="1">
          <a:blip r:embed="rId4">
            <a:alphaModFix/>
          </a:blip>
          <a:srcRect/>
          <a:stretch/>
        </p:blipFill>
        <p:spPr>
          <a:xfrm>
            <a:off x="1400918" y="2798618"/>
            <a:ext cx="6025118" cy="372367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wedge">
                                      <p:cBhvr>
                                        <p:cTn id="7" dur="20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edge">
                                      <p:cBhvr>
                                        <p:cTn id="12"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Shape 102"/>
        <p:cNvGrpSpPr/>
        <p:nvPr/>
      </p:nvGrpSpPr>
      <p:grpSpPr>
        <a:xfrm>
          <a:off x="0" y="0"/>
          <a:ext cx="0" cy="0"/>
          <a:chOff x="0" y="0"/>
          <a:chExt cx="0" cy="0"/>
        </a:xfrm>
      </p:grpSpPr>
      <p:pic>
        <p:nvPicPr>
          <p:cNvPr id="103" name="Google Shape;103;p7" descr="https://lh6.googleusercontent.com/JPhSPIytxEvXXvi2XqZnV0vHPijj53dw0jlvy8iSmbv_AfkSI7-OLarS4EoXtRSygWiar1tnNA0I90mMhn56AVNWcq3R0P5bTuF-SxkkCnjHitVuhrNQXLqegOi7huh3OVAjfGRIt-Df"/>
          <p:cNvPicPr preferRelativeResize="0"/>
          <p:nvPr/>
        </p:nvPicPr>
        <p:blipFill rotWithShape="1">
          <a:blip r:embed="rId4">
            <a:alphaModFix/>
          </a:blip>
          <a:srcRect/>
          <a:stretch/>
        </p:blipFill>
        <p:spPr>
          <a:xfrm>
            <a:off x="78017" y="1447241"/>
            <a:ext cx="8978895" cy="4725144"/>
          </a:xfrm>
          <a:prstGeom prst="rect">
            <a:avLst/>
          </a:prstGeom>
          <a:noFill/>
          <a:ln>
            <a:noFill/>
          </a:ln>
        </p:spPr>
      </p:pic>
      <p:sp>
        <p:nvSpPr>
          <p:cNvPr id="104" name="Google Shape;104;p7"/>
          <p:cNvSpPr/>
          <p:nvPr/>
        </p:nvSpPr>
        <p:spPr>
          <a:xfrm>
            <a:off x="3001678" y="518236"/>
            <a:ext cx="3357558"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4800" b="1" dirty="0">
                <a:solidFill>
                  <a:schemeClr val="bg1">
                    <a:lumMod val="95000"/>
                  </a:schemeClr>
                </a:solidFill>
                <a:latin typeface="Cambria" pitchFamily="18" charset="0"/>
                <a:ea typeface="Cambria" pitchFamily="18" charset="0"/>
                <a:cs typeface="Calibri"/>
                <a:sym typeface="Calibri"/>
              </a:rPr>
              <a:t>Ψηφιδωτά</a:t>
            </a:r>
            <a:endParaRPr sz="4800">
              <a:solidFill>
                <a:schemeClr val="bg1">
                  <a:lumMod val="95000"/>
                </a:schemeClr>
              </a:solidFill>
              <a:latin typeface="Cambria" pitchFamily="18" charset="0"/>
              <a:ea typeface="Cambria"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04">
                                            <p:txEl>
                                              <p:pRg st="0" end="0"/>
                                            </p:txEl>
                                          </p:spTgt>
                                        </p:tgtEl>
                                        <p:attrNameLst>
                                          <p:attrName>style.visibility</p:attrName>
                                        </p:attrNameLst>
                                      </p:cBhvr>
                                      <p:to>
                                        <p:strVal val="visible"/>
                                      </p:to>
                                    </p:set>
                                    <p:anim calcmode="lin" valueType="num">
                                      <p:cBhvr>
                                        <p:cTn id="7" dur="1000" fill="hold"/>
                                        <p:tgtEl>
                                          <p:spTgt spid="10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04">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0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0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0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checkerboard(across)">
                                      <p:cBhvr>
                                        <p:cTn id="16" dur="3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0000" r="-6000" b="-40000"/>
          </a:stretch>
        </a:blipFill>
        <a:effectLst/>
      </p:bgPr>
    </p:bg>
    <p:spTree>
      <p:nvGrpSpPr>
        <p:cNvPr id="1" name="Shape 108"/>
        <p:cNvGrpSpPr/>
        <p:nvPr/>
      </p:nvGrpSpPr>
      <p:grpSpPr>
        <a:xfrm>
          <a:off x="0" y="0"/>
          <a:ext cx="0" cy="0"/>
          <a:chOff x="0" y="0"/>
          <a:chExt cx="0" cy="0"/>
        </a:xfrm>
      </p:grpSpPr>
      <p:pic>
        <p:nvPicPr>
          <p:cNvPr id="109" name="Google Shape;109;p8" descr="https://lh3.googleusercontent.com/6lHd4fgdlqRgfhC8BBIlhdFM0RAxSOVs6_hEkwJjrphSSn8NSYjbIXIUsJ62KybfXZ2hx9nfEXIOXurSnoM1CDkgRmITRxLhi1SZQUDZyeN7k3q5G2JhOBnqJErPOTPsY-1qtWmthkrM"/>
          <p:cNvPicPr preferRelativeResize="0"/>
          <p:nvPr/>
        </p:nvPicPr>
        <p:blipFill rotWithShape="1">
          <a:blip r:embed="rId4">
            <a:alphaModFix/>
          </a:blip>
          <a:srcRect/>
          <a:stretch/>
        </p:blipFill>
        <p:spPr>
          <a:xfrm>
            <a:off x="304800" y="678663"/>
            <a:ext cx="3960440" cy="5033826"/>
          </a:xfrm>
          <a:prstGeom prst="rect">
            <a:avLst/>
          </a:prstGeom>
          <a:noFill/>
          <a:ln>
            <a:solidFill>
              <a:srgbClr val="000000"/>
            </a:solidFill>
          </a:ln>
          <a:effectLst>
            <a:outerShdw blurRad="50800" dist="38100" dir="2700000" algn="tl" rotWithShape="0">
              <a:prstClr val="black">
                <a:alpha val="40000"/>
              </a:prstClr>
            </a:outerShdw>
          </a:effectLst>
          <a:scene3d>
            <a:camera prst="orthographicFront"/>
            <a:lightRig rig="threePt" dir="t"/>
          </a:scene3d>
          <a:sp3d>
            <a:bevelT prst="relaxedInset"/>
          </a:sp3d>
        </p:spPr>
      </p:pic>
      <p:sp>
        <p:nvSpPr>
          <p:cNvPr id="110" name="Google Shape;110;p8"/>
          <p:cNvSpPr/>
          <p:nvPr/>
        </p:nvSpPr>
        <p:spPr>
          <a:xfrm>
            <a:off x="4660607" y="1811830"/>
            <a:ext cx="4200300" cy="30654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l-GR" sz="2800" b="1" dirty="0">
                <a:latin typeface="Cambria" pitchFamily="18" charset="0"/>
                <a:ea typeface="Cambria" pitchFamily="18" charset="0"/>
              </a:rPr>
              <a:t>Τα ψηφιδωτά </a:t>
            </a:r>
            <a:endParaRPr sz="2800" b="1">
              <a:latin typeface="Cambria" pitchFamily="18" charset="0"/>
              <a:ea typeface="Cambria" pitchFamily="18" charset="0"/>
            </a:endParaRPr>
          </a:p>
          <a:p>
            <a:pPr marL="0" marR="0" lvl="0" indent="0" algn="ctr" rtl="0">
              <a:lnSpc>
                <a:spcPct val="115000"/>
              </a:lnSpc>
              <a:spcBef>
                <a:spcPts val="0"/>
              </a:spcBef>
              <a:spcAft>
                <a:spcPts val="0"/>
              </a:spcAft>
              <a:buNone/>
            </a:pPr>
            <a:r>
              <a:rPr lang="el-GR" sz="2800" dirty="0">
                <a:latin typeface="Cambria" pitchFamily="18" charset="0"/>
                <a:ea typeface="Cambria" pitchFamily="18" charset="0"/>
              </a:rPr>
              <a:t>της Αγίας Σοφίας </a:t>
            </a:r>
            <a:endParaRPr sz="2800">
              <a:latin typeface="Cambria" pitchFamily="18" charset="0"/>
              <a:ea typeface="Cambria" pitchFamily="18" charset="0"/>
            </a:endParaRPr>
          </a:p>
          <a:p>
            <a:pPr marL="0" marR="0" lvl="0" indent="0" algn="ctr" rtl="0">
              <a:lnSpc>
                <a:spcPct val="115000"/>
              </a:lnSpc>
              <a:spcBef>
                <a:spcPts val="0"/>
              </a:spcBef>
              <a:spcAft>
                <a:spcPts val="0"/>
              </a:spcAft>
              <a:buNone/>
            </a:pPr>
            <a:r>
              <a:rPr lang="el-GR" sz="2800" dirty="0">
                <a:latin typeface="Cambria" pitchFamily="18" charset="0"/>
                <a:ea typeface="Cambria" pitchFamily="18" charset="0"/>
              </a:rPr>
              <a:t>είχαν υποστεί σημαντικές ζημιές και σήμερα γίνονται προσπάθειες για τη διάσωσή τους.</a:t>
            </a:r>
            <a:endParaRPr sz="600">
              <a:latin typeface="Cambria" pitchFamily="18" charset="0"/>
              <a:ea typeface="Cambria"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0">
                                            <p:txEl>
                                              <p:pRg st="0" end="0"/>
                                            </p:txEl>
                                          </p:spTgt>
                                        </p:tgtEl>
                                        <p:attrNameLst>
                                          <p:attrName>style.visibility</p:attrName>
                                        </p:attrNameLst>
                                      </p:cBhvr>
                                      <p:to>
                                        <p:strVal val="visible"/>
                                      </p:to>
                                    </p:set>
                                    <p:animEffect transition="in" filter="fade">
                                      <p:cBhvr>
                                        <p:cTn id="11" dur="1000"/>
                                        <p:tgtEl>
                                          <p:spTgt spid="11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10">
                                            <p:txEl>
                                              <p:pRg st="1" end="1"/>
                                            </p:txEl>
                                          </p:spTgt>
                                        </p:tgtEl>
                                        <p:attrNameLst>
                                          <p:attrName>style.visibility</p:attrName>
                                        </p:attrNameLst>
                                      </p:cBhvr>
                                      <p:to>
                                        <p:strVal val="visible"/>
                                      </p:to>
                                    </p:set>
                                    <p:animEffect transition="in" filter="fade">
                                      <p:cBhvr>
                                        <p:cTn id="14" dur="1000"/>
                                        <p:tgtEl>
                                          <p:spTgt spid="110">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10">
                                            <p:txEl>
                                              <p:pRg st="2" end="2"/>
                                            </p:txEl>
                                          </p:spTgt>
                                        </p:tgtEl>
                                        <p:attrNameLst>
                                          <p:attrName>style.visibility</p:attrName>
                                        </p:attrNameLst>
                                      </p:cBhvr>
                                      <p:to>
                                        <p:strVal val="visible"/>
                                      </p:to>
                                    </p:set>
                                    <p:animEffect transition="in" filter="fade">
                                      <p:cBhvr>
                                        <p:cTn id="17" dur="1000"/>
                                        <p:tgtEl>
                                          <p:spTgt spid="1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40000" r="-6000" b="-40000"/>
          </a:stretch>
        </a:blipFill>
        <a:effectLst/>
      </p:bgPr>
    </p:bg>
    <p:spTree>
      <p:nvGrpSpPr>
        <p:cNvPr id="1" name="Shape 114"/>
        <p:cNvGrpSpPr/>
        <p:nvPr/>
      </p:nvGrpSpPr>
      <p:grpSpPr>
        <a:xfrm>
          <a:off x="0" y="0"/>
          <a:ext cx="0" cy="0"/>
          <a:chOff x="0" y="0"/>
          <a:chExt cx="0" cy="0"/>
        </a:xfrm>
      </p:grpSpPr>
      <p:pic>
        <p:nvPicPr>
          <p:cNvPr id="115" name="Google Shape;115;p9" descr="https://lh4.googleusercontent.com/dWQFHQVcYJu_SFSQuWBIFdDaLiAgJpgSMCx7cz31XqgEZzZE0-Fyubgq4qzNJcx8_p_Z2GDNLIPw0J4DL0Y2dIE48Oz461mWGDT_Ccf5KFUKefYxXTZ-rv80NRuE52BoyumEfLj_cxc9"/>
          <p:cNvPicPr preferRelativeResize="0"/>
          <p:nvPr/>
        </p:nvPicPr>
        <p:blipFill rotWithShape="1">
          <a:blip r:embed="rId4">
            <a:alphaModFix/>
          </a:blip>
          <a:srcRect/>
          <a:stretch/>
        </p:blipFill>
        <p:spPr>
          <a:xfrm>
            <a:off x="2129050" y="2644941"/>
            <a:ext cx="4810803" cy="4005247"/>
          </a:xfrm>
          <a:prstGeom prst="rect">
            <a:avLst/>
          </a:prstGeom>
          <a:ln w="12700" cap="sq">
            <a:solidFill>
              <a:srgbClr val="000000"/>
            </a:solidFill>
            <a:miter lim="800000"/>
          </a:ln>
          <a:effectLst>
            <a:outerShdw blurRad="50800" dist="38100" dir="2700000" algn="tl" rotWithShape="0">
              <a:prstClr val="black">
                <a:alpha val="40000"/>
              </a:prstClr>
            </a:outerShdw>
          </a:effectLst>
        </p:spPr>
      </p:pic>
      <p:pic>
        <p:nvPicPr>
          <p:cNvPr id="116" name="Google Shape;116;p9" descr="https://lh5.googleusercontent.com/iPV6xEzgdtDWI3hO5cgDO1Y1gvMlNTra-9xli_CEVWDhLSFg4_N0n7OTd0YcbFXRQoeg6RR1MJPX6yCUVQ5_reR574FBezd9cKKXvcBM5b9X1YTHtUgfGakmS0vQ6dWI-CcJ3S8rJFOa"/>
          <p:cNvPicPr preferRelativeResize="0"/>
          <p:nvPr/>
        </p:nvPicPr>
        <p:blipFill rotWithShape="1">
          <a:blip r:embed="rId5">
            <a:alphaModFix/>
          </a:blip>
          <a:srcRect/>
          <a:stretch/>
        </p:blipFill>
        <p:spPr>
          <a:xfrm>
            <a:off x="2718547" y="54430"/>
            <a:ext cx="3760458" cy="2378820"/>
          </a:xfrm>
          <a:prstGeom prst="rect">
            <a:avLst/>
          </a:prstGeom>
          <a:noFill/>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1000" fill="hold"/>
                                        <p:tgtEl>
                                          <p:spTgt spid="116"/>
                                        </p:tgtEl>
                                        <p:attrNameLst>
                                          <p:attrName>ppt_w</p:attrName>
                                        </p:attrNameLst>
                                      </p:cBhvr>
                                      <p:tavLst>
                                        <p:tav tm="0">
                                          <p:val>
                                            <p:strVal val="#ppt_w*0.70"/>
                                          </p:val>
                                        </p:tav>
                                        <p:tav tm="100000">
                                          <p:val>
                                            <p:strVal val="#ppt_w"/>
                                          </p:val>
                                        </p:tav>
                                      </p:tavLst>
                                    </p:anim>
                                    <p:anim calcmode="lin" valueType="num">
                                      <p:cBhvr>
                                        <p:cTn id="8" dur="1000" fill="hold"/>
                                        <p:tgtEl>
                                          <p:spTgt spid="116"/>
                                        </p:tgtEl>
                                        <p:attrNameLst>
                                          <p:attrName>ppt_h</p:attrName>
                                        </p:attrNameLst>
                                      </p:cBhvr>
                                      <p:tavLst>
                                        <p:tav tm="0">
                                          <p:val>
                                            <p:strVal val="#ppt_h"/>
                                          </p:val>
                                        </p:tav>
                                        <p:tav tm="100000">
                                          <p:val>
                                            <p:strVal val="#ppt_h"/>
                                          </p:val>
                                        </p:tav>
                                      </p:tavLst>
                                    </p:anim>
                                    <p:animEffect transition="in" filter="fade">
                                      <p:cBhvr>
                                        <p:cTn id="9" dur="1000"/>
                                        <p:tgtEl>
                                          <p:spTgt spid="116"/>
                                        </p:tgtEl>
                                      </p:cBhvr>
                                    </p:animEffect>
                                  </p:childTnLst>
                                </p:cTn>
                              </p:par>
                              <p:par>
                                <p:cTn id="10" presetID="55" presetClass="entr" presetSubtype="0" fill="hold" nodeType="with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1000" fill="hold"/>
                                        <p:tgtEl>
                                          <p:spTgt spid="115"/>
                                        </p:tgtEl>
                                        <p:attrNameLst>
                                          <p:attrName>ppt_w</p:attrName>
                                        </p:attrNameLst>
                                      </p:cBhvr>
                                      <p:tavLst>
                                        <p:tav tm="0">
                                          <p:val>
                                            <p:strVal val="#ppt_w*0.70"/>
                                          </p:val>
                                        </p:tav>
                                        <p:tav tm="100000">
                                          <p:val>
                                            <p:strVal val="#ppt_w"/>
                                          </p:val>
                                        </p:tav>
                                      </p:tavLst>
                                    </p:anim>
                                    <p:anim calcmode="lin" valueType="num">
                                      <p:cBhvr>
                                        <p:cTn id="13" dur="1000" fill="hold"/>
                                        <p:tgtEl>
                                          <p:spTgt spid="115"/>
                                        </p:tgtEl>
                                        <p:attrNameLst>
                                          <p:attrName>ppt_h</p:attrName>
                                        </p:attrNameLst>
                                      </p:cBhvr>
                                      <p:tavLst>
                                        <p:tav tm="0">
                                          <p:val>
                                            <p:strVal val="#ppt_h"/>
                                          </p:val>
                                        </p:tav>
                                        <p:tav tm="100000">
                                          <p:val>
                                            <p:strVal val="#ppt_h"/>
                                          </p:val>
                                        </p:tav>
                                      </p:tavLst>
                                    </p:anim>
                                    <p:animEffect transition="in" filter="fade">
                                      <p:cBhvr>
                                        <p:cTn id="14"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6000" t="-40000" r="-6000" b="-40000"/>
          </a:stretch>
        </a:blipFill>
        <a:effectLst/>
      </p:bgPr>
    </p:bg>
    <p:spTree>
      <p:nvGrpSpPr>
        <p:cNvPr id="1" name="Shape 120"/>
        <p:cNvGrpSpPr/>
        <p:nvPr/>
      </p:nvGrpSpPr>
      <p:grpSpPr>
        <a:xfrm>
          <a:off x="0" y="0"/>
          <a:ext cx="0" cy="0"/>
          <a:chOff x="0" y="0"/>
          <a:chExt cx="0" cy="0"/>
        </a:xfrm>
      </p:grpSpPr>
      <p:pic>
        <p:nvPicPr>
          <p:cNvPr id="121" name="Google Shape;121;p10" descr="https://lh3.googleusercontent.com/TNfKs7-hnF9aq4l1-CBkvTw69em5oC5BJFI8rD4I3KtonFy2cImo0Jofhii-f9V0PL5ESe2DiGjDtda6dvzXjzaRmgTK9a8kJsb82s7-UhJsPLPBwbBEn-aB8OrLLzU62CQ7lySxhoAL"/>
          <p:cNvPicPr preferRelativeResize="0"/>
          <p:nvPr/>
        </p:nvPicPr>
        <p:blipFill rotWithShape="1">
          <a:blip r:embed="rId4">
            <a:alphaModFix/>
          </a:blip>
          <a:srcRect/>
          <a:stretch/>
        </p:blipFill>
        <p:spPr>
          <a:xfrm>
            <a:off x="2842230" y="620688"/>
            <a:ext cx="3773999" cy="5681799"/>
          </a:xfrm>
          <a:prstGeom prst="rect">
            <a:avLst/>
          </a:prstGeom>
          <a:noFill/>
          <a:ln>
            <a:solidFill>
              <a:srgbClr val="000000"/>
            </a:solidFill>
          </a:ln>
          <a:effectLst>
            <a:outerShdw blurRad="50800" dist="38100" dir="2700000" algn="tl" rotWithShape="0">
              <a:prstClr val="black">
                <a:alpha val="40000"/>
              </a:prstClr>
            </a:outerShdw>
          </a:effectLst>
        </p:spPr>
      </p:pic>
      <p:pic>
        <p:nvPicPr>
          <p:cNvPr id="122" name="Google Shape;122;p10" descr="https://lh4.googleusercontent.com/Y4Cl8bGC7vcCrJodIwIJebfWdXHAOHPhzplJt3broHBZFpr4SoYmNrjGHHccgUTp2yFFcesVDdWla0G7TAMHM9iaHccPn46XoSQbxap0lOql1dO523T4d0XHMaq4ZQ3HlVeauRIYHp1Q"/>
          <p:cNvPicPr preferRelativeResize="0"/>
          <p:nvPr/>
        </p:nvPicPr>
        <p:blipFill rotWithShape="1">
          <a:blip r:embed="rId5">
            <a:alphaModFix/>
          </a:blip>
          <a:srcRect/>
          <a:stretch/>
        </p:blipFill>
        <p:spPr>
          <a:xfrm>
            <a:off x="6859666" y="3765972"/>
            <a:ext cx="2088232" cy="2751744"/>
          </a:xfrm>
          <a:prstGeom prst="rect">
            <a:avLst/>
          </a:prstGeom>
          <a:noFill/>
          <a:ln>
            <a:solidFill>
              <a:srgbClr val="000000"/>
            </a:solidFill>
          </a:ln>
          <a:effectLst>
            <a:outerShdw blurRad="50800" dist="38100" dir="2700000" algn="tl" rotWithShape="0">
              <a:prstClr val="black">
                <a:alpha val="40000"/>
              </a:prstClr>
            </a:outerShdw>
          </a:effectLst>
        </p:spPr>
      </p:pic>
      <p:pic>
        <p:nvPicPr>
          <p:cNvPr id="123" name="Google Shape;123;p10" descr="https://lh3.googleusercontent.com/-gMaM-WPOG-RIblEedffeUiqy_XwxcXyyid87WmQ2MmR_js_n1fIxO88jXvqV1Sg5_r7S5CzpseMuc23RV02KW-0I1FfbfHSoEx1Du5lIahv2C6P94NWtiqehuPU5H8Fsz69I-EbTzKQ"/>
          <p:cNvPicPr preferRelativeResize="0"/>
          <p:nvPr/>
        </p:nvPicPr>
        <p:blipFill rotWithShape="1">
          <a:blip r:embed="rId6">
            <a:alphaModFix/>
          </a:blip>
          <a:srcRect/>
          <a:stretch/>
        </p:blipFill>
        <p:spPr>
          <a:xfrm>
            <a:off x="212444" y="260648"/>
            <a:ext cx="2398750" cy="2451587"/>
          </a:xfrm>
          <a:prstGeom prst="rect">
            <a:avLst/>
          </a:prstGeom>
          <a:noFill/>
          <a:ln>
            <a:solidFill>
              <a:srgbClr val="000000"/>
            </a:solid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p:cTn id="7" dur="1000" fill="hold"/>
                                        <p:tgtEl>
                                          <p:spTgt spid="123"/>
                                        </p:tgtEl>
                                        <p:attrNameLst>
                                          <p:attrName>ppt_w</p:attrName>
                                        </p:attrNameLst>
                                      </p:cBhvr>
                                      <p:tavLst>
                                        <p:tav tm="0">
                                          <p:val>
                                            <p:strVal val="#ppt_w*0.70"/>
                                          </p:val>
                                        </p:tav>
                                        <p:tav tm="100000">
                                          <p:val>
                                            <p:strVal val="#ppt_w"/>
                                          </p:val>
                                        </p:tav>
                                      </p:tavLst>
                                    </p:anim>
                                    <p:anim calcmode="lin" valueType="num">
                                      <p:cBhvr>
                                        <p:cTn id="8" dur="1000" fill="hold"/>
                                        <p:tgtEl>
                                          <p:spTgt spid="123"/>
                                        </p:tgtEl>
                                        <p:attrNameLst>
                                          <p:attrName>ppt_h</p:attrName>
                                        </p:attrNameLst>
                                      </p:cBhvr>
                                      <p:tavLst>
                                        <p:tav tm="0">
                                          <p:val>
                                            <p:strVal val="#ppt_h"/>
                                          </p:val>
                                        </p:tav>
                                        <p:tav tm="100000">
                                          <p:val>
                                            <p:strVal val="#ppt_h"/>
                                          </p:val>
                                        </p:tav>
                                      </p:tavLst>
                                    </p:anim>
                                    <p:animEffect transition="in" filter="fade">
                                      <p:cBhvr>
                                        <p:cTn id="9" dur="1000"/>
                                        <p:tgtEl>
                                          <p:spTgt spid="123"/>
                                        </p:tgtEl>
                                      </p:cBhvr>
                                    </p:animEffect>
                                  </p:childTnLst>
                                </p:cTn>
                              </p:par>
                              <p:par>
                                <p:cTn id="10" presetID="55" presetClass="entr" presetSubtype="0" fill="hold" nodeType="withEffect">
                                  <p:stCondLst>
                                    <p:cond delay="0"/>
                                  </p:stCondLst>
                                  <p:childTnLst>
                                    <p:set>
                                      <p:cBhvr>
                                        <p:cTn id="11" dur="1" fill="hold">
                                          <p:stCondLst>
                                            <p:cond delay="0"/>
                                          </p:stCondLst>
                                        </p:cTn>
                                        <p:tgtEl>
                                          <p:spTgt spid="121"/>
                                        </p:tgtEl>
                                        <p:attrNameLst>
                                          <p:attrName>style.visibility</p:attrName>
                                        </p:attrNameLst>
                                      </p:cBhvr>
                                      <p:to>
                                        <p:strVal val="visible"/>
                                      </p:to>
                                    </p:set>
                                    <p:anim calcmode="lin" valueType="num">
                                      <p:cBhvr>
                                        <p:cTn id="12" dur="1000" fill="hold"/>
                                        <p:tgtEl>
                                          <p:spTgt spid="121"/>
                                        </p:tgtEl>
                                        <p:attrNameLst>
                                          <p:attrName>ppt_w</p:attrName>
                                        </p:attrNameLst>
                                      </p:cBhvr>
                                      <p:tavLst>
                                        <p:tav tm="0">
                                          <p:val>
                                            <p:strVal val="#ppt_w*0.70"/>
                                          </p:val>
                                        </p:tav>
                                        <p:tav tm="100000">
                                          <p:val>
                                            <p:strVal val="#ppt_w"/>
                                          </p:val>
                                        </p:tav>
                                      </p:tavLst>
                                    </p:anim>
                                    <p:anim calcmode="lin" valueType="num">
                                      <p:cBhvr>
                                        <p:cTn id="13" dur="1000" fill="hold"/>
                                        <p:tgtEl>
                                          <p:spTgt spid="121"/>
                                        </p:tgtEl>
                                        <p:attrNameLst>
                                          <p:attrName>ppt_h</p:attrName>
                                        </p:attrNameLst>
                                      </p:cBhvr>
                                      <p:tavLst>
                                        <p:tav tm="0">
                                          <p:val>
                                            <p:strVal val="#ppt_h"/>
                                          </p:val>
                                        </p:tav>
                                        <p:tav tm="100000">
                                          <p:val>
                                            <p:strVal val="#ppt_h"/>
                                          </p:val>
                                        </p:tav>
                                      </p:tavLst>
                                    </p:anim>
                                    <p:animEffect transition="in" filter="fade">
                                      <p:cBhvr>
                                        <p:cTn id="14" dur="1000"/>
                                        <p:tgtEl>
                                          <p:spTgt spid="121"/>
                                        </p:tgtEl>
                                      </p:cBhvr>
                                    </p:animEffect>
                                  </p:childTnLst>
                                </p:cTn>
                              </p:par>
                              <p:par>
                                <p:cTn id="15" presetID="55"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strVal val="#ppt_w*0.70"/>
                                          </p:val>
                                        </p:tav>
                                        <p:tav tm="100000">
                                          <p:val>
                                            <p:strVal val="#ppt_w"/>
                                          </p:val>
                                        </p:tav>
                                      </p:tavLst>
                                    </p:anim>
                                    <p:anim calcmode="lin" valueType="num">
                                      <p:cBhvr>
                                        <p:cTn id="18" dur="1000" fill="hold"/>
                                        <p:tgtEl>
                                          <p:spTgt spid="122"/>
                                        </p:tgtEl>
                                        <p:attrNameLst>
                                          <p:attrName>ppt_h</p:attrName>
                                        </p:attrNameLst>
                                      </p:cBhvr>
                                      <p:tavLst>
                                        <p:tav tm="0">
                                          <p:val>
                                            <p:strVal val="#ppt_h"/>
                                          </p:val>
                                        </p:tav>
                                        <p:tav tm="100000">
                                          <p:val>
                                            <p:strVal val="#ppt_h"/>
                                          </p:val>
                                        </p:tav>
                                      </p:tavLst>
                                    </p:anim>
                                    <p:animEffect transition="in" filter="fade">
                                      <p:cBhvr>
                                        <p:cTn id="19"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348</Words>
  <PresentationFormat>Προβολή στην οθόνη (4:3)</PresentationFormat>
  <Paragraphs>38</Paragraphs>
  <Slides>16</Slides>
  <Notes>12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16</vt:i4>
      </vt:variant>
    </vt:vector>
  </HeadingPairs>
  <TitlesOfParts>
    <vt:vector size="22" baseType="lpstr">
      <vt:lpstr>Arial</vt:lpstr>
      <vt:lpstr>Cambria</vt:lpstr>
      <vt:lpstr>Calibri</vt:lpstr>
      <vt:lpstr>PT Sans Narrow</vt:lpstr>
      <vt:lpstr>Open Sans</vt:lpstr>
      <vt:lpstr>Tropic</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Ο Μαρμαρωμένος βασιλιάς</vt:lpstr>
      <vt:lpstr>Διαφάνεια 14</vt:lpstr>
      <vt:lpstr>Διαφάνεια 15</vt:lpstr>
      <vt:lpstr>Διαφάνεια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ΙΩΑΝΝΑ ΧΑΪΔΑΡΗ</dc:creator>
  <cp:lastModifiedBy>User</cp:lastModifiedBy>
  <cp:revision>50</cp:revision>
  <dcterms:created xsi:type="dcterms:W3CDTF">2022-01-02T21:10:25Z</dcterms:created>
  <dcterms:modified xsi:type="dcterms:W3CDTF">2022-01-12T19:05:09Z</dcterms:modified>
</cp:coreProperties>
</file>