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7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17-E48C-4891-B49C-94AA8B9E226A}" type="datetimeFigureOut">
              <a:rPr lang="el-GR" smtClean="0"/>
              <a:t>9/5/2022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9FE442D-9293-4332-99FE-F9DBE0D012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6934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17-E48C-4891-B49C-94AA8B9E226A}" type="datetimeFigureOut">
              <a:rPr lang="el-GR" smtClean="0"/>
              <a:t>9/5/2022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9FE442D-9293-4332-99FE-F9DBE0D012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1194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17-E48C-4891-B49C-94AA8B9E226A}" type="datetimeFigureOut">
              <a:rPr lang="el-GR" smtClean="0"/>
              <a:t>9/5/2022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9FE442D-9293-4332-99FE-F9DBE0D012F2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4365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17-E48C-4891-B49C-94AA8B9E226A}" type="datetimeFigureOut">
              <a:rPr lang="el-GR" smtClean="0"/>
              <a:t>9/5/2022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FE442D-9293-4332-99FE-F9DBE0D012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5640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17-E48C-4891-B49C-94AA8B9E226A}" type="datetimeFigureOut">
              <a:rPr lang="el-GR" smtClean="0"/>
              <a:t>9/5/2022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FE442D-9293-4332-99FE-F9DBE0D012F2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45718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17-E48C-4891-B49C-94AA8B9E226A}" type="datetimeFigureOut">
              <a:rPr lang="el-GR" smtClean="0"/>
              <a:t>9/5/2022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FE442D-9293-4332-99FE-F9DBE0D012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06280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17-E48C-4891-B49C-94AA8B9E226A}" type="datetimeFigureOut">
              <a:rPr lang="el-GR" smtClean="0"/>
              <a:t>9/5/2022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442D-9293-4332-99FE-F9DBE0D012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4296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17-E48C-4891-B49C-94AA8B9E226A}" type="datetimeFigureOut">
              <a:rPr lang="el-GR" smtClean="0"/>
              <a:t>9/5/2022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442D-9293-4332-99FE-F9DBE0D012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2945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17-E48C-4891-B49C-94AA8B9E226A}" type="datetimeFigureOut">
              <a:rPr lang="el-GR" smtClean="0"/>
              <a:t>9/5/2022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442D-9293-4332-99FE-F9DBE0D012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86202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17-E48C-4891-B49C-94AA8B9E226A}" type="datetimeFigureOut">
              <a:rPr lang="el-GR" smtClean="0"/>
              <a:t>9/5/2022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9FE442D-9293-4332-99FE-F9DBE0D012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8506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17-E48C-4891-B49C-94AA8B9E226A}" type="datetimeFigureOut">
              <a:rPr lang="el-GR" smtClean="0"/>
              <a:t>9/5/2022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9FE442D-9293-4332-99FE-F9DBE0D012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5821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17-E48C-4891-B49C-94AA8B9E226A}" type="datetimeFigureOut">
              <a:rPr lang="el-GR" smtClean="0"/>
              <a:t>9/5/2022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9FE442D-9293-4332-99FE-F9DBE0D012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4079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17-E48C-4891-B49C-94AA8B9E226A}" type="datetimeFigureOut">
              <a:rPr lang="el-GR" smtClean="0"/>
              <a:t>9/5/2022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442D-9293-4332-99FE-F9DBE0D012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799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17-E48C-4891-B49C-94AA8B9E226A}" type="datetimeFigureOut">
              <a:rPr lang="el-GR" smtClean="0"/>
              <a:t>9/5/2022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442D-9293-4332-99FE-F9DBE0D012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4338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17-E48C-4891-B49C-94AA8B9E226A}" type="datetimeFigureOut">
              <a:rPr lang="el-GR" smtClean="0"/>
              <a:t>9/5/2022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442D-9293-4332-99FE-F9DBE0D012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2986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17-E48C-4891-B49C-94AA8B9E226A}" type="datetimeFigureOut">
              <a:rPr lang="el-GR" smtClean="0"/>
              <a:t>9/5/2022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FE442D-9293-4332-99FE-F9DBE0D012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9600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6C417-E48C-4891-B49C-94AA8B9E226A}" type="datetimeFigureOut">
              <a:rPr lang="el-GR" smtClean="0"/>
              <a:t>9/5/2022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9FE442D-9293-4332-99FE-F9DBE0D012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9327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10" r:id="rId3"/>
    <p:sldLayoutId id="2147484111" r:id="rId4"/>
    <p:sldLayoutId id="2147484112" r:id="rId5"/>
    <p:sldLayoutId id="2147484113" r:id="rId6"/>
    <p:sldLayoutId id="2147484114" r:id="rId7"/>
    <p:sldLayoutId id="2147484115" r:id="rId8"/>
    <p:sldLayoutId id="2147484116" r:id="rId9"/>
    <p:sldLayoutId id="2147484117" r:id="rId10"/>
    <p:sldLayoutId id="2147484118" r:id="rId11"/>
    <p:sldLayoutId id="2147484119" r:id="rId12"/>
    <p:sldLayoutId id="2147484120" r:id="rId13"/>
    <p:sldLayoutId id="2147484121" r:id="rId14"/>
    <p:sldLayoutId id="2147484122" r:id="rId15"/>
    <p:sldLayoutId id="21474841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206062"/>
            <a:ext cx="9144000" cy="1120462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Τα ζώα της Αφρικής</a:t>
            </a:r>
            <a:endParaRPr lang="el-G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3103809" y="2687638"/>
            <a:ext cx="6624034" cy="1655762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178" y="1442434"/>
            <a:ext cx="8444247" cy="47909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9538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292180" y="130689"/>
            <a:ext cx="9144000" cy="732195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Γατόπαρδος</a:t>
            </a:r>
            <a:endParaRPr lang="el-GR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965915" y="1242809"/>
            <a:ext cx="4211392" cy="5172479"/>
          </a:xfrm>
        </p:spPr>
        <p:txBody>
          <a:bodyPr>
            <a:noAutofit/>
          </a:bodyPr>
          <a:lstStyle/>
          <a:p>
            <a:r>
              <a:rPr lang="el-GR" sz="2400" dirty="0" smtClean="0">
                <a:solidFill>
                  <a:schemeClr val="accent2">
                    <a:lumMod val="75000"/>
                  </a:schemeClr>
                </a:solidFill>
              </a:rPr>
              <a:t>Μπορεί </a:t>
            </a:r>
            <a:r>
              <a:rPr lang="el-GR" sz="2400" dirty="0">
                <a:solidFill>
                  <a:schemeClr val="accent2">
                    <a:lumMod val="75000"/>
                  </a:schemeClr>
                </a:solidFill>
              </a:rPr>
              <a:t>να επιταχύνει σε 90 χιλιόμετρα την ώρα, αλλά λόγω της κομψότητας και του ασθενώς ανεπτυγμένου μυελού του, αυτός ο «αθλητής» μεταξύ των γατών είναι ο ασθενέστερος εκπρόσωπος της οικογένειάς </a:t>
            </a:r>
            <a:r>
              <a:rPr lang="el-GR" sz="2400" dirty="0" err="1" smtClean="0">
                <a:solidFill>
                  <a:schemeClr val="accent2">
                    <a:lumMod val="75000"/>
                  </a:schemeClr>
                </a:solidFill>
              </a:rPr>
              <a:t>του.Το</a:t>
            </a:r>
            <a:r>
              <a:rPr lang="el-GR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2400" dirty="0">
                <a:solidFill>
                  <a:schemeClr val="accent2">
                    <a:lumMod val="75000"/>
                  </a:schemeClr>
                </a:solidFill>
              </a:rPr>
              <a:t>ύψος του , αν μετρηθεί στο ακρώμιο, φθάνει σε ένα μέτρο και το βάρος της κυμαίνεται από 40 έως 65 </a:t>
            </a:r>
            <a:r>
              <a:rPr lang="el-GR" sz="2400" dirty="0" err="1">
                <a:solidFill>
                  <a:schemeClr val="accent2">
                    <a:lumMod val="75000"/>
                  </a:schemeClr>
                </a:solidFill>
              </a:rPr>
              <a:t>kg</a:t>
            </a:r>
            <a:r>
              <a:rPr lang="el-GR" sz="24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648" y="321972"/>
            <a:ext cx="4716174" cy="611197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90892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>
          <a:xfrm>
            <a:off x="1623297" y="154548"/>
            <a:ext cx="8915399" cy="837126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Ρινόκεροι</a:t>
            </a:r>
          </a:p>
        </p:txBody>
      </p:sp>
      <p:sp>
        <p:nvSpPr>
          <p:cNvPr id="5" name="Υπότιτλος 4"/>
          <p:cNvSpPr>
            <a:spLocks noGrp="1"/>
          </p:cNvSpPr>
          <p:nvPr>
            <p:ph type="subTitle" idx="1"/>
          </p:nvPr>
        </p:nvSpPr>
        <p:spPr>
          <a:xfrm>
            <a:off x="1005110" y="1313645"/>
            <a:ext cx="3502495" cy="5215944"/>
          </a:xfrm>
        </p:spPr>
        <p:txBody>
          <a:bodyPr>
            <a:normAutofit fontScale="92500"/>
          </a:bodyPr>
          <a:lstStyle/>
          <a:p>
            <a:r>
              <a:rPr lang="el-GR" sz="2400" dirty="0">
                <a:solidFill>
                  <a:schemeClr val="bg1">
                    <a:lumMod val="50000"/>
                  </a:schemeClr>
                </a:solidFill>
              </a:rPr>
              <a:t>Αυτό το ζώο της Αφρικής εκπροσωπείται εδώ από δύο είδη - άσπρο και μαύρο. </a:t>
            </a:r>
            <a:r>
              <a:rPr lang="el-GR" sz="2400">
                <a:solidFill>
                  <a:schemeClr val="bg1">
                    <a:lumMod val="50000"/>
                  </a:schemeClr>
                </a:solidFill>
              </a:rPr>
              <a:t>Μεταξύ </a:t>
            </a:r>
            <a:r>
              <a:rPr lang="el-GR" sz="2400" smtClean="0">
                <a:solidFill>
                  <a:schemeClr val="bg1">
                    <a:lumMod val="50000"/>
                  </a:schemeClr>
                </a:solidFill>
              </a:rPr>
              <a:t>τους , </a:t>
            </a:r>
            <a:r>
              <a:rPr lang="el-GR" sz="2400" dirty="0">
                <a:solidFill>
                  <a:schemeClr val="bg1">
                    <a:lumMod val="50000"/>
                  </a:schemeClr>
                </a:solidFill>
              </a:rPr>
              <a:t>οι ρινόκεροι μπορούν να επικοινωνούν, καθώς και να προειδοποιούν τους νέους τους για τον επικείμενο κίνδυνο με τη βοήθεια του </a:t>
            </a:r>
            <a:r>
              <a:rPr lang="el-GR" sz="2400" dirty="0" err="1">
                <a:solidFill>
                  <a:schemeClr val="bg1">
                    <a:lumMod val="50000"/>
                  </a:schemeClr>
                </a:solidFill>
              </a:rPr>
              <a:t>infrasound</a:t>
            </a:r>
            <a:r>
              <a:rPr lang="el-GR" sz="2400" dirty="0">
                <a:solidFill>
                  <a:schemeClr val="bg1">
                    <a:lumMod val="50000"/>
                  </a:schemeClr>
                </a:solidFill>
              </a:rPr>
              <a:t>. Διαθέτει μήκος περίπου 3,9 μέτρα και βάρος περίπου 3 τόνους</a:t>
            </a:r>
            <a:r>
              <a:rPr lang="el-GR" sz="2000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097" y="991674"/>
            <a:ext cx="6542468" cy="505365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12073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945269" y="193184"/>
            <a:ext cx="8915399" cy="85000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Okapi</a:t>
            </a:r>
            <a:endParaRPr lang="el-G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592428" y="1192248"/>
            <a:ext cx="4198513" cy="5504766"/>
          </a:xfrm>
        </p:spPr>
        <p:txBody>
          <a:bodyPr>
            <a:normAutofit lnSpcReduction="10000"/>
          </a:bodyPr>
          <a:lstStyle/>
          <a:p>
            <a:r>
              <a:rPr lang="el-GR" sz="2400" dirty="0">
                <a:solidFill>
                  <a:schemeClr val="accent4">
                    <a:lumMod val="50000"/>
                  </a:schemeClr>
                </a:solidFill>
              </a:rPr>
              <a:t>Ζουν στο δάσος </a:t>
            </a:r>
            <a:r>
              <a:rPr lang="el-GR" sz="2400" dirty="0" err="1">
                <a:solidFill>
                  <a:schemeClr val="accent4">
                    <a:lumMod val="50000"/>
                  </a:schemeClr>
                </a:solidFill>
              </a:rPr>
              <a:t>Ιτούρι</a:t>
            </a:r>
            <a:r>
              <a:rPr lang="el-GR" sz="2400" dirty="0">
                <a:solidFill>
                  <a:schemeClr val="accent4">
                    <a:lumMod val="50000"/>
                  </a:schemeClr>
                </a:solidFill>
              </a:rPr>
              <a:t> στο Κονγκό της Κεντρικής Αφρικής και είναι εξαιρετικά σπάνια. Μόλις 25.000 είδη ζουν σήμερα εκεί σε άγρια κατάσταση. Οι κύριες απειλές περιλαμβάνουν απώλεια </a:t>
            </a:r>
            <a:r>
              <a:rPr lang="el-GR" sz="2400" dirty="0" err="1">
                <a:solidFill>
                  <a:schemeClr val="accent4">
                    <a:lumMod val="50000"/>
                  </a:schemeClr>
                </a:solidFill>
              </a:rPr>
              <a:t>οικοτόπων</a:t>
            </a:r>
            <a:r>
              <a:rPr lang="el-GR" sz="2400" dirty="0">
                <a:solidFill>
                  <a:schemeClr val="accent4">
                    <a:lumMod val="50000"/>
                  </a:schemeClr>
                </a:solidFill>
              </a:rPr>
              <a:t> λόγω υλοτόμησης και ανθρώπινης εγκατάστασης. Το </a:t>
            </a:r>
            <a:r>
              <a:rPr lang="el-GR" sz="2400" dirty="0" err="1">
                <a:solidFill>
                  <a:schemeClr val="accent4">
                    <a:lumMod val="50000"/>
                  </a:schemeClr>
                </a:solidFill>
              </a:rPr>
              <a:t>Okapi</a:t>
            </a:r>
            <a:r>
              <a:rPr lang="el-GR" sz="2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l-GR" sz="2400" dirty="0" err="1">
                <a:solidFill>
                  <a:schemeClr val="accent4">
                    <a:lumMod val="50000"/>
                  </a:schemeClr>
                </a:solidFill>
              </a:rPr>
              <a:t>Conservation</a:t>
            </a:r>
            <a:r>
              <a:rPr lang="el-GR" sz="2400" dirty="0">
                <a:solidFill>
                  <a:schemeClr val="accent4">
                    <a:lumMod val="50000"/>
                  </a:schemeClr>
                </a:solidFill>
              </a:rPr>
              <a:t> Project ιδρύθηκε το 1987 για την προστασία των πληθυσμών </a:t>
            </a:r>
            <a:r>
              <a:rPr lang="el-GR" sz="2400" dirty="0" err="1">
                <a:solidFill>
                  <a:schemeClr val="accent4">
                    <a:lumMod val="50000"/>
                  </a:schemeClr>
                </a:solidFill>
              </a:rPr>
              <a:t>okapi</a:t>
            </a:r>
            <a:r>
              <a:rPr lang="el-GR" sz="2400" dirty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709" y="1411189"/>
            <a:ext cx="6838682" cy="50768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56675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811928" y="141668"/>
            <a:ext cx="8915399" cy="975574"/>
          </a:xfrm>
        </p:spPr>
        <p:txBody>
          <a:bodyPr/>
          <a:lstStyle/>
          <a:p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Στρουθοκάμηλος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043188" y="1236371"/>
            <a:ext cx="3541689" cy="4597757"/>
          </a:xfrm>
        </p:spPr>
        <p:txBody>
          <a:bodyPr>
            <a:noAutofit/>
          </a:bodyPr>
          <a:lstStyle/>
          <a:p>
            <a:r>
              <a:rPr lang="el-GR" sz="2400" dirty="0">
                <a:solidFill>
                  <a:schemeClr val="accent6">
                    <a:lumMod val="50000"/>
                  </a:schemeClr>
                </a:solidFill>
              </a:rPr>
              <a:t>Η στρουθοκάμηλος είναι μεγάλο πτηνό, που ανήκει στην οικογένεια </a:t>
            </a:r>
            <a:r>
              <a:rPr lang="el-GR" sz="2400" dirty="0" err="1">
                <a:solidFill>
                  <a:schemeClr val="accent6">
                    <a:lumMod val="50000"/>
                  </a:schemeClr>
                </a:solidFill>
              </a:rPr>
              <a:t>Στρουθιονίδες</a:t>
            </a:r>
            <a:r>
              <a:rPr lang="el-GR" sz="2400" dirty="0">
                <a:solidFill>
                  <a:schemeClr val="accent6">
                    <a:lumMod val="50000"/>
                  </a:schemeClr>
                </a:solidFill>
              </a:rPr>
              <a:t> και στην 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</a:rPr>
              <a:t>τάξη </a:t>
            </a:r>
            <a:r>
              <a:rPr lang="el-GR" sz="2400" dirty="0" err="1" smtClean="0">
                <a:solidFill>
                  <a:schemeClr val="accent6">
                    <a:lumMod val="50000"/>
                  </a:schemeClr>
                </a:solidFill>
              </a:rPr>
              <a:t>Στρουθιονόμορφα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2400" dirty="0">
                <a:solidFill>
                  <a:schemeClr val="accent6">
                    <a:lumMod val="50000"/>
                  </a:schemeClr>
                </a:solidFill>
              </a:rPr>
              <a:t>των δρομέων. Πρόκειται για το μεγαλύτερο πουλί που ζει σήμερα στον πλανήτη μας. Φθάνει σε ύψος τα 2-2,5 μέτρα και ζυγίζει από 50 ως 80 κιλά.</a:t>
            </a: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627" y="1416677"/>
            <a:ext cx="6503831" cy="488109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12977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889202" y="154546"/>
            <a:ext cx="8915399" cy="87576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C000"/>
                </a:solidFill>
              </a:rPr>
              <a:t>Amazon Royal Flycatcher</a:t>
            </a:r>
            <a:endParaRPr lang="el-GR" dirty="0">
              <a:solidFill>
                <a:srgbClr val="FFC000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081826" y="1331661"/>
            <a:ext cx="3812146" cy="4680169"/>
          </a:xfrm>
        </p:spPr>
        <p:txBody>
          <a:bodyPr>
            <a:noAutofit/>
          </a:bodyPr>
          <a:lstStyle/>
          <a:p>
            <a:r>
              <a:rPr lang="el-GR" sz="2400" dirty="0">
                <a:solidFill>
                  <a:schemeClr val="accent1">
                    <a:lumMod val="50000"/>
                  </a:schemeClr>
                </a:solidFill>
              </a:rPr>
              <a:t>Εντυπωσιακό πτηνό που ζει στα τροπικά δάση γύρω από τον Αμαζόνιο, φτιάχνοντας μεγάλες φωλιές πάνω από τα νερά, προκειμένου να προστατευθούν από τα αρπακτικά. Είναι ένα είδος πτηνών της οικογένειας </a:t>
            </a:r>
            <a:r>
              <a:rPr lang="el-GR" sz="2400" dirty="0" err="1">
                <a:solidFill>
                  <a:schemeClr val="accent1">
                    <a:lumMod val="50000"/>
                  </a:schemeClr>
                </a:solidFill>
              </a:rPr>
              <a:t>Tityridae</a:t>
            </a:r>
            <a:r>
              <a:rPr lang="el-GR" sz="2400" dirty="0">
                <a:solidFill>
                  <a:schemeClr val="accent1">
                    <a:lumMod val="50000"/>
                  </a:schemeClr>
                </a:solidFill>
              </a:rPr>
              <a:t>.  Βασίζονται στην πτήση για να μετακινηθούν</a:t>
            </a: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440" y="1331661"/>
            <a:ext cx="5981700" cy="5043381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04870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106</TotalTime>
  <Words>256</Words>
  <Application>Microsoft Office PowerPoint</Application>
  <PresentationFormat>Ευρεία οθόνη</PresentationFormat>
  <Paragraphs>11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Τα ζώα της Αφρικής</vt:lpstr>
      <vt:lpstr>Γατόπαρδος</vt:lpstr>
      <vt:lpstr>Ρινόκεροι</vt:lpstr>
      <vt:lpstr>Okapi</vt:lpstr>
      <vt:lpstr>Στρουθοκάμηλος</vt:lpstr>
      <vt:lpstr>Amazon Royal Flycatcher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Τα ζώα της Αφρικής</dc:title>
  <dc:creator>user</dc:creator>
  <cp:lastModifiedBy>user</cp:lastModifiedBy>
  <cp:revision>11</cp:revision>
  <dcterms:created xsi:type="dcterms:W3CDTF">2022-05-09T12:51:31Z</dcterms:created>
  <dcterms:modified xsi:type="dcterms:W3CDTF">2022-05-09T14:37:51Z</dcterms:modified>
</cp:coreProperties>
</file>