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notesMasterIdLst>
    <p:notesMasterId r:id="rId13"/>
  </p:notesMasterIdLst>
  <p:handoutMasterIdLst>
    <p:handoutMasterId r:id="rId14"/>
  </p:handoutMasterIdLst>
  <p:sldIdLst>
    <p:sldId id="257" r:id="rId2"/>
    <p:sldId id="259" r:id="rId3"/>
    <p:sldId id="260" r:id="rId4"/>
    <p:sldId id="261" r:id="rId5"/>
    <p:sldId id="262" r:id="rId6"/>
    <p:sldId id="263" r:id="rId7"/>
    <p:sldId id="264" r:id="rId8"/>
    <p:sldId id="265" r:id="rId9"/>
    <p:sldId id="266" r:id="rId10"/>
    <p:sldId id="268" r:id="rId11"/>
    <p:sldId id="267" r:id="rId12"/>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7440" autoAdjust="0"/>
  </p:normalViewPr>
  <p:slideViewPr>
    <p:cSldViewPr snapToGrid="0">
      <p:cViewPr varScale="1">
        <p:scale>
          <a:sx n="114" d="100"/>
          <a:sy n="114" d="100"/>
        </p:scale>
        <p:origin x="414"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D56F51AF-A732-4B95-AD80-88A162DEE581}" type="datetime1">
              <a:rPr lang="el-GR" smtClean="0"/>
              <a:t>6/4/2020</a:t>
            </a:fld>
            <a:endParaRPr lang="en-US"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1A8EE09-76CC-4000-B080-9F213DA7DCEF}" type="slidenum">
              <a:rPr lang="en-US" smtClean="0"/>
              <a:t>‹#›</a:t>
            </a:fld>
            <a:endParaRPr lang="en-US"/>
          </a:p>
        </p:txBody>
      </p:sp>
    </p:spTree>
    <p:extLst>
      <p:ext uri="{BB962C8B-B14F-4D97-AF65-F5344CB8AC3E}">
        <p14:creationId xmlns:p14="http://schemas.microsoft.com/office/powerpoint/2010/main" val="6386812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D069EF6C-D7CA-4F0B-BF31-83834918D93B}" type="datetime1">
              <a:rPr lang="el-GR" smtClean="0"/>
              <a:t>6/4/2020</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
              <a:t>Κάντε κλικ για επεξεργασία των στυλ κειμένου του υποδείγματος</a:t>
            </a:r>
            <a:endParaRPr lang="en-US"/>
          </a:p>
          <a:p>
            <a:pPr lvl="1" rtl="0"/>
            <a:r>
              <a:rPr lang="el"/>
              <a:t>Δεύτερου επιπέδου</a:t>
            </a:r>
          </a:p>
          <a:p>
            <a:pPr lvl="2" rtl="0"/>
            <a:r>
              <a:rPr lang="el"/>
              <a:t>Τρίτου επιπέδου</a:t>
            </a:r>
          </a:p>
          <a:p>
            <a:pPr lvl="3" rtl="0"/>
            <a:r>
              <a:rPr lang="el"/>
              <a:t>Τέταρτου επιπέδου</a:t>
            </a:r>
          </a:p>
          <a:p>
            <a:pPr lvl="4" rtl="0"/>
            <a:r>
              <a:rPr lang="el"/>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8E40627-AA7D-471F-B5F2-0BF9E4C68EB6}" type="slidenum">
              <a:rPr lang="en-US" smtClean="0"/>
              <a:t>‹#›</a:t>
            </a:fld>
            <a:endParaRPr lang="en-US"/>
          </a:p>
        </p:txBody>
      </p:sp>
    </p:spTree>
    <p:extLst>
      <p:ext uri="{BB962C8B-B14F-4D97-AF65-F5344CB8AC3E}">
        <p14:creationId xmlns:p14="http://schemas.microsoft.com/office/powerpoint/2010/main" val="40995452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5" name="Ορθογώνιο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Tahoma" panose="020B0604030504040204" pitchFamily="34" charset="0"/>
              <a:ea typeface="Tahoma" panose="020B0604030504040204" pitchFamily="34" charset="0"/>
              <a:cs typeface="Tahoma" panose="020B0604030504040204" pitchFamily="34" charset="0"/>
            </a:endParaRPr>
          </a:p>
        </p:txBody>
      </p:sp>
      <p:sp useBgFill="1">
        <p:nvSpPr>
          <p:cNvPr id="10" name="Ορθογώνιο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Ορθογώνιο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Ορθογώνιο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Ομάδα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Ευθεία γραμμή σύνδεσης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Τίτλος 1"/>
          <p:cNvSpPr>
            <a:spLocks noGrp="1"/>
          </p:cNvSpPr>
          <p:nvPr>
            <p:ph type="ctrTitle"/>
          </p:nvPr>
        </p:nvSpPr>
        <p:spPr>
          <a:xfrm>
            <a:off x="1629103" y="2244830"/>
            <a:ext cx="8933796" cy="2437232"/>
          </a:xfrm>
        </p:spPr>
        <p:txBody>
          <a:bodyPr tIns="45720" bIns="45720" rtlCol="0" anchor="ctr">
            <a:normAutofit/>
          </a:bodyPr>
          <a:lstStyle>
            <a:lvl1pPr algn="ctr">
              <a:lnSpc>
                <a:spcPct val="83000"/>
              </a:lnSpc>
              <a:defRPr lang="en-US" sz="6000" b="0" kern="1200" cap="all" spc="-10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Υπότιτλος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a:t>Κάντε κλικ για να επεξεργαστείτε τον υπότιτλο του υποδείγματος</a:t>
            </a:r>
            <a:endParaRPr lang="en-US" dirty="0"/>
          </a:p>
        </p:txBody>
      </p:sp>
      <p:sp>
        <p:nvSpPr>
          <p:cNvPr id="20" name="Θέση ημερομηνίας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Tahoma" panose="020B0604030504040204" pitchFamily="34" charset="0"/>
                <a:ea typeface="Tahoma" panose="020B0604030504040204" pitchFamily="34" charset="0"/>
                <a:cs typeface="Tahoma" panose="020B0604030504040204" pitchFamily="34" charset="0"/>
              </a:defRPr>
            </a:lvl1pPr>
          </a:lstStyle>
          <a:p>
            <a:fld id="{58AFCD6D-186F-4CB1-A992-04633AC8A8C3}" type="datetime1">
              <a:rPr lang="el-GR" smtClean="0"/>
              <a:t>6/4/2020</a:t>
            </a:fld>
            <a:endParaRPr lang="en-US" dirty="0"/>
          </a:p>
        </p:txBody>
      </p:sp>
      <p:sp>
        <p:nvSpPr>
          <p:cNvPr id="21" name="Σύμβολο κράτησης θέσης υποσέλιδου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22" name="Σύμβολο κράτησης θέσης αριθμού διαφάνειας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ατακόρυφου κειμένου 2"/>
          <p:cNvSpPr>
            <a:spLocks noGrp="1"/>
          </p:cNvSpPr>
          <p:nvPr>
            <p:ph type="body" orient="vert" idx="1"/>
          </p:nvPr>
        </p:nvSpPr>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7D8ECF41-DDC8-4B30-8D26-EF64C934BA07}" type="datetime1">
              <a:rPr lang="el-GR" smtClean="0"/>
              <a:t>6/4/2020</a:t>
            </a:fld>
            <a:endParaRPr lang="en-US"/>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991600" y="762000"/>
            <a:ext cx="2362200" cy="5257800"/>
          </a:xfrm>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ατακόρυφου κειμένου 2"/>
          <p:cNvSpPr>
            <a:spLocks noGrp="1"/>
          </p:cNvSpPr>
          <p:nvPr>
            <p:ph type="body" orient="vert" idx="1"/>
          </p:nvPr>
        </p:nvSpPr>
        <p:spPr>
          <a:xfrm>
            <a:off x="838200" y="762000"/>
            <a:ext cx="8077200" cy="5257800"/>
          </a:xfrm>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2228F978-E265-4C28-B13C-7CC9AF31FB44}" type="datetime1">
              <a:rPr lang="el-GR" smtClean="0"/>
              <a:t>6/4/2020</a:t>
            </a:fld>
            <a:endParaRPr lang="en-US"/>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idx="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22EF7337-642E-41C0-A996-E878DE5B1E2D}" type="datetime1">
              <a:rPr lang="el-GR" smtClean="0"/>
              <a:t>6/4/2020</a:t>
            </a:fld>
            <a:endParaRPr lang="en-US"/>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Tahoma" panose="020B0604030504040204" pitchFamily="34" charset="0"/>
              <a:ea typeface="Tahoma" panose="020B0604030504040204" pitchFamily="34" charset="0"/>
              <a:cs typeface="Tahoma" panose="020B0604030504040204" pitchFamily="34" charset="0"/>
            </a:endParaRPr>
          </a:p>
        </p:txBody>
      </p:sp>
      <p:sp useBgFill="1">
        <p:nvSpPr>
          <p:cNvPr id="23" name="Ορθογώνιο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Ορθογώνιο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Ορθογώνιο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1629156" y="2275165"/>
            <a:ext cx="8933688" cy="2406895"/>
          </a:xfrm>
        </p:spPr>
        <p:txBody>
          <a:bodyPr rtlCol="0" anchor="ctr">
            <a:normAutofit/>
          </a:bodyPr>
          <a:lstStyle>
            <a:lvl1pPr algn="ctr">
              <a:lnSpc>
                <a:spcPct val="83000"/>
              </a:lnSpc>
              <a:defRPr lang="en-US" sz="6000" kern="1200" cap="all" spc="-10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grpSp>
        <p:nvGrpSpPr>
          <p:cNvPr id="16" name="Ομάδα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Ευθεία γραμμή σύνδεσης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Θέση κειμένου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latin typeface="Tahoma" panose="020B0604030504040204" pitchFamily="34" charset="0"/>
                <a:ea typeface="Tahoma" panose="020B0604030504040204" pitchFamily="34" charset="0"/>
                <a:cs typeface="Tahoma" panose="020B0604030504040204" pitchFamily="34" charset="0"/>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a:t>Στυλ κειμένου υποδείγματος</a:t>
            </a:r>
          </a:p>
        </p:txBody>
      </p:sp>
      <p:sp>
        <p:nvSpPr>
          <p:cNvPr id="4" name="Θέση ημερομηνίας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Tahoma" panose="020B0604030504040204" pitchFamily="34" charset="0"/>
                <a:ea typeface="Tahoma" panose="020B0604030504040204" pitchFamily="34" charset="0"/>
                <a:cs typeface="Tahoma" panose="020B0604030504040204" pitchFamily="34" charset="0"/>
              </a:defRPr>
            </a:lvl1pPr>
          </a:lstStyle>
          <a:p>
            <a:fld id="{C4726F15-017D-47C2-A8E2-C8FB3AD810B8}" type="datetime1">
              <a:rPr lang="el-GR" smtClean="0"/>
              <a:t>6/4/2020</a:t>
            </a:fld>
            <a:endParaRPr dirty="0"/>
          </a:p>
        </p:txBody>
      </p:sp>
      <p:sp>
        <p:nvSpPr>
          <p:cNvPr id="5" name="Θέση υποσέλιδου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Τίτλος 7"/>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sz="half" idx="1"/>
          </p:nvPr>
        </p:nvSpPr>
        <p:spPr>
          <a:xfrm>
            <a:off x="1066800" y="2103120"/>
            <a:ext cx="4663440" cy="3749040"/>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περιεχομένου 3"/>
          <p:cNvSpPr>
            <a:spLocks noGrp="1"/>
          </p:cNvSpPr>
          <p:nvPr>
            <p:ph sz="half" idx="2"/>
          </p:nvPr>
        </p:nvSpPr>
        <p:spPr>
          <a:xfrm>
            <a:off x="6461760" y="2103120"/>
            <a:ext cx="4663440" cy="3749040"/>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5" name="Θέση ημερομηνίας 4"/>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A47ADBAD-8C7A-4EC0-9718-CA6DB5272FEE}" type="datetime1">
              <a:rPr lang="el-GR" smtClean="0"/>
              <a:t>6/4/2020</a:t>
            </a:fld>
            <a:endParaRPr lang="en-US"/>
          </a:p>
        </p:txBody>
      </p:sp>
      <p:sp>
        <p:nvSpPr>
          <p:cNvPr id="6" name="Θέση υποσέλιδου 5"/>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7" name="Θέση αριθμού διαφάνειας 6"/>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ειμένου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a:t>Στυλ κειμένου υποδείγματος</a:t>
            </a:r>
          </a:p>
        </p:txBody>
      </p:sp>
      <p:sp>
        <p:nvSpPr>
          <p:cNvPr id="4" name="Θέση περιεχομένου 3"/>
          <p:cNvSpPr>
            <a:spLocks noGrp="1"/>
          </p:cNvSpPr>
          <p:nvPr>
            <p:ph sz="half" idx="2"/>
          </p:nvPr>
        </p:nvSpPr>
        <p:spPr>
          <a:xfrm>
            <a:off x="1069848" y="2792472"/>
            <a:ext cx="4663440" cy="3163825"/>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
          </a:p>
        </p:txBody>
      </p:sp>
      <p:sp>
        <p:nvSpPr>
          <p:cNvPr id="5" name="Θέση κειμένου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a:t>Στυλ κειμένου υποδείγματος</a:t>
            </a:r>
          </a:p>
        </p:txBody>
      </p:sp>
      <p:sp>
        <p:nvSpPr>
          <p:cNvPr id="6" name="Θέση περιεχομένου 5"/>
          <p:cNvSpPr>
            <a:spLocks noGrp="1"/>
          </p:cNvSpPr>
          <p:nvPr>
            <p:ph sz="quarter" idx="4"/>
          </p:nvPr>
        </p:nvSpPr>
        <p:spPr>
          <a:xfrm>
            <a:off x="6458712" y="2792471"/>
            <a:ext cx="4663440" cy="3164509"/>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
          </a:p>
        </p:txBody>
      </p:sp>
      <p:sp>
        <p:nvSpPr>
          <p:cNvPr id="7" name="Θέση ημερομηνίας 6"/>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8028775A-533D-4449-9986-9EFA972C7D2A}" type="datetime1">
              <a:rPr lang="el-GR" smtClean="0"/>
              <a:t>6/4/2020</a:t>
            </a:fld>
            <a:endParaRPr lang="en-US"/>
          </a:p>
        </p:txBody>
      </p:sp>
      <p:sp>
        <p:nvSpPr>
          <p:cNvPr id="8" name="Θέση υποσέλιδου 7"/>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9" name="Θέση αριθμού διαφάνειας 8"/>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ημερομηνίας 2"/>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C966C6D0-2DBD-4904-AD46-9927370509CC}" type="datetime1">
              <a:rPr lang="el-GR" smtClean="0"/>
              <a:t>6/4/2020</a:t>
            </a:fld>
            <a:endParaRPr lang="en-US"/>
          </a:p>
        </p:txBody>
      </p:sp>
      <p:sp>
        <p:nvSpPr>
          <p:cNvPr id="4" name="Θέση υποσέλιδου 3"/>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5" name="Θέση αριθμού διαφάνειας 4"/>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5E55D1BC-25AA-49FA-931F-2B51A7604E1A}" type="datetime1">
              <a:rPr lang="el-GR" smtClean="0"/>
              <a:t>6/4/2020</a:t>
            </a:fld>
            <a:endParaRPr lang="en-US"/>
          </a:p>
        </p:txBody>
      </p:sp>
      <p:sp>
        <p:nvSpPr>
          <p:cNvPr id="3" name="Θέση υποσέλιδου 2"/>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4" name="Θέση αριθμού διαφάνειας 3"/>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0" name="Ορθογώνιο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Ορθογώνιο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600" b="0" kern="1200" cap="none" spc="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idx="1"/>
          </p:nvPr>
        </p:nvSpPr>
        <p:spPr>
          <a:xfrm>
            <a:off x="685800" y="609600"/>
            <a:ext cx="6858000" cy="5334000"/>
          </a:xfrm>
        </p:spPr>
        <p:txBody>
          <a:bodyPr rtlCol="0"/>
          <a:lstStyle>
            <a:lvl1pPr>
              <a:defRPr sz="19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κειμένου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Στυλ κειμένου υποδείγματος</a:t>
            </a:r>
          </a:p>
        </p:txBody>
      </p:sp>
      <p:sp>
        <p:nvSpPr>
          <p:cNvPr id="8" name="Θέση ημερομηνίας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1CA78744-24EC-494D-B7CB-8839643E769B}" type="datetime1">
              <a:rPr lang="el-GR" smtClean="0"/>
              <a:t>6/4/2020</a:t>
            </a:fld>
            <a:endParaRPr lang="en-US"/>
          </a:p>
        </p:txBody>
      </p:sp>
      <p:sp>
        <p:nvSpPr>
          <p:cNvPr id="9" name="Θέση υποσέλιδου 8"/>
          <p:cNvSpPr>
            <a:spLocks noGrp="1"/>
          </p:cNvSpPr>
          <p:nvPr>
            <p:ph type="ftr" sz="quarter" idx="11"/>
          </p:nvPr>
        </p:nvSpPr>
        <p:spPr>
          <a:xfrm>
            <a:off x="685801" y="6035040"/>
            <a:ext cx="4584700" cy="365760"/>
          </a:xfrm>
        </p:spPr>
        <p:txBody>
          <a:bodyPr rtlCol="0"/>
          <a:lstStyle>
            <a:lvl1pPr algn="l">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11" name="Θέση αριθμού διαφάνειας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Σύμβολο κράτησης θέσης εικόνας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atin typeface="Tahoma" panose="020B0604030504040204" pitchFamily="34" charset="0"/>
                <a:ea typeface="Tahoma" panose="020B0604030504040204" pitchFamily="34" charset="0"/>
                <a:cs typeface="Tahom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a:t>Κάντε κλικ στο εικονίδιο για να προσθέσετε εικόνα</a:t>
            </a:r>
            <a:endParaRPr lang="en-US" dirty="0"/>
          </a:p>
        </p:txBody>
      </p:sp>
      <p:sp>
        <p:nvSpPr>
          <p:cNvPr id="5" name="Θέση ημερομηνίας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defRPr>
            </a:lvl1pPr>
          </a:lstStyle>
          <a:p>
            <a:fld id="{1CAB2649-1202-4868-BA4A-60237461304C}" type="datetime1">
              <a:rPr lang="el-GR" smtClean="0"/>
              <a:t>6/4/2020</a:t>
            </a:fld>
            <a:endParaRPr lang="en-US" dirty="0"/>
          </a:p>
        </p:txBody>
      </p:sp>
      <p:sp>
        <p:nvSpPr>
          <p:cNvPr id="6" name="Θέση υποσέλιδου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algn="l"/>
            <a:endParaRPr lang="el-GR"/>
          </a:p>
        </p:txBody>
      </p:sp>
      <p:sp>
        <p:nvSpPr>
          <p:cNvPr id="7" name="Θέση αριθμού διαφάνειας 6"/>
          <p:cNvSpPr>
            <a:spLocks noGrp="1"/>
          </p:cNvSpPr>
          <p:nvPr>
            <p:ph type="sldNum" sz="quarter" idx="12"/>
          </p:nvPr>
        </p:nvSpPr>
        <p:spPr>
          <a:xfrm>
            <a:off x="10396728" y="6035040"/>
            <a:ext cx="1225296" cy="365760"/>
          </a:xfrm>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
        <p:nvSpPr>
          <p:cNvPr id="12" name="Ορθογώνιο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8477250" y="603504"/>
            <a:ext cx="3144774" cy="1645920"/>
          </a:xfrm>
        </p:spPr>
        <p:txBody>
          <a:bodyPr rtlCol="0" anchor="b">
            <a:noAutofit/>
          </a:bodyPr>
          <a:lstStyle>
            <a:lvl1pPr algn="l">
              <a:lnSpc>
                <a:spcPct val="100000"/>
              </a:lnSpc>
              <a:defRPr sz="2600" b="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4" name="Θέση κειμένου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Στυλ κειμένου υποδείγματος</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Ορθογώνιο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7" name="Ορθογώνιο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Ορθογώνιο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Θέση τίτλου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el" dirty="0"/>
              <a:t>Κάντε κλικ για να επεξεργαστείτε το Στυλ κύριου τίτλου</a:t>
            </a:r>
            <a:endParaRPr lang="en-US" dirty="0"/>
          </a:p>
        </p:txBody>
      </p:sp>
      <p:sp>
        <p:nvSpPr>
          <p:cNvPr id="3" name="Θέση κειμένου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el"/>
              <a:t>Κάντε κλικ για επεξεργασία των στυλ κειμένου του υποδείγματος</a:t>
            </a:r>
          </a:p>
          <a:p>
            <a:pPr lvl="1" rtl="0"/>
            <a:r>
              <a:rPr lang="el"/>
              <a:t>Δεύτερου επιπέδου</a:t>
            </a:r>
          </a:p>
          <a:p>
            <a:pPr lvl="2" rtl="0"/>
            <a:r>
              <a:rPr lang="el"/>
              <a:t>Τρίτου επιπέδου</a:t>
            </a:r>
          </a:p>
          <a:p>
            <a:pPr lvl="3" rtl="0"/>
            <a:r>
              <a:rPr lang="el"/>
              <a:t>Τέταρτου επιπέδου</a:t>
            </a:r>
          </a:p>
          <a:p>
            <a:pPr lvl="4" rtl="0"/>
            <a:r>
              <a:rPr lang="el"/>
              <a:t>Πέμπτου επιπέδου</a:t>
            </a:r>
            <a:endParaRPr lang="en-US" dirty="0"/>
          </a:p>
        </p:txBody>
      </p:sp>
      <p:sp>
        <p:nvSpPr>
          <p:cNvPr id="4" name="Θέση ημερομηνίας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9B721D6-F633-492A-8060-B74549A20BB4}" type="datetime1">
              <a:rPr lang="el-GR" smtClean="0"/>
              <a:t>6/4/2020</a:t>
            </a:fld>
            <a:endParaRPr lang="en-US" dirty="0"/>
          </a:p>
        </p:txBody>
      </p:sp>
      <p:sp>
        <p:nvSpPr>
          <p:cNvPr id="5" name="Θέση υποσέλιδου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Εικόνα 4" descr="Εικόνα που περιέχει ύφασμα, πίνακα, κόκκινο, καλυμμένο&#10;&#10;Αυτόματη δημιουργία περιγραφής">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Ορθογώνιο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Ορθογώνιο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Τίτλος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rtlCol="0">
            <a:noAutofit/>
          </a:bodyPr>
          <a:lstStyle/>
          <a:p>
            <a:pPr rtl="0"/>
            <a:r>
              <a:rPr lang="el-GR" sz="3200" dirty="0">
                <a:solidFill>
                  <a:srgbClr val="7030A0"/>
                </a:solidFill>
                <a:latin typeface="Tahoma" panose="020B0604030504040204" pitchFamily="34" charset="0"/>
                <a:ea typeface="Tahoma" panose="020B0604030504040204" pitchFamily="34" charset="0"/>
                <a:cs typeface="Tahoma" panose="020B0604030504040204" pitchFamily="34" charset="0"/>
              </a:rPr>
              <a:t>ΔΡΑΣΤΗΡΙΟΤΗΤΕΣ ΠΑΙΔΙΚΟ ΒΙΒΛΙΟ-ΕΝΟΤΗΤΑ ΔΙΑΒΑΣΜΑ ΚΑΙ ΧΑΡΑ</a:t>
            </a:r>
            <a:endParaRPr lang="el" sz="3200"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3" name="Υπότιτλος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rtlCol="0">
            <a:normAutofit fontScale="62500" lnSpcReduction="20000"/>
          </a:bodyPr>
          <a:lstStyle/>
          <a:p>
            <a:pPr rtl="0"/>
            <a:r>
              <a:rPr lang="el-GR" dirty="0" err="1">
                <a:solidFill>
                  <a:srgbClr val="C00000"/>
                </a:solidFill>
                <a:latin typeface="Tahoma" panose="020B0604030504040204" pitchFamily="34" charset="0"/>
                <a:ea typeface="Tahoma" panose="020B0604030504040204" pitchFamily="34" charset="0"/>
                <a:cs typeface="Tahoma" panose="020B0604030504040204" pitchFamily="34" charset="0"/>
              </a:rPr>
              <a:t>Δρ</a:t>
            </a:r>
            <a:r>
              <a:rPr lang="el-GR" dirty="0">
                <a:solidFill>
                  <a:srgbClr val="C00000"/>
                </a:solidFill>
                <a:latin typeface="Tahoma" panose="020B0604030504040204" pitchFamily="34" charset="0"/>
                <a:ea typeface="Tahoma" panose="020B0604030504040204" pitchFamily="34" charset="0"/>
                <a:cs typeface="Tahoma" panose="020B0604030504040204" pitchFamily="34" charset="0"/>
              </a:rPr>
              <a:t> Σεβαστή Α. Αποστόλου</a:t>
            </a:r>
          </a:p>
          <a:p>
            <a:pPr rtl="0"/>
            <a:r>
              <a:rPr lang="el-GR" dirty="0">
                <a:solidFill>
                  <a:srgbClr val="C00000"/>
                </a:solidFill>
              </a:rPr>
              <a:t>Σχολική Ψυχολόγος Ολοήμερα Δημοτικά</a:t>
            </a:r>
          </a:p>
          <a:p>
            <a:r>
              <a:rPr lang="el-GR" dirty="0">
                <a:solidFill>
                  <a:srgbClr val="C00000"/>
                </a:solidFill>
              </a:rPr>
              <a:t>3</a:t>
            </a:r>
            <a:r>
              <a:rPr lang="el-GR" baseline="30000" dirty="0">
                <a:solidFill>
                  <a:srgbClr val="C00000"/>
                </a:solidFill>
              </a:rPr>
              <a:t>ο</a:t>
            </a:r>
            <a:r>
              <a:rPr lang="el-GR" dirty="0">
                <a:solidFill>
                  <a:srgbClr val="C00000"/>
                </a:solidFill>
              </a:rPr>
              <a:t>, 10</a:t>
            </a:r>
            <a:r>
              <a:rPr lang="el-GR" baseline="30000" dirty="0">
                <a:solidFill>
                  <a:srgbClr val="C00000"/>
                </a:solidFill>
              </a:rPr>
              <a:t>ο</a:t>
            </a:r>
            <a:r>
              <a:rPr lang="el-GR" dirty="0">
                <a:solidFill>
                  <a:srgbClr val="C00000"/>
                </a:solidFill>
              </a:rPr>
              <a:t>, </a:t>
            </a:r>
            <a:r>
              <a:rPr lang="el-GR">
                <a:solidFill>
                  <a:srgbClr val="C00000"/>
                </a:solidFill>
              </a:rPr>
              <a:t>11</a:t>
            </a:r>
            <a:r>
              <a:rPr lang="el-GR" baseline="30000">
                <a:solidFill>
                  <a:srgbClr val="C00000"/>
                </a:solidFill>
              </a:rPr>
              <a:t>ο </a:t>
            </a:r>
            <a:r>
              <a:rPr lang="el-GR">
                <a:solidFill>
                  <a:srgbClr val="C00000"/>
                </a:solidFill>
              </a:rPr>
              <a:t>,</a:t>
            </a:r>
            <a:r>
              <a:rPr lang="el-GR" dirty="0">
                <a:solidFill>
                  <a:srgbClr val="C00000"/>
                </a:solidFill>
              </a:rPr>
              <a:t>13</a:t>
            </a:r>
            <a:r>
              <a:rPr lang="el-GR" baseline="30000" dirty="0">
                <a:solidFill>
                  <a:srgbClr val="C00000"/>
                </a:solidFill>
              </a:rPr>
              <a:t>ο</a:t>
            </a:r>
            <a:r>
              <a:rPr lang="el-GR" dirty="0">
                <a:solidFill>
                  <a:srgbClr val="C00000"/>
                </a:solidFill>
              </a:rPr>
              <a:t>, 17</a:t>
            </a:r>
            <a:r>
              <a:rPr lang="el-GR" baseline="30000" dirty="0">
                <a:solidFill>
                  <a:srgbClr val="C00000"/>
                </a:solidFill>
              </a:rPr>
              <a:t>ο</a:t>
            </a:r>
            <a:r>
              <a:rPr lang="el-GR" dirty="0">
                <a:solidFill>
                  <a:srgbClr val="C00000"/>
                </a:solidFill>
              </a:rPr>
              <a:t> ΔΣ Καλαμαριάς</a:t>
            </a:r>
            <a:r>
              <a:rPr lang="el-GR" baseline="30000" dirty="0">
                <a:solidFill>
                  <a:schemeClr val="tx1"/>
                </a:solidFill>
              </a:rPr>
              <a:t>  </a:t>
            </a:r>
            <a:r>
              <a:rPr lang="el-GR" dirty="0">
                <a:solidFill>
                  <a:schemeClr val="tx1"/>
                </a:solidFill>
              </a:rPr>
              <a:t>   </a:t>
            </a:r>
            <a:endParaRPr lang="el"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D03ED2-DDC6-4A5B-B64C-352CA2EE81A9}"/>
              </a:ext>
            </a:extLst>
          </p:cNvPr>
          <p:cNvSpPr>
            <a:spLocks noGrp="1"/>
          </p:cNvSpPr>
          <p:nvPr>
            <p:ph type="title"/>
          </p:nvPr>
        </p:nvSpPr>
        <p:spPr/>
        <p:txBody>
          <a:bodyPr/>
          <a:lstStyle/>
          <a:p>
            <a:r>
              <a:rPr lang="el-GR" dirty="0">
                <a:solidFill>
                  <a:srgbClr val="C00000"/>
                </a:solidFill>
              </a:rPr>
              <a:t>ΒΙΒΛΙΟΓΡΑΦΙΑ</a:t>
            </a:r>
          </a:p>
        </p:txBody>
      </p:sp>
      <p:sp>
        <p:nvSpPr>
          <p:cNvPr id="3" name="Θέση περιεχομένου 2">
            <a:extLst>
              <a:ext uri="{FF2B5EF4-FFF2-40B4-BE49-F238E27FC236}">
                <a16:creationId xmlns:a16="http://schemas.microsoft.com/office/drawing/2014/main" id="{1A94DE1F-3EA5-4516-A267-342CA6252C1B}"/>
              </a:ext>
            </a:extLst>
          </p:cNvPr>
          <p:cNvSpPr>
            <a:spLocks noGrp="1"/>
          </p:cNvSpPr>
          <p:nvPr>
            <p:ph idx="1"/>
          </p:nvPr>
        </p:nvSpPr>
        <p:spPr/>
        <p:txBody>
          <a:bodyPr/>
          <a:lstStyle/>
          <a:p>
            <a:pPr marL="342900" lvl="0" indent="-342900">
              <a:lnSpc>
                <a:spcPct val="100000"/>
              </a:lnSpc>
              <a:spcBef>
                <a:spcPct val="20000"/>
              </a:spcBef>
              <a:buClr>
                <a:srgbClr val="4F81BD"/>
              </a:buClr>
              <a:buSzPct val="70000"/>
              <a:buFont typeface="Wingdings 2"/>
              <a:buChar char=""/>
            </a:pPr>
            <a:r>
              <a:rPr lang="el-GR" sz="3200" dirty="0" err="1">
                <a:solidFill>
                  <a:srgbClr val="7030A0"/>
                </a:solidFill>
              </a:rPr>
              <a:t>Μπρασέρ</a:t>
            </a:r>
            <a:r>
              <a:rPr lang="el-GR" sz="3200" dirty="0">
                <a:solidFill>
                  <a:srgbClr val="7030A0"/>
                </a:solidFill>
              </a:rPr>
              <a:t>, Φ. (2014).1001  Δραστηριότητες για να αγαπήσω το βιβλίο. </a:t>
            </a:r>
            <a:r>
              <a:rPr lang="el-GR" sz="3200" dirty="0" err="1">
                <a:solidFill>
                  <a:srgbClr val="7030A0"/>
                </a:solidFill>
              </a:rPr>
              <a:t>Μτφρ</a:t>
            </a:r>
            <a:r>
              <a:rPr lang="el-GR" sz="3200" dirty="0">
                <a:solidFill>
                  <a:srgbClr val="7030A0"/>
                </a:solidFill>
              </a:rPr>
              <a:t>. </a:t>
            </a:r>
            <a:r>
              <a:rPr lang="el-GR" sz="3200" dirty="0" err="1">
                <a:solidFill>
                  <a:srgbClr val="7030A0"/>
                </a:solidFill>
              </a:rPr>
              <a:t>Γερόκωστα</a:t>
            </a:r>
            <a:r>
              <a:rPr lang="el-GR" sz="3200" dirty="0">
                <a:solidFill>
                  <a:srgbClr val="7030A0"/>
                </a:solidFill>
              </a:rPr>
              <a:t>, Ε. Εκδόσεις Μεταίχμιο. Αθήνα.  </a:t>
            </a:r>
          </a:p>
          <a:p>
            <a:endParaRPr lang="el-GR" dirty="0"/>
          </a:p>
        </p:txBody>
      </p:sp>
      <p:sp>
        <p:nvSpPr>
          <p:cNvPr id="4" name="Θέση ημερομηνίας 3">
            <a:extLst>
              <a:ext uri="{FF2B5EF4-FFF2-40B4-BE49-F238E27FC236}">
                <a16:creationId xmlns:a16="http://schemas.microsoft.com/office/drawing/2014/main" id="{11229D59-AEC5-48A6-BF3F-04C581D29F7F}"/>
              </a:ext>
            </a:extLst>
          </p:cNvPr>
          <p:cNvSpPr>
            <a:spLocks noGrp="1"/>
          </p:cNvSpPr>
          <p:nvPr>
            <p:ph type="dt" sz="half" idx="10"/>
          </p:nvPr>
        </p:nvSpPr>
        <p:spPr/>
        <p:txBody>
          <a:bodyPr/>
          <a:lstStyle/>
          <a:p>
            <a:fld id="{22EF7337-642E-41C0-A996-E878DE5B1E2D}" type="datetime1">
              <a:rPr lang="el-GR" smtClean="0"/>
              <a:t>6/4/2020</a:t>
            </a:fld>
            <a:endParaRPr lang="en-US"/>
          </a:p>
        </p:txBody>
      </p:sp>
    </p:spTree>
    <p:extLst>
      <p:ext uri="{BB962C8B-B14F-4D97-AF65-F5344CB8AC3E}">
        <p14:creationId xmlns:p14="http://schemas.microsoft.com/office/powerpoint/2010/main" val="2627137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AF480F-03DE-4F5E-BBA5-5E8F0B236E9A}"/>
              </a:ext>
            </a:extLst>
          </p:cNvPr>
          <p:cNvSpPr>
            <a:spLocks noGrp="1"/>
          </p:cNvSpPr>
          <p:nvPr>
            <p:ph type="title"/>
          </p:nvPr>
        </p:nvSpPr>
        <p:spPr/>
        <p:txBody>
          <a:bodyPr/>
          <a:lstStyle/>
          <a:p>
            <a:r>
              <a:rPr lang="el-GR" dirty="0">
                <a:solidFill>
                  <a:srgbClr val="C00000"/>
                </a:solidFill>
              </a:rPr>
              <a:t>ΕΥΧΑΡΙΣΤΟΥΜΕ</a:t>
            </a:r>
          </a:p>
        </p:txBody>
      </p:sp>
      <p:sp>
        <p:nvSpPr>
          <p:cNvPr id="3" name="Θέση περιεχομένου 2">
            <a:extLst>
              <a:ext uri="{FF2B5EF4-FFF2-40B4-BE49-F238E27FC236}">
                <a16:creationId xmlns:a16="http://schemas.microsoft.com/office/drawing/2014/main" id="{F4902B93-6A8E-44F4-8BE1-67CB0E9DE7F8}"/>
              </a:ext>
            </a:extLst>
          </p:cNvPr>
          <p:cNvSpPr>
            <a:spLocks noGrp="1"/>
          </p:cNvSpPr>
          <p:nvPr>
            <p:ph idx="1"/>
          </p:nvPr>
        </p:nvSpPr>
        <p:spPr/>
        <p:txBody>
          <a:bodyPr/>
          <a:lstStyle/>
          <a:p>
            <a:r>
              <a:rPr lang="el-GR" dirty="0">
                <a:solidFill>
                  <a:srgbClr val="7030A0"/>
                </a:solidFill>
              </a:rPr>
              <a:t>Εκ μέρους των ολοήμερων δημοτικών Καλαμαριάς</a:t>
            </a:r>
          </a:p>
          <a:p>
            <a:r>
              <a:rPr lang="el-GR" dirty="0">
                <a:solidFill>
                  <a:srgbClr val="7030A0"/>
                </a:solidFill>
              </a:rPr>
              <a:t>3</a:t>
            </a:r>
            <a:r>
              <a:rPr lang="el-GR" baseline="30000" dirty="0">
                <a:solidFill>
                  <a:srgbClr val="7030A0"/>
                </a:solidFill>
              </a:rPr>
              <a:t>ο</a:t>
            </a:r>
            <a:r>
              <a:rPr lang="el-GR" dirty="0">
                <a:solidFill>
                  <a:srgbClr val="7030A0"/>
                </a:solidFill>
              </a:rPr>
              <a:t> ΔΣ Καλαμαριάς</a:t>
            </a:r>
          </a:p>
          <a:p>
            <a:r>
              <a:rPr lang="el-GR" dirty="0">
                <a:solidFill>
                  <a:srgbClr val="7030A0"/>
                </a:solidFill>
              </a:rPr>
              <a:t>10</a:t>
            </a:r>
            <a:r>
              <a:rPr lang="el-GR" baseline="30000" dirty="0">
                <a:solidFill>
                  <a:srgbClr val="7030A0"/>
                </a:solidFill>
              </a:rPr>
              <a:t>ο</a:t>
            </a:r>
            <a:r>
              <a:rPr lang="el-GR" dirty="0">
                <a:solidFill>
                  <a:srgbClr val="7030A0"/>
                </a:solidFill>
              </a:rPr>
              <a:t> ΔΣ Καλαμαριάς</a:t>
            </a:r>
          </a:p>
          <a:p>
            <a:r>
              <a:rPr lang="el-GR" dirty="0">
                <a:solidFill>
                  <a:srgbClr val="7030A0"/>
                </a:solidFill>
              </a:rPr>
              <a:t>11</a:t>
            </a:r>
            <a:r>
              <a:rPr lang="el-GR" baseline="30000" dirty="0">
                <a:solidFill>
                  <a:srgbClr val="7030A0"/>
                </a:solidFill>
              </a:rPr>
              <a:t>ο</a:t>
            </a:r>
            <a:r>
              <a:rPr lang="el-GR" dirty="0">
                <a:solidFill>
                  <a:srgbClr val="7030A0"/>
                </a:solidFill>
              </a:rPr>
              <a:t> ΔΣ Καλαμαριάς</a:t>
            </a:r>
          </a:p>
          <a:p>
            <a:r>
              <a:rPr lang="el-GR" dirty="0">
                <a:solidFill>
                  <a:srgbClr val="7030A0"/>
                </a:solidFill>
              </a:rPr>
              <a:t>13</a:t>
            </a:r>
            <a:r>
              <a:rPr lang="el-GR" baseline="30000" dirty="0">
                <a:solidFill>
                  <a:srgbClr val="7030A0"/>
                </a:solidFill>
              </a:rPr>
              <a:t>ο</a:t>
            </a:r>
            <a:r>
              <a:rPr lang="el-GR" dirty="0">
                <a:solidFill>
                  <a:srgbClr val="7030A0"/>
                </a:solidFill>
              </a:rPr>
              <a:t> ΔΣ Καλαμαριάς</a:t>
            </a:r>
          </a:p>
          <a:p>
            <a:r>
              <a:rPr lang="el-GR" dirty="0">
                <a:solidFill>
                  <a:srgbClr val="7030A0"/>
                </a:solidFill>
              </a:rPr>
              <a:t>17</a:t>
            </a:r>
            <a:r>
              <a:rPr lang="el-GR" baseline="30000" dirty="0">
                <a:solidFill>
                  <a:srgbClr val="7030A0"/>
                </a:solidFill>
              </a:rPr>
              <a:t>ο</a:t>
            </a:r>
            <a:r>
              <a:rPr lang="el-GR" dirty="0">
                <a:solidFill>
                  <a:srgbClr val="7030A0"/>
                </a:solidFill>
              </a:rPr>
              <a:t> ΔΣ Καλαμαριάς</a:t>
            </a:r>
          </a:p>
        </p:txBody>
      </p:sp>
      <p:sp>
        <p:nvSpPr>
          <p:cNvPr id="4" name="Θέση ημερομηνίας 3">
            <a:extLst>
              <a:ext uri="{FF2B5EF4-FFF2-40B4-BE49-F238E27FC236}">
                <a16:creationId xmlns:a16="http://schemas.microsoft.com/office/drawing/2014/main" id="{9B00824C-0498-46DB-9B13-91FBAEF8AA52}"/>
              </a:ext>
            </a:extLst>
          </p:cNvPr>
          <p:cNvSpPr>
            <a:spLocks noGrp="1"/>
          </p:cNvSpPr>
          <p:nvPr>
            <p:ph type="dt" sz="half" idx="10"/>
          </p:nvPr>
        </p:nvSpPr>
        <p:spPr/>
        <p:txBody>
          <a:bodyPr/>
          <a:lstStyle/>
          <a:p>
            <a:fld id="{22EF7337-642E-41C0-A996-E878DE5B1E2D}" type="datetime1">
              <a:rPr lang="el-GR" smtClean="0"/>
              <a:t>6/4/2020</a:t>
            </a:fld>
            <a:endParaRPr lang="en-US"/>
          </a:p>
        </p:txBody>
      </p:sp>
    </p:spTree>
    <p:extLst>
      <p:ext uri="{BB962C8B-B14F-4D97-AF65-F5344CB8AC3E}">
        <p14:creationId xmlns:p14="http://schemas.microsoft.com/office/powerpoint/2010/main" val="3224669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5E479F-B8D0-4AAB-B4A1-58954524D499}"/>
              </a:ext>
            </a:extLst>
          </p:cNvPr>
          <p:cNvSpPr>
            <a:spLocks noGrp="1"/>
          </p:cNvSpPr>
          <p:nvPr>
            <p:ph type="title"/>
          </p:nvPr>
        </p:nvSpPr>
        <p:spPr/>
        <p:txBody>
          <a:bodyPr>
            <a:normAutofit fontScale="90000"/>
          </a:bodyPr>
          <a:lstStyle/>
          <a:p>
            <a:r>
              <a:rPr lang="el-GR" sz="3200" dirty="0">
                <a:solidFill>
                  <a:srgbClr val="C00000"/>
                </a:solidFill>
              </a:rPr>
              <a:t>ΑΠΟΔΕΛΤΙΩΣΗ ΤΩΝ ΠΑΡΑΓΟΝΤΩΝ ΠΟΥ ΠΡΟΣΦΕΡΟΥΝ ΧΑΡΑ ΚΑΤΑ ΤΗ ΔΙΑΡΚΕΙΑ ΑΦΗΓΗΣΗΣ ΙΣΤΟΡΙΩΝ </a:t>
            </a:r>
            <a:endParaRPr lang="el-GR" dirty="0">
              <a:solidFill>
                <a:srgbClr val="C00000"/>
              </a:solidFill>
            </a:endParaRPr>
          </a:p>
        </p:txBody>
      </p:sp>
      <p:sp>
        <p:nvSpPr>
          <p:cNvPr id="3" name="Θέση περιεχομένου 2">
            <a:extLst>
              <a:ext uri="{FF2B5EF4-FFF2-40B4-BE49-F238E27FC236}">
                <a16:creationId xmlns:a16="http://schemas.microsoft.com/office/drawing/2014/main" id="{3EB27831-6B54-4480-9CA7-F793A2B76903}"/>
              </a:ext>
            </a:extLst>
          </p:cNvPr>
          <p:cNvSpPr>
            <a:spLocks noGrp="1"/>
          </p:cNvSpPr>
          <p:nvPr>
            <p:ph idx="1"/>
          </p:nvPr>
        </p:nvSpPr>
        <p:spPr/>
        <p:txBody>
          <a:bodyPr>
            <a:normAutofit fontScale="55000" lnSpcReduction="20000"/>
          </a:bodyPr>
          <a:lstStyle/>
          <a:p>
            <a:r>
              <a:rPr lang="el-GR" dirty="0">
                <a:solidFill>
                  <a:srgbClr val="7030A0"/>
                </a:solidFill>
              </a:rPr>
              <a:t>Η αφήγηση ιστοριών είναι μια διαδικασία που όλοι οι εμπλεκόμενοι, αφηγητής και ακροατήριο έχουν μόνο οφέλη συναισθηματικά και γνωστικά</a:t>
            </a:r>
          </a:p>
          <a:p>
            <a:r>
              <a:rPr lang="el-GR" dirty="0">
                <a:solidFill>
                  <a:srgbClr val="7030A0"/>
                </a:solidFill>
              </a:rPr>
              <a:t>Οι ρόλοι μπορεί να εναλλάσσονται μεταξύ αφηγητή και ακροατή, η αφήγηση μιας ιστορίας ανάλογα με τον τρόπο που κλιμακώνεται διαμορφώνει και στους δυο ρόλους συνθήκες κάθαρσης</a:t>
            </a:r>
          </a:p>
          <a:p>
            <a:r>
              <a:rPr lang="el-GR" dirty="0">
                <a:solidFill>
                  <a:srgbClr val="7030A0"/>
                </a:solidFill>
              </a:rPr>
              <a:t>Μερικές φορές η αφήγηση ιστοριών μπορεί να είναι ένα τελετουργικό, μια ρουτίνα καθημερινή που δίνει μια σταθερά σε παιδιά και μεγάλους και μπορεί να αποτελεί μια ώρα ανταμώματος</a:t>
            </a:r>
          </a:p>
          <a:p>
            <a:r>
              <a:rPr lang="el-GR" dirty="0">
                <a:solidFill>
                  <a:srgbClr val="7030A0"/>
                </a:solidFill>
              </a:rPr>
              <a:t>Βεβαίως έχει σημασία και η ιστορία που θα επιλέξει κανείς να αφηγηθεί, υπάρχουν πράγματι κάποιες καλές ιστορίες και άλλες λιγότερο καλές</a:t>
            </a:r>
          </a:p>
          <a:p>
            <a:r>
              <a:rPr lang="el-GR" dirty="0">
                <a:solidFill>
                  <a:srgbClr val="7030A0"/>
                </a:solidFill>
              </a:rPr>
              <a:t>Η αφήγηση σε ομάδα είναι μια πάρα πολύ καλή πρακτική που μπορεί να δημιουργήσει δεσμό ανάμεσα στον αφηγητή και το κοινό του, αλλά και μεταξύ των μελών του ακροατηρίου</a:t>
            </a:r>
          </a:p>
          <a:p>
            <a:r>
              <a:rPr lang="el-GR" dirty="0">
                <a:solidFill>
                  <a:srgbClr val="7030A0"/>
                </a:solidFill>
              </a:rPr>
              <a:t>Πολλές φορές σε αυτή την πρακτική της αφήγησης σε ομάδα παιδιών η συνοδεία κάποιας μασκότ (κούκλα) που παίρνει ενεργητικό ρόλο στην αφήγηση της ιστορίας λειτουργεί και εκτονωτικά για τη συναισθηματική έκφραση των παιδιών</a:t>
            </a:r>
          </a:p>
          <a:p>
            <a:r>
              <a:rPr lang="el-GR" dirty="0">
                <a:solidFill>
                  <a:srgbClr val="7030A0"/>
                </a:solidFill>
              </a:rPr>
              <a:t>Ξέρουμε πολύ καλά ότι η μη λεκτική επικοινωνία πολλές φορές μπορεί να μεταδώσει περισσότερες πληροφορίες και μηνύματα από τη λεκτική. Έτσι λοιπόν σαν αφηγητές μη διστάσετε να δώσετε προσοχή σε στοιχεία, που δίνουν μια παραστατικότητα στην απόδοση της ιστορίας. Τέτοια στοιχεία μπορεί να είναι η φωνή, το βλέμμα, οι χειρονομίες, η στάση του σώματος, οι εκφράσεις τους προσώπου</a:t>
            </a:r>
          </a:p>
          <a:p>
            <a:r>
              <a:rPr lang="el-GR" dirty="0">
                <a:solidFill>
                  <a:srgbClr val="7030A0"/>
                </a:solidFill>
              </a:rPr>
              <a:t>Με το παραπάνω έχει στενή σύνδεση η απόδοση της ιστορίας να έχει επομένως μια θεατρικότητα, ο τρόπος που θα στήσουμε την παρουσία μας μέσα στον χώρο, που θα αφηγηθούμε την ιστορία απέναντι στο ακροατήριό μας έχει σημασία στο πως θα καθηλώσουμε την προσοχή των ακροατών μας, είναι μια διαδικασία </a:t>
            </a:r>
            <a:r>
              <a:rPr lang="el-GR" dirty="0" err="1">
                <a:solidFill>
                  <a:srgbClr val="7030A0"/>
                </a:solidFill>
              </a:rPr>
              <a:t>διάδρασης</a:t>
            </a:r>
            <a:endParaRPr lang="el-GR" dirty="0">
              <a:solidFill>
                <a:srgbClr val="7030A0"/>
              </a:solidFill>
            </a:endParaRPr>
          </a:p>
          <a:p>
            <a:r>
              <a:rPr lang="el-GR" dirty="0">
                <a:solidFill>
                  <a:srgbClr val="7030A0"/>
                </a:solidFill>
              </a:rPr>
              <a:t>Θυμάστε κάποιες φράσεις της λαϊκής παράδοσης στην εξιστόρηση παραμυθιών ‘κόκκινη κλωστή δεμένη στην ανέμη τυλιγμένη’</a:t>
            </a:r>
            <a:r>
              <a:rPr lang="en-US" dirty="0">
                <a:solidFill>
                  <a:srgbClr val="7030A0"/>
                </a:solidFill>
              </a:rPr>
              <a:t>;</a:t>
            </a:r>
            <a:r>
              <a:rPr lang="el-GR" dirty="0">
                <a:solidFill>
                  <a:srgbClr val="7030A0"/>
                </a:solidFill>
              </a:rPr>
              <a:t>Αυτό γινόταν γιατί η ώρα του παραμυθιού για τα παιδιά μιας άλλης εποχής ήταν μαγική και ιερή και η έναρξη και το τέλος ενός παραμυθιού σήμαινε το ταξίδι του παιδιού με τη φαντασία στον μαγικό κόσμο του παραμυθιού</a:t>
            </a:r>
          </a:p>
          <a:p>
            <a:r>
              <a:rPr lang="el-GR" dirty="0">
                <a:solidFill>
                  <a:srgbClr val="7030A0"/>
                </a:solidFill>
              </a:rPr>
              <a:t>Η ανάγνωση </a:t>
            </a:r>
            <a:r>
              <a:rPr lang="el-GR" dirty="0" err="1">
                <a:solidFill>
                  <a:srgbClr val="7030A0"/>
                </a:solidFill>
              </a:rPr>
              <a:t>διέπεται</a:t>
            </a:r>
            <a:r>
              <a:rPr lang="el-GR" dirty="0">
                <a:solidFill>
                  <a:srgbClr val="7030A0"/>
                </a:solidFill>
              </a:rPr>
              <a:t> φυσικά από έναν μηχανισμό που το κάθε παιδί έχει τον δικό του ρυθμό, χρόνο και ίσως τρόπο για να κατακτήσει, αυτό είναι ακόμα πιο έντονο όταν έχουμε κάποιες επιπρόσθετες μαθησιακές δυσκολίες. Η αφήγηση ιστοριών και η ενθάρρυνση να συμμετέχουν τα παιδιά σε αυτή ακόμα και σε πολύ μικρή ηλικία μπορεί να είναι κατευναστικό και για το άγχος των δυο πλευρών, αλλά και ωφέλιμο για την κατάκτηση του μηχανισμού με αυθόρμητο τρόπο</a:t>
            </a:r>
          </a:p>
          <a:p>
            <a:r>
              <a:rPr lang="el-GR" dirty="0">
                <a:solidFill>
                  <a:srgbClr val="7030A0"/>
                </a:solidFill>
              </a:rPr>
              <a:t>Έχει μεγάλη σημασία η ανάγνωση να είναι μέσα στην καθημερινότητα του παιδιού σαν μια φυσική λειτουργία, σε καμία περίπτωση δεν συνδέεται αποκλειστικά με κάποιο γραφείο ή την ώρα σχολικής προετοιμασίας για την επόμενη μέρα</a:t>
            </a:r>
          </a:p>
          <a:p>
            <a:r>
              <a:rPr lang="el-GR" dirty="0">
                <a:solidFill>
                  <a:srgbClr val="7030A0"/>
                </a:solidFill>
              </a:rPr>
              <a:t>Η επανάληψη είναι πάντα δείκτης θετικός εμπέδωσης, επομένως μη διστάσετε να προβείτε σε ηχογραφήσεις αφήγησης ιστοριών, όσο πιο άρτιες είναι τόσο μπορεί να αποτελούν ωφέλιμα μοντέλα ανάγνωσης       </a:t>
            </a:r>
          </a:p>
        </p:txBody>
      </p:sp>
      <p:sp>
        <p:nvSpPr>
          <p:cNvPr id="4" name="Θέση ημερομηνίας 3">
            <a:extLst>
              <a:ext uri="{FF2B5EF4-FFF2-40B4-BE49-F238E27FC236}">
                <a16:creationId xmlns:a16="http://schemas.microsoft.com/office/drawing/2014/main" id="{45C45CCB-E5DB-46CD-B581-C133AE45450D}"/>
              </a:ext>
            </a:extLst>
          </p:cNvPr>
          <p:cNvSpPr>
            <a:spLocks noGrp="1"/>
          </p:cNvSpPr>
          <p:nvPr>
            <p:ph type="dt" sz="half" idx="10"/>
          </p:nvPr>
        </p:nvSpPr>
        <p:spPr/>
        <p:txBody>
          <a:bodyPr/>
          <a:lstStyle/>
          <a:p>
            <a:fld id="{22EF7337-642E-41C0-A996-E878DE5B1E2D}" type="datetime1">
              <a:rPr lang="el-GR" smtClean="0"/>
              <a:t>6/4/2020</a:t>
            </a:fld>
            <a:endParaRPr lang="en-US"/>
          </a:p>
        </p:txBody>
      </p:sp>
    </p:spTree>
    <p:extLst>
      <p:ext uri="{BB962C8B-B14F-4D97-AF65-F5344CB8AC3E}">
        <p14:creationId xmlns:p14="http://schemas.microsoft.com/office/powerpoint/2010/main" val="1992605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9339D0-1DA8-4118-BD12-56B1F8FF4065}"/>
              </a:ext>
            </a:extLst>
          </p:cNvPr>
          <p:cNvSpPr>
            <a:spLocks noGrp="1"/>
          </p:cNvSpPr>
          <p:nvPr>
            <p:ph type="title"/>
          </p:nvPr>
        </p:nvSpPr>
        <p:spPr/>
        <p:txBody>
          <a:bodyPr>
            <a:normAutofit/>
          </a:bodyPr>
          <a:lstStyle/>
          <a:p>
            <a:r>
              <a:rPr lang="el-GR" dirty="0">
                <a:solidFill>
                  <a:srgbClr val="C00000"/>
                </a:solidFill>
              </a:rPr>
              <a:t>ΣΥΝΑΙΣΘΗΜΑΤΙΚΟ ΠΛΑΙΣΙΟ-ΩΡΑ ΓΙΑ ΣΤΟΧΑΣΜΟ</a:t>
            </a:r>
          </a:p>
        </p:txBody>
      </p:sp>
      <p:sp>
        <p:nvSpPr>
          <p:cNvPr id="3" name="Θέση περιεχομένου 2">
            <a:extLst>
              <a:ext uri="{FF2B5EF4-FFF2-40B4-BE49-F238E27FC236}">
                <a16:creationId xmlns:a16="http://schemas.microsoft.com/office/drawing/2014/main" id="{EB99F1F0-CB40-4B29-9465-B653BB7E9218}"/>
              </a:ext>
            </a:extLst>
          </p:cNvPr>
          <p:cNvSpPr>
            <a:spLocks noGrp="1"/>
          </p:cNvSpPr>
          <p:nvPr>
            <p:ph idx="1"/>
          </p:nvPr>
        </p:nvSpPr>
        <p:spPr/>
        <p:txBody>
          <a:bodyPr>
            <a:normAutofit fontScale="92500" lnSpcReduction="20000"/>
          </a:bodyPr>
          <a:lstStyle/>
          <a:p>
            <a:r>
              <a:rPr lang="el-GR" dirty="0">
                <a:solidFill>
                  <a:srgbClr val="7030A0"/>
                </a:solidFill>
              </a:rPr>
              <a:t>Έχουμε αναφέρει ξανά ότι το πλαίσιο για όλες τις δραστηριότητές μας είναι ο καταλυτικός παράγοντας</a:t>
            </a:r>
          </a:p>
          <a:p>
            <a:r>
              <a:rPr lang="el-GR" dirty="0">
                <a:solidFill>
                  <a:srgbClr val="7030A0"/>
                </a:solidFill>
              </a:rPr>
              <a:t>Το πλαίσιο στην περίπτωση της αφήγησης ιστοριών είναι το συναισθηματικό δέσιμο μεταξύ των μελών που συμμετέχουν, για το λόγο αυτό δώστε προσοχή στη συναισθηματική αφήγηση ιστοριών, ο σκοπός είναι να μεταδοθεί το συναίσθημα</a:t>
            </a:r>
          </a:p>
          <a:p>
            <a:r>
              <a:rPr lang="el-GR" dirty="0">
                <a:solidFill>
                  <a:srgbClr val="7030A0"/>
                </a:solidFill>
              </a:rPr>
              <a:t>Οι ιστορίες πριν τον βραδινό ύπνο είναι το κατάλληλο πλαίσιο και η αφήγησή τους μπορεί να γίνεται με </a:t>
            </a:r>
            <a:r>
              <a:rPr lang="el-GR" dirty="0" err="1">
                <a:solidFill>
                  <a:srgbClr val="7030A0"/>
                </a:solidFill>
              </a:rPr>
              <a:t>συνεργατικότητα</a:t>
            </a:r>
            <a:r>
              <a:rPr lang="el-GR" dirty="0">
                <a:solidFill>
                  <a:srgbClr val="7030A0"/>
                </a:solidFill>
              </a:rPr>
              <a:t> και ενεργή συμμετοχή, μοιραζόμαστε δηλαδή την αφήγηση</a:t>
            </a:r>
          </a:p>
          <a:p>
            <a:r>
              <a:rPr lang="el-GR" dirty="0">
                <a:solidFill>
                  <a:srgbClr val="7030A0"/>
                </a:solidFill>
              </a:rPr>
              <a:t>Τα συναισθηματικά οφέλη αναφέραμε ότι είναι αμφίδρομα, από τη μια πλευρά ο ενήλικας βιώνει τη θαλπωρή των συναισθημάτων μετά από μια κουραστική μέρα και η στιγμή μπορεί να είναι ανακουφιστική, αγχολυτική και επιτέλους φορτισμένη θετικά </a:t>
            </a:r>
          </a:p>
          <a:p>
            <a:r>
              <a:rPr lang="el-GR" dirty="0">
                <a:solidFill>
                  <a:srgbClr val="7030A0"/>
                </a:solidFill>
              </a:rPr>
              <a:t>Το ίδιο ισχύει και για το παιδί, εκτός από το γνωστικό κομμάτι που μπορεί να εμπλουτίζεται μεγάλη σημασία έχει ο συναισθηματικός του εμπλουτισμός. Εκτός του ότι έχει την καθημερινή ώρα που μοιράζεται με κάποιο γονιό που μπορεί να λείπει ώρες καθημερινά από το σπίτι, βιώνει το σημαντικό αίσθημα της ασφάλειας, ότι ο γονιός του βρίσκεται εκεί μαζί του σαν μια προβλέψιμη δεδομένη σταθερά. Πολύ σημαντική είναι και η ηθική του ανάπτυξη, διότι μέσα από ηθικά διλήμματα και επίλυση συγκρούσεων των ιστοριών αποκτά την ηθική κοινωνική γνώση του καλού/κακού, τίμιου/ανέντιμου κλπ.   </a:t>
            </a:r>
          </a:p>
          <a:p>
            <a:r>
              <a:rPr lang="el-GR" dirty="0">
                <a:solidFill>
                  <a:srgbClr val="7030A0"/>
                </a:solidFill>
              </a:rPr>
              <a:t>Τα παραπάνω επομένως είναι καλό να τα σκεφτείτε λίγο μόνοι σας και να πειραματιστείτε με τις συνθήκες που θα διαμορφώσετε για να έχετε με το παιδί σας πραγματικά μια στιγμή συνάντησης και συναντιόμαστε όταν υπάρχει συναισθηματική επαφή και σύνδεση       </a:t>
            </a:r>
          </a:p>
        </p:txBody>
      </p:sp>
      <p:sp>
        <p:nvSpPr>
          <p:cNvPr id="4" name="Θέση ημερομηνίας 3">
            <a:extLst>
              <a:ext uri="{FF2B5EF4-FFF2-40B4-BE49-F238E27FC236}">
                <a16:creationId xmlns:a16="http://schemas.microsoft.com/office/drawing/2014/main" id="{4795EDF9-8700-4052-A810-2C1341363925}"/>
              </a:ext>
            </a:extLst>
          </p:cNvPr>
          <p:cNvSpPr>
            <a:spLocks noGrp="1"/>
          </p:cNvSpPr>
          <p:nvPr>
            <p:ph type="dt" sz="half" idx="10"/>
          </p:nvPr>
        </p:nvSpPr>
        <p:spPr/>
        <p:txBody>
          <a:bodyPr/>
          <a:lstStyle/>
          <a:p>
            <a:fld id="{22EF7337-642E-41C0-A996-E878DE5B1E2D}" type="datetime1">
              <a:rPr lang="el-GR" smtClean="0"/>
              <a:t>6/4/2020</a:t>
            </a:fld>
            <a:endParaRPr lang="en-US"/>
          </a:p>
        </p:txBody>
      </p:sp>
    </p:spTree>
    <p:extLst>
      <p:ext uri="{BB962C8B-B14F-4D97-AF65-F5344CB8AC3E}">
        <p14:creationId xmlns:p14="http://schemas.microsoft.com/office/powerpoint/2010/main" val="1623232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DEAAEF-6E8E-4999-B31F-DA1308A45300}"/>
              </a:ext>
            </a:extLst>
          </p:cNvPr>
          <p:cNvSpPr>
            <a:spLocks noGrp="1"/>
          </p:cNvSpPr>
          <p:nvPr>
            <p:ph type="title"/>
          </p:nvPr>
        </p:nvSpPr>
        <p:spPr/>
        <p:txBody>
          <a:bodyPr/>
          <a:lstStyle/>
          <a:p>
            <a:r>
              <a:rPr lang="el-GR" dirty="0">
                <a:solidFill>
                  <a:srgbClr val="C00000"/>
                </a:solidFill>
              </a:rPr>
              <a:t>ΕΠΙΛΟΓΗ ΠΑΙΔΙΚΟΥ ΒΙΒΛΙΟΥ-ΔΡΑΣΤΗΡΙΟΤΗΤΑ 1</a:t>
            </a:r>
            <a:r>
              <a:rPr lang="el-GR" baseline="30000" dirty="0">
                <a:solidFill>
                  <a:srgbClr val="C00000"/>
                </a:solidFill>
              </a:rPr>
              <a:t>η</a:t>
            </a:r>
            <a:r>
              <a:rPr lang="el-GR" dirty="0">
                <a:solidFill>
                  <a:srgbClr val="C00000"/>
                </a:solidFill>
              </a:rPr>
              <a:t> ΜΕΡΑ</a:t>
            </a:r>
          </a:p>
        </p:txBody>
      </p:sp>
      <p:sp>
        <p:nvSpPr>
          <p:cNvPr id="3" name="Θέση περιεχομένου 2">
            <a:extLst>
              <a:ext uri="{FF2B5EF4-FFF2-40B4-BE49-F238E27FC236}">
                <a16:creationId xmlns:a16="http://schemas.microsoft.com/office/drawing/2014/main" id="{DEA3E5ED-7C5E-432C-A18B-D7448D4F7ECF}"/>
              </a:ext>
            </a:extLst>
          </p:cNvPr>
          <p:cNvSpPr>
            <a:spLocks noGrp="1"/>
          </p:cNvSpPr>
          <p:nvPr>
            <p:ph idx="1"/>
          </p:nvPr>
        </p:nvSpPr>
        <p:spPr/>
        <p:txBody>
          <a:bodyPr>
            <a:normAutofit fontScale="92500" lnSpcReduction="10000"/>
          </a:bodyPr>
          <a:lstStyle/>
          <a:p>
            <a:r>
              <a:rPr lang="el-GR" dirty="0">
                <a:solidFill>
                  <a:srgbClr val="7030A0"/>
                </a:solidFill>
              </a:rPr>
              <a:t>Η επιλογή ενός καλού βιβλίου, ό, τι αυτό σημαίνει για τον καθένα σας είναι το ήμισυ του παντός, είναι η μισή </a:t>
            </a:r>
            <a:r>
              <a:rPr lang="el-GR" dirty="0" err="1">
                <a:solidFill>
                  <a:srgbClr val="7030A0"/>
                </a:solidFill>
              </a:rPr>
              <a:t>διανυμένη</a:t>
            </a:r>
            <a:r>
              <a:rPr lang="el-GR" dirty="0">
                <a:solidFill>
                  <a:srgbClr val="7030A0"/>
                </a:solidFill>
              </a:rPr>
              <a:t> απόσταση της διαδικασίας</a:t>
            </a:r>
          </a:p>
          <a:p>
            <a:r>
              <a:rPr lang="el-GR" dirty="0">
                <a:solidFill>
                  <a:srgbClr val="7030A0"/>
                </a:solidFill>
              </a:rPr>
              <a:t>Δεν είναι απαραίτητο να είναι καινούριο, μπορεί να είναι πχ το δικό σας αγαπημένο βιβλίο ως παιδιά</a:t>
            </a:r>
          </a:p>
          <a:p>
            <a:r>
              <a:rPr lang="el-GR" dirty="0">
                <a:solidFill>
                  <a:srgbClr val="7030A0"/>
                </a:solidFill>
              </a:rPr>
              <a:t>Ή μπορεί να είναι ένας κρυμμένος θησαυρός για το παιδί στη βιβλιοθήκη σας όσο μικρή η μεγάλη μπορεί να είναι </a:t>
            </a:r>
          </a:p>
          <a:p>
            <a:r>
              <a:rPr lang="el-GR" dirty="0">
                <a:solidFill>
                  <a:srgbClr val="7030A0"/>
                </a:solidFill>
              </a:rPr>
              <a:t>Η μπορεί πράγματι ακόμα ούτε εσείς να βρήκατε το αγαπημένο βιβλίο στη ζωή σας, ευκαιρία να το βρείτε παρέα με το παιδί σας και την επίσκεψη ξανά με το καλό σε κάποιο βιβλιοπωλείο ή έκθεση βιβλίου ή παζάρι βιβλίων ή κάποιο παλαιοπωλείο βιβλίων</a:t>
            </a:r>
          </a:p>
          <a:p>
            <a:r>
              <a:rPr lang="el-GR" dirty="0">
                <a:solidFill>
                  <a:srgbClr val="7030A0"/>
                </a:solidFill>
              </a:rPr>
              <a:t>Το βασικό σημείο είναι ο καθένας να έχει το βήμα της επιλογής του παιδικού βιβλίου που θέλει και της ιστορίας που κάτι του λέει εσωτερικά</a:t>
            </a:r>
          </a:p>
          <a:p>
            <a:r>
              <a:rPr lang="el-GR" dirty="0">
                <a:solidFill>
                  <a:srgbClr val="7030A0"/>
                </a:solidFill>
              </a:rPr>
              <a:t>Ιδιαίτερα το τελευταίο στοιχείο που αναφέρουμε είναι αυτό που θα κάνει ένα παιδί όχι απλά να το περιεργαστεί λαίμαργα όταν το πρωτοπάρει στα χέρια του, όχι μόνο ότι θα τελειώσει πολύ γρήγορα το διάβασμά του, αλλά το σημαντικότερο από όλα είναι ότι θα το διαβάσει ξανά και ξανά</a:t>
            </a:r>
          </a:p>
          <a:p>
            <a:r>
              <a:rPr lang="el-GR" dirty="0">
                <a:solidFill>
                  <a:srgbClr val="7030A0"/>
                </a:solidFill>
              </a:rPr>
              <a:t>Επίσης είναι καλό να ενθαρρύνετε τα παιδιά να δοκιμάζουν το ανάγνωσμα διαφορετικών ειδών βιβλίων μέχρι να καταλήξουν σε αυτές τις κατηγορίες αναγνωσμάτων που τα συναρπάζουν</a:t>
            </a:r>
          </a:p>
        </p:txBody>
      </p:sp>
      <p:sp>
        <p:nvSpPr>
          <p:cNvPr id="4" name="Θέση ημερομηνίας 3">
            <a:extLst>
              <a:ext uri="{FF2B5EF4-FFF2-40B4-BE49-F238E27FC236}">
                <a16:creationId xmlns:a16="http://schemas.microsoft.com/office/drawing/2014/main" id="{B9DCC89F-F3D0-4F65-9E6B-F915104C8316}"/>
              </a:ext>
            </a:extLst>
          </p:cNvPr>
          <p:cNvSpPr>
            <a:spLocks noGrp="1"/>
          </p:cNvSpPr>
          <p:nvPr>
            <p:ph type="dt" sz="half" idx="10"/>
          </p:nvPr>
        </p:nvSpPr>
        <p:spPr/>
        <p:txBody>
          <a:bodyPr/>
          <a:lstStyle/>
          <a:p>
            <a:fld id="{22EF7337-642E-41C0-A996-E878DE5B1E2D}" type="datetime1">
              <a:rPr lang="el-GR" smtClean="0"/>
              <a:t>6/4/2020</a:t>
            </a:fld>
            <a:endParaRPr lang="en-US"/>
          </a:p>
        </p:txBody>
      </p:sp>
    </p:spTree>
    <p:extLst>
      <p:ext uri="{BB962C8B-B14F-4D97-AF65-F5344CB8AC3E}">
        <p14:creationId xmlns:p14="http://schemas.microsoft.com/office/powerpoint/2010/main" val="225981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522063-564A-479D-958B-40DA7C28F35E}"/>
              </a:ext>
            </a:extLst>
          </p:cNvPr>
          <p:cNvSpPr>
            <a:spLocks noGrp="1"/>
          </p:cNvSpPr>
          <p:nvPr>
            <p:ph type="title"/>
          </p:nvPr>
        </p:nvSpPr>
        <p:spPr/>
        <p:txBody>
          <a:bodyPr/>
          <a:lstStyle/>
          <a:p>
            <a:r>
              <a:rPr lang="el-GR" dirty="0">
                <a:solidFill>
                  <a:srgbClr val="C00000"/>
                </a:solidFill>
              </a:rPr>
              <a:t>ΑΦΗΓΗΣΗ ΣΕ ΟΜΑΔΑ-ΔΡΑΣΤΗΡΙΟΤΗΤΑ 2</a:t>
            </a:r>
            <a:r>
              <a:rPr lang="el-GR" baseline="30000" dirty="0">
                <a:solidFill>
                  <a:srgbClr val="C00000"/>
                </a:solidFill>
              </a:rPr>
              <a:t>η</a:t>
            </a:r>
            <a:r>
              <a:rPr lang="el-GR" dirty="0">
                <a:solidFill>
                  <a:srgbClr val="C00000"/>
                </a:solidFill>
              </a:rPr>
              <a:t> ΜΕΡΑ</a:t>
            </a:r>
          </a:p>
        </p:txBody>
      </p:sp>
      <p:sp>
        <p:nvSpPr>
          <p:cNvPr id="3" name="Θέση περιεχομένου 2">
            <a:extLst>
              <a:ext uri="{FF2B5EF4-FFF2-40B4-BE49-F238E27FC236}">
                <a16:creationId xmlns:a16="http://schemas.microsoft.com/office/drawing/2014/main" id="{DBDA6290-E924-4702-81B5-D274E235A60D}"/>
              </a:ext>
            </a:extLst>
          </p:cNvPr>
          <p:cNvSpPr>
            <a:spLocks noGrp="1"/>
          </p:cNvSpPr>
          <p:nvPr>
            <p:ph idx="1"/>
          </p:nvPr>
        </p:nvSpPr>
        <p:spPr/>
        <p:txBody>
          <a:bodyPr/>
          <a:lstStyle/>
          <a:p>
            <a:r>
              <a:rPr lang="el-GR" dirty="0">
                <a:solidFill>
                  <a:srgbClr val="7030A0"/>
                </a:solidFill>
              </a:rPr>
              <a:t>Τις μέρες που μπορεί να βρισκόμαστε πολλά μέλη της οικογένειας στο σπίτι και έχουμε μικρά και μεγαλύτερα παιδιά κάθε ηλικίας είναι πολύ δημιουργικό να κάνουμε αφήγηση ιστοριών σε μια στιγμή κλεισίματος της μέρας, όπως έκανε παλιά πολύ παλιά η γιαγιά που διηγείτο ιστορίες γύρω από το τζάκι στα εγγόνια που ήταν πολλά και ζούσαν όλοι μαζί σαν ευρύτερη οικογένεια</a:t>
            </a:r>
          </a:p>
          <a:p>
            <a:r>
              <a:rPr lang="el-GR" dirty="0">
                <a:solidFill>
                  <a:srgbClr val="7030A0"/>
                </a:solidFill>
              </a:rPr>
              <a:t>Εφόσον αναλάβετε το ρόλο του αφηγητή πειραματιστείτε με το που και πως θα καθίσετε εσείς και τα παιδιά, πως θα έχετε το βιβλίο στα χέρια σας, αν θα δείχνετε τις εικόνες του βιβλίου, αν αφήνετε τα μικρότερα κυρίως παιδιά να προσεγγίζουν εσάς και το βιβλίο, αν κατά την αφήγηση θα απαντάτε και σε ερωτήσεις τους</a:t>
            </a:r>
          </a:p>
          <a:p>
            <a:r>
              <a:rPr lang="el-GR" dirty="0">
                <a:solidFill>
                  <a:srgbClr val="7030A0"/>
                </a:solidFill>
              </a:rPr>
              <a:t>Προτιμώ να μη σας δώσω οδηγίες, μερικές φορές μπορεί οι ίδιοι να δούμε τι δεν λειτουργεί καλά και να το διορθώσουμε, έχει πάντως να κάνει με τη μη λεκτική συμπεριφορά και επικοινωνεί μηνύματα στους ακροατές μας, παράλληλα είναι το καταλυτικό στοιχείο που θα κρατήσει την προσοχή του κοινού και θα το κάνει να συμμετέχει ενεργά στην πλοκή της ιστορίας, θα καταλάβετε πότε ενδιαφέρονται</a:t>
            </a:r>
          </a:p>
          <a:p>
            <a:r>
              <a:rPr lang="el-GR" dirty="0">
                <a:solidFill>
                  <a:srgbClr val="7030A0"/>
                </a:solidFill>
              </a:rPr>
              <a:t>Στο τέλος μπορείτε να ζητήσετε από κάποιο παιδί να διηγηθεί την ιστορία που άκουσε </a:t>
            </a:r>
          </a:p>
        </p:txBody>
      </p:sp>
      <p:sp>
        <p:nvSpPr>
          <p:cNvPr id="4" name="Θέση ημερομηνίας 3">
            <a:extLst>
              <a:ext uri="{FF2B5EF4-FFF2-40B4-BE49-F238E27FC236}">
                <a16:creationId xmlns:a16="http://schemas.microsoft.com/office/drawing/2014/main" id="{3CDA2A1F-E706-407F-8D7B-CC1741268442}"/>
              </a:ext>
            </a:extLst>
          </p:cNvPr>
          <p:cNvSpPr>
            <a:spLocks noGrp="1"/>
          </p:cNvSpPr>
          <p:nvPr>
            <p:ph type="dt" sz="half" idx="10"/>
          </p:nvPr>
        </p:nvSpPr>
        <p:spPr/>
        <p:txBody>
          <a:bodyPr/>
          <a:lstStyle/>
          <a:p>
            <a:fld id="{22EF7337-642E-41C0-A996-E878DE5B1E2D}" type="datetime1">
              <a:rPr lang="el-GR" smtClean="0"/>
              <a:t>6/4/2020</a:t>
            </a:fld>
            <a:endParaRPr lang="en-US"/>
          </a:p>
        </p:txBody>
      </p:sp>
    </p:spTree>
    <p:extLst>
      <p:ext uri="{BB962C8B-B14F-4D97-AF65-F5344CB8AC3E}">
        <p14:creationId xmlns:p14="http://schemas.microsoft.com/office/powerpoint/2010/main" val="2523945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7B78D4-EE0C-4E87-B7A2-5BB0361B3908}"/>
              </a:ext>
            </a:extLst>
          </p:cNvPr>
          <p:cNvSpPr>
            <a:spLocks noGrp="1"/>
          </p:cNvSpPr>
          <p:nvPr>
            <p:ph type="title"/>
          </p:nvPr>
        </p:nvSpPr>
        <p:spPr/>
        <p:txBody>
          <a:bodyPr/>
          <a:lstStyle/>
          <a:p>
            <a:r>
              <a:rPr lang="el-GR" dirty="0">
                <a:solidFill>
                  <a:srgbClr val="C00000"/>
                </a:solidFill>
              </a:rPr>
              <a:t>ΚΑΤΑΣΚΕΥΗ ΜΑΣΚΟΤ-ΔΡΑΣΤΗΡΙΟΤΗΤΑ 3</a:t>
            </a:r>
            <a:r>
              <a:rPr lang="el-GR" baseline="30000" dirty="0">
                <a:solidFill>
                  <a:srgbClr val="C00000"/>
                </a:solidFill>
              </a:rPr>
              <a:t>η</a:t>
            </a:r>
            <a:r>
              <a:rPr lang="el-GR" dirty="0">
                <a:solidFill>
                  <a:srgbClr val="C00000"/>
                </a:solidFill>
              </a:rPr>
              <a:t> ΜΕΡΑ</a:t>
            </a:r>
          </a:p>
        </p:txBody>
      </p:sp>
      <p:sp>
        <p:nvSpPr>
          <p:cNvPr id="3" name="Θέση περιεχομένου 2">
            <a:extLst>
              <a:ext uri="{FF2B5EF4-FFF2-40B4-BE49-F238E27FC236}">
                <a16:creationId xmlns:a16="http://schemas.microsoft.com/office/drawing/2014/main" id="{02DE7BAC-0105-4D07-A496-CBE1CA1B9B16}"/>
              </a:ext>
            </a:extLst>
          </p:cNvPr>
          <p:cNvSpPr>
            <a:spLocks noGrp="1"/>
          </p:cNvSpPr>
          <p:nvPr>
            <p:ph idx="1"/>
          </p:nvPr>
        </p:nvSpPr>
        <p:spPr/>
        <p:txBody>
          <a:bodyPr/>
          <a:lstStyle/>
          <a:p>
            <a:r>
              <a:rPr lang="el-GR" dirty="0">
                <a:solidFill>
                  <a:srgbClr val="7030A0"/>
                </a:solidFill>
              </a:rPr>
              <a:t>Στην προηγούμενη δραστηριότητα της αφήγησης σε ομάδα σκεφτείτε να την εμπλουτίσετε με τη συνοδεία μιας μασκότ που θα συμμετέχει ενεργά στην αφήγηση και θα την κάνει πιο παραστατική και πιθανά χιουμοριστική σε κατάλληλα σημεία, αλλά και θα συμβάλει, ώστε κάποια σημεία πιο δυσνόητα να γίνουν πιο κατανοητά στα παιδιά</a:t>
            </a:r>
          </a:p>
          <a:p>
            <a:r>
              <a:rPr lang="el-GR" dirty="0">
                <a:solidFill>
                  <a:srgbClr val="7030A0"/>
                </a:solidFill>
              </a:rPr>
              <a:t>Η μασκότ ουσιαστικά αντιπροσωπεύει την εσώτερη φωνή των παιδιών σαν απορία και άλλοτε τη δική σας του αφηγητή σαν απάντηση</a:t>
            </a:r>
          </a:p>
          <a:p>
            <a:r>
              <a:rPr lang="el-GR" dirty="0">
                <a:solidFill>
                  <a:srgbClr val="7030A0"/>
                </a:solidFill>
              </a:rPr>
              <a:t>Επίσης λειτουργεί και για να σπάσει ο πάγος στην αρχή και να είναι τα παιδιά πιο αλληλεπιδραστικά και συμμετοχικά στη διαδικασία</a:t>
            </a:r>
          </a:p>
          <a:p>
            <a:r>
              <a:rPr lang="el-GR" dirty="0">
                <a:solidFill>
                  <a:srgbClr val="7030A0"/>
                </a:solidFill>
              </a:rPr>
              <a:t>Αλλά λειτουργεί και στο τέλος ως ο εκφραστής των πορισμάτων και ηθικών διδαγμάτων από το ανάγνωσμα που ακούσαμε</a:t>
            </a:r>
          </a:p>
          <a:p>
            <a:r>
              <a:rPr lang="el-GR" dirty="0">
                <a:solidFill>
                  <a:srgbClr val="7030A0"/>
                </a:solidFill>
              </a:rPr>
              <a:t>Κύριος εκφραστής της μασκότ είναι η φωνή του αφηγητή που μπορεί να αλλάξει σε διάφορα </a:t>
            </a:r>
            <a:r>
              <a:rPr lang="el-GR" dirty="0" err="1">
                <a:solidFill>
                  <a:srgbClr val="7030A0"/>
                </a:solidFill>
              </a:rPr>
              <a:t>εξωλεκτικά</a:t>
            </a:r>
            <a:r>
              <a:rPr lang="el-GR" dirty="0">
                <a:solidFill>
                  <a:srgbClr val="7030A0"/>
                </a:solidFill>
              </a:rPr>
              <a:t> στοιχεία (τόνος, ένταση, ρυθμός, χροιά)</a:t>
            </a:r>
          </a:p>
          <a:p>
            <a:r>
              <a:rPr lang="el-GR" dirty="0">
                <a:solidFill>
                  <a:srgbClr val="7030A0"/>
                </a:solidFill>
              </a:rPr>
              <a:t>Μπείτε στη διαδικασία να φτιάξετε τη δική σας μασκότ από ό, τι υλικά θέλετε</a:t>
            </a:r>
          </a:p>
        </p:txBody>
      </p:sp>
      <p:sp>
        <p:nvSpPr>
          <p:cNvPr id="4" name="Θέση ημερομηνίας 3">
            <a:extLst>
              <a:ext uri="{FF2B5EF4-FFF2-40B4-BE49-F238E27FC236}">
                <a16:creationId xmlns:a16="http://schemas.microsoft.com/office/drawing/2014/main" id="{22309062-23DF-4548-9830-62288765B75E}"/>
              </a:ext>
            </a:extLst>
          </p:cNvPr>
          <p:cNvSpPr>
            <a:spLocks noGrp="1"/>
          </p:cNvSpPr>
          <p:nvPr>
            <p:ph type="dt" sz="half" idx="10"/>
          </p:nvPr>
        </p:nvSpPr>
        <p:spPr/>
        <p:txBody>
          <a:bodyPr/>
          <a:lstStyle/>
          <a:p>
            <a:fld id="{22EF7337-642E-41C0-A996-E878DE5B1E2D}" type="datetime1">
              <a:rPr lang="el-GR" smtClean="0"/>
              <a:t>6/4/2020</a:t>
            </a:fld>
            <a:endParaRPr lang="en-US"/>
          </a:p>
        </p:txBody>
      </p:sp>
    </p:spTree>
    <p:extLst>
      <p:ext uri="{BB962C8B-B14F-4D97-AF65-F5344CB8AC3E}">
        <p14:creationId xmlns:p14="http://schemas.microsoft.com/office/powerpoint/2010/main" val="1270752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4CC5D-32F1-468B-8E7A-2C022B970AE2}"/>
              </a:ext>
            </a:extLst>
          </p:cNvPr>
          <p:cNvSpPr>
            <a:spLocks noGrp="1"/>
          </p:cNvSpPr>
          <p:nvPr>
            <p:ph type="title"/>
          </p:nvPr>
        </p:nvSpPr>
        <p:spPr/>
        <p:txBody>
          <a:bodyPr/>
          <a:lstStyle/>
          <a:p>
            <a:r>
              <a:rPr lang="el-GR" dirty="0">
                <a:solidFill>
                  <a:srgbClr val="C00000"/>
                </a:solidFill>
              </a:rPr>
              <a:t>Η ΦΩΝΗ ΤΟ ΒΑΣΙΚΟ ΟΧΗΜΑ ΤΗΣ ΑΦΗΓΗΣΗΣ-ΔΡΑΣΤΗΡΙΟΤΗΤΑ 4</a:t>
            </a:r>
            <a:r>
              <a:rPr lang="el-GR" baseline="30000" dirty="0">
                <a:solidFill>
                  <a:srgbClr val="C00000"/>
                </a:solidFill>
              </a:rPr>
              <a:t>η</a:t>
            </a:r>
            <a:r>
              <a:rPr lang="el-GR" dirty="0">
                <a:solidFill>
                  <a:srgbClr val="C00000"/>
                </a:solidFill>
              </a:rPr>
              <a:t> ΜΕΡΑ</a:t>
            </a:r>
          </a:p>
        </p:txBody>
      </p:sp>
      <p:sp>
        <p:nvSpPr>
          <p:cNvPr id="3" name="Θέση περιεχομένου 2">
            <a:extLst>
              <a:ext uri="{FF2B5EF4-FFF2-40B4-BE49-F238E27FC236}">
                <a16:creationId xmlns:a16="http://schemas.microsoft.com/office/drawing/2014/main" id="{A9E4D1FA-BBEF-4972-A1A7-6393D7BECF07}"/>
              </a:ext>
            </a:extLst>
          </p:cNvPr>
          <p:cNvSpPr>
            <a:spLocks noGrp="1"/>
          </p:cNvSpPr>
          <p:nvPr>
            <p:ph idx="1"/>
          </p:nvPr>
        </p:nvSpPr>
        <p:spPr/>
        <p:txBody>
          <a:bodyPr>
            <a:normAutofit fontScale="92500" lnSpcReduction="20000"/>
          </a:bodyPr>
          <a:lstStyle/>
          <a:p>
            <a:r>
              <a:rPr lang="el-GR" dirty="0">
                <a:solidFill>
                  <a:srgbClr val="7030A0"/>
                </a:solidFill>
              </a:rPr>
              <a:t>Αναφέραμε ξανά ότι οι παιδικές ιστορίες είναι γεμάτες από συμβολισμούς κυρίως έχουν σκοπό όχι τόσο να μεταδώσουν πληροφορίες, αλλά να συμβάλλουν στην ηθική καλλιέργεια του ατόμου και αυτό μπορεί να γίνει κυρίως μέσα από το δίαυλο της ανάπτυξης της συναισθηματικής αντίληψης των παιδιών</a:t>
            </a:r>
          </a:p>
          <a:p>
            <a:r>
              <a:rPr lang="el-GR" dirty="0">
                <a:solidFill>
                  <a:srgbClr val="7030A0"/>
                </a:solidFill>
              </a:rPr>
              <a:t>Η φωνή λοιπόν μέσα από την οποία αποδίδεται η ιστορία ανάλογα πως θα διαμορφωθεί σε χαρακτηριστικά μη λεκτικά, όπως η ένταση, ο τόνος, η χροιά, ο ρυθμός, η εκφορά του λόγου, η αναπαραγωγή θορύβων, η μελωδία, μπορεί να εξελίξει την εμπειρία της αφήγησης μιας ιστορίας σε ένα υπερβατικό επίπεδο</a:t>
            </a:r>
          </a:p>
          <a:p>
            <a:r>
              <a:rPr lang="el-GR" dirty="0">
                <a:solidFill>
                  <a:srgbClr val="7030A0"/>
                </a:solidFill>
              </a:rPr>
              <a:t>Ιδιαίτερα σε παιδικά βιβλία με πλούσιο το εικονογραφημένο στοιχείο, όπου μιλούν ουσιαστικά οι εικόνες και τα αφηγηματικά μέρη είναι πολύ περιορισμένα, η εικονογράφηση είναι αυτή που θα μας καθοδηγήσει να πούμε την ιστορία </a:t>
            </a:r>
          </a:p>
          <a:p>
            <a:r>
              <a:rPr lang="el-GR" dirty="0">
                <a:solidFill>
                  <a:srgbClr val="7030A0"/>
                </a:solidFill>
              </a:rPr>
              <a:t>Και λόγω του ότι τα εικονογραφημένα στοιχεία είναι τόσο δυνατά πραγματικά χρειαζόμαστε έναν ιδιαίτερο εμπλουτισμό στον λόγο μας μέσα από τη φωνή, διότι τα στοιχεία που περιγράφουν οι εικόνες δεν μπορούν να αποδοθούν πολλές φορές με απλό περιγραφικό λόγο, αλλά χρειάζεται μια μη λεκτική αναπαράστασή τους πχ η φουρτουνιασμένη θάλασσα, ο αέρας που λυσσομανά </a:t>
            </a:r>
            <a:r>
              <a:rPr lang="el-GR" dirty="0" err="1">
                <a:solidFill>
                  <a:srgbClr val="7030A0"/>
                </a:solidFill>
              </a:rPr>
              <a:t>κλπ</a:t>
            </a:r>
            <a:r>
              <a:rPr lang="el-GR" dirty="0">
                <a:solidFill>
                  <a:srgbClr val="7030A0"/>
                </a:solidFill>
              </a:rPr>
              <a:t> </a:t>
            </a:r>
          </a:p>
          <a:p>
            <a:r>
              <a:rPr lang="el-GR" dirty="0">
                <a:solidFill>
                  <a:srgbClr val="7030A0"/>
                </a:solidFill>
              </a:rPr>
              <a:t>Ενθαρρύνετε τα παιδιά να πουν με διαφορετικό τρόπο συναισθηματικό μια φράση που επέλεξαν μέσα από το εικονογραφημένο βιβλίο, θα αντιληφθούν ότι το να δείξουμε τα διαφορετικά μας συναισθήματα δεν γίνεται απλά με το να δώσουμε μια περιγραφή τους λεκτική πχ ο φόβος μας ή η ταραχή μας μπορεί να φανεί μέσα από το λαχάνιασμα της φωνής μας </a:t>
            </a:r>
            <a:r>
              <a:rPr lang="el-GR" dirty="0" err="1">
                <a:solidFill>
                  <a:srgbClr val="7030A0"/>
                </a:solidFill>
              </a:rPr>
              <a:t>κλπ</a:t>
            </a:r>
            <a:r>
              <a:rPr lang="el-GR" dirty="0">
                <a:solidFill>
                  <a:srgbClr val="7030A0"/>
                </a:solidFill>
              </a:rPr>
              <a:t> </a:t>
            </a:r>
          </a:p>
        </p:txBody>
      </p:sp>
      <p:sp>
        <p:nvSpPr>
          <p:cNvPr id="4" name="Θέση ημερομηνίας 3">
            <a:extLst>
              <a:ext uri="{FF2B5EF4-FFF2-40B4-BE49-F238E27FC236}">
                <a16:creationId xmlns:a16="http://schemas.microsoft.com/office/drawing/2014/main" id="{36968863-3B12-420E-AA0A-61D911D4DBDE}"/>
              </a:ext>
            </a:extLst>
          </p:cNvPr>
          <p:cNvSpPr>
            <a:spLocks noGrp="1"/>
          </p:cNvSpPr>
          <p:nvPr>
            <p:ph type="dt" sz="half" idx="10"/>
          </p:nvPr>
        </p:nvSpPr>
        <p:spPr/>
        <p:txBody>
          <a:bodyPr/>
          <a:lstStyle/>
          <a:p>
            <a:fld id="{22EF7337-642E-41C0-A996-E878DE5B1E2D}" type="datetime1">
              <a:rPr lang="el-GR" smtClean="0"/>
              <a:t>6/4/2020</a:t>
            </a:fld>
            <a:endParaRPr lang="en-US"/>
          </a:p>
        </p:txBody>
      </p:sp>
    </p:spTree>
    <p:extLst>
      <p:ext uri="{BB962C8B-B14F-4D97-AF65-F5344CB8AC3E}">
        <p14:creationId xmlns:p14="http://schemas.microsoft.com/office/powerpoint/2010/main" val="2484045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C0F828-4995-4288-BC1B-ACB0C12AC1B5}"/>
              </a:ext>
            </a:extLst>
          </p:cNvPr>
          <p:cNvSpPr>
            <a:spLocks noGrp="1"/>
          </p:cNvSpPr>
          <p:nvPr>
            <p:ph type="title"/>
          </p:nvPr>
        </p:nvSpPr>
        <p:spPr/>
        <p:txBody>
          <a:bodyPr/>
          <a:lstStyle/>
          <a:p>
            <a:r>
              <a:rPr lang="el-GR" dirty="0">
                <a:solidFill>
                  <a:srgbClr val="C00000"/>
                </a:solidFill>
              </a:rPr>
              <a:t>ΘΕΑΤΡΙΚΟΤΗΤΑ ΤΗΣ ΑΦΗΓΗΣΗΣ-ΔΡΑΣΤΗΡΙΟΤΗΤΑ 5</a:t>
            </a:r>
            <a:r>
              <a:rPr lang="el-GR" baseline="30000" dirty="0">
                <a:solidFill>
                  <a:srgbClr val="C00000"/>
                </a:solidFill>
              </a:rPr>
              <a:t>η</a:t>
            </a:r>
            <a:r>
              <a:rPr lang="el-GR" dirty="0">
                <a:solidFill>
                  <a:srgbClr val="C00000"/>
                </a:solidFill>
              </a:rPr>
              <a:t> ΜΕΡΑ</a:t>
            </a:r>
          </a:p>
        </p:txBody>
      </p:sp>
      <p:sp>
        <p:nvSpPr>
          <p:cNvPr id="3" name="Θέση περιεχομένου 2">
            <a:extLst>
              <a:ext uri="{FF2B5EF4-FFF2-40B4-BE49-F238E27FC236}">
                <a16:creationId xmlns:a16="http://schemas.microsoft.com/office/drawing/2014/main" id="{0A759CF4-149C-4ED3-9A31-05336AAE0125}"/>
              </a:ext>
            </a:extLst>
          </p:cNvPr>
          <p:cNvSpPr>
            <a:spLocks noGrp="1"/>
          </p:cNvSpPr>
          <p:nvPr>
            <p:ph idx="1"/>
          </p:nvPr>
        </p:nvSpPr>
        <p:spPr/>
        <p:txBody>
          <a:bodyPr>
            <a:normAutofit fontScale="92500"/>
          </a:bodyPr>
          <a:lstStyle/>
          <a:p>
            <a:r>
              <a:rPr lang="el-GR" dirty="0">
                <a:solidFill>
                  <a:srgbClr val="7030A0"/>
                </a:solidFill>
              </a:rPr>
              <a:t>Για τα παιδιά που κάνουν θεατρικό παιχνίδι είναι ίσως εξοικειωμένα με το κομμάτι που λέγεται κιναισθητική και αυτοσχεδιασμός</a:t>
            </a:r>
          </a:p>
          <a:p>
            <a:r>
              <a:rPr lang="el-GR" dirty="0">
                <a:solidFill>
                  <a:srgbClr val="7030A0"/>
                </a:solidFill>
              </a:rPr>
              <a:t>Οι ηθοποιοί για να μπορέσουν να αποδώσουν τα συναισθήματα το ρόλου τους χρησιμοποιούν το σώμα τους, άλλωστε έχουμε και ένα είδος θεάτρου που ονομάζεται σωματοποιημένο θέατρο και έχουμε τέτοια δείγματα από θεατρικές ομάδες που ασχολούνται με το παιδικό θέατρο</a:t>
            </a:r>
          </a:p>
          <a:p>
            <a:r>
              <a:rPr lang="el-GR" dirty="0">
                <a:solidFill>
                  <a:srgbClr val="7030A0"/>
                </a:solidFill>
              </a:rPr>
              <a:t>Για να μπορέσεις λοιπόν μέσα από το σώμα σου να δείξεις τα συναισθήματά σου στο θέατρο χρειάζεται να έχεις επίγνωση του χώρου και της θέσης που έχει το σώμα σου σε αυτόν και σε σχέση με τα υπόλοιπα στοιχεία υλικά και κοινωνικά</a:t>
            </a:r>
          </a:p>
          <a:p>
            <a:r>
              <a:rPr lang="el-GR" dirty="0">
                <a:solidFill>
                  <a:srgbClr val="7030A0"/>
                </a:solidFill>
              </a:rPr>
              <a:t>Στην περίπτωσή μας προσπαθήστε να αφηγηθείτε μια ιστορία επιλέγοντας ένα συγκεκριμένο χώρο, κάνοντας κάποια μεταμφίεση με κοστούμι, παίρνοντας μια συγκεκριμένη στάση σώματος για να μεταδώσετε το πρόσωπο κάποιου ρόλου, ή ακόμα βάλτε τα παιδιά σε διαδικασία συμμετοχής είτε να ακολουθήσουν το παράδειγμά σας, είτε να εκφράσουν έναν άλλο ρόλο</a:t>
            </a:r>
          </a:p>
          <a:p>
            <a:r>
              <a:rPr lang="el-GR" dirty="0">
                <a:solidFill>
                  <a:srgbClr val="7030A0"/>
                </a:solidFill>
              </a:rPr>
              <a:t>Το βασικό είναι να συνειδητοποιήσουν ότι η έκφραση των συναισθημάτων είναι κυρίως υπόθεση μη λεκτική. Το συναίσθημα ουσιαστικά ισούται με τη διαφοροποίηση των προσωπικοτήτων, των προσώπων, των ρόλων-σύμβολα σε μια παιδική ιστορία</a:t>
            </a:r>
          </a:p>
        </p:txBody>
      </p:sp>
      <p:sp>
        <p:nvSpPr>
          <p:cNvPr id="4" name="Θέση ημερομηνίας 3">
            <a:extLst>
              <a:ext uri="{FF2B5EF4-FFF2-40B4-BE49-F238E27FC236}">
                <a16:creationId xmlns:a16="http://schemas.microsoft.com/office/drawing/2014/main" id="{400B0FD8-E923-47A6-BD0A-4E4118220C61}"/>
              </a:ext>
            </a:extLst>
          </p:cNvPr>
          <p:cNvSpPr>
            <a:spLocks noGrp="1"/>
          </p:cNvSpPr>
          <p:nvPr>
            <p:ph type="dt" sz="half" idx="10"/>
          </p:nvPr>
        </p:nvSpPr>
        <p:spPr/>
        <p:txBody>
          <a:bodyPr/>
          <a:lstStyle/>
          <a:p>
            <a:fld id="{22EF7337-642E-41C0-A996-E878DE5B1E2D}" type="datetime1">
              <a:rPr lang="el-GR" smtClean="0"/>
              <a:t>6/4/2020</a:t>
            </a:fld>
            <a:endParaRPr lang="en-US"/>
          </a:p>
        </p:txBody>
      </p:sp>
    </p:spTree>
    <p:extLst>
      <p:ext uri="{BB962C8B-B14F-4D97-AF65-F5344CB8AC3E}">
        <p14:creationId xmlns:p14="http://schemas.microsoft.com/office/powerpoint/2010/main" val="207559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68F5E0-AF49-464F-9BA0-9E3783EB8700}"/>
              </a:ext>
            </a:extLst>
          </p:cNvPr>
          <p:cNvSpPr>
            <a:spLocks noGrp="1"/>
          </p:cNvSpPr>
          <p:nvPr>
            <p:ph type="title"/>
          </p:nvPr>
        </p:nvSpPr>
        <p:spPr/>
        <p:txBody>
          <a:bodyPr/>
          <a:lstStyle/>
          <a:p>
            <a:r>
              <a:rPr lang="el-GR" dirty="0">
                <a:solidFill>
                  <a:srgbClr val="C00000"/>
                </a:solidFill>
              </a:rPr>
              <a:t>ΑΝΑΣΤΟΧΑΣΜΟΣ</a:t>
            </a:r>
          </a:p>
        </p:txBody>
      </p:sp>
      <p:sp>
        <p:nvSpPr>
          <p:cNvPr id="3" name="Θέση περιεχομένου 2">
            <a:extLst>
              <a:ext uri="{FF2B5EF4-FFF2-40B4-BE49-F238E27FC236}">
                <a16:creationId xmlns:a16="http://schemas.microsoft.com/office/drawing/2014/main" id="{23906834-5C80-454F-85BC-EA2808B8FD91}"/>
              </a:ext>
            </a:extLst>
          </p:cNvPr>
          <p:cNvSpPr>
            <a:spLocks noGrp="1"/>
          </p:cNvSpPr>
          <p:nvPr>
            <p:ph idx="1"/>
          </p:nvPr>
        </p:nvSpPr>
        <p:spPr/>
        <p:txBody>
          <a:bodyPr>
            <a:normAutofit fontScale="92500" lnSpcReduction="10000"/>
          </a:bodyPr>
          <a:lstStyle/>
          <a:p>
            <a:r>
              <a:rPr lang="el-GR" dirty="0">
                <a:solidFill>
                  <a:srgbClr val="7030A0"/>
                </a:solidFill>
              </a:rPr>
              <a:t>Τελικά ανάγνωση ή αφήγηση ή διήγηση</a:t>
            </a:r>
            <a:r>
              <a:rPr lang="en-US" dirty="0">
                <a:solidFill>
                  <a:srgbClr val="7030A0"/>
                </a:solidFill>
              </a:rPr>
              <a:t>;</a:t>
            </a:r>
          </a:p>
          <a:p>
            <a:r>
              <a:rPr lang="el-GR" dirty="0">
                <a:solidFill>
                  <a:srgbClr val="7030A0"/>
                </a:solidFill>
              </a:rPr>
              <a:t>Και με τα τραγούδια τι γίνεται, μήπως αυτά δε λένε μια ιστορία</a:t>
            </a:r>
            <a:r>
              <a:rPr lang="en-US" dirty="0">
                <a:solidFill>
                  <a:srgbClr val="7030A0"/>
                </a:solidFill>
              </a:rPr>
              <a:t>;</a:t>
            </a:r>
          </a:p>
          <a:p>
            <a:r>
              <a:rPr lang="el-GR" dirty="0">
                <a:solidFill>
                  <a:srgbClr val="7030A0"/>
                </a:solidFill>
              </a:rPr>
              <a:t>Όσο ενθαρρύνουμε ένα παιδί στη διαδικασία της ανάγνωσης να στέκεται με αυτοπεποίθηση, τόσο αυτό μπορεί να διακρίνει την μηχανιστική της ανάγνωσης από την ποιοτικά διαφοροποιημένη αφήγηση</a:t>
            </a:r>
          </a:p>
          <a:p>
            <a:r>
              <a:rPr lang="el-GR" dirty="0">
                <a:solidFill>
                  <a:srgbClr val="7030A0"/>
                </a:solidFill>
              </a:rPr>
              <a:t>Η αφήγηση είναι πάντα συναισθηματικά φορτισμένη, ο σκοπός της είναι να μεταδώσει τα ποιοτικά χαρακτηριστικά της ιστορίας, ενώ η ανάγνωση έχει σκοπό να μεταδώσει τις πληροφορίες, είναι διαμετρικά διαφορετικές προσεγγίσεις του προφορικής απόδοσης του γραπτού λόγου</a:t>
            </a:r>
          </a:p>
          <a:p>
            <a:r>
              <a:rPr lang="el-GR" dirty="0">
                <a:solidFill>
                  <a:srgbClr val="7030A0"/>
                </a:solidFill>
              </a:rPr>
              <a:t>Η ανάγνωση έχει πολλές ελπίδες να μετατραπεί σε αφήγηση όταν μπει στη ζωή του παιδιού το παιδικό βιβλίο σαν φίλος που το συντροφεύει σε όλες του τις δραστηριότητες</a:t>
            </a:r>
          </a:p>
          <a:p>
            <a:r>
              <a:rPr lang="el-GR" dirty="0">
                <a:solidFill>
                  <a:srgbClr val="7030A0"/>
                </a:solidFill>
              </a:rPr>
              <a:t>Όταν θα έχετε γίνει ένας επιδέξιος αφηγητής μη διστάσετε να επιλέξετε αγαπημένα αναγνώσματα από την παιδική σας ηλικία και να ηχογραφήσετε την αφήγησή τους</a:t>
            </a:r>
          </a:p>
          <a:p>
            <a:r>
              <a:rPr lang="el-GR" dirty="0">
                <a:solidFill>
                  <a:srgbClr val="7030A0"/>
                </a:solidFill>
              </a:rPr>
              <a:t>Έχετε διαβάσει τις ιστορίες αυτές τόσες φορές που όχι μόνο τις ξέρετε από έξω και ανακατωτά, αλλά θέλετε να μεταδώσετε το συναίσθημά σας για αυτές τις ιστορίες στο παιδί σας και τα ηθικά διδάγματα που λάβατε στην ηλικία τους πιθανά, θέλετε να τους τα αφήσετε σαν παρακαταθήκη της δικής σας ευφάνταστης παιδικής ηλικίας </a:t>
            </a:r>
          </a:p>
        </p:txBody>
      </p:sp>
      <p:sp>
        <p:nvSpPr>
          <p:cNvPr id="4" name="Θέση ημερομηνίας 3">
            <a:extLst>
              <a:ext uri="{FF2B5EF4-FFF2-40B4-BE49-F238E27FC236}">
                <a16:creationId xmlns:a16="http://schemas.microsoft.com/office/drawing/2014/main" id="{125092D1-E748-4228-8B91-F705B1484129}"/>
              </a:ext>
            </a:extLst>
          </p:cNvPr>
          <p:cNvSpPr>
            <a:spLocks noGrp="1"/>
          </p:cNvSpPr>
          <p:nvPr>
            <p:ph type="dt" sz="half" idx="10"/>
          </p:nvPr>
        </p:nvSpPr>
        <p:spPr/>
        <p:txBody>
          <a:bodyPr/>
          <a:lstStyle/>
          <a:p>
            <a:fld id="{22EF7337-642E-41C0-A996-E878DE5B1E2D}" type="datetime1">
              <a:rPr lang="el-GR" smtClean="0"/>
              <a:t>6/4/2020</a:t>
            </a:fld>
            <a:endParaRPr lang="en-US"/>
          </a:p>
        </p:txBody>
      </p:sp>
    </p:spTree>
    <p:extLst>
      <p:ext uri="{BB962C8B-B14F-4D97-AF65-F5344CB8AC3E}">
        <p14:creationId xmlns:p14="http://schemas.microsoft.com/office/powerpoint/2010/main" val="32260663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797_TF56410444" id="{C55840D0-0A86-479A-9FD3-B8599DC43E6E}" vid="{2B943CE8-C9E5-4E0C-8B94-45BBA14C1D17}"/>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{E88E116C-49C2-4596-9C44-F4333B18EBB5}tf56410444</Template>
  <TotalTime>0</TotalTime>
  <Words>2059</Words>
  <Application>Microsoft Office PowerPoint</Application>
  <PresentationFormat>Ευρεία οθόνη</PresentationFormat>
  <Paragraphs>83</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Calibri</vt:lpstr>
      <vt:lpstr>Garamond</vt:lpstr>
      <vt:lpstr>Tahoma</vt:lpstr>
      <vt:lpstr>Wingdings 2</vt:lpstr>
      <vt:lpstr>SavonVTI</vt:lpstr>
      <vt:lpstr>ΔΡΑΣΤΗΡΙΟΤΗΤΕΣ ΠΑΙΔΙΚΟ ΒΙΒΛΙΟ-ΕΝΟΤΗΤΑ ΔΙΑΒΑΣΜΑ ΚΑΙ ΧΑΡΑ</vt:lpstr>
      <vt:lpstr>ΑΠΟΔΕΛΤΙΩΣΗ ΤΩΝ ΠΑΡΑΓΟΝΤΩΝ ΠΟΥ ΠΡΟΣΦΕΡΟΥΝ ΧΑΡΑ ΚΑΤΑ ΤΗ ΔΙΑΡΚΕΙΑ ΑΦΗΓΗΣΗΣ ΙΣΤΟΡΙΩΝ </vt:lpstr>
      <vt:lpstr>ΣΥΝΑΙΣΘΗΜΑΤΙΚΟ ΠΛΑΙΣΙΟ-ΩΡΑ ΓΙΑ ΣΤΟΧΑΣΜΟ</vt:lpstr>
      <vt:lpstr>ΕΠΙΛΟΓΗ ΠΑΙΔΙΚΟΥ ΒΙΒΛΙΟΥ-ΔΡΑΣΤΗΡΙΟΤΗΤΑ 1η ΜΕΡΑ</vt:lpstr>
      <vt:lpstr>ΑΦΗΓΗΣΗ ΣΕ ΟΜΑΔΑ-ΔΡΑΣΤΗΡΙΟΤΗΤΑ 2η ΜΕΡΑ</vt:lpstr>
      <vt:lpstr>ΚΑΤΑΣΚΕΥΗ ΜΑΣΚΟΤ-ΔΡΑΣΤΗΡΙΟΤΗΤΑ 3η ΜΕΡΑ</vt:lpstr>
      <vt:lpstr>Η ΦΩΝΗ ΤΟ ΒΑΣΙΚΟ ΟΧΗΜΑ ΤΗΣ ΑΦΗΓΗΣΗΣ-ΔΡΑΣΤΗΡΙΟΤΗΤΑ 4η ΜΕΡΑ</vt:lpstr>
      <vt:lpstr>ΘΕΑΤΡΙΚΟΤΗΤΑ ΤΗΣ ΑΦΗΓΗΣΗΣ-ΔΡΑΣΤΗΡΙΟΤΗΤΑ 5η ΜΕΡΑ</vt:lpstr>
      <vt:lpstr>ΑΝΑΣΤΟΧΑΣΜΟΣ</vt:lpstr>
      <vt:lpstr>ΒΙΒΛΙΟΓΡΑΦΙΑ</vt:lpstr>
      <vt:lpstr>ΕΥΧΑΡΙΣΤΟΥΜΕ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2020-04-05T00:29:50Z</dcterms:created>
  <dcterms:modified xsi:type="dcterms:W3CDTF">2020-04-06T00:49:28Z</dcterms:modified>
</cp:coreProperties>
</file>