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2" r:id="rId7"/>
    <p:sldId id="261" r:id="rId8"/>
    <p:sldId id="260"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4/23/2020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4/23/2020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4/23/2020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4/23/2020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4/23/2020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4/23/2020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5800" y="3132666"/>
            <a:ext cx="5311775" cy="308601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132666"/>
            <a:ext cx="5334000" cy="308601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4/23/2020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4A51D6-37AF-4EB3-B200-31417935CA80}"/>
              </a:ext>
            </a:extLst>
          </p:cNvPr>
          <p:cNvSpPr>
            <a:spLocks noGrp="1"/>
          </p:cNvSpPr>
          <p:nvPr>
            <p:ph type="ctrTitle"/>
          </p:nvPr>
        </p:nvSpPr>
        <p:spPr/>
        <p:txBody>
          <a:bodyPr>
            <a:noAutofit/>
          </a:bodyPr>
          <a:lstStyle/>
          <a:p>
            <a:r>
              <a:rPr lang="el-GR" sz="4400" dirty="0">
                <a:solidFill>
                  <a:srgbClr val="FF0000"/>
                </a:solidFill>
              </a:rPr>
              <a:t>ΔΡΑΣΤΗΡΙΟΤΗΤΕΣ ΠΑΙΔΙΚΟ ΒΙΒΛΙΟ-ΕΝΟΤΗΤΑ ΠΑΡΑΣΤΑΤΙΚΗ ΑΝΑΓΝΩΣΗ</a:t>
            </a:r>
          </a:p>
        </p:txBody>
      </p:sp>
      <p:sp>
        <p:nvSpPr>
          <p:cNvPr id="3" name="Υπότιτλος 2">
            <a:extLst>
              <a:ext uri="{FF2B5EF4-FFF2-40B4-BE49-F238E27FC236}">
                <a16:creationId xmlns:a16="http://schemas.microsoft.com/office/drawing/2014/main" id="{861192D2-B79C-40F1-900A-A0CC7C705083}"/>
              </a:ext>
            </a:extLst>
          </p:cNvPr>
          <p:cNvSpPr>
            <a:spLocks noGrp="1"/>
          </p:cNvSpPr>
          <p:nvPr>
            <p:ph type="subTitle" idx="1"/>
          </p:nvPr>
        </p:nvSpPr>
        <p:spPr/>
        <p:txBody>
          <a:bodyPr/>
          <a:lstStyle/>
          <a:p>
            <a:r>
              <a:rPr lang="el-GR" dirty="0">
                <a:solidFill>
                  <a:srgbClr val="FFC000"/>
                </a:solidFill>
              </a:rPr>
              <a:t>Δρ Σεβαστή Α. Αποστόλου, Σχολική Ψυχολόγος Ολοήμερα Δημοτικά Καλαμαριάς (3</a:t>
            </a:r>
            <a:r>
              <a:rPr lang="el-GR" baseline="30000" dirty="0">
                <a:solidFill>
                  <a:srgbClr val="FFC000"/>
                </a:solidFill>
              </a:rPr>
              <a:t>ο</a:t>
            </a:r>
            <a:r>
              <a:rPr lang="el-GR" dirty="0">
                <a:solidFill>
                  <a:srgbClr val="FFC000"/>
                </a:solidFill>
              </a:rPr>
              <a:t> 10</a:t>
            </a:r>
            <a:r>
              <a:rPr lang="el-GR" baseline="30000" dirty="0">
                <a:solidFill>
                  <a:srgbClr val="FFC000"/>
                </a:solidFill>
              </a:rPr>
              <a:t>ο</a:t>
            </a:r>
            <a:r>
              <a:rPr lang="el-GR" dirty="0">
                <a:solidFill>
                  <a:srgbClr val="FFC000"/>
                </a:solidFill>
              </a:rPr>
              <a:t>,11</a:t>
            </a:r>
            <a:r>
              <a:rPr lang="el-GR" baseline="30000" dirty="0">
                <a:solidFill>
                  <a:srgbClr val="FFC000"/>
                </a:solidFill>
              </a:rPr>
              <a:t>ο</a:t>
            </a:r>
            <a:r>
              <a:rPr lang="el-GR" dirty="0">
                <a:solidFill>
                  <a:srgbClr val="FFC000"/>
                </a:solidFill>
              </a:rPr>
              <a:t>, 13</a:t>
            </a:r>
            <a:r>
              <a:rPr lang="el-GR" baseline="30000" dirty="0">
                <a:solidFill>
                  <a:srgbClr val="FFC000"/>
                </a:solidFill>
              </a:rPr>
              <a:t>ο</a:t>
            </a:r>
            <a:r>
              <a:rPr lang="el-GR" dirty="0">
                <a:solidFill>
                  <a:srgbClr val="FFC000"/>
                </a:solidFill>
              </a:rPr>
              <a:t>, 17</a:t>
            </a:r>
            <a:r>
              <a:rPr lang="el-GR" baseline="30000" dirty="0">
                <a:solidFill>
                  <a:srgbClr val="FFC000"/>
                </a:solidFill>
              </a:rPr>
              <a:t>ο</a:t>
            </a:r>
            <a:r>
              <a:rPr lang="el-GR" dirty="0">
                <a:solidFill>
                  <a:srgbClr val="FFC000"/>
                </a:solidFill>
              </a:rPr>
              <a:t>),2019-2020</a:t>
            </a:r>
          </a:p>
        </p:txBody>
      </p:sp>
    </p:spTree>
    <p:extLst>
      <p:ext uri="{BB962C8B-B14F-4D97-AF65-F5344CB8AC3E}">
        <p14:creationId xmlns:p14="http://schemas.microsoft.com/office/powerpoint/2010/main" val="2602688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11025C-A175-4DB2-8C8A-58E0CA63C1B9}"/>
              </a:ext>
            </a:extLst>
          </p:cNvPr>
          <p:cNvSpPr>
            <a:spLocks noGrp="1"/>
          </p:cNvSpPr>
          <p:nvPr>
            <p:ph type="title"/>
          </p:nvPr>
        </p:nvSpPr>
        <p:spPr/>
        <p:txBody>
          <a:bodyPr/>
          <a:lstStyle/>
          <a:p>
            <a:r>
              <a:rPr lang="el-GR" dirty="0">
                <a:solidFill>
                  <a:srgbClr val="FF0000"/>
                </a:solidFill>
              </a:rPr>
              <a:t>ΕΥΧΑΡΙΣΤΟΎΜΕ ΠΟΛΎ</a:t>
            </a:r>
          </a:p>
        </p:txBody>
      </p:sp>
      <p:sp>
        <p:nvSpPr>
          <p:cNvPr id="3" name="Θέση περιεχομένου 2">
            <a:extLst>
              <a:ext uri="{FF2B5EF4-FFF2-40B4-BE49-F238E27FC236}">
                <a16:creationId xmlns:a16="http://schemas.microsoft.com/office/drawing/2014/main" id="{35A73D29-A9CC-4A02-ABC3-4CB3ED0F445C}"/>
              </a:ext>
            </a:extLst>
          </p:cNvPr>
          <p:cNvSpPr>
            <a:spLocks noGrp="1"/>
          </p:cNvSpPr>
          <p:nvPr>
            <p:ph idx="1"/>
          </p:nvPr>
        </p:nvSpPr>
        <p:spPr/>
        <p:txBody>
          <a:bodyPr/>
          <a:lstStyle/>
          <a:p>
            <a:r>
              <a:rPr lang="el-GR" dirty="0">
                <a:solidFill>
                  <a:srgbClr val="FFC000"/>
                </a:solidFill>
              </a:rPr>
              <a:t>ΟΛΟΗΜΕΡΑ ΔΗΜΟΤΙΚΑ ΚΑΛΑΜΑΡΙΑΣ </a:t>
            </a:r>
          </a:p>
          <a:p>
            <a:r>
              <a:rPr lang="el-GR" dirty="0">
                <a:solidFill>
                  <a:srgbClr val="FFC000"/>
                </a:solidFill>
              </a:rPr>
              <a:t>3</a:t>
            </a:r>
            <a:r>
              <a:rPr lang="el-GR" baseline="30000" dirty="0">
                <a:solidFill>
                  <a:srgbClr val="FFC000"/>
                </a:solidFill>
              </a:rPr>
              <a:t>Ο</a:t>
            </a:r>
            <a:r>
              <a:rPr lang="el-GR" dirty="0">
                <a:solidFill>
                  <a:srgbClr val="FFC000"/>
                </a:solidFill>
              </a:rPr>
              <a:t> ΔΣ ΚΑΛΑΜΑΡΙΑΣ</a:t>
            </a:r>
          </a:p>
          <a:p>
            <a:r>
              <a:rPr lang="el-GR" dirty="0">
                <a:solidFill>
                  <a:srgbClr val="FFC000"/>
                </a:solidFill>
              </a:rPr>
              <a:t>10</a:t>
            </a:r>
            <a:r>
              <a:rPr lang="el-GR" baseline="30000" dirty="0">
                <a:solidFill>
                  <a:srgbClr val="FFC000"/>
                </a:solidFill>
              </a:rPr>
              <a:t>Ο</a:t>
            </a:r>
            <a:r>
              <a:rPr lang="el-GR" dirty="0">
                <a:solidFill>
                  <a:srgbClr val="FFC000"/>
                </a:solidFill>
              </a:rPr>
              <a:t> ΔΣ ΚΑΛΑΜΑΡΙΑΣ</a:t>
            </a:r>
          </a:p>
          <a:p>
            <a:r>
              <a:rPr lang="el-GR" dirty="0">
                <a:solidFill>
                  <a:srgbClr val="FFC000"/>
                </a:solidFill>
              </a:rPr>
              <a:t>11</a:t>
            </a:r>
            <a:r>
              <a:rPr lang="el-GR" baseline="30000" dirty="0">
                <a:solidFill>
                  <a:srgbClr val="FFC000"/>
                </a:solidFill>
              </a:rPr>
              <a:t>Ο</a:t>
            </a:r>
            <a:r>
              <a:rPr lang="el-GR" dirty="0">
                <a:solidFill>
                  <a:srgbClr val="FFC000"/>
                </a:solidFill>
              </a:rPr>
              <a:t> ΔΣ ΚΑΛΑΜΑΡΙΑΣ</a:t>
            </a:r>
          </a:p>
          <a:p>
            <a:r>
              <a:rPr lang="el-GR" dirty="0">
                <a:solidFill>
                  <a:srgbClr val="FFC000"/>
                </a:solidFill>
              </a:rPr>
              <a:t>13</a:t>
            </a:r>
            <a:r>
              <a:rPr lang="el-GR" baseline="30000" dirty="0">
                <a:solidFill>
                  <a:srgbClr val="FFC000"/>
                </a:solidFill>
              </a:rPr>
              <a:t>Ο</a:t>
            </a:r>
            <a:r>
              <a:rPr lang="el-GR" dirty="0">
                <a:solidFill>
                  <a:srgbClr val="FFC000"/>
                </a:solidFill>
              </a:rPr>
              <a:t> ΔΣ ΚΑΛΑΜΑΡΙΑΣ</a:t>
            </a:r>
          </a:p>
          <a:p>
            <a:r>
              <a:rPr lang="el-GR" dirty="0">
                <a:solidFill>
                  <a:srgbClr val="FFC000"/>
                </a:solidFill>
              </a:rPr>
              <a:t>17</a:t>
            </a:r>
            <a:r>
              <a:rPr lang="el-GR" baseline="30000" dirty="0">
                <a:solidFill>
                  <a:srgbClr val="FFC000"/>
                </a:solidFill>
              </a:rPr>
              <a:t>Ο</a:t>
            </a:r>
            <a:r>
              <a:rPr lang="el-GR" dirty="0">
                <a:solidFill>
                  <a:srgbClr val="FFC000"/>
                </a:solidFill>
              </a:rPr>
              <a:t> ΔΣ ΚΑΛΑΜΑΡΙΑΣ</a:t>
            </a:r>
          </a:p>
        </p:txBody>
      </p:sp>
    </p:spTree>
    <p:extLst>
      <p:ext uri="{BB962C8B-B14F-4D97-AF65-F5344CB8AC3E}">
        <p14:creationId xmlns:p14="http://schemas.microsoft.com/office/powerpoint/2010/main" val="3429517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EF7B77-C59D-45DE-B3AF-04AA56865F1E}"/>
              </a:ext>
            </a:extLst>
          </p:cNvPr>
          <p:cNvSpPr>
            <a:spLocks noGrp="1"/>
          </p:cNvSpPr>
          <p:nvPr>
            <p:ph type="title"/>
          </p:nvPr>
        </p:nvSpPr>
        <p:spPr/>
        <p:txBody>
          <a:bodyPr/>
          <a:lstStyle/>
          <a:p>
            <a:r>
              <a:rPr lang="el-GR" dirty="0">
                <a:solidFill>
                  <a:srgbClr val="C00000"/>
                </a:solidFill>
              </a:rPr>
              <a:t>Και τελικά πως ζωντανεύει ένα βιβλίο</a:t>
            </a:r>
            <a:r>
              <a:rPr lang="en-US" dirty="0">
                <a:solidFill>
                  <a:srgbClr val="C00000"/>
                </a:solidFill>
              </a:rPr>
              <a:t>;</a:t>
            </a:r>
            <a:endParaRPr lang="el-GR" dirty="0">
              <a:solidFill>
                <a:srgbClr val="C00000"/>
              </a:solidFill>
            </a:endParaRPr>
          </a:p>
        </p:txBody>
      </p:sp>
      <p:sp>
        <p:nvSpPr>
          <p:cNvPr id="3" name="Θέση περιεχομένου 2">
            <a:extLst>
              <a:ext uri="{FF2B5EF4-FFF2-40B4-BE49-F238E27FC236}">
                <a16:creationId xmlns:a16="http://schemas.microsoft.com/office/drawing/2014/main" id="{E9972552-5D48-4718-9616-2FA19D8EE8CB}"/>
              </a:ext>
            </a:extLst>
          </p:cNvPr>
          <p:cNvSpPr>
            <a:spLocks noGrp="1"/>
          </p:cNvSpPr>
          <p:nvPr>
            <p:ph idx="1"/>
          </p:nvPr>
        </p:nvSpPr>
        <p:spPr/>
        <p:txBody>
          <a:bodyPr/>
          <a:lstStyle/>
          <a:p>
            <a:r>
              <a:rPr lang="el-GR" dirty="0">
                <a:solidFill>
                  <a:srgbClr val="7030A0"/>
                </a:solidFill>
              </a:rPr>
              <a:t>Ένα βιβλίο και ιδιαίτερα παιδικό και μια ιστορία ζωντανεύει όταν μπορεί να μιλήσει στην ψυχή των παιδιών, να κινητοποιήσει τη φαντασία τους και να κάνει τα παιδιά μέρος της ιστορίας, δηλαδή να τα μεταφέρει νοερά σε έναν άλλο κόσμο, όπου μπορούν να δουν τον εαυτό τους να φέρει κάποιο ρόλο στην ιστορία υπαρκτό ή αναδυόμενο </a:t>
            </a:r>
          </a:p>
          <a:p>
            <a:r>
              <a:rPr lang="el-GR" dirty="0">
                <a:solidFill>
                  <a:srgbClr val="7030A0"/>
                </a:solidFill>
              </a:rPr>
              <a:t>Θυμάστε που μιλούσαμε για την ειδοποιό διαφορά μεταξύ ανάγνωσης και αφήγησης</a:t>
            </a:r>
          </a:p>
          <a:p>
            <a:r>
              <a:rPr lang="el-GR" dirty="0">
                <a:solidFill>
                  <a:srgbClr val="7030A0"/>
                </a:solidFill>
              </a:rPr>
              <a:t>Για να πραγματοποιηθεί λοιπόν αυτό το ζωντάνεμα της ιστορίας και από ένα απλό ανάγνωσμα να μετατραπεί σε βίωμα βοηθούν κάποιες τεχνικές που λειτουργούν ως γεφυροποιοί παράγοντες</a:t>
            </a:r>
          </a:p>
        </p:txBody>
      </p:sp>
    </p:spTree>
    <p:extLst>
      <p:ext uri="{BB962C8B-B14F-4D97-AF65-F5344CB8AC3E}">
        <p14:creationId xmlns:p14="http://schemas.microsoft.com/office/powerpoint/2010/main" val="43047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21C5D1-A8E0-4B7E-B78C-432986ADEFC9}"/>
              </a:ext>
            </a:extLst>
          </p:cNvPr>
          <p:cNvSpPr>
            <a:spLocks noGrp="1"/>
          </p:cNvSpPr>
          <p:nvPr>
            <p:ph type="title"/>
          </p:nvPr>
        </p:nvSpPr>
        <p:spPr/>
        <p:txBody>
          <a:bodyPr/>
          <a:lstStyle/>
          <a:p>
            <a:r>
              <a:rPr lang="el-GR" dirty="0">
                <a:solidFill>
                  <a:srgbClr val="C00000"/>
                </a:solidFill>
              </a:rPr>
              <a:t>Τεχνικές αναπαράστασησ </a:t>
            </a:r>
          </a:p>
        </p:txBody>
      </p:sp>
      <p:sp>
        <p:nvSpPr>
          <p:cNvPr id="3" name="Θέση περιεχομένου 2">
            <a:extLst>
              <a:ext uri="{FF2B5EF4-FFF2-40B4-BE49-F238E27FC236}">
                <a16:creationId xmlns:a16="http://schemas.microsoft.com/office/drawing/2014/main" id="{80D562E7-3CE7-48A6-98A4-D5AF6985ACBF}"/>
              </a:ext>
            </a:extLst>
          </p:cNvPr>
          <p:cNvSpPr>
            <a:spLocks noGrp="1"/>
          </p:cNvSpPr>
          <p:nvPr>
            <p:ph idx="1"/>
          </p:nvPr>
        </p:nvSpPr>
        <p:spPr/>
        <p:txBody>
          <a:bodyPr>
            <a:normAutofit fontScale="92500" lnSpcReduction="10000"/>
          </a:bodyPr>
          <a:lstStyle/>
          <a:p>
            <a:r>
              <a:rPr lang="el-GR" dirty="0">
                <a:solidFill>
                  <a:srgbClr val="7030A0"/>
                </a:solidFill>
              </a:rPr>
              <a:t>Ουσιαστικά είναι τα μέσα να προσεγγίσουμε ένα βιβλίο και μια παιδική ιστορία με έναν τρόπο εφευρετικό που θα μας δώσει τη δυνατότητα να το ανακαλύψουμε εκ των έσω και όχι ως εξωτερικοί παρατηρητές</a:t>
            </a:r>
          </a:p>
          <a:p>
            <a:r>
              <a:rPr lang="el-GR" dirty="0">
                <a:solidFill>
                  <a:srgbClr val="7030A0"/>
                </a:solidFill>
              </a:rPr>
              <a:t>Οι μικροί αναγνώστες άσχετα από την ηλικία τους θα έχουν με αυτό τον τρόπο την ευκαιρία να οργανώσουν τη σκέψη τους και να κατανοήσουν πως τελικά ένας συγγραφέας φτιάχνει μια ιστορία, θα μπουν επομένως στη διαδικασία να αναλύσουν μια ιστορία στα επιμέρους στοιχεία της</a:t>
            </a:r>
          </a:p>
          <a:p>
            <a:r>
              <a:rPr lang="el-GR" dirty="0">
                <a:solidFill>
                  <a:srgbClr val="7030A0"/>
                </a:solidFill>
              </a:rPr>
              <a:t>Αυτές οι τεχνικές περιλαμβάνουν</a:t>
            </a:r>
            <a:r>
              <a:rPr lang="en-US" dirty="0">
                <a:solidFill>
                  <a:srgbClr val="7030A0"/>
                </a:solidFill>
              </a:rPr>
              <a:t>: </a:t>
            </a:r>
            <a:r>
              <a:rPr lang="el-GR" dirty="0">
                <a:solidFill>
                  <a:srgbClr val="7030A0"/>
                </a:solidFill>
              </a:rPr>
              <a:t>την κατανόηση του περιεχομένου από εξωτερικά στοιχεία ενός βιβλίου, την αλληλουχία της πλοκής των γεγονότων της ιστορίας, την ικανότητα περιγραφικής απόδοσης του περιεχομένου μέσα από ερωτήσεις, τον αυθόρμητο συλλογισμό των παιδιών στο άκουσμα της ιστορίας, την παραγωγή υλικού για εκπαιδευτικό παιχνίδι με έναυσμα την παιδική ιστορία, τη δημιουργία λέσχης βιβλίου</a:t>
            </a:r>
            <a:r>
              <a:rPr lang="en-US" dirty="0">
                <a:solidFill>
                  <a:srgbClr val="7030A0"/>
                </a:solidFill>
              </a:rPr>
              <a:t> </a:t>
            </a:r>
            <a:r>
              <a:rPr lang="el-GR" dirty="0">
                <a:solidFill>
                  <a:srgbClr val="7030A0"/>
                </a:solidFill>
              </a:rPr>
              <a:t>με φίλους</a:t>
            </a:r>
            <a:r>
              <a:rPr lang="en-US" dirty="0">
                <a:solidFill>
                  <a:srgbClr val="7030A0"/>
                </a:solidFill>
              </a:rPr>
              <a:t>,</a:t>
            </a:r>
            <a:r>
              <a:rPr lang="el-GR" dirty="0">
                <a:solidFill>
                  <a:srgbClr val="7030A0"/>
                </a:solidFill>
              </a:rPr>
              <a:t> και την παρακολούθηση παρουσιάσεων βιβλίου από τον/την ίδιο/α τον συγγραφέα</a:t>
            </a:r>
          </a:p>
        </p:txBody>
      </p:sp>
    </p:spTree>
    <p:extLst>
      <p:ext uri="{BB962C8B-B14F-4D97-AF65-F5344CB8AC3E}">
        <p14:creationId xmlns:p14="http://schemas.microsoft.com/office/powerpoint/2010/main" val="2227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9ACC33-E4F5-493E-B876-F0B8887E4F3D}"/>
              </a:ext>
            </a:extLst>
          </p:cNvPr>
          <p:cNvSpPr>
            <a:spLocks noGrp="1"/>
          </p:cNvSpPr>
          <p:nvPr>
            <p:ph type="title"/>
          </p:nvPr>
        </p:nvSpPr>
        <p:spPr/>
        <p:txBody>
          <a:bodyPr/>
          <a:lstStyle/>
          <a:p>
            <a:r>
              <a:rPr lang="el-GR" dirty="0">
                <a:solidFill>
                  <a:srgbClr val="C00000"/>
                </a:solidFill>
              </a:rPr>
              <a:t>ΜΑΝΤΕΎΩ ΤΗΝ ΙΣΤΟΡΊΑ-ΔΡΑΣΤΗΡΙΌΤΗΤΑ 1</a:t>
            </a:r>
            <a:r>
              <a:rPr lang="el-GR" baseline="30000" dirty="0">
                <a:solidFill>
                  <a:srgbClr val="C00000"/>
                </a:solidFill>
              </a:rPr>
              <a:t>Η</a:t>
            </a:r>
            <a:r>
              <a:rPr lang="el-GR" dirty="0">
                <a:solidFill>
                  <a:srgbClr val="C00000"/>
                </a:solidFill>
              </a:rPr>
              <a:t> ΜΈΡΑ</a:t>
            </a:r>
          </a:p>
        </p:txBody>
      </p:sp>
      <p:sp>
        <p:nvSpPr>
          <p:cNvPr id="3" name="Θέση περιεχομένου 2">
            <a:extLst>
              <a:ext uri="{FF2B5EF4-FFF2-40B4-BE49-F238E27FC236}">
                <a16:creationId xmlns:a16="http://schemas.microsoft.com/office/drawing/2014/main" id="{D1A390E3-45F9-4D57-BB27-908C3C981D7A}"/>
              </a:ext>
            </a:extLst>
          </p:cNvPr>
          <p:cNvSpPr>
            <a:spLocks noGrp="1"/>
          </p:cNvSpPr>
          <p:nvPr>
            <p:ph idx="1"/>
          </p:nvPr>
        </p:nvSpPr>
        <p:spPr/>
        <p:txBody>
          <a:bodyPr>
            <a:normAutofit fontScale="92500" lnSpcReduction="20000"/>
          </a:bodyPr>
          <a:lstStyle/>
          <a:p>
            <a:r>
              <a:rPr lang="el-GR" dirty="0">
                <a:solidFill>
                  <a:srgbClr val="7030A0"/>
                </a:solidFill>
              </a:rPr>
              <a:t>Μπορεί να έχετε βρεθεί σε βιβλιοπωλείο προσπαθώντας να επιλέξετε ένα βιβλίο ανάμεσα σε άλλα, συνήθως κοιτάζουμε τον τίτλο, το εξώφυλλο, την εικονογράφηση, την περίληψη, το βιογραφικό σημείωμα του συγγραφέα για να καταλάβουμε περισσότερα στοιχεία και να το επιλέξουμε</a:t>
            </a:r>
          </a:p>
          <a:p>
            <a:r>
              <a:rPr lang="el-GR" dirty="0">
                <a:solidFill>
                  <a:srgbClr val="7030A0"/>
                </a:solidFill>
              </a:rPr>
              <a:t>Ένα διασκεδαστικό παιχνίδι λοιπόν στο σπίτι με την οικογένεια ή σε παιδικό πάρτι με φίλους ή στην τάξη με τους συμμαθητές μας είναι να επιλέξετε ένα βιβλίο άγνωστο σε όλους σας ή να χωριστείτε σε ομάδες επιλέγοντας διαφορετικά βιβλία</a:t>
            </a:r>
          </a:p>
          <a:p>
            <a:r>
              <a:rPr lang="el-GR" dirty="0">
                <a:solidFill>
                  <a:srgbClr val="7030A0"/>
                </a:solidFill>
              </a:rPr>
              <a:t>Στη συνέχεια μπορείτε να ορίσετε ποια θα είναι τα στοιχεία που θα σας οδηγήσουν στο να μαντέψετε την ιστορία του βιβλίου που επιλέξατε, όπως τον τίτλο, τις εικόνες, το εξώφυλλο, την περίληψη, τα περιεχόμενα, μια κριτική βιβλίου, τον πρόλογο/εισαγωγή και να τα μοιράσετε μεταξύ σας</a:t>
            </a:r>
          </a:p>
          <a:p>
            <a:r>
              <a:rPr lang="el-GR" dirty="0">
                <a:solidFill>
                  <a:srgbClr val="7030A0"/>
                </a:solidFill>
              </a:rPr>
              <a:t>Προσοχή ο καθένας ή η κάθε ομάδα θα έχει στη διάθεσή του από τα παραπάνω ένα στοιχείο της ιστορίας να περιεργαστεί για να φτάσει ουσιαστικά στην ανασκευή της βασικής ιστορίας</a:t>
            </a:r>
          </a:p>
          <a:p>
            <a:r>
              <a:rPr lang="el-GR" dirty="0">
                <a:solidFill>
                  <a:srgbClr val="7030A0"/>
                </a:solidFill>
              </a:rPr>
              <a:t>Οι πιθανές αποκλίσεις από την βασική ιστορία θα σας κάνουν να ανακαλύψετε ότι όλοι έχουμε μέσα μας έναν εν δυνάμει συγγραφέα</a:t>
            </a:r>
          </a:p>
        </p:txBody>
      </p:sp>
    </p:spTree>
    <p:extLst>
      <p:ext uri="{BB962C8B-B14F-4D97-AF65-F5344CB8AC3E}">
        <p14:creationId xmlns:p14="http://schemas.microsoft.com/office/powerpoint/2010/main" val="3730316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D7697E-8835-4C75-B2CC-F52266FCCE55}"/>
              </a:ext>
            </a:extLst>
          </p:cNvPr>
          <p:cNvSpPr>
            <a:spLocks noGrp="1"/>
          </p:cNvSpPr>
          <p:nvPr>
            <p:ph type="title"/>
          </p:nvPr>
        </p:nvSpPr>
        <p:spPr/>
        <p:txBody>
          <a:bodyPr>
            <a:normAutofit fontScale="90000"/>
          </a:bodyPr>
          <a:lstStyle/>
          <a:p>
            <a:r>
              <a:rPr lang="el-GR" dirty="0">
                <a:solidFill>
                  <a:srgbClr val="C00000"/>
                </a:solidFill>
              </a:rPr>
              <a:t>Η ΤΈΧΝΗ Της ΔΙΑΤΎΠΩΣΗΣ ΕΡΩΤΉΣΕΩΝ-ΔΡΑΣΤΗΡΙΌΤΗΤΑ 2Η ΜΕΡΑ </a:t>
            </a:r>
          </a:p>
        </p:txBody>
      </p:sp>
      <p:sp>
        <p:nvSpPr>
          <p:cNvPr id="3" name="Θέση περιεχομένου 2">
            <a:extLst>
              <a:ext uri="{FF2B5EF4-FFF2-40B4-BE49-F238E27FC236}">
                <a16:creationId xmlns:a16="http://schemas.microsoft.com/office/drawing/2014/main" id="{FA6A0A38-179B-43D0-8516-1F91DA0BAEA3}"/>
              </a:ext>
            </a:extLst>
          </p:cNvPr>
          <p:cNvSpPr>
            <a:spLocks noGrp="1"/>
          </p:cNvSpPr>
          <p:nvPr>
            <p:ph idx="1"/>
          </p:nvPr>
        </p:nvSpPr>
        <p:spPr/>
        <p:txBody>
          <a:bodyPr>
            <a:normAutofit fontScale="70000" lnSpcReduction="20000"/>
          </a:bodyPr>
          <a:lstStyle/>
          <a:p>
            <a:r>
              <a:rPr lang="el-GR" dirty="0">
                <a:solidFill>
                  <a:srgbClr val="7030A0"/>
                </a:solidFill>
              </a:rPr>
              <a:t>Μερικές φορές το να δεχτούμε ερωτήματα σε όποια ηλικία και αν βρισκόμαστε γίνεται αντιληπτό ως κάτι απειλητικό</a:t>
            </a:r>
          </a:p>
          <a:p>
            <a:r>
              <a:rPr lang="el-GR" dirty="0">
                <a:solidFill>
                  <a:srgbClr val="7030A0"/>
                </a:solidFill>
              </a:rPr>
              <a:t>Σκεφτείτε πως μπορεί να το εκλαμβάνουν τα παιδιά ιδιαίτερα όταν τους ζητείται να απαντήσουν μέσα στην τάξη μπροστά σε κοινό και με σκοπό να αξιολογηθεί η κατανόηση από μέρους τους γνωστικών πληροφοριών</a:t>
            </a:r>
          </a:p>
          <a:p>
            <a:r>
              <a:rPr lang="el-GR" dirty="0">
                <a:solidFill>
                  <a:srgbClr val="7030A0"/>
                </a:solidFill>
              </a:rPr>
              <a:t>Μέσα από την αφήγηση των παιδικών ιστοριών και τη διατύπωση ερωτημάτων σχετικά με αυτές είναι δυνατό τα παιδιά να απευαισθητοποιηθούν πάνω στο θέμα του να νιώθουν ανασφάλεια να απαντούν σε ερωτήματα που τους τίθενται</a:t>
            </a:r>
          </a:p>
          <a:p>
            <a:r>
              <a:rPr lang="el-GR" dirty="0">
                <a:solidFill>
                  <a:srgbClr val="7030A0"/>
                </a:solidFill>
              </a:rPr>
              <a:t>Έχει σημασία η διατύπωση των ερωτημάτων να έχει το ύφος της ανοιχτής ακρόασης με την έννοια ότι ως αφηγητές ενδιαφερόμαστε να ακούσουμε τη γνώμη, τις απόψεις, τις σκέψεις και τα συναισθήματα των παιδιών μετά το άκουσμα της ιστορίας. Σημασία έχει η συλλογιστική τους, ο τρόπος που στέκονται απέναντι στα θέματα σε επίπεδο ηθικής και κριτικής σκέψης</a:t>
            </a:r>
          </a:p>
          <a:p>
            <a:r>
              <a:rPr lang="el-GR" dirty="0">
                <a:solidFill>
                  <a:srgbClr val="7030A0"/>
                </a:solidFill>
              </a:rPr>
              <a:t>Επομένως οι ερωτήσεις μας είναι ενδιαφέρον να είναι γύρω από τα συναισθήματα που προκάλεσε η ιστορία, τον κεντρικό ήρωα και όσα ενσαρκώνει, την ελκυστικότητα του κειμένου και της αφήγησής του, το περιεχόμενο και τη συνοχή του, την εικονογράφηση, τις γενικότερες γνώσεις που μπορεί να πλαισιώνουν την πλοκή, το ύφος της γλώσσας</a:t>
            </a:r>
          </a:p>
          <a:p>
            <a:r>
              <a:rPr lang="el-GR" dirty="0">
                <a:solidFill>
                  <a:srgbClr val="7030A0"/>
                </a:solidFill>
              </a:rPr>
              <a:t>Κάποιες ερωτήσεις λοιπόν αναπόφευκτα θα είναι πιο ευέλικτες και άλλες περισσότερο κατευθυντικές με σκοπό να εκμαιεύσουν συγκεκριμένες πληροφορίες που σχετίζονται με την κατανόηση του κειμένου</a:t>
            </a:r>
          </a:p>
          <a:p>
            <a:r>
              <a:rPr lang="el-GR" dirty="0">
                <a:solidFill>
                  <a:srgbClr val="7030A0"/>
                </a:solidFill>
              </a:rPr>
              <a:t>Η ισορροπία μεταξύ τους είναι σημαντική, ώστε το παιδί να μην αντιληφθεί το ανάγνωσμα ως ακόμα μια περίσταση αξιολόγησης των πληροφοριών που αποκόμισε, αλλά μια περίσταση εκ βαθέων συζήτησης και αυτοέκφρασης</a:t>
            </a:r>
          </a:p>
        </p:txBody>
      </p:sp>
    </p:spTree>
    <p:extLst>
      <p:ext uri="{BB962C8B-B14F-4D97-AF65-F5344CB8AC3E}">
        <p14:creationId xmlns:p14="http://schemas.microsoft.com/office/powerpoint/2010/main" val="2249650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38D683-1087-472D-B0FD-077104358CAB}"/>
              </a:ext>
            </a:extLst>
          </p:cNvPr>
          <p:cNvSpPr>
            <a:spLocks noGrp="1"/>
          </p:cNvSpPr>
          <p:nvPr>
            <p:ph type="title"/>
          </p:nvPr>
        </p:nvSpPr>
        <p:spPr/>
        <p:txBody>
          <a:bodyPr>
            <a:normAutofit fontScale="90000"/>
          </a:bodyPr>
          <a:lstStyle/>
          <a:p>
            <a:r>
              <a:rPr lang="el-GR" dirty="0">
                <a:solidFill>
                  <a:srgbClr val="C00000"/>
                </a:solidFill>
              </a:rPr>
              <a:t>ΟΜΆΔΕΣ ΣΥΝΆΝΤΗΣΗΣ ΚΑΙ ΠΑΙΔΙΚΌ ΒΙΒΛΊΟ-ΔΡΑΣΤΗΡΙΌΤΗΤΑ 3</a:t>
            </a:r>
            <a:r>
              <a:rPr lang="el-GR" baseline="30000" dirty="0">
                <a:solidFill>
                  <a:srgbClr val="C00000"/>
                </a:solidFill>
              </a:rPr>
              <a:t>Η</a:t>
            </a:r>
            <a:r>
              <a:rPr lang="el-GR" dirty="0">
                <a:solidFill>
                  <a:srgbClr val="C00000"/>
                </a:solidFill>
              </a:rPr>
              <a:t> ΜΈΡΑ</a:t>
            </a:r>
          </a:p>
        </p:txBody>
      </p:sp>
      <p:sp>
        <p:nvSpPr>
          <p:cNvPr id="3" name="Θέση περιεχομένου 2">
            <a:extLst>
              <a:ext uri="{FF2B5EF4-FFF2-40B4-BE49-F238E27FC236}">
                <a16:creationId xmlns:a16="http://schemas.microsoft.com/office/drawing/2014/main" id="{4014673C-13F3-40DE-AE36-8DAEDDEAAC15}"/>
              </a:ext>
            </a:extLst>
          </p:cNvPr>
          <p:cNvSpPr>
            <a:spLocks noGrp="1"/>
          </p:cNvSpPr>
          <p:nvPr>
            <p:ph idx="1"/>
          </p:nvPr>
        </p:nvSpPr>
        <p:spPr/>
        <p:txBody>
          <a:bodyPr>
            <a:normAutofit fontScale="62500" lnSpcReduction="20000"/>
          </a:bodyPr>
          <a:lstStyle/>
          <a:p>
            <a:r>
              <a:rPr lang="el-GR" dirty="0">
                <a:solidFill>
                  <a:srgbClr val="7030A0"/>
                </a:solidFill>
              </a:rPr>
              <a:t>Έχουμε αναφερθεί ξανά στο ότι το παιδικό βιβλίο είναι ένα αξιόλογο ψυχοθεραπευτικό μέσο για την πρόληψη της ψυχικής υγείας των παιδιών</a:t>
            </a:r>
          </a:p>
          <a:p>
            <a:r>
              <a:rPr lang="el-GR" dirty="0">
                <a:solidFill>
                  <a:srgbClr val="7030A0"/>
                </a:solidFill>
              </a:rPr>
              <a:t>Οι παιδικές ιστορίες μέσα από τους αρχετυπικούς συμβολισμούς που κρύβουν αποτελούν προβολικά μέσα για την έκφραση του ψυχισμού των παιδιών</a:t>
            </a:r>
          </a:p>
          <a:p>
            <a:r>
              <a:rPr lang="el-GR" dirty="0">
                <a:solidFill>
                  <a:srgbClr val="7030A0"/>
                </a:solidFill>
              </a:rPr>
              <a:t>Έτσι λοιπόν είτε αξιοποιήσουμε μια παιδική ιστορία στο σπίτι με την οικογένειά μας, είτε στην τάξη με τους συμμαθητές μας θα είναι το ίδιο ενθαρρυντικό για να εκφράσει το παιδί σκέψεις και συναισθήματα σε διαφορετικό πλαίσιο</a:t>
            </a:r>
          </a:p>
          <a:p>
            <a:r>
              <a:rPr lang="el-GR" dirty="0">
                <a:solidFill>
                  <a:srgbClr val="7030A0"/>
                </a:solidFill>
              </a:rPr>
              <a:t>Χρειάζεται βέβαια να συντονίζει και να ηγείται της ομάδας συνάντησης κάποιος ενήλικας, ο οποίος θα έχει τον ρόλο του αφηγητή της παιδικής ιστορίας και στη συνέχεια θα δώσει τον λόγο στα παιδιά, ώστε να διατυπώσουν ερωτήσεις και να αναπτύξουν το συλλογισμό τους σχετικά ιδιαίτερα με συναισθήματά τους, τα οποία μπορεί και να τα συνδέσουν με βιώματά τους</a:t>
            </a:r>
          </a:p>
          <a:p>
            <a:r>
              <a:rPr lang="el-GR" dirty="0">
                <a:solidFill>
                  <a:srgbClr val="7030A0"/>
                </a:solidFill>
              </a:rPr>
              <a:t>Σημασία έχει να ενθαρρυνθούν τα παιδιά να εκφραστούν αυθόρμητα, χωρίς να υπάρχει λάθος ή σωστό, σε ένα κλίμα αποδοχής και κατανόησης</a:t>
            </a:r>
          </a:p>
          <a:p>
            <a:r>
              <a:rPr lang="el-GR" dirty="0">
                <a:solidFill>
                  <a:srgbClr val="7030A0"/>
                </a:solidFill>
              </a:rPr>
              <a:t>Πολλές φορές μάλιστα ο παραπάνω τρόπος είναι κατάλληλος, ώστε να επιλυθούν θέματα δυναμικής των μελών της ομάδας της τάξης και να αποκατασταθεί ένα ισορροπημένο συναισθηματικό κλίμα</a:t>
            </a:r>
          </a:p>
          <a:p>
            <a:r>
              <a:rPr lang="el-GR" dirty="0">
                <a:solidFill>
                  <a:srgbClr val="7030A0"/>
                </a:solidFill>
              </a:rPr>
              <a:t>Και επειδή έχουμε αναφέρει ξανά ότι η διαμόρφωση του χώρου παίζει μεγάλο ρόλο, καθίστε σε κύκλο ακόμα και μέσα στην αίθουσα χωρίς εμπόδια μπροστά σας (πχ θρανία) και χωρίς αρχή η τέλος και χωρίς κορυφή, ώστε όλοι να νιώθετε ισότιμα και άνετα στο να εκφραστείτε </a:t>
            </a:r>
          </a:p>
          <a:p>
            <a:r>
              <a:rPr lang="el-GR" dirty="0">
                <a:solidFill>
                  <a:srgbClr val="7030A0"/>
                </a:solidFill>
              </a:rPr>
              <a:t>Μπορείτε ακόμα να δώσετε την επιλογή στα παιδιά να επιλέξουν κάποιο μικρό αντικείμενο για το οποίο να εξιστορήσουν μια δική τους αφήγηση, νομίζω ότι θα εκπλαγείτε από τα προβολικά στοιχεία που θα προκύψουν στην ιστορία και πως θα ταυτιστεί ο εαυτός τους με το κάθε αντικείμενο που επέλεξαν μετά το άκουσμα της παιδικής ιστορίας που αφηγηθήκατε</a:t>
            </a:r>
            <a:endParaRPr lang="el-GR" dirty="0"/>
          </a:p>
        </p:txBody>
      </p:sp>
    </p:spTree>
    <p:extLst>
      <p:ext uri="{BB962C8B-B14F-4D97-AF65-F5344CB8AC3E}">
        <p14:creationId xmlns:p14="http://schemas.microsoft.com/office/powerpoint/2010/main" val="626672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1CA6F3-62BB-4364-ACE4-B5CD2E3CDDC7}"/>
              </a:ext>
            </a:extLst>
          </p:cNvPr>
          <p:cNvSpPr>
            <a:spLocks noGrp="1"/>
          </p:cNvSpPr>
          <p:nvPr>
            <p:ph type="title"/>
          </p:nvPr>
        </p:nvSpPr>
        <p:spPr/>
        <p:txBody>
          <a:bodyPr>
            <a:normAutofit fontScale="90000"/>
          </a:bodyPr>
          <a:lstStyle/>
          <a:p>
            <a:r>
              <a:rPr lang="el-GR" dirty="0">
                <a:solidFill>
                  <a:srgbClr val="C00000"/>
                </a:solidFill>
              </a:rPr>
              <a:t>ΛΈΣΧΗ ΒΙΒΛΊΟΥ ΚΑΙ ΣΧΟΛΙΚΉ ΒΙΒΛΙΟΘΉΚΗ-δραστηριότητα 4</a:t>
            </a:r>
            <a:r>
              <a:rPr lang="el-GR" baseline="30000" dirty="0">
                <a:solidFill>
                  <a:srgbClr val="C00000"/>
                </a:solidFill>
              </a:rPr>
              <a:t>η</a:t>
            </a:r>
            <a:r>
              <a:rPr lang="el-GR" dirty="0">
                <a:solidFill>
                  <a:srgbClr val="C00000"/>
                </a:solidFill>
              </a:rPr>
              <a:t> μΈρα</a:t>
            </a:r>
          </a:p>
        </p:txBody>
      </p:sp>
      <p:sp>
        <p:nvSpPr>
          <p:cNvPr id="3" name="Θέση περιεχομένου 2">
            <a:extLst>
              <a:ext uri="{FF2B5EF4-FFF2-40B4-BE49-F238E27FC236}">
                <a16:creationId xmlns:a16="http://schemas.microsoft.com/office/drawing/2014/main" id="{CD53CF7E-F829-498E-AAD6-EB74F0E8A31B}"/>
              </a:ext>
            </a:extLst>
          </p:cNvPr>
          <p:cNvSpPr>
            <a:spLocks noGrp="1"/>
          </p:cNvSpPr>
          <p:nvPr>
            <p:ph idx="1"/>
          </p:nvPr>
        </p:nvSpPr>
        <p:spPr/>
        <p:txBody>
          <a:bodyPr>
            <a:normAutofit fontScale="70000" lnSpcReduction="20000"/>
          </a:bodyPr>
          <a:lstStyle/>
          <a:p>
            <a:r>
              <a:rPr lang="el-GR" dirty="0">
                <a:solidFill>
                  <a:srgbClr val="7030A0"/>
                </a:solidFill>
              </a:rPr>
              <a:t>Υπάρχουν παιδιά που πραγματικά είναι λάτρεις του παιδικού βιβλίου και υπάρχουν αξιόλογες σχολικές βιβλιοθήκες</a:t>
            </a:r>
          </a:p>
          <a:p>
            <a:r>
              <a:rPr lang="el-GR" dirty="0">
                <a:solidFill>
                  <a:srgbClr val="7030A0"/>
                </a:solidFill>
              </a:rPr>
              <a:t>Βέβαια εμείς μέσα από αυτό το </a:t>
            </a:r>
            <a:r>
              <a:rPr lang="en-US" dirty="0">
                <a:solidFill>
                  <a:srgbClr val="7030A0"/>
                </a:solidFill>
              </a:rPr>
              <a:t>project</a:t>
            </a:r>
            <a:r>
              <a:rPr lang="el-GR" dirty="0">
                <a:solidFill>
                  <a:srgbClr val="7030A0"/>
                </a:solidFill>
              </a:rPr>
              <a:t> ουσιαστικά θέλουμε να τονίσουμε ότι το βιβλίο αποτελεί ένα έναυσμα για την εσωτερική μας εξέλιξη και αυτό που έχει σημασία είναι ο βηματισμός προς τα εμπρός</a:t>
            </a:r>
          </a:p>
          <a:p>
            <a:r>
              <a:rPr lang="el-GR" dirty="0">
                <a:solidFill>
                  <a:srgbClr val="7030A0"/>
                </a:solidFill>
              </a:rPr>
              <a:t>Μια λέσχη βιβλίου μπορεί να είναι μια υπέροχη δραστηριότητα που μπορεί να μοιραζόμαστε με μέλη της οικογένειάς μας, φίλους μας και μπορεί να γίνει πολύ δημιουργική στο σχολικό περιβάλλον αν τη συνδέσουμε με τη λειτουργία της σχολικής βιβλιοθήκης εφόσον υπάρχει στο σχολείο μας</a:t>
            </a:r>
          </a:p>
          <a:p>
            <a:r>
              <a:rPr lang="el-GR" dirty="0">
                <a:solidFill>
                  <a:srgbClr val="7030A0"/>
                </a:solidFill>
              </a:rPr>
              <a:t>Στις λέσχες βιβλίου συνήθως συζητούμε τα βιβλία που διαβάζουμε σε ορισμένα χρονικά διαστήματα, αναφέρουμε την περίληψη του βιβλίου, αναγιγνώσκουμε κάποιο αγαπημένο μας απόσπασμα, περιγράφουμε σημεία αγαπημένα και λιγότερο αγαπημένα. Θεωρώ ότι μπορεί επιπρόσθετα να λειτουργήσει και ως άσκηση της αφηγηματικής μας ικανότητας</a:t>
            </a:r>
          </a:p>
          <a:p>
            <a:r>
              <a:rPr lang="el-GR" dirty="0">
                <a:solidFill>
                  <a:srgbClr val="7030A0"/>
                </a:solidFill>
              </a:rPr>
              <a:t>Σε σύνδεση με τη σχολική βιβλιοθήκη μπορεί να ορίζονται ανά διαστήματα παιδιά-βοηθοί των υπεύθυνων των σχολικών βιβλιοθηκών, να γράφουν κριτικές βιβλίων που διάβασαν και να τις αναρτούν στα νέα της σχολικής βιβλιοθήκης ως προτάσεις για ανάγνωση, ή ακόμα μπορούν να οργανώσουν ένα αρχείο βιβλιοπαρουσίασης για τα υπάρχοντα βιβλία της σχολικής βιβλιοθήκης (το ίδιο μπορείτε να κάνετε και για τη βιβλιοθήκη του σπιτιού, όσο μεγάλη ή μικρή μπορεί να είναι)  </a:t>
            </a:r>
          </a:p>
          <a:p>
            <a:r>
              <a:rPr lang="el-GR" dirty="0">
                <a:solidFill>
                  <a:srgbClr val="7030A0"/>
                </a:solidFill>
              </a:rPr>
              <a:t>Τα λογοτεχνικά βραβεία στο τέλος της χρονιάς για την εμπλοκή των παιδιών στις παραπάνω δράσεις </a:t>
            </a:r>
            <a:r>
              <a:rPr lang="el-GR" dirty="0" err="1">
                <a:solidFill>
                  <a:srgbClr val="7030A0"/>
                </a:solidFill>
              </a:rPr>
              <a:t>ενθαρρύνουμ</a:t>
            </a:r>
            <a:r>
              <a:rPr lang="el-GR" dirty="0">
                <a:solidFill>
                  <a:srgbClr val="7030A0"/>
                </a:solidFill>
              </a:rPr>
              <a:t> τα παιδιά μερικές φορές να πειραματιστούν με τη συγγραφή ιστοριών</a:t>
            </a:r>
          </a:p>
        </p:txBody>
      </p:sp>
    </p:spTree>
    <p:extLst>
      <p:ext uri="{BB962C8B-B14F-4D97-AF65-F5344CB8AC3E}">
        <p14:creationId xmlns:p14="http://schemas.microsoft.com/office/powerpoint/2010/main" val="356724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8829CC-1274-4BFC-94D5-E5C0E5C0C5F7}"/>
              </a:ext>
            </a:extLst>
          </p:cNvPr>
          <p:cNvSpPr>
            <a:spLocks noGrp="1"/>
          </p:cNvSpPr>
          <p:nvPr>
            <p:ph type="title"/>
          </p:nvPr>
        </p:nvSpPr>
        <p:spPr/>
        <p:txBody>
          <a:bodyPr>
            <a:normAutofit fontScale="90000"/>
          </a:bodyPr>
          <a:lstStyle/>
          <a:p>
            <a:r>
              <a:rPr lang="el-GR" dirty="0">
                <a:solidFill>
                  <a:srgbClr val="C00000"/>
                </a:solidFill>
              </a:rPr>
              <a:t>Η συνάντηση με έναν συγγραφέα-δραστηριότητα 5</a:t>
            </a:r>
            <a:r>
              <a:rPr lang="el-GR" baseline="30000" dirty="0">
                <a:solidFill>
                  <a:srgbClr val="C00000"/>
                </a:solidFill>
              </a:rPr>
              <a:t>η</a:t>
            </a:r>
            <a:r>
              <a:rPr lang="el-GR" dirty="0">
                <a:solidFill>
                  <a:srgbClr val="C00000"/>
                </a:solidFill>
              </a:rPr>
              <a:t> μΈρα</a:t>
            </a:r>
          </a:p>
        </p:txBody>
      </p:sp>
      <p:sp>
        <p:nvSpPr>
          <p:cNvPr id="3" name="Θέση περιεχομένου 2">
            <a:extLst>
              <a:ext uri="{FF2B5EF4-FFF2-40B4-BE49-F238E27FC236}">
                <a16:creationId xmlns:a16="http://schemas.microsoft.com/office/drawing/2014/main" id="{30381D8E-B174-457B-9DE3-12269B6A038A}"/>
              </a:ext>
            </a:extLst>
          </p:cNvPr>
          <p:cNvSpPr>
            <a:spLocks noGrp="1"/>
          </p:cNvSpPr>
          <p:nvPr>
            <p:ph idx="1"/>
          </p:nvPr>
        </p:nvSpPr>
        <p:spPr/>
        <p:txBody>
          <a:bodyPr>
            <a:normAutofit fontScale="70000" lnSpcReduction="20000"/>
          </a:bodyPr>
          <a:lstStyle/>
          <a:p>
            <a:r>
              <a:rPr lang="el-GR" dirty="0">
                <a:solidFill>
                  <a:srgbClr val="7030A0"/>
                </a:solidFill>
              </a:rPr>
              <a:t>Η συνάντηση με έναν/μια συγγραφέα παιδικού βιβλίου συνήθως μπορεί να γίνει σε κάποιο βιβλιοπωλείο που οργανώνονται βιβλιοπαρουσιάσεις και όχι μόνο</a:t>
            </a:r>
          </a:p>
          <a:p>
            <a:r>
              <a:rPr lang="el-GR" dirty="0">
                <a:solidFill>
                  <a:srgbClr val="7030A0"/>
                </a:solidFill>
              </a:rPr>
              <a:t>Μια καλή ιδέα όμως είναι να οργανώσετε μια τέτοια συνάντηση στο σχολείο σας ή και στην τάξη σας με τον/τη δάσκαλο/α, τη διεύθυνση του σχολείου, ή και το σύλλογο γονέων </a:t>
            </a:r>
          </a:p>
          <a:p>
            <a:r>
              <a:rPr lang="el-GR" dirty="0">
                <a:solidFill>
                  <a:srgbClr val="7030A0"/>
                </a:solidFill>
              </a:rPr>
              <a:t>Έχει σημασία επίσης εσείς ως παιδιά να συμμετέχετε στην οργάνωση αυτής της πρόσκλησης του/της συγγραφέα στο σχολείο σας, διότι έρχεται για εσάς και επιθυμεί να ακούσει τις γνώμες σας και να κάνει διάλογο και συζήτηση μαζί σας. Ξέρετε οι μεγάλοι μαθαίνουν πολλά από σας, όσο μικρή και αν είναι η ηλικία σας και η άποψή σας μετράει και εμπνέει</a:t>
            </a:r>
          </a:p>
          <a:p>
            <a:r>
              <a:rPr lang="el-GR" dirty="0">
                <a:solidFill>
                  <a:srgbClr val="7030A0"/>
                </a:solidFill>
              </a:rPr>
              <a:t>Είναι τιμητικό να ξέρουμε ποιον/α προσκαλούμε, επειδή κάποιο έργο του/της μας ενέπνευσε και εμάς να δημιουργήσουμε κάτι σαν τάξη</a:t>
            </a:r>
          </a:p>
          <a:p>
            <a:r>
              <a:rPr lang="el-GR" dirty="0">
                <a:solidFill>
                  <a:srgbClr val="7030A0"/>
                </a:solidFill>
              </a:rPr>
              <a:t>Επίσης δίνει κίνητρο να δώσει προσοχή στην πρόσκλησή σας όταν η επιστολή είναι γνήσια, πηγαία, αυθόρμητη, ειλικρινής, προσωποποιημένη, όταν δηλαδή επικοινωνούμε στον άλλο τον λόγο της επίσκεψής του στο σχολείο μας, επειδή εκτιμούμε το έργο του</a:t>
            </a:r>
          </a:p>
          <a:p>
            <a:r>
              <a:rPr lang="el-GR" dirty="0">
                <a:solidFill>
                  <a:srgbClr val="7030A0"/>
                </a:solidFill>
              </a:rPr>
              <a:t>Δείχνει επίσης ‘επαγγελματισμό’ από μέρους σας αν ορίσετε μια ατζέντα ερωτήσεων χωρίς αυτό απαραίτητα να σημαίνει ότι στην πορεία της συζήτησης δε θα προκύψουν νέα ερωτήματα. Είναι όμως ιδιαίτερα συγκινητικό τα ερωτήματα αυτά να είναι δικά σας, όσο παιδικά και αν είναι, άλλωστε ένας συγγραφέας γράφει για παιδιά και είναι εκεί για εσάς. Φροντίστε επομένως και ο χώρος συνάντησης και συζήτησης να είναι φιλόξενος και οικείος</a:t>
            </a:r>
          </a:p>
          <a:p>
            <a:r>
              <a:rPr lang="el-GR" dirty="0">
                <a:solidFill>
                  <a:srgbClr val="7030A0"/>
                </a:solidFill>
              </a:rPr>
              <a:t>Μια τέτοια συνάντηση συνήθως ολοκληρώνεται με κάποιο αναμνηστικό δημιούργημα που θα θυμίζει σε εσάς ως μαθητές και στον συγγραφέα την επίσκεψη αυτή</a:t>
            </a:r>
          </a:p>
        </p:txBody>
      </p:sp>
    </p:spTree>
    <p:extLst>
      <p:ext uri="{BB962C8B-B14F-4D97-AF65-F5344CB8AC3E}">
        <p14:creationId xmlns:p14="http://schemas.microsoft.com/office/powerpoint/2010/main" val="4268852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07FC05-DFFE-4DDF-AEED-5DC463255B71}"/>
              </a:ext>
            </a:extLst>
          </p:cNvPr>
          <p:cNvSpPr>
            <a:spLocks noGrp="1"/>
          </p:cNvSpPr>
          <p:nvPr>
            <p:ph type="title"/>
          </p:nvPr>
        </p:nvSpPr>
        <p:spPr/>
        <p:txBody>
          <a:bodyPr/>
          <a:lstStyle/>
          <a:p>
            <a:r>
              <a:rPr lang="el-GR" dirty="0">
                <a:solidFill>
                  <a:srgbClr val="FF0000"/>
                </a:solidFill>
              </a:rPr>
              <a:t>ΒΙΒΛΙΟΓΡΑΦΊΑ</a:t>
            </a:r>
          </a:p>
        </p:txBody>
      </p:sp>
      <p:sp>
        <p:nvSpPr>
          <p:cNvPr id="3" name="Θέση περιεχομένου 2">
            <a:extLst>
              <a:ext uri="{FF2B5EF4-FFF2-40B4-BE49-F238E27FC236}">
                <a16:creationId xmlns:a16="http://schemas.microsoft.com/office/drawing/2014/main" id="{BEE3B9ED-A4A9-46A4-9439-656676C2203F}"/>
              </a:ext>
            </a:extLst>
          </p:cNvPr>
          <p:cNvSpPr>
            <a:spLocks noGrp="1"/>
          </p:cNvSpPr>
          <p:nvPr>
            <p:ph idx="1"/>
          </p:nvPr>
        </p:nvSpPr>
        <p:spPr/>
        <p:txBody>
          <a:bodyPr/>
          <a:lstStyle/>
          <a:p>
            <a:r>
              <a:rPr lang="el-GR" dirty="0">
                <a:solidFill>
                  <a:srgbClr val="FFC000"/>
                </a:solidFill>
              </a:rPr>
              <a:t>Μπρασέρ, Φ. (2014).1001  Δραστηριότητες για να αγαπήσω το βιβλίο. Μτφρ. Γερόκωστα, Ε. Εκδόσεις Μεταίχμιο. Αθήνα. </a:t>
            </a:r>
          </a:p>
          <a:p>
            <a:endParaRPr lang="el-GR" dirty="0"/>
          </a:p>
          <a:p>
            <a:endParaRPr lang="el-GR" dirty="0"/>
          </a:p>
        </p:txBody>
      </p:sp>
    </p:spTree>
    <p:extLst>
      <p:ext uri="{BB962C8B-B14F-4D97-AF65-F5344CB8AC3E}">
        <p14:creationId xmlns:p14="http://schemas.microsoft.com/office/powerpoint/2010/main" val="3198982689"/>
      </p:ext>
    </p:extLst>
  </p:cSld>
  <p:clrMapOvr>
    <a:masterClrMapping/>
  </p:clrMapOvr>
</p:sld>
</file>

<file path=ppt/theme/theme1.xml><?xml version="1.0" encoding="utf-8"?>
<a:theme xmlns:a="http://schemas.openxmlformats.org/drawingml/2006/main" name="ΙΧΝΟΣ ΑΤΜΟΥ">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TM04033937[[fn=Ίχνος ατμού]]</Template>
  <TotalTime>200</TotalTime>
  <Words>1624</Words>
  <Application>Microsoft Office PowerPoint</Application>
  <PresentationFormat>Ευρεία οθόνη</PresentationFormat>
  <Paragraphs>57</Paragraphs>
  <Slides>10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10</vt:i4>
      </vt:variant>
    </vt:vector>
  </HeadingPairs>
  <TitlesOfParts>
    <vt:vector size="13" baseType="lpstr">
      <vt:lpstr>Arial</vt:lpstr>
      <vt:lpstr>Century Gothic</vt:lpstr>
      <vt:lpstr>ΙΧΝΟΣ ΑΤΜΟΥ</vt:lpstr>
      <vt:lpstr>ΔΡΑΣΤΗΡΙΟΤΗΤΕΣ ΠΑΙΔΙΚΟ ΒΙΒΛΙΟ-ΕΝΟΤΗΤΑ ΠΑΡΑΣΤΑΤΙΚΗ ΑΝΑΓΝΩΣΗ</vt:lpstr>
      <vt:lpstr>Και τελικά πως ζωντανεύει ένα βιβλίο;</vt:lpstr>
      <vt:lpstr>Τεχνικές αναπαράστασησ </vt:lpstr>
      <vt:lpstr>ΜΑΝΤΕΎΩ ΤΗΝ ΙΣΤΟΡΊΑ-ΔΡΑΣΤΗΡΙΌΤΗΤΑ 1Η ΜΈΡΑ</vt:lpstr>
      <vt:lpstr>Η ΤΈΧΝΗ Της ΔΙΑΤΎΠΩΣΗΣ ΕΡΩΤΉΣΕΩΝ-ΔΡΑΣΤΗΡΙΌΤΗΤΑ 2Η ΜΕΡΑ </vt:lpstr>
      <vt:lpstr>ΟΜΆΔΕΣ ΣΥΝΆΝΤΗΣΗΣ ΚΑΙ ΠΑΙΔΙΚΌ ΒΙΒΛΊΟ-ΔΡΑΣΤΗΡΙΌΤΗΤΑ 3Η ΜΈΡΑ</vt:lpstr>
      <vt:lpstr>ΛΈΣΧΗ ΒΙΒΛΊΟΥ ΚΑΙ ΣΧΟΛΙΚΉ ΒΙΒΛΙΟΘΉΚΗ-δραστηριότητα 4η μΈρα</vt:lpstr>
      <vt:lpstr>Η συνάντηση με έναν συγγραφέα-δραστηριότητα 5η μΈρα</vt:lpstr>
      <vt:lpstr>ΒΙΒΛΙΟΓΡΑΦΊΑ</vt:lpstr>
      <vt:lpstr>ΕΥΧΑΡΙΣΤΟΎΜΕ ΠΟΛΎ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ΔΡΑΣΤΗΡΙΟΤΗΤΕΣ ΠΑΙΔΙΚΟ ΒΙΒΛΙΟ-ΕΝΟΤΗΤΑ ΠΑΡΑΣΤΑΤΙΚΗ ΑΝΑΓΝΩΣΗ</dc:title>
  <dc:creator>Sevi</dc:creator>
  <cp:lastModifiedBy>Sevi</cp:lastModifiedBy>
  <cp:revision>38</cp:revision>
  <dcterms:created xsi:type="dcterms:W3CDTF">2020-04-22T00:09:59Z</dcterms:created>
  <dcterms:modified xsi:type="dcterms:W3CDTF">2020-04-23T01:42:07Z</dcterms:modified>
</cp:coreProperties>
</file>