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59" r:id="rId5"/>
    <p:sldId id="260" r:id="rId6"/>
    <p:sldId id="262" r:id="rId7"/>
    <p:sldId id="263" r:id="rId8"/>
    <p:sldId id="25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5/4/2020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dirty="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5/4/2020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5/4/2020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8AC5F4-FEE6-40DB-99F2-0C425088CF61}"/>
              </a:ext>
            </a:extLst>
          </p:cNvPr>
          <p:cNvSpPr>
            <a:spLocks noGrp="1"/>
          </p:cNvSpPr>
          <p:nvPr>
            <p:ph type="ctrTitle"/>
          </p:nvPr>
        </p:nvSpPr>
        <p:spPr/>
        <p:txBody>
          <a:bodyPr>
            <a:normAutofit fontScale="90000"/>
          </a:bodyPr>
          <a:lstStyle/>
          <a:p>
            <a:r>
              <a:rPr lang="el-GR" dirty="0">
                <a:solidFill>
                  <a:srgbClr val="FF0000"/>
                </a:solidFill>
              </a:rPr>
              <a:t>ΔΡΑΣΤΗΡΙΟΤΗΤΕΣ ΠΑΙΔΙΚΟ ΒΙΒΛΙΟ ΕΝΟΤΗΤΑ-ΕΞΕΡΕΥΝΗΣΗ ΒΙΒΛΙΟΥ</a:t>
            </a:r>
          </a:p>
        </p:txBody>
      </p:sp>
      <p:sp>
        <p:nvSpPr>
          <p:cNvPr id="3" name="Υπότιτλος 2">
            <a:extLst>
              <a:ext uri="{FF2B5EF4-FFF2-40B4-BE49-F238E27FC236}">
                <a16:creationId xmlns:a16="http://schemas.microsoft.com/office/drawing/2014/main" id="{3C568EE4-BB78-4F5F-9845-F5F05C163526}"/>
              </a:ext>
            </a:extLst>
          </p:cNvPr>
          <p:cNvSpPr>
            <a:spLocks noGrp="1"/>
          </p:cNvSpPr>
          <p:nvPr>
            <p:ph type="subTitle" idx="1"/>
          </p:nvPr>
        </p:nvSpPr>
        <p:spPr/>
        <p:txBody>
          <a:bodyPr>
            <a:normAutofit lnSpcReduction="10000"/>
          </a:bodyPr>
          <a:lstStyle/>
          <a:p>
            <a:r>
              <a:rPr lang="el-GR" dirty="0">
                <a:solidFill>
                  <a:srgbClr val="92D050"/>
                </a:solidFill>
              </a:rPr>
              <a:t>Δρ Σεβαστή Α. Αποστόλου,</a:t>
            </a:r>
          </a:p>
          <a:p>
            <a:r>
              <a:rPr lang="el-GR" dirty="0">
                <a:solidFill>
                  <a:srgbClr val="92D050"/>
                </a:solidFill>
              </a:rPr>
              <a:t>Σχολική Ψυχολόγος Ολοήμερα Δημοτικά, 3</a:t>
            </a:r>
            <a:r>
              <a:rPr lang="el-GR" baseline="30000" dirty="0">
                <a:solidFill>
                  <a:srgbClr val="92D050"/>
                </a:solidFill>
              </a:rPr>
              <a:t>ο</a:t>
            </a:r>
            <a:r>
              <a:rPr lang="el-GR" dirty="0">
                <a:solidFill>
                  <a:srgbClr val="92D050"/>
                </a:solidFill>
              </a:rPr>
              <a:t>, 10</a:t>
            </a:r>
            <a:r>
              <a:rPr lang="el-GR" baseline="30000" dirty="0">
                <a:solidFill>
                  <a:srgbClr val="92D050"/>
                </a:solidFill>
              </a:rPr>
              <a:t>ο</a:t>
            </a:r>
            <a:r>
              <a:rPr lang="el-GR" dirty="0">
                <a:solidFill>
                  <a:srgbClr val="92D050"/>
                </a:solidFill>
              </a:rPr>
              <a:t>, 11</a:t>
            </a:r>
            <a:r>
              <a:rPr lang="el-GR" baseline="30000" dirty="0">
                <a:solidFill>
                  <a:srgbClr val="92D050"/>
                </a:solidFill>
              </a:rPr>
              <a:t>ο</a:t>
            </a:r>
            <a:r>
              <a:rPr lang="el-GR" dirty="0">
                <a:solidFill>
                  <a:srgbClr val="92D050"/>
                </a:solidFill>
              </a:rPr>
              <a:t>, 13</a:t>
            </a:r>
            <a:r>
              <a:rPr lang="el-GR" baseline="30000" dirty="0">
                <a:solidFill>
                  <a:srgbClr val="92D050"/>
                </a:solidFill>
              </a:rPr>
              <a:t>ο</a:t>
            </a:r>
            <a:r>
              <a:rPr lang="el-GR" dirty="0">
                <a:solidFill>
                  <a:srgbClr val="92D050"/>
                </a:solidFill>
              </a:rPr>
              <a:t>, 17</a:t>
            </a:r>
            <a:r>
              <a:rPr lang="el-GR" baseline="30000" dirty="0">
                <a:solidFill>
                  <a:srgbClr val="92D050"/>
                </a:solidFill>
              </a:rPr>
              <a:t>ο</a:t>
            </a:r>
            <a:r>
              <a:rPr lang="el-GR" dirty="0">
                <a:solidFill>
                  <a:srgbClr val="92D050"/>
                </a:solidFill>
              </a:rPr>
              <a:t> ΔΣ Καλαμαριάς,</a:t>
            </a:r>
          </a:p>
          <a:p>
            <a:r>
              <a:rPr lang="el-GR" dirty="0">
                <a:solidFill>
                  <a:srgbClr val="92D050"/>
                </a:solidFill>
              </a:rPr>
              <a:t>2019-2020</a:t>
            </a:r>
          </a:p>
        </p:txBody>
      </p:sp>
    </p:spTree>
    <p:extLst>
      <p:ext uri="{BB962C8B-B14F-4D97-AF65-F5344CB8AC3E}">
        <p14:creationId xmlns:p14="http://schemas.microsoft.com/office/powerpoint/2010/main" val="684785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64BA52A-3343-4341-8465-1ECD8F8BCE68}"/>
              </a:ext>
            </a:extLst>
          </p:cNvPr>
          <p:cNvSpPr>
            <a:spLocks noGrp="1"/>
          </p:cNvSpPr>
          <p:nvPr>
            <p:ph type="title"/>
          </p:nvPr>
        </p:nvSpPr>
        <p:spPr/>
        <p:txBody>
          <a:bodyPr/>
          <a:lstStyle/>
          <a:p>
            <a:r>
              <a:rPr lang="el-GR" dirty="0">
                <a:solidFill>
                  <a:srgbClr val="C00000"/>
                </a:solidFill>
              </a:rPr>
              <a:t>ΤΑ ΙΔΙΑΙΤΕΡΑ ΧΑΡΑΚΤΗΡΙΣΤΙΚΑ ΤΩΝ ΒΙΒΛΙΩΝ</a:t>
            </a:r>
          </a:p>
        </p:txBody>
      </p:sp>
      <p:sp>
        <p:nvSpPr>
          <p:cNvPr id="3" name="Θέση περιεχομένου 2">
            <a:extLst>
              <a:ext uri="{FF2B5EF4-FFF2-40B4-BE49-F238E27FC236}">
                <a16:creationId xmlns:a16="http://schemas.microsoft.com/office/drawing/2014/main" id="{D18BA3B3-4D62-4A40-905C-8A4749B94458}"/>
              </a:ext>
            </a:extLst>
          </p:cNvPr>
          <p:cNvSpPr>
            <a:spLocks noGrp="1"/>
          </p:cNvSpPr>
          <p:nvPr>
            <p:ph idx="1"/>
          </p:nvPr>
        </p:nvSpPr>
        <p:spPr/>
        <p:txBody>
          <a:bodyPr>
            <a:normAutofit fontScale="55000" lnSpcReduction="20000"/>
          </a:bodyPr>
          <a:lstStyle/>
          <a:p>
            <a:r>
              <a:rPr lang="el-GR" dirty="0">
                <a:solidFill>
                  <a:srgbClr val="00B050"/>
                </a:solidFill>
              </a:rPr>
              <a:t>Γενικότερα οι επιλογές και προτιμήσεις μας διαμορφώνονται μέσα από κάποια χαρακτηριστικά και κριτήρια που εκφράζουν πλευρές της προσωπικότητάς μας</a:t>
            </a:r>
          </a:p>
          <a:p>
            <a:r>
              <a:rPr lang="el-GR" dirty="0">
                <a:solidFill>
                  <a:srgbClr val="00B050"/>
                </a:solidFill>
              </a:rPr>
              <a:t>Έτσι και με τα βιβλία, επιλέγουμε ένα βιβλίο ως αγαπημένο, λόγω κάποιων ιδιαίτερων χαρακτηριστικών του, που μας κάνουν να ταυτιζόμαστε με αυτό</a:t>
            </a:r>
          </a:p>
          <a:p>
            <a:r>
              <a:rPr lang="el-GR" dirty="0">
                <a:solidFill>
                  <a:srgbClr val="00B050"/>
                </a:solidFill>
              </a:rPr>
              <a:t>Άλλοτε πάλι θα παρατηρήσουμε ένα μοτίβο στις επιλογές μας, αυτό συμβαίνει και με τα βιβλία, επιλέγουμε να διαβάζουμε βιβλία που κάτι τα συνδέει μεταξύ τους</a:t>
            </a:r>
          </a:p>
          <a:p>
            <a:r>
              <a:rPr lang="el-GR" dirty="0">
                <a:solidFill>
                  <a:srgbClr val="00B050"/>
                </a:solidFill>
              </a:rPr>
              <a:t>Βιβλία που έχουμε διαβάσει ακόμα και παλιότερα και τα έχουμε αγαπήσει μπορούμε να τα βρούμε ακόμα και με κλειστά μάτια, ακόμα και αν μας δώσουν κάποια λίγα στοιχεία γι’ αυτά, εμείς σαν άλλοι ντετέκτιβ θα τα ανακαλύψουμε</a:t>
            </a:r>
          </a:p>
          <a:p>
            <a:r>
              <a:rPr lang="el-GR" dirty="0">
                <a:solidFill>
                  <a:srgbClr val="00B050"/>
                </a:solidFill>
              </a:rPr>
              <a:t>Όταν παίρνεις ένα βιβλίο στα χέρια σου, δεν μπορεί παρά να αιχμαλωτίσει την προσοχή σου μέσα από κάποια χαρακτηριστικά του. Αυτό τον χαρακτήρα τον αποκτά το κάθε βιβλίο μέσα από το εξώφυλλό του, τον τίτλο του, τον συγγραφέα, την εικονογράφηση, την έκδοση, τη σειρά, τη βιβλιοδεσία του, το οπισθόφυλλο, τις πρώτες σελίδες που το πλαισιώνουν σαν κάλυμμα </a:t>
            </a:r>
          </a:p>
          <a:p>
            <a:r>
              <a:rPr lang="el-GR" dirty="0">
                <a:solidFill>
                  <a:srgbClr val="00B050"/>
                </a:solidFill>
              </a:rPr>
              <a:t>Πραγματικά αν μπαίνατε στη θέση ενός βιβλιοπώλη ή ενός βιβλιοθηκονόμου θα μπορούσατε να κατανοήσετε πόση δουλειά κρύβεται πίσω από την ταξινόμηση των βιβλίων, ώστε να μπορούμε εύκολα εμείς να τα βρίσκουμε σε ένα βιβλιοπωλείο ή μια βιβλιοθήκη</a:t>
            </a:r>
          </a:p>
          <a:p>
            <a:r>
              <a:rPr lang="el-GR" dirty="0">
                <a:solidFill>
                  <a:srgbClr val="00B050"/>
                </a:solidFill>
              </a:rPr>
              <a:t>Όμως η αναζήτηση ενός βιβλίου έχει τους δικούς της κανόνες που την θέτουν επιτυχημένη, εφόσον μας οδηγεί στο βιβλίο που ψάχνουμε</a:t>
            </a:r>
          </a:p>
          <a:p>
            <a:r>
              <a:rPr lang="el-GR" dirty="0">
                <a:solidFill>
                  <a:srgbClr val="00B050"/>
                </a:solidFill>
              </a:rPr>
              <a:t>Το σίγουρό είναι ότι τα βιβλία μας δίνουν έγκυρες και αξιόπιστες πληροφορίες και αξίζει να δίνουμε χρόνο για να αναζητήσουμε τη γνώση σε αυτά</a:t>
            </a:r>
          </a:p>
          <a:p>
            <a:r>
              <a:rPr lang="el-GR" dirty="0">
                <a:solidFill>
                  <a:srgbClr val="00B050"/>
                </a:solidFill>
              </a:rPr>
              <a:t>Μέσα από εκθέσεις βιβλίου θα διαπιστώσετε ότι τα βιβλία κατηγοριοποιούνται σε ευρείες ομάδες με διαφορετικό θέμα ανάλογα με το πεδίο που πραγματεύονται</a:t>
            </a:r>
          </a:p>
        </p:txBody>
      </p:sp>
    </p:spTree>
    <p:extLst>
      <p:ext uri="{BB962C8B-B14F-4D97-AF65-F5344CB8AC3E}">
        <p14:creationId xmlns:p14="http://schemas.microsoft.com/office/powerpoint/2010/main" val="3337293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7BCCD9-506E-4A74-BAAD-016F3C7CFA3A}"/>
              </a:ext>
            </a:extLst>
          </p:cNvPr>
          <p:cNvSpPr>
            <a:spLocks noGrp="1"/>
          </p:cNvSpPr>
          <p:nvPr>
            <p:ph type="title"/>
          </p:nvPr>
        </p:nvSpPr>
        <p:spPr/>
        <p:txBody>
          <a:bodyPr/>
          <a:lstStyle/>
          <a:p>
            <a:r>
              <a:rPr lang="el-GR" dirty="0">
                <a:solidFill>
                  <a:srgbClr val="C00000"/>
                </a:solidFill>
              </a:rPr>
              <a:t>ΔΡΑΣΤΗΡΙΟΤΗΤΑ 1</a:t>
            </a:r>
            <a:r>
              <a:rPr lang="el-GR" baseline="30000" dirty="0">
                <a:solidFill>
                  <a:srgbClr val="C00000"/>
                </a:solidFill>
              </a:rPr>
              <a:t>Η</a:t>
            </a:r>
            <a:r>
              <a:rPr lang="el-GR" dirty="0">
                <a:solidFill>
                  <a:srgbClr val="C00000"/>
                </a:solidFill>
              </a:rPr>
              <a:t> ΜΕΡΑ-ΤΟ ΑΓΑΠΗΜΕΝΟ ΜΟΥ ΒΙΒΛΙΟ</a:t>
            </a:r>
          </a:p>
        </p:txBody>
      </p:sp>
      <p:sp>
        <p:nvSpPr>
          <p:cNvPr id="3" name="Θέση περιεχομένου 2">
            <a:extLst>
              <a:ext uri="{FF2B5EF4-FFF2-40B4-BE49-F238E27FC236}">
                <a16:creationId xmlns:a16="http://schemas.microsoft.com/office/drawing/2014/main" id="{1C75BBEC-DB0C-482D-81A4-ADB6BBFAE02F}"/>
              </a:ext>
            </a:extLst>
          </p:cNvPr>
          <p:cNvSpPr>
            <a:spLocks noGrp="1"/>
          </p:cNvSpPr>
          <p:nvPr>
            <p:ph idx="1"/>
          </p:nvPr>
        </p:nvSpPr>
        <p:spPr/>
        <p:txBody>
          <a:bodyPr>
            <a:normAutofit fontScale="92500" lnSpcReduction="20000"/>
          </a:bodyPr>
          <a:lstStyle/>
          <a:p>
            <a:r>
              <a:rPr lang="el-GR" dirty="0">
                <a:solidFill>
                  <a:srgbClr val="00B050"/>
                </a:solidFill>
              </a:rPr>
              <a:t>Επιλέγουμε το αγαπημένο μας βιβλίο και το παρουσίαζουμε στους άλλους είτε στο σπίτι, είτε στην τάξη</a:t>
            </a:r>
          </a:p>
          <a:p>
            <a:r>
              <a:rPr lang="el-GR" dirty="0">
                <a:solidFill>
                  <a:srgbClr val="00B050"/>
                </a:solidFill>
              </a:rPr>
              <a:t>Αναφερόμαστε στον τίτλο, τον συγγραφέα, δείχνοντας στους άλλους ιδιαίτερα εξωτερικά χαρακτηριστικά του βιβλίου, όπως εξώφυλλο, εικονογράφηση ή διαβάζουμε ένα μικρό απόσπασμα</a:t>
            </a:r>
          </a:p>
          <a:p>
            <a:r>
              <a:rPr lang="el-GR" dirty="0">
                <a:solidFill>
                  <a:srgbClr val="00B050"/>
                </a:solidFill>
              </a:rPr>
              <a:t>Κάνουμε λόγο για την κεντρική του ιδέα και μέσα σε λίγες γραμμές δίνουμε μια μικρή περίληψη του περιεχομένου χωρίς να αποκαλύπτουμε κομβικά σημεία της πλοκής, άλλωστε θέλουμε και άλλοι να γνωρίσουν το αγαπημένο μας βιβλίο</a:t>
            </a:r>
          </a:p>
          <a:p>
            <a:r>
              <a:rPr lang="el-GR" dirty="0">
                <a:solidFill>
                  <a:srgbClr val="00B050"/>
                </a:solidFill>
              </a:rPr>
              <a:t>Θυμόμαστε πότε το διαβάσαμε για πρώτη φορά, αν και πόσες φορές το έχουμε ξαναδιαβάσει από τότε</a:t>
            </a:r>
            <a:r>
              <a:rPr lang="el-GR" dirty="0"/>
              <a:t> </a:t>
            </a:r>
          </a:p>
          <a:p>
            <a:r>
              <a:rPr lang="el-GR" dirty="0">
                <a:solidFill>
                  <a:srgbClr val="00B050"/>
                </a:solidFill>
              </a:rPr>
              <a:t>Περιγράφουμε τα συναισθήματα που μας προκαλεί κάθε φορά που το διαβάζουμε, άλλωστε μπορεί να συμβαίνει σε διαφορετικές περιόδους που έχει περάσει χρόνος μεταξύ τους</a:t>
            </a:r>
          </a:p>
          <a:p>
            <a:r>
              <a:rPr lang="el-GR" dirty="0">
                <a:solidFill>
                  <a:srgbClr val="00B050"/>
                </a:solidFill>
              </a:rPr>
              <a:t>Τί είναι αυτό που το καθιστά το αγαπημένο μας βιβλίο</a:t>
            </a:r>
            <a:r>
              <a:rPr lang="en-US" dirty="0">
                <a:solidFill>
                  <a:srgbClr val="00B050"/>
                </a:solidFill>
              </a:rPr>
              <a:t>;</a:t>
            </a:r>
            <a:endParaRPr lang="el-GR" dirty="0">
              <a:solidFill>
                <a:srgbClr val="00B050"/>
              </a:solidFill>
            </a:endParaRPr>
          </a:p>
        </p:txBody>
      </p:sp>
    </p:spTree>
    <p:extLst>
      <p:ext uri="{BB962C8B-B14F-4D97-AF65-F5344CB8AC3E}">
        <p14:creationId xmlns:p14="http://schemas.microsoft.com/office/powerpoint/2010/main" val="454231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DAF3B4-90B0-4A50-8166-33741814F185}"/>
              </a:ext>
            </a:extLst>
          </p:cNvPr>
          <p:cNvSpPr>
            <a:spLocks noGrp="1"/>
          </p:cNvSpPr>
          <p:nvPr>
            <p:ph type="title"/>
          </p:nvPr>
        </p:nvSpPr>
        <p:spPr/>
        <p:txBody>
          <a:bodyPr/>
          <a:lstStyle/>
          <a:p>
            <a:r>
              <a:rPr lang="el-GR" dirty="0">
                <a:solidFill>
                  <a:srgbClr val="C00000"/>
                </a:solidFill>
              </a:rPr>
              <a:t>ΔΡΑΣΤΗΡΙΟΤΗΤΑ 2Η ΜΕΡΑ-ΕΜΦΑΣΗ ΣΤΟ ΛΕΞΙΛΟΓΙΟ ΤΟΥ ΒΙΒΛΙΟΥ  </a:t>
            </a:r>
          </a:p>
        </p:txBody>
      </p:sp>
      <p:sp>
        <p:nvSpPr>
          <p:cNvPr id="21" name="Θέση περιεχομένου 20">
            <a:extLst>
              <a:ext uri="{FF2B5EF4-FFF2-40B4-BE49-F238E27FC236}">
                <a16:creationId xmlns:a16="http://schemas.microsoft.com/office/drawing/2014/main" id="{72E3C72D-22C3-4133-8DC0-E987A2D0BAB4}"/>
              </a:ext>
            </a:extLst>
          </p:cNvPr>
          <p:cNvSpPr>
            <a:spLocks noGrp="1"/>
          </p:cNvSpPr>
          <p:nvPr>
            <p:ph idx="1"/>
          </p:nvPr>
        </p:nvSpPr>
        <p:spPr/>
        <p:txBody>
          <a:bodyPr>
            <a:normAutofit fontScale="77500" lnSpcReduction="20000"/>
          </a:bodyPr>
          <a:lstStyle/>
          <a:p>
            <a:r>
              <a:rPr lang="el-GR" dirty="0">
                <a:solidFill>
                  <a:srgbClr val="00B050"/>
                </a:solidFill>
              </a:rPr>
              <a:t>Έχει σημασία τα παιδιά να αναζητούν πάνω στα βιβλία τα χαρακτηριστικά εκείνα που ουσιαστικά το ταυτοποιούν</a:t>
            </a:r>
          </a:p>
          <a:p>
            <a:r>
              <a:rPr lang="el-GR" dirty="0">
                <a:solidFill>
                  <a:srgbClr val="00B050"/>
                </a:solidFill>
              </a:rPr>
              <a:t>Ο τίτλος, ο/η συγγραφέας, ο/η εικονογράφος, η σειρά, ο εκδοτικός οίκος, είναι στοιχεία που το παιδί χρειάζεται να κατανοήσει ότι με βάση αυτά μπορεί να αναζητά κάθε βιβλίο που ψάχνει, είτε σε ένα βιβλιοπωλείο και βιβλιοθήκη και έκθεση δια ζώσης, είτε ακόμα και ψηφιακά</a:t>
            </a:r>
          </a:p>
          <a:p>
            <a:r>
              <a:rPr lang="el-GR" dirty="0">
                <a:solidFill>
                  <a:srgbClr val="00B050"/>
                </a:solidFill>
              </a:rPr>
              <a:t>Έχει σημασία ακόμα να γίνει κατανοητό ότι τα βιβλία μέχρι να φτάσουν στα χέρια μας και να τα διαβάσουμε κάποιος συγγραφέας έγραψε το κείμενο, κάποιος εικονογράφος ζωγράφισε τις εικόνες που το πλαισιώνουν για να κατανοηθεί καλύτερα, κάποιος εκδοτικός οίκος ανέλαβε την έκδοσή του, δηλαδή την παραγωγή των αντιτύπων του βιβλίου, κάποια αντίστοιχα τμήματα επιμέλειας επέλεξαν τον τύπο χαρτιού, τη βιβλιοδεσία ή ακόμα αν είναι ξενόγλωσσο κάποιος μεταφραστής επιμελήθηκε τη μετάφραση του κειμένου στη δική μας μητρική γλώσσα</a:t>
            </a:r>
          </a:p>
          <a:p>
            <a:r>
              <a:rPr lang="el-GR" dirty="0">
                <a:solidFill>
                  <a:srgbClr val="00B050"/>
                </a:solidFill>
              </a:rPr>
              <a:t>Όλα αυτά έχει σημασία να τα γνωρίζουμε, διότι η δημιουργία ενός βιβλίου είναι μια ομαδική και συνεργατική διαδικασία και προκειμένου να φτάσει στο ευρύ κοινό ένα βιβλίο τυπώνονται πολλά αντίτυπα</a:t>
            </a:r>
          </a:p>
          <a:p>
            <a:r>
              <a:rPr lang="el-GR" dirty="0">
                <a:solidFill>
                  <a:srgbClr val="00B050"/>
                </a:solidFill>
              </a:rPr>
              <a:t>Μάλιστα θα έχετε συναντήσει σε κάποιες βιβλιοπαρουσιάσεις τον συγγραφέα να υπογράφει μερικά από τα αντίτυπα του βιβλίου του για να τιμήσει και να ευχαριστήσει τους αναγνώστες του</a:t>
            </a:r>
          </a:p>
        </p:txBody>
      </p:sp>
    </p:spTree>
    <p:extLst>
      <p:ext uri="{BB962C8B-B14F-4D97-AF65-F5344CB8AC3E}">
        <p14:creationId xmlns:p14="http://schemas.microsoft.com/office/powerpoint/2010/main" val="2417914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CD579B-05B8-469F-8CF0-3D35ACD46264}"/>
              </a:ext>
            </a:extLst>
          </p:cNvPr>
          <p:cNvSpPr>
            <a:spLocks noGrp="1"/>
          </p:cNvSpPr>
          <p:nvPr>
            <p:ph type="title"/>
          </p:nvPr>
        </p:nvSpPr>
        <p:spPr/>
        <p:txBody>
          <a:bodyPr/>
          <a:lstStyle/>
          <a:p>
            <a:r>
              <a:rPr lang="el-GR" dirty="0">
                <a:solidFill>
                  <a:srgbClr val="C00000"/>
                </a:solidFill>
              </a:rPr>
              <a:t>ΔΡΑΣΤΗΡΙΟΤΗΤΑ 3</a:t>
            </a:r>
            <a:r>
              <a:rPr lang="el-GR" baseline="30000" dirty="0">
                <a:solidFill>
                  <a:srgbClr val="C00000"/>
                </a:solidFill>
              </a:rPr>
              <a:t>Η</a:t>
            </a:r>
            <a:r>
              <a:rPr lang="el-GR" dirty="0">
                <a:solidFill>
                  <a:srgbClr val="C00000"/>
                </a:solidFill>
              </a:rPr>
              <a:t> ΜΕΡΑ-ΕΝΑΣ ΠΛΟΗΓΟΣ ΓΙΑ ΤΗ ΒΙΒΛΙΟΘΗΚΗ </a:t>
            </a:r>
          </a:p>
        </p:txBody>
      </p:sp>
      <p:sp>
        <p:nvSpPr>
          <p:cNvPr id="3" name="Θέση περιεχομένου 2">
            <a:extLst>
              <a:ext uri="{FF2B5EF4-FFF2-40B4-BE49-F238E27FC236}">
                <a16:creationId xmlns:a16="http://schemas.microsoft.com/office/drawing/2014/main" id="{A6073897-86DE-45E7-B22C-2DA1ED3814AB}"/>
              </a:ext>
            </a:extLst>
          </p:cNvPr>
          <p:cNvSpPr>
            <a:spLocks noGrp="1"/>
          </p:cNvSpPr>
          <p:nvPr>
            <p:ph idx="1"/>
          </p:nvPr>
        </p:nvSpPr>
        <p:spPr/>
        <p:txBody>
          <a:bodyPr>
            <a:normAutofit fontScale="62500" lnSpcReduction="20000"/>
          </a:bodyPr>
          <a:lstStyle/>
          <a:p>
            <a:r>
              <a:rPr lang="el-GR" dirty="0">
                <a:solidFill>
                  <a:srgbClr val="00B050"/>
                </a:solidFill>
              </a:rPr>
              <a:t>Για να μπορέσουμε να βρούμε το δρόμο μας μέσα σε μια βιβλιοθήκη είτε ανήκει σε κάποιον μεγάλο ή μικρότερο δημόσιο οργανισμό με ελεύθερη πρόσβαση στο κοινό, είτε στη σχολική μας βιβλιοθήκη χρειάζεται να κατανοήσουμε τον τρόπο που γίνεται η ταξινόμηση των βιβλίων, δηλαδή ο τρόπος που οργανώνονται για να είναι προσβάσιμα στο αναγνωστικό κοινό, δηλαδή αυτό που λέγεται αρχειοθέτηση</a:t>
            </a:r>
          </a:p>
          <a:p>
            <a:r>
              <a:rPr lang="el-GR" dirty="0">
                <a:solidFill>
                  <a:srgbClr val="00B050"/>
                </a:solidFill>
              </a:rPr>
              <a:t>Αν φτιάχναμε τη δική μας βιβλιοθήκη στο σπίτι σκεφτείτε με τι τρόπο θα την οργανώνατε, θα τοποθετούσατε τα βιβλία με βάση κάποια κριτήρια πχ. Σε τι ηλικία απευθύνονται, το θέμα τους, το είδος του χαρτιού, τον αριθμό των σελίδων, το σχήμα του βιβλίου, το είδος του εξώφυλλου, την αναλογία κειμένου εικονογράφησης, την τεχνική της εικονογράφησης, τον κάθε συγγραφέα με αλφαβητική σειρά, τη χρονολογία έκδοσης, τον εκδοτικό οίκο</a:t>
            </a:r>
          </a:p>
          <a:p>
            <a:r>
              <a:rPr lang="el-GR" dirty="0">
                <a:solidFill>
                  <a:srgbClr val="00B050"/>
                </a:solidFill>
              </a:rPr>
              <a:t>Κάτι αντίστοιχο σε πιο εκλεπτυσμένη κλίμακα συμβαίνει και σε μια βιβλιοθήκη</a:t>
            </a:r>
          </a:p>
          <a:p>
            <a:r>
              <a:rPr lang="el-GR" dirty="0">
                <a:solidFill>
                  <a:srgbClr val="00B050"/>
                </a:solidFill>
              </a:rPr>
              <a:t>Σε μια βιβλιοθήκη αναζητούμε ένα βιβλίο που θα μας αποκαλυφθεί ότι αυτό είναι που αναζητούσαμε, για το λόγο αυτό δεν διστάζουμε να ζητήσουμε τη βοήθεια του βιβλιοθηκονόμου που ξέρει τη βιβλιοθήκη από έξω και ανακατωτά τόσο ως προς το να μας καθοδηγήσει σε αυτό που ζητούμε, αλλά και ως προς τον τρόπο δανεισμού. Σημασία έχει να ξέρετε τι ψάχνετε και να το επικοινωνείτε </a:t>
            </a:r>
          </a:p>
          <a:p>
            <a:r>
              <a:rPr lang="el-GR" dirty="0">
                <a:solidFill>
                  <a:srgbClr val="00B050"/>
                </a:solidFill>
              </a:rPr>
              <a:t>Αν συμμετέχετε στην οργάνωση της σχολικής σας βιβλιοθήκης θα καταλάβετε ότι χρειάζεται δουλειά για να βρούμε τα βιβλία όχι μόνο όμορφα ταχτοποιημένα στα ράφια, σε έναν όμορφο χώρο που προσκαλεί για διάβασμα, αλλά και οργανωμένα με τέτοιο τρόπο κωδικοποίησης που θα μας κάνει να τα βρίσκουμε εύκολα και να τα δανειζόμαστε </a:t>
            </a:r>
          </a:p>
          <a:p>
            <a:r>
              <a:rPr lang="el-GR" dirty="0">
                <a:solidFill>
                  <a:srgbClr val="00B050"/>
                </a:solidFill>
              </a:rPr>
              <a:t>Έχει ενδιαφέρον να συμμετέχετε σε δραστηριότητες βιβλιοθηκών, όπως οι βιβλιοπαρουσιάσεις, οι αφηγήσεις παραμυθιών και άλλες σχετικές εκδηλώσεις με την αγάπη προς το βιβλίο   </a:t>
            </a:r>
          </a:p>
          <a:p>
            <a:endParaRPr lang="el-GR" dirty="0">
              <a:solidFill>
                <a:srgbClr val="00B050"/>
              </a:solidFill>
            </a:endParaRPr>
          </a:p>
        </p:txBody>
      </p:sp>
    </p:spTree>
    <p:extLst>
      <p:ext uri="{BB962C8B-B14F-4D97-AF65-F5344CB8AC3E}">
        <p14:creationId xmlns:p14="http://schemas.microsoft.com/office/powerpoint/2010/main" val="3959959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FE08AB-C7D9-4AF4-9FCF-1377D05DEF14}"/>
              </a:ext>
            </a:extLst>
          </p:cNvPr>
          <p:cNvSpPr>
            <a:spLocks noGrp="1"/>
          </p:cNvSpPr>
          <p:nvPr>
            <p:ph type="title"/>
          </p:nvPr>
        </p:nvSpPr>
        <p:spPr/>
        <p:txBody>
          <a:bodyPr/>
          <a:lstStyle/>
          <a:p>
            <a:r>
              <a:rPr lang="el-GR" dirty="0">
                <a:solidFill>
                  <a:srgbClr val="C00000"/>
                </a:solidFill>
              </a:rPr>
              <a:t>ΔΡΑΣΤΗΡΙΟΤΗΤΑ 4</a:t>
            </a:r>
            <a:r>
              <a:rPr lang="el-GR" baseline="30000" dirty="0">
                <a:solidFill>
                  <a:srgbClr val="C00000"/>
                </a:solidFill>
              </a:rPr>
              <a:t>Η</a:t>
            </a:r>
            <a:r>
              <a:rPr lang="el-GR" dirty="0">
                <a:solidFill>
                  <a:srgbClr val="C00000"/>
                </a:solidFill>
              </a:rPr>
              <a:t> ΜΕΡΑ-ΤΟ ΒΙΒΛΙΟ ΩΣ ΕΡΓΑΛΕΙΟ ΓΝΩΣΗΣ</a:t>
            </a:r>
          </a:p>
        </p:txBody>
      </p:sp>
      <p:sp>
        <p:nvSpPr>
          <p:cNvPr id="3" name="Θέση περιεχομένου 2">
            <a:extLst>
              <a:ext uri="{FF2B5EF4-FFF2-40B4-BE49-F238E27FC236}">
                <a16:creationId xmlns:a16="http://schemas.microsoft.com/office/drawing/2014/main" id="{73438A34-020B-40B5-9B07-C3104D11DD7E}"/>
              </a:ext>
            </a:extLst>
          </p:cNvPr>
          <p:cNvSpPr>
            <a:spLocks noGrp="1"/>
          </p:cNvSpPr>
          <p:nvPr>
            <p:ph idx="1"/>
          </p:nvPr>
        </p:nvSpPr>
        <p:spPr/>
        <p:txBody>
          <a:bodyPr>
            <a:normAutofit fontScale="62500" lnSpcReduction="20000"/>
          </a:bodyPr>
          <a:lstStyle/>
          <a:p>
            <a:r>
              <a:rPr lang="el-GR" dirty="0">
                <a:solidFill>
                  <a:srgbClr val="00B050"/>
                </a:solidFill>
              </a:rPr>
              <a:t>Σε μια εποχή, όπου η πληροφόρηση γίνεται γρήγορα ολοένα και περισσότερο με ψηφιακά μέσα χρειάζεται να αναλογιστούμε το θέμα της αξιόπιστης και έγκυρης πληροφορίας που θα μας οδηγήσει στην πραγματική γνώση</a:t>
            </a:r>
          </a:p>
          <a:p>
            <a:r>
              <a:rPr lang="el-GR" dirty="0">
                <a:solidFill>
                  <a:srgbClr val="00B050"/>
                </a:solidFill>
              </a:rPr>
              <a:t>Τα βιβλία διασφαλίζουν την εγκυρότητα και αξιοπιστία και δεν θα έπρεπε να θεωρείται ότι αποτελούν εργαλεία παρωχημένης γνώσης</a:t>
            </a:r>
          </a:p>
          <a:p>
            <a:r>
              <a:rPr lang="el-GR" dirty="0">
                <a:solidFill>
                  <a:srgbClr val="00B050"/>
                </a:solidFill>
              </a:rPr>
              <a:t>Μερικές φορές ιδιαίτερα στις επιστήμες χρειάζεται να κάνουμε κάποια αποδελτίωση ενός θέματος σε ένα επιστημονικό πεδίο μέσα από ανασκόπηση της βιβλιογραφίας. Αυτό σημαίνει ότι χρειάζεται να αναφερθούμε στην εξέλιξη της γνώσης πάνω σε ένα θέμα μέσα στο χρόνο. Επομένως μας ενδιαφέρουν τόσο παλιότερες, όσο και νεότερες θεωρίες πάνω σε ένα θέμα, άλλωστε οι νεότερες εξελίξεις εμπεριέχουν πάντα τις παλαιότερες και αν δεν έχει κανείς γνώση του υποβάθρου δεν κατέχει την ολοκληρωμένη γνώση για ένα θέμα </a:t>
            </a:r>
          </a:p>
          <a:p>
            <a:r>
              <a:rPr lang="el-GR" dirty="0">
                <a:solidFill>
                  <a:srgbClr val="00B050"/>
                </a:solidFill>
              </a:rPr>
              <a:t>Υπάρχουν παιδικά βιβλία που πραγματεύονται επιστημονικά θέματα στην κλίμακα των παιδιών, ενθαρρύνετε τα παιδιά να καλλιεργήσουν την ερευνητική τους ματιά μέσα από ερωτήσεις, υποθέσεις και αναζήτηση απαντήσεων, ώστε να επιβεβαιώσουν τις υποθέσεις τους</a:t>
            </a:r>
          </a:p>
          <a:p>
            <a:r>
              <a:rPr lang="el-GR" dirty="0">
                <a:solidFill>
                  <a:srgbClr val="00B050"/>
                </a:solidFill>
              </a:rPr>
              <a:t>Τα περιεχόμενα και το ευρετήριο είναι δυο σημαντικά εγχειρίδια πλοήγησης σε ένα βιβλίο και είναι καλό να ξέρουν πως λειτουργούν</a:t>
            </a:r>
          </a:p>
          <a:p>
            <a:r>
              <a:rPr lang="el-GR" dirty="0">
                <a:solidFill>
                  <a:srgbClr val="00B050"/>
                </a:solidFill>
              </a:rPr>
              <a:t>Ακόμα ας μην υποτιμούμε και την έρευνα πεδίου, που σημαίνει ότι μπορεί πέρα από τη βιβλιογραφία να συλλέξουν τις πληροφορίες τους από πραγματικά περιβάλλοντα πχ. Ένα αστεροσκοπείο, ένα μουσείο, έναν αρχαιολογικό χώρο, ένα ζωολογικό κήπο </a:t>
            </a:r>
          </a:p>
          <a:p>
            <a:r>
              <a:rPr lang="el-GR" dirty="0">
                <a:solidFill>
                  <a:srgbClr val="00B050"/>
                </a:solidFill>
              </a:rPr>
              <a:t>Γενικά η ανάγνωση ενός βιβλίου είναι καλό να συνδέεται με δια ζώσης περιβάλλοντα</a:t>
            </a:r>
          </a:p>
        </p:txBody>
      </p:sp>
    </p:spTree>
    <p:extLst>
      <p:ext uri="{BB962C8B-B14F-4D97-AF65-F5344CB8AC3E}">
        <p14:creationId xmlns:p14="http://schemas.microsoft.com/office/powerpoint/2010/main" val="250262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238A0A-9E4B-46E7-B054-743109829D18}"/>
              </a:ext>
            </a:extLst>
          </p:cNvPr>
          <p:cNvSpPr>
            <a:spLocks noGrp="1"/>
          </p:cNvSpPr>
          <p:nvPr>
            <p:ph type="title"/>
          </p:nvPr>
        </p:nvSpPr>
        <p:spPr/>
        <p:txBody>
          <a:bodyPr/>
          <a:lstStyle/>
          <a:p>
            <a:r>
              <a:rPr lang="el-GR" dirty="0">
                <a:solidFill>
                  <a:srgbClr val="C00000"/>
                </a:solidFill>
              </a:rPr>
              <a:t>ΔΡΑΣΤΗΡΙΟΤΗΤΑ 5</a:t>
            </a:r>
            <a:r>
              <a:rPr lang="el-GR" baseline="30000" dirty="0">
                <a:solidFill>
                  <a:srgbClr val="C00000"/>
                </a:solidFill>
              </a:rPr>
              <a:t>Η</a:t>
            </a:r>
            <a:r>
              <a:rPr lang="el-GR" dirty="0">
                <a:solidFill>
                  <a:srgbClr val="C00000"/>
                </a:solidFill>
              </a:rPr>
              <a:t> ΜΕΡΑ-ΟΡΓΑΝΩΣΗ ΕΚΘΕΣΗΣ ΒΙΒΛΙΟΥ</a:t>
            </a:r>
          </a:p>
        </p:txBody>
      </p:sp>
      <p:sp>
        <p:nvSpPr>
          <p:cNvPr id="3" name="Θέση περιεχομένου 2">
            <a:extLst>
              <a:ext uri="{FF2B5EF4-FFF2-40B4-BE49-F238E27FC236}">
                <a16:creationId xmlns:a16="http://schemas.microsoft.com/office/drawing/2014/main" id="{4CCE50BD-F68E-47CC-9477-A6E45F19CDE5}"/>
              </a:ext>
            </a:extLst>
          </p:cNvPr>
          <p:cNvSpPr>
            <a:spLocks noGrp="1"/>
          </p:cNvSpPr>
          <p:nvPr>
            <p:ph idx="1"/>
          </p:nvPr>
        </p:nvSpPr>
        <p:spPr/>
        <p:txBody>
          <a:bodyPr>
            <a:normAutofit fontScale="92500" lnSpcReduction="20000"/>
          </a:bodyPr>
          <a:lstStyle/>
          <a:p>
            <a:r>
              <a:rPr lang="el-GR" dirty="0">
                <a:solidFill>
                  <a:srgbClr val="00B050"/>
                </a:solidFill>
              </a:rPr>
              <a:t>Και αν θέλουμε να συμπαρασύρουμε του συμμαθητές και φίλους μας στον μαγικό κόσμο του βιβλίου και να αφήσουμε για λίγο τα μηχανήματα διαδικτυακής πλοήγησης</a:t>
            </a:r>
            <a:r>
              <a:rPr lang="en-US" dirty="0">
                <a:solidFill>
                  <a:srgbClr val="00B050"/>
                </a:solidFill>
              </a:rPr>
              <a:t>;</a:t>
            </a:r>
            <a:endParaRPr lang="el-GR" dirty="0">
              <a:solidFill>
                <a:srgbClr val="00B050"/>
              </a:solidFill>
            </a:endParaRPr>
          </a:p>
          <a:p>
            <a:r>
              <a:rPr lang="el-GR" dirty="0">
                <a:solidFill>
                  <a:srgbClr val="00B050"/>
                </a:solidFill>
              </a:rPr>
              <a:t>Τότε μπορούμε να οργανώνουμε μέσα στη σχολική χρονιά μερικές εκθέσεις βιβλίου με τέτοια θεματολογία η καθεμιά που θα έκανε πολλά παιδιά να αλλάξουν την πιθανή αρνητική τους εικόνα για το βιβλίο ως ένα βαρετό αντικείμενο </a:t>
            </a:r>
          </a:p>
          <a:p>
            <a:r>
              <a:rPr lang="el-GR" dirty="0">
                <a:solidFill>
                  <a:srgbClr val="00B050"/>
                </a:solidFill>
              </a:rPr>
              <a:t>Επομένως το θέμα της έκθεσης, ο χώρος που φιλοξενείται, η διαμόρφωση του χώρου, οι προσκλήσεις, ακόμα και τα κεράσματα για το κοινό έχουν σημασία για τον φιλόξενο χαρακτήρα της εκδήλωσης</a:t>
            </a:r>
          </a:p>
          <a:p>
            <a:r>
              <a:rPr lang="el-GR" dirty="0">
                <a:solidFill>
                  <a:srgbClr val="00B050"/>
                </a:solidFill>
              </a:rPr>
              <a:t>Μεγάλη σημασία έχει να έχετε οργανώσει και κάποιες επισκέψεις προσώπων που θα αναλάβουν τις αφηγήσεις κάποιων παιδικών ιστοριών ή άλλα δρώμενα που έχουμε αναφέρει σε πρότερη παρουσίαση που κάνουν την αφήγηση ιστοριών πιο βιωματική, ώστε τα παιδιά να νιώθουν τα βιβλία πιο κοντά τους και ως κάτι το χειροπιαστό, και όχι κάτι μακρινό και ανέγγιχτο</a:t>
            </a:r>
          </a:p>
          <a:p>
            <a:r>
              <a:rPr lang="el-GR" dirty="0">
                <a:solidFill>
                  <a:srgbClr val="00B050"/>
                </a:solidFill>
              </a:rPr>
              <a:t>Και καλή μας επιτυχία!</a:t>
            </a:r>
          </a:p>
          <a:p>
            <a:endParaRPr lang="el-GR" dirty="0"/>
          </a:p>
          <a:p>
            <a:endParaRPr lang="el-GR" dirty="0"/>
          </a:p>
        </p:txBody>
      </p:sp>
    </p:spTree>
    <p:extLst>
      <p:ext uri="{BB962C8B-B14F-4D97-AF65-F5344CB8AC3E}">
        <p14:creationId xmlns:p14="http://schemas.microsoft.com/office/powerpoint/2010/main" val="1363008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F0CA21-75F2-48F6-8655-FC7E1436DE59}"/>
              </a:ext>
            </a:extLst>
          </p:cNvPr>
          <p:cNvSpPr>
            <a:spLocks noGrp="1"/>
          </p:cNvSpPr>
          <p:nvPr>
            <p:ph type="title"/>
          </p:nvPr>
        </p:nvSpPr>
        <p:spPr/>
        <p:txBody>
          <a:bodyPr/>
          <a:lstStyle/>
          <a:p>
            <a:r>
              <a:rPr lang="el-GR" dirty="0">
                <a:solidFill>
                  <a:srgbClr val="FF0000"/>
                </a:solidFill>
              </a:rPr>
              <a:t>ΕΥΧΑΡΙΣΤΟΥΜΕ</a:t>
            </a:r>
          </a:p>
        </p:txBody>
      </p:sp>
      <p:sp>
        <p:nvSpPr>
          <p:cNvPr id="3" name="Θέση περιεχομένου 2">
            <a:extLst>
              <a:ext uri="{FF2B5EF4-FFF2-40B4-BE49-F238E27FC236}">
                <a16:creationId xmlns:a16="http://schemas.microsoft.com/office/drawing/2014/main" id="{7F07CCFF-0DFA-4112-9377-CD71E18C448E}"/>
              </a:ext>
            </a:extLst>
          </p:cNvPr>
          <p:cNvSpPr>
            <a:spLocks noGrp="1"/>
          </p:cNvSpPr>
          <p:nvPr>
            <p:ph idx="1"/>
          </p:nvPr>
        </p:nvSpPr>
        <p:spPr/>
        <p:txBody>
          <a:bodyPr/>
          <a:lstStyle/>
          <a:p>
            <a:r>
              <a:rPr lang="el-GR" dirty="0">
                <a:solidFill>
                  <a:srgbClr val="92D050"/>
                </a:solidFill>
              </a:rPr>
              <a:t>Βιβλιογραφία</a:t>
            </a:r>
          </a:p>
          <a:p>
            <a:r>
              <a:rPr lang="el-GR" dirty="0">
                <a:solidFill>
                  <a:srgbClr val="92D050"/>
                </a:solidFill>
              </a:rPr>
              <a:t>Μπρασέρ, Φ. (2014).1001  Δραστηριότητες για να αγαπήσω το βιβλίο. Μτφρ. Γερόκωστα, Ε. Εκδόσεις Μεταίχμιο. Αθήνα.</a:t>
            </a:r>
          </a:p>
          <a:p>
            <a:r>
              <a:rPr lang="el-GR" dirty="0">
                <a:solidFill>
                  <a:srgbClr val="92D050"/>
                </a:solidFill>
              </a:rPr>
              <a:t>3</a:t>
            </a:r>
            <a:r>
              <a:rPr lang="el-GR" baseline="30000" dirty="0">
                <a:solidFill>
                  <a:srgbClr val="92D050"/>
                </a:solidFill>
              </a:rPr>
              <a:t>Ο</a:t>
            </a:r>
            <a:r>
              <a:rPr lang="el-GR" dirty="0">
                <a:solidFill>
                  <a:srgbClr val="92D050"/>
                </a:solidFill>
              </a:rPr>
              <a:t>, 10</a:t>
            </a:r>
            <a:r>
              <a:rPr lang="el-GR" baseline="30000" dirty="0">
                <a:solidFill>
                  <a:srgbClr val="92D050"/>
                </a:solidFill>
              </a:rPr>
              <a:t>Ο</a:t>
            </a:r>
            <a:r>
              <a:rPr lang="el-GR" dirty="0">
                <a:solidFill>
                  <a:srgbClr val="92D050"/>
                </a:solidFill>
              </a:rPr>
              <a:t>, 11</a:t>
            </a:r>
            <a:r>
              <a:rPr lang="el-GR" baseline="30000" dirty="0">
                <a:solidFill>
                  <a:srgbClr val="92D050"/>
                </a:solidFill>
              </a:rPr>
              <a:t>Ο</a:t>
            </a:r>
            <a:r>
              <a:rPr lang="el-GR" dirty="0">
                <a:solidFill>
                  <a:srgbClr val="92D050"/>
                </a:solidFill>
              </a:rPr>
              <a:t>, 13</a:t>
            </a:r>
            <a:r>
              <a:rPr lang="el-GR" baseline="30000" dirty="0">
                <a:solidFill>
                  <a:srgbClr val="92D050"/>
                </a:solidFill>
              </a:rPr>
              <a:t>Ο</a:t>
            </a:r>
            <a:r>
              <a:rPr lang="el-GR" dirty="0">
                <a:solidFill>
                  <a:srgbClr val="92D050"/>
                </a:solidFill>
              </a:rPr>
              <a:t>, 17</a:t>
            </a:r>
            <a:r>
              <a:rPr lang="el-GR" baseline="30000" dirty="0">
                <a:solidFill>
                  <a:srgbClr val="92D050"/>
                </a:solidFill>
              </a:rPr>
              <a:t>Ο</a:t>
            </a:r>
            <a:r>
              <a:rPr lang="el-GR" dirty="0">
                <a:solidFill>
                  <a:srgbClr val="92D050"/>
                </a:solidFill>
              </a:rPr>
              <a:t>, ΔΣ Καλαμαριάς  </a:t>
            </a:r>
          </a:p>
          <a:p>
            <a:endParaRPr lang="el-GR" dirty="0"/>
          </a:p>
        </p:txBody>
      </p:sp>
    </p:spTree>
    <p:extLst>
      <p:ext uri="{BB962C8B-B14F-4D97-AF65-F5344CB8AC3E}">
        <p14:creationId xmlns:p14="http://schemas.microsoft.com/office/powerpoint/2010/main" val="2036444414"/>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141</TotalTime>
  <Words>1422</Words>
  <Application>Microsoft Office PowerPoint</Application>
  <PresentationFormat>Ευρεία οθόνη</PresentationFormat>
  <Paragraphs>52</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Century Gothic</vt:lpstr>
      <vt:lpstr>Wingdings 3</vt:lpstr>
      <vt:lpstr>Θρόισμα</vt:lpstr>
      <vt:lpstr>ΔΡΑΣΤΗΡΙΟΤΗΤΕΣ ΠΑΙΔΙΚΟ ΒΙΒΛΙΟ ΕΝΟΤΗΤΑ-ΕΞΕΡΕΥΝΗΣΗ ΒΙΒΛΙΟΥ</vt:lpstr>
      <vt:lpstr>ΤΑ ΙΔΙΑΙΤΕΡΑ ΧΑΡΑΚΤΗΡΙΣΤΙΚΑ ΤΩΝ ΒΙΒΛΙΩΝ</vt:lpstr>
      <vt:lpstr>ΔΡΑΣΤΗΡΙΟΤΗΤΑ 1Η ΜΕΡΑ-ΤΟ ΑΓΑΠΗΜΕΝΟ ΜΟΥ ΒΙΒΛΙΟ</vt:lpstr>
      <vt:lpstr>ΔΡΑΣΤΗΡΙΟΤΗΤΑ 2Η ΜΕΡΑ-ΕΜΦΑΣΗ ΣΤΟ ΛΕΞΙΛΟΓΙΟ ΤΟΥ ΒΙΒΛΙΟΥ  </vt:lpstr>
      <vt:lpstr>ΔΡΑΣΤΗΡΙΟΤΗΤΑ 3Η ΜΕΡΑ-ΕΝΑΣ ΠΛΟΗΓΟΣ ΓΙΑ ΤΗ ΒΙΒΛΙΟΘΗΚΗ </vt:lpstr>
      <vt:lpstr>ΔΡΑΣΤΗΡΙΟΤΗΤΑ 4Η ΜΕΡΑ-ΤΟ ΒΙΒΛΙΟ ΩΣ ΕΡΓΑΛΕΙΟ ΓΝΩΣΗΣ</vt:lpstr>
      <vt:lpstr>ΔΡΑΣΤΗΡΙΟΤΗΤΑ 5Η ΜΕΡΑ-ΟΡΓΑΝΩΣΗ ΕΚΘΕΣΗΣ ΒΙΒΛΙΟΥ</vt:lpstr>
      <vt:lpstr>ΕΥΧΑΡΙΣΤΟΥΜΕ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ΔΡΑΣΤΗΡΙΟΤΗΤΕΣ ΠΑΙΔΙΚΟ ΒΙΒΛΙΟ ΕΝΟΤΗΤΑ-ΕΞΕΡΕΥΝΗΣΗ ΒΙΒΛΙΟΥ</dc:title>
  <dc:creator>Sevi</dc:creator>
  <cp:lastModifiedBy>Sevi</cp:lastModifiedBy>
  <cp:revision>32</cp:revision>
  <dcterms:created xsi:type="dcterms:W3CDTF">2020-05-03T01:51:36Z</dcterms:created>
  <dcterms:modified xsi:type="dcterms:W3CDTF">2020-05-04T01:46:35Z</dcterms:modified>
</cp:coreProperties>
</file>