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12192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pic>
        <p:nvPicPr>
          <p:cNvPr id="7" name="Рисунок 18" hidden="0"/>
          <p:cNvPicPr>
            <a:picLocks noChangeAspect="1"/>
          </p:cNvPicPr>
          <p:nvPr isPhoto="0"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8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695733" y="4077073"/>
            <a:ext cx="4992554" cy="936103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buNone/>
              <a:defRPr sz="2000" b="0" i="0" cap="none" spc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grpSp>
        <p:nvGrpSpPr>
          <p:cNvPr id="9" name="Группа 11" hidden="0"/>
          <p:cNvGrpSpPr/>
          <p:nvPr isPhoto="0" userDrawn="1"/>
        </p:nvGrpSpPr>
        <p:grpSpPr bwMode="auto">
          <a:xfrm>
            <a:off x="3215681" y="3786978"/>
            <a:ext cx="5760638" cy="158406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10" name="Полилиния 4" hidden="0"/>
            <p:cNvSpPr/>
            <p:nvPr isPhoto="0"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Полилиния 9" hidden="0"/>
            <p:cNvSpPr/>
            <p:nvPr isPhoto="0"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Овал 7" hidden="0"/>
            <p:cNvSpPr/>
            <p:nvPr isPhoto="0"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3" name="Овал 13" hidden="0"/>
            <p:cNvSpPr/>
            <p:nvPr isPhoto="0"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4" name="Группа 10" hidden="0"/>
            <p:cNvGrpSpPr/>
            <p:nvPr isPhoto="0"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15" name="Полилиния 14" hidden="0"/>
              <p:cNvSpPr/>
              <p:nvPr isPhoto="0"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Полилиния 16" hidden="0"/>
              <p:cNvSpPr/>
              <p:nvPr isPhoto="0"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Овал 17" hidden="0"/>
              <p:cNvSpPr/>
              <p:nvPr isPhoto="0"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8" name="Заголовок 1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87641" y="2608326"/>
            <a:ext cx="8064895" cy="80350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8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8" hidden="0"/>
          <p:cNvPicPr>
            <a:picLocks noChangeAspect="1"/>
          </p:cNvPicPr>
          <p:nvPr isPhoto="0"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14400" y="836713"/>
            <a:ext cx="10363199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3" y="2060847"/>
            <a:ext cx="10363199" cy="38164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6036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</p:spPr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</p:spPr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393" y="155679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2" y="1916833"/>
            <a:ext cx="6815666" cy="4209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1" y="2752533"/>
            <a:ext cx="4011084" cy="3373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89717" y="4800600"/>
            <a:ext cx="7315200" cy="572616"/>
          </a:xfrm>
        </p:spPr>
        <p:txBody>
          <a:bodyPr anchor="b"/>
          <a:lstStyle>
            <a:lvl1pPr algn="ctr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2469611" y="1797125"/>
            <a:ext cx="7252776" cy="3000026"/>
          </a:xfrm>
          <a:prstGeom prst="rect">
            <a:avLst/>
          </a:prstGeom>
          <a:blipFill>
            <a:blip r:embed="rId2"/>
            <a:tile algn="tl" flip="none" sx="100000" sy="100000" tx="0" ty="0"/>
          </a:blipFill>
          <a:ln w="47625" cmpd="sng">
            <a:noFill/>
            <a:prstDash val="sysDot"/>
            <a:miter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>
              <a:spcBef>
                <a:spcPts val="398"/>
              </a:spcBef>
              <a:buNone/>
              <a:defRPr lang="en-US" sz="18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2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2316479" y="5445223"/>
            <a:ext cx="7559039" cy="648072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600" b="0" i="0" cap="none" spc="28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171450" indent="1587">
              <a:buNone/>
              <a:defRPr>
                <a:solidFill>
                  <a:schemeClr val="bg2"/>
                </a:solidFill>
              </a:defRPr>
            </a:lvl2pPr>
            <a:lvl3pPr marL="344487" indent="6349">
              <a:buNone/>
              <a:defRPr>
                <a:solidFill>
                  <a:schemeClr val="bg2"/>
                </a:solidFill>
              </a:defRPr>
            </a:lvl3pPr>
            <a:lvl4pPr marL="515937" indent="3174">
              <a:buNone/>
              <a:defRPr>
                <a:solidFill>
                  <a:schemeClr val="bg2"/>
                </a:solidFill>
              </a:defRPr>
            </a:lvl4pPr>
            <a:lvl5pPr marL="688974" indent="-1587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5" hidden="0"/>
          <p:cNvPicPr>
            <a:picLocks noChangeAspect="1"/>
          </p:cNvPicPr>
          <p:nvPr isPhoto="0" userDrawn="0"/>
        </p:nvPicPr>
        <p:blipFill>
          <a:blip r:embed="rId14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pic>
        <p:nvPicPr>
          <p:cNvPr id="5" name="Рисунок 26" hidden="0"/>
          <p:cNvPicPr>
            <a:picLocks noChangeAspect="1"/>
          </p:cNvPicPr>
          <p:nvPr isPhoto="0" userDrawn="0"/>
        </p:nvPicPr>
        <p:blipFill>
          <a:blip r:embed="rId15"/>
          <a:stretch/>
        </p:blipFill>
        <p:spPr bwMode="auto">
          <a:xfrm>
            <a:off x="-144693" y="-24174"/>
            <a:ext cx="12481386" cy="1538631"/>
          </a:xfrm>
          <a:prstGeom prst="rect">
            <a:avLst/>
          </a:prstGeom>
        </p:spPr>
      </p:pic>
      <p:grpSp>
        <p:nvGrpSpPr>
          <p:cNvPr id="6" name="Группа 76" hidden="0"/>
          <p:cNvGrpSpPr/>
          <p:nvPr isPhoto="0" userDrawn="0"/>
        </p:nvGrpSpPr>
        <p:grpSpPr bwMode="auto">
          <a:xfrm>
            <a:off x="4198007" y="1074073"/>
            <a:ext cx="3795982" cy="122679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7" name="Полилиния 77" hidden="0"/>
            <p:cNvSpPr/>
            <p:nvPr isPhoto="0"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" name="Полилиния 78" hidden="0"/>
            <p:cNvSpPr/>
            <p:nvPr isPhoto="0"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9" name="Овал 79" hidden="0"/>
            <p:cNvSpPr/>
            <p:nvPr isPhoto="0"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0" name="Овал 80" hidden="0"/>
            <p:cNvSpPr/>
            <p:nvPr isPhoto="0"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1" name="Группа 81" hidden="0"/>
            <p:cNvGrpSpPr/>
            <p:nvPr isPhoto="0"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12" name="Полилиния 82" hidden="0"/>
              <p:cNvSpPr/>
              <p:nvPr isPhoto="0"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Полилиния 83" hidden="0"/>
              <p:cNvSpPr/>
              <p:nvPr isPhoto="0"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Овал 84" hidden="0"/>
              <p:cNvSpPr/>
              <p:nvPr isPhoto="0"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63551" y="274638"/>
            <a:ext cx="8064895" cy="803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Текст 4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11423" y="1772815"/>
            <a:ext cx="10369152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7" name="Дата 4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8" name="Нижний колонтитул 5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398"/>
        </a:spcBef>
        <a:buNone/>
        <a:defRPr sz="3200" b="1" cap="none" spc="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55599" indent="-355599" algn="l" defTabSz="914400">
        <a:lnSpc>
          <a:spcPct val="100000"/>
        </a:lnSpc>
        <a:spcBef>
          <a:spcPts val="599"/>
        </a:spcBef>
        <a:spcAft>
          <a:spcPts val="0"/>
        </a:spcAft>
        <a:buClr>
          <a:schemeClr val="accent1"/>
        </a:buClr>
        <a:buFont typeface="Wingdings"/>
        <a:buChar char="v"/>
        <a:defRPr sz="2800" b="0" i="0" cap="none" spc="28">
          <a:solidFill>
            <a:srgbClr val="603636"/>
          </a:solidFill>
          <a:latin typeface="+mn-lt"/>
          <a:ea typeface="+mn-ea"/>
          <a:cs typeface="Arial"/>
        </a:defRPr>
      </a:lvl1pPr>
      <a:lvl2pPr marL="9032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2400">
          <a:solidFill>
            <a:srgbClr val="835A2D"/>
          </a:solidFill>
          <a:latin typeface="+mn-lt"/>
          <a:ea typeface="+mn-ea"/>
          <a:cs typeface="Arial"/>
        </a:defRPr>
      </a:lvl2pPr>
      <a:lvl3pPr marL="12588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v"/>
        <a:defRPr sz="2000">
          <a:solidFill>
            <a:srgbClr val="603636"/>
          </a:solidFill>
          <a:latin typeface="+mn-lt"/>
          <a:ea typeface="+mn-ea"/>
          <a:cs typeface="Arial"/>
        </a:defRPr>
      </a:lvl3pPr>
      <a:lvl4pPr marL="16144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1800">
          <a:solidFill>
            <a:srgbClr val="835A2D"/>
          </a:solidFill>
          <a:latin typeface="+mn-lt"/>
          <a:ea typeface="+mn-ea"/>
          <a:cs typeface="Arial"/>
        </a:defRPr>
      </a:lvl4pPr>
      <a:lvl5pPr marL="2149474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Ø"/>
        <a:defRPr sz="1800">
          <a:solidFill>
            <a:srgbClr val="603636"/>
          </a:solidFill>
          <a:latin typeface="+mn-lt"/>
          <a:ea typeface="+mn-ea"/>
          <a:cs typeface="Arial"/>
        </a:defRPr>
      </a:lvl5pPr>
      <a:lvl6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 b="1" u="sng">
                <a:solidFill>
                  <a:schemeClr val="bg1"/>
                </a:solidFill>
              </a:rPr>
              <a:t>ΑΣΦΑΛΕΙΑ ΔΙΑΔΙΚΤΥΟΥ</a:t>
            </a:r>
            <a:endParaRPr lang="el-GR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623811" y="4332621"/>
            <a:ext cx="4992554" cy="936103"/>
          </a:xfrm>
        </p:spPr>
        <p:txBody>
          <a:bodyPr/>
          <a:lstStyle/>
          <a:p>
            <a:pPr>
              <a:defRPr/>
            </a:pPr>
            <a:r>
              <a:rPr lang="el-GR" sz="2000" b="1" i="1" u="sng" strike="noStrike" cap="none" spc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Διαδίκτυο,η σημερινή ενασχόληση</a:t>
            </a:r>
            <a:endParaRPr b="1" i="1" u="sng">
              <a:solidFill>
                <a:schemeClr val="bg1"/>
              </a:solidFill>
            </a:endParaRPr>
          </a:p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l-GR"/>
              <a:t>                                                                   </a:t>
            </a:r>
            <a:endParaRPr lang="el-GR"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59650" y="315626"/>
            <a:ext cx="3039652" cy="3009555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8007389" y="3903068"/>
            <a:ext cx="4099527" cy="273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split orient="vert" dir="in"/>
      </p:transition>
    </mc:Choice>
    <mc:Fallback>
      <p:transition spd="slow" advClick="1">
        <p:split orient="vert"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>
                    <a:lumMod val="90000"/>
                    <a:lumOff val="5000"/>
                  </a:schemeClr>
                </a:solidFill>
              </a:rPr>
              <a:t>Γιατί οι άνθρωποι ανεβάζουν φωτογραφίες;</a:t>
            </a:r>
            <a:endParaRPr i="1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  1.Μοιρασμός αναμνήσεων</a:t>
            </a:r>
            <a:endParaRPr/>
          </a:p>
          <a:p>
            <a:pPr>
              <a:defRPr/>
            </a:pPr>
            <a:r>
              <a:rPr/>
              <a:t>                                               2.Απόσπαση προσοχής</a:t>
            </a:r>
            <a:endParaRPr/>
          </a:p>
          <a:p>
            <a:pPr>
              <a:defRPr/>
            </a:pPr>
            <a:r>
              <a:rPr/>
              <a:t>                                               3.Δείξη των πραγμάτων που κάνουν</a:t>
            </a:r>
            <a:endParaRPr/>
          </a:p>
          <a:p>
            <a:pPr>
              <a:defRPr/>
            </a:pPr>
            <a:r>
              <a:rPr/>
              <a:t>                                               4.Αύξηση της αυτοπεποίθησης τους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09597" y="1600200"/>
            <a:ext cx="4798635" cy="2912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Υπερβολική Δαπάνη Στο Διαδίκτυο</a:t>
            </a:r>
            <a:endParaRPr i="1" u="sng">
              <a:solidFill>
                <a:schemeClr val="bg1"/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 1.Έχεις συνεχώς το μυαλό σου στο</a:t>
            </a:r>
            <a:endParaRPr/>
          </a:p>
          <a:p>
            <a:pPr>
              <a:defRPr/>
            </a:pPr>
            <a:r>
              <a:rPr/>
              <a:t>                                              διαδίκτυο.</a:t>
            </a:r>
            <a:endParaRPr/>
          </a:p>
          <a:p>
            <a:pPr>
              <a:defRPr/>
            </a:pPr>
            <a:r>
              <a:rPr/>
              <a:t>                                              2.Έχεις μειώσει το χρόνο με την </a:t>
            </a:r>
            <a:endParaRPr/>
          </a:p>
          <a:p>
            <a:pPr>
              <a:defRPr/>
            </a:pPr>
            <a:r>
              <a:rPr/>
              <a:t>                                              οικογένεια σου και αμελείς διαρκώς τις</a:t>
            </a:r>
            <a:endParaRPr/>
          </a:p>
          <a:p>
            <a:pPr>
              <a:defRPr/>
            </a:pPr>
            <a:r>
              <a:rPr/>
              <a:t>                                              δραστηριότητες σου.</a:t>
            </a:r>
            <a:endParaRPr/>
          </a:p>
          <a:p>
            <a:pPr marL="0" indent="0">
              <a:buNone/>
              <a:defRPr/>
            </a:pPr>
            <a:r>
              <a:rPr/>
              <a:t>3.Καθημερινά νιώθεις μια ανησυχία ή επιθετικότητα κατά τη διάρκεια</a:t>
            </a:r>
            <a:endParaRPr/>
          </a:p>
          <a:p>
            <a:pPr marL="0" indent="0">
              <a:buNone/>
              <a:defRPr/>
            </a:pPr>
            <a:r>
              <a:rPr/>
              <a:t>σου στο διαδίκτυο ή προς την προσπάθεια περιόρισης σου σε αυτό ενώ</a:t>
            </a:r>
            <a:endParaRPr/>
          </a:p>
          <a:p>
            <a:pPr marL="0" indent="0">
              <a:buNone/>
              <a:defRPr/>
            </a:pPr>
            <a:r>
              <a:rPr/>
              <a:t>συχνά τσακώνεσαι με μέλη της οικογένειας σου.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09597" y="1548514"/>
            <a:ext cx="4696594" cy="2686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Βοήθεια Στον Εαυτό Μου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 1.Να προσπαθείς να δημιουργήσεις</a:t>
            </a:r>
            <a:endParaRPr/>
          </a:p>
          <a:p>
            <a:pPr>
              <a:defRPr/>
            </a:pPr>
            <a:r>
              <a:rPr/>
              <a:t>                                              καινούργιους φίλους αλλά και να περνάς</a:t>
            </a:r>
            <a:endParaRPr/>
          </a:p>
          <a:p>
            <a:pPr>
              <a:defRPr/>
            </a:pPr>
            <a:r>
              <a:rPr/>
              <a:t>                                              πιο πολλή ώρα με τα συγγενικά σου</a:t>
            </a:r>
            <a:endParaRPr/>
          </a:p>
          <a:p>
            <a:pPr>
              <a:defRPr/>
            </a:pPr>
            <a:r>
              <a:rPr/>
              <a:t>                                              πρόσωπα.</a:t>
            </a:r>
            <a:endParaRPr/>
          </a:p>
          <a:p>
            <a:pPr>
              <a:defRPr/>
            </a:pPr>
            <a:r>
              <a:rPr/>
              <a:t>                                              2.Ενίσχυσε τον ελεύθερο χρόνο σου εκτός</a:t>
            </a:r>
            <a:endParaRPr/>
          </a:p>
          <a:p>
            <a:pPr>
              <a:defRPr/>
            </a:pPr>
            <a:r>
              <a:rPr/>
              <a:t>                                              διαδικτύου π.χ. με δραστηριότητες(αθλήματα).</a:t>
            </a:r>
            <a:endParaRPr/>
          </a:p>
          <a:p>
            <a:pPr marL="0" indent="0">
              <a:buNone/>
              <a:defRPr/>
            </a:pPr>
            <a:r>
              <a:rPr/>
              <a:t>3.Βάλε μόνος σου έναν στόχο για τον χρόνο που θα περνάς στο διαδίκτυο</a:t>
            </a:r>
            <a:r>
              <a:rPr/>
              <a:t>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20997" y="1417636"/>
            <a:ext cx="2549175" cy="1533550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827868" y="2884619"/>
            <a:ext cx="2385326" cy="1648462"/>
          </a:xfrm>
          <a:prstGeom prst="rect">
            <a:avLst/>
          </a:prstGeom>
        </p:spPr>
      </p:pic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2936120" y="1417636"/>
            <a:ext cx="2312035" cy="1545712"/>
          </a:xfrm>
          <a:prstGeom prst="rect">
            <a:avLst/>
          </a:prstGeom>
        </p:spPr>
      </p:pic>
      <p:pic>
        <p:nvPicPr>
          <p:cNvPr id="9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520997" y="2935573"/>
            <a:ext cx="2338101" cy="156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cover dir="r"/>
      </p:transition>
    </mc:Choice>
    <mc:Fallback>
      <p:transition spd="slow" advClick="1">
        <p:cover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Έκφραση Διαδικτυακού Εκφοβισμού</a:t>
            </a:r>
            <a:endParaRPr i="1" u="sng">
              <a:solidFill>
                <a:schemeClr val="bg1"/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1.Απειλητικά και βλαβερά μηνύματα.</a:t>
            </a:r>
            <a:endParaRPr/>
          </a:p>
          <a:p>
            <a:pPr>
              <a:defRPr/>
            </a:pPr>
            <a:r>
              <a:rPr/>
              <a:t>                                             2.Δημοσίευση προσωπικών πληροφοριών</a:t>
            </a:r>
            <a:endParaRPr/>
          </a:p>
          <a:p>
            <a:pPr>
              <a:defRPr/>
            </a:pPr>
            <a:r>
              <a:rPr/>
              <a:t>                                             και φωτογραφιών σε social media</a:t>
            </a:r>
            <a:r>
              <a:rPr/>
              <a:t>.</a:t>
            </a:r>
            <a:endParaRPr/>
          </a:p>
          <a:p>
            <a:pPr>
              <a:defRPr/>
            </a:pPr>
            <a:r>
              <a:rPr/>
              <a:t>                                             3.Δημιουργία ψεύτικου προφίλ ή ομάδας </a:t>
            </a:r>
            <a:endParaRPr/>
          </a:p>
          <a:p>
            <a:pPr>
              <a:defRPr/>
            </a:pPr>
            <a:r>
              <a:rPr/>
              <a:t>      </a:t>
            </a:r>
            <a:r>
              <a:rPr/>
              <a:t>                                       στο διαδίκτυο για την αποπλάνηση ή τη</a:t>
            </a:r>
            <a:endParaRPr/>
          </a:p>
          <a:p>
            <a:pPr>
              <a:defRPr/>
            </a:pPr>
            <a:r>
              <a:rPr/>
              <a:t>                                              γελοιοποίηση ενός ανηλίκου</a:t>
            </a:r>
            <a:r>
              <a:rPr/>
              <a:t>.</a:t>
            </a:r>
            <a:endParaRPr/>
          </a:p>
          <a:p>
            <a:pPr marL="0" indent="0">
              <a:buNone/>
              <a:defRPr/>
            </a:pPr>
            <a:r>
              <a:rPr/>
              <a:t>4.ΟΙ ΜΟΡΦΕΣ ΔΙΑΔΙΚΤΥΑΚΟΥ ΕΚΦΟΦΙΣΜΟΥ ΕΙΝΑΙ ΠΟΛΛΕΣ</a:t>
            </a:r>
            <a:endParaRPr/>
          </a:p>
          <a:p>
            <a:pPr marL="0" indent="0">
              <a:buNone/>
              <a:defRPr/>
            </a:pPr>
            <a:r>
              <a:rPr/>
              <a:t>ΓΙΑΤΙ ΚΑΘΕ ΕΦΑΡΜΟΓΗ ΕΧΕΙ ΔΙΑΦΟΡΕΤΙΚΟΥΣ ΤΡΟΠΟΥΣ</a:t>
            </a:r>
            <a:endParaRPr/>
          </a:p>
          <a:p>
            <a:pPr marL="0" indent="0">
              <a:buNone/>
              <a:defRPr/>
            </a:pPr>
            <a:r>
              <a:rPr/>
              <a:t>ΓΙΑ ΝΑ ΕΚΦΡΑΣΤΕΙ Ο ΔΙΑΔΙΚΤΥΑΚΟΣ ΕΚΦΟΒΙΣΜΟΣ.</a:t>
            </a:r>
            <a:endParaRPr/>
          </a:p>
          <a:p>
            <a:pPr marL="0" indent="0">
              <a:buNone/>
              <a:defRPr/>
            </a:pPr>
            <a:r>
              <a:rPr/>
              <a:t>                                                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68886" y="1535255"/>
            <a:ext cx="4652632" cy="3001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ll dir="r"/>
      </p:transition>
    </mc:Choice>
    <mc:Fallback>
      <p:transition spd="slow" advClick="1">
        <p:pull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Είναι Όντως Αστείο Ο Διαδικτυακός Εκφοβισμός</a:t>
            </a:r>
            <a:endParaRPr i="1" u="sng">
              <a:solidFill>
                <a:schemeClr val="bg1"/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  1.ΚΑΙ ΒΕΒΑΙΑ ΟΧΙ ΠΑΡΟΛΟΥ ΠΟΥ</a:t>
            </a:r>
            <a:endParaRPr/>
          </a:p>
          <a:p>
            <a:pPr>
              <a:defRPr/>
            </a:pPr>
            <a:r>
              <a:rPr/>
              <a:t>                                               ΑΥΤΟΙ ΠΟΥ ΤΟ ΔΙΑΠΡΑΤΟΥΝ ΤΟ</a:t>
            </a:r>
            <a:endParaRPr/>
          </a:p>
          <a:p>
            <a:pPr>
              <a:defRPr/>
            </a:pPr>
            <a:r>
              <a:rPr/>
              <a:t>                                               ΘΕΩΡΟΥΝ.</a:t>
            </a:r>
            <a:endParaRPr/>
          </a:p>
          <a:p>
            <a:pPr>
              <a:defRPr/>
            </a:pPr>
            <a:r>
              <a:rPr/>
              <a:t>                                                2.Μπορεί επίσης να αφήσει παιδικά</a:t>
            </a:r>
            <a:endParaRPr/>
          </a:p>
          <a:p>
            <a:pPr>
              <a:defRPr/>
            </a:pPr>
            <a:r>
              <a:rPr/>
              <a:t>                                                τραύματα αλλά και φοβερές συνέπειες</a:t>
            </a:r>
            <a:endParaRPr/>
          </a:p>
          <a:p>
            <a:pPr marL="0" indent="0">
              <a:buNone/>
              <a:defRPr/>
            </a:pPr>
            <a:r>
              <a:rPr/>
              <a:t>3.Φοβερές συνέπειες:κατάθλιψη,αυτοκτονική συμπεριφορά,χαμηλή</a:t>
            </a:r>
            <a:endParaRPr/>
          </a:p>
          <a:p>
            <a:pPr marL="0" indent="0">
              <a:buNone/>
              <a:defRPr/>
            </a:pPr>
            <a:r>
              <a:rPr/>
              <a:t>αυτοεκτίμηση,κακή επίδοση γενικώς,κοινωνική απομόνωση,αποχή από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                                                 </a:t>
            </a:r>
            <a:endParaRPr/>
          </a:p>
          <a:p>
            <a:pPr>
              <a:defRPr/>
            </a:pPr>
            <a:r>
              <a:rPr/>
              <a:t>                                               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09597" y="1600200"/>
            <a:ext cx="4765439" cy="2502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split orient="vert" dir="in"/>
      </p:transition>
    </mc:Choice>
    <mc:Fallback>
      <p:transition spd="slow" advClick="1">
        <p:split orient="vert"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Η Προστασία Μας 1</a:t>
            </a:r>
            <a:endParaRPr i="1" u="sng">
              <a:solidFill>
                <a:schemeClr val="bg1"/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1.Δεν αποκαλύπτουμε ΠΟΤΕ τους </a:t>
            </a:r>
            <a:endParaRPr/>
          </a:p>
          <a:p>
            <a:pPr>
              <a:defRPr/>
            </a:pPr>
            <a:r>
              <a:rPr/>
              <a:t>                                           κωδικούς μας.</a:t>
            </a:r>
            <a:endParaRPr/>
          </a:p>
          <a:p>
            <a:pPr>
              <a:defRPr/>
            </a:pPr>
            <a:r>
              <a:rPr/>
              <a:t>                                           2.Δεν μπορούμε να ελέγξουμε τα </a:t>
            </a:r>
            <a:endParaRPr/>
          </a:p>
          <a:p>
            <a:pPr>
              <a:defRPr/>
            </a:pPr>
            <a:r>
              <a:rPr/>
              <a:t>                                           συναισθήματα μας όταν ήμαστε θυμωμένοι</a:t>
            </a:r>
            <a:endParaRPr/>
          </a:p>
          <a:p>
            <a:pPr>
              <a:defRPr/>
            </a:pPr>
            <a:r>
              <a:rPr/>
              <a:t>                                           για αυτό δεν στέλνουμε και μηνύματα</a:t>
            </a:r>
            <a:r>
              <a:rPr/>
              <a:t>.</a:t>
            </a:r>
            <a:endParaRPr/>
          </a:p>
          <a:p>
            <a:pPr marL="0" indent="0">
              <a:buNone/>
              <a:defRPr/>
            </a:pPr>
            <a:r>
              <a:rPr/>
              <a:t>3.Εάν δεν μας αρέσει κάτι σε μια συνομιλία/σελίδα</a:t>
            </a:r>
            <a:r>
              <a:rPr/>
              <a:t> αποχωρούμε αμέσως.</a:t>
            </a:r>
            <a:endParaRPr/>
          </a:p>
          <a:p>
            <a:pPr marL="0" indent="0">
              <a:buNone/>
              <a:defRPr/>
            </a:pPr>
            <a:r>
              <a:rPr/>
              <a:t>4.Η διαδικτυακή επικοινωνία δεν είναι πάντα ιδιωτική για αυτό προσέχω</a:t>
            </a:r>
            <a:endParaRPr/>
          </a:p>
          <a:p>
            <a:pPr marL="0" indent="0">
              <a:buNone/>
              <a:defRPr/>
            </a:pPr>
            <a:r>
              <a:rPr/>
              <a:t>τι στέλνω αφού πιθανή είναι η γελοιοποίηση μου στέλνοντας κάποιος</a:t>
            </a:r>
            <a:endParaRPr/>
          </a:p>
          <a:p>
            <a:pPr marL="0" indent="0">
              <a:buNone/>
              <a:defRPr/>
            </a:pPr>
            <a:r>
              <a:rPr/>
              <a:t>δικά μου μηνύματα/φωτογραφίες σε ξένους.</a:t>
            </a:r>
            <a:endParaRPr/>
          </a:p>
          <a:p>
            <a:pPr>
              <a:defRPr/>
            </a:pPr>
            <a:r>
              <a:rPr/>
              <a:t> </a:t>
            </a:r>
            <a:endParaRPr/>
          </a:p>
          <a:p>
            <a:pPr>
              <a:defRPr/>
            </a:pPr>
            <a:r>
              <a:rPr/>
              <a:t>                                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09597" y="1600200"/>
            <a:ext cx="4294721" cy="2458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Η Προστασία Μας 2</a:t>
            </a:r>
            <a:endParaRPr i="1" u="sng">
              <a:solidFill>
                <a:schemeClr val="bg1"/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 5.Δεν δημοσιεύουμε ποτέ φωτογραφίες</a:t>
            </a:r>
            <a:endParaRPr/>
          </a:p>
          <a:p>
            <a:pPr>
              <a:defRPr/>
            </a:pPr>
            <a:r>
              <a:rPr/>
              <a:t>                                              ή μηνύματα που μπορούν να προσβάλουν</a:t>
            </a:r>
            <a:endParaRPr/>
          </a:p>
          <a:p>
            <a:pPr>
              <a:defRPr/>
            </a:pPr>
            <a:r>
              <a:rPr/>
              <a:t>                                              άλλους ή και εμένα αν τα δημοσίευαν </a:t>
            </a:r>
            <a:endParaRPr/>
          </a:p>
          <a:p>
            <a:pPr>
              <a:defRPr/>
            </a:pPr>
            <a:r>
              <a:rPr/>
              <a:t>                                              άλλοι ενώ εμείς οι ίδιοι πρέπει να </a:t>
            </a:r>
            <a:endParaRPr/>
          </a:p>
          <a:p>
            <a:pPr>
              <a:defRPr/>
            </a:pPr>
            <a:r>
              <a:rPr/>
              <a:t>                                              βοηθάμε ανθρώπους που είναι ήδη </a:t>
            </a:r>
            <a:endParaRPr/>
          </a:p>
          <a:p>
            <a:pPr>
              <a:defRPr/>
            </a:pPr>
            <a:r>
              <a:rPr/>
              <a:t>                                              θύματα διαδικτυακού εκφοβισμού</a:t>
            </a:r>
            <a:endParaRPr/>
          </a:p>
          <a:p>
            <a:pPr>
              <a:defRPr/>
            </a:pPr>
            <a:r>
              <a:rPr/>
              <a:t>                                             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09597" y="1600200"/>
            <a:ext cx="4608612" cy="3056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Έχω Πέσει Ήδη Θύμα Διαδικτυακού Βullying</a:t>
            </a:r>
            <a:endParaRPr i="1" u="sng">
              <a:solidFill>
                <a:schemeClr val="bg1"/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 1.Μπλοκάρουμε τον αποστολέα που μας</a:t>
            </a:r>
            <a:endParaRPr/>
          </a:p>
          <a:p>
            <a:pPr>
              <a:defRPr/>
            </a:pPr>
            <a:r>
              <a:rPr/>
              <a:t>                                              στέλνει εκφοβιστικά μηνύματα.</a:t>
            </a:r>
            <a:endParaRPr/>
          </a:p>
          <a:p>
            <a:pPr>
              <a:defRPr/>
            </a:pPr>
            <a:r>
              <a:rPr/>
              <a:t>                                              2.Αποθηκεύουμε ΠΑΝΤΑ τα μηνύματα/</a:t>
            </a:r>
            <a:endParaRPr/>
          </a:p>
          <a:p>
            <a:pPr>
              <a:defRPr/>
            </a:pPr>
            <a:r>
              <a:rPr/>
              <a:t>                                              συνομιλίες γιατί κάποτε μπορεί να </a:t>
            </a:r>
            <a:endParaRPr/>
          </a:p>
          <a:p>
            <a:pPr>
              <a:defRPr/>
            </a:pPr>
            <a:r>
              <a:rPr/>
              <a:t>                                              χρειαστεί να καταγγείλουμε τον </a:t>
            </a:r>
            <a:endParaRPr/>
          </a:p>
          <a:p>
            <a:pPr>
              <a:defRPr/>
            </a:pPr>
            <a:r>
              <a:rPr/>
              <a:t>                                               αποστολέα.</a:t>
            </a:r>
            <a:endParaRPr/>
          </a:p>
          <a:p>
            <a:pPr marL="0" indent="0">
              <a:buNone/>
              <a:defRPr/>
            </a:pPr>
            <a:r>
              <a:rPr>
                <a:solidFill>
                  <a:schemeClr val="bg1"/>
                </a:solidFill>
              </a:rPr>
              <a:t>3.</a:t>
            </a:r>
            <a:r>
              <a:rPr>
                <a:solidFill>
                  <a:schemeClr val="bg1"/>
                </a:solidFill>
              </a:rPr>
              <a:t>ΤΟ ΛΕΩ ΚΑΤΕΥΘΕΙΑΝ ΣΕ ΕΝΑΝ ΕΝΗΛΙΚΑ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09597" y="1600200"/>
            <a:ext cx="4619436" cy="2949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Είμαστε Όλοι Μια Ομάδα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  </a:t>
            </a:r>
            <a:r>
              <a:rPr u="sng">
                <a:solidFill>
                  <a:schemeClr val="bg1"/>
                </a:solidFill>
              </a:rPr>
              <a:t>ΜΗΝ ΞΕΧΝΑΣ ΕΙΜΑΣΤΕ ΟΛΟΙ ΜΙΑ</a:t>
            </a:r>
            <a:endParaRPr u="sng">
              <a:solidFill>
                <a:schemeClr val="bg1"/>
              </a:solidFill>
            </a:endParaRPr>
          </a:p>
          <a:p>
            <a:pPr>
              <a:defRPr/>
            </a:pPr>
            <a:r>
              <a:rPr u="sng">
                <a:solidFill>
                  <a:schemeClr val="bg1"/>
                </a:solidFill>
              </a:rPr>
              <a:t>                                               ΟΜΑΔΑ ΓΙΑ ΝΑ ΣΤΑΜΑΤΗΣΟΥΜΕ</a:t>
            </a:r>
            <a:endParaRPr u="sng">
              <a:solidFill>
                <a:schemeClr val="bg1"/>
              </a:solidFill>
            </a:endParaRPr>
          </a:p>
          <a:p>
            <a:pPr>
              <a:defRPr/>
            </a:pPr>
            <a:r>
              <a:rPr u="sng">
                <a:solidFill>
                  <a:schemeClr val="bg1"/>
                </a:solidFill>
              </a:rPr>
              <a:t>                                               ΤΟΝ ΔΙΑΔΙΚΤΥΑΚΟ ΕΚΦΟΒΙΣΜΟ</a:t>
            </a:r>
            <a:r>
              <a:rPr u="sng">
                <a:solidFill>
                  <a:schemeClr val="bg1"/>
                </a:solidFill>
              </a:rPr>
              <a:t>.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/>
              <a:t>                                               </a:t>
            </a:r>
            <a:r>
              <a:rPr u="sng"/>
              <a:t>ΓΙΑ ΑΥΤΟ ΜΠΟΡΕΙΣ ΝΑ ΚΑΛΕΣΕΙΣ:</a:t>
            </a:r>
            <a:endParaRPr u="sng"/>
          </a:p>
          <a:p>
            <a:pPr>
              <a:defRPr/>
            </a:pPr>
            <a:r>
              <a:rPr/>
              <a:t>                                               1.ΣΤΟ 2106007686 (ΕΛΛΗΝΙΚΟ</a:t>
            </a:r>
            <a:endParaRPr/>
          </a:p>
          <a:p>
            <a:pPr>
              <a:defRPr/>
            </a:pPr>
            <a:r>
              <a:rPr/>
              <a:t>                                               ΚΕΝΤΟ ΑΣΦΑΛΟΥΣ ΔΙΚΤΥΩΣΗΣ</a:t>
            </a:r>
            <a:r>
              <a:rPr/>
              <a:t>)</a:t>
            </a:r>
            <a:endParaRPr/>
          </a:p>
          <a:p>
            <a:pPr marL="0" indent="0">
              <a:buNone/>
              <a:defRPr/>
            </a:pPr>
            <a:r>
              <a:rPr/>
              <a:t>ΚΑΙ ΚΑΤΑΓΓΕΙΛΩ ΑΝΩΝΥΜΑ ΑΥΤΟ ΠΟΥ ΜΟΥ ΣΥΜΒΑΙΝΕΙ.</a:t>
            </a:r>
            <a:endParaRPr/>
          </a:p>
          <a:p>
            <a:pPr marL="0" indent="0">
              <a:buNone/>
              <a:defRPr/>
            </a:pPr>
            <a:r>
              <a:rPr/>
              <a:t>2.ΣΤΗ ΓΡΑΜΜΗ ΚΑΤΑΓΓΕΛΙΩΝ SafeLine OΠΟΥ ΚΑΤΑΓΓΕΙΛΩ</a:t>
            </a:r>
            <a:endParaRPr/>
          </a:p>
          <a:p>
            <a:pPr marL="0" indent="0">
              <a:buNone/>
              <a:defRPr/>
            </a:pPr>
            <a:r>
              <a:rPr/>
              <a:t>ΑΝΩΝΥΜΑ ΤΟΝ ΑΠΟΣΤΟΛΕΑ ΑΠΕΙΛΗΤΙΚΩΝ ΜΗΝΥΜΑΤΩΝ.</a:t>
            </a:r>
            <a:endParaRPr/>
          </a:p>
          <a:p>
            <a:pPr marL="0" indent="0">
              <a:buNone/>
              <a:defRPr/>
            </a:pPr>
            <a:r>
              <a:rPr/>
              <a:t>                                                                                    </a:t>
            </a:r>
            <a:r>
              <a:rPr>
                <a:latin typeface="Impact"/>
                <a:ea typeface="Impact"/>
                <a:cs typeface="Impact"/>
              </a:rPr>
              <a:t> Ειρήνη Κοζαδίνου</a:t>
            </a:r>
            <a:endParaRPr>
              <a:latin typeface="Impact"/>
              <a:ea typeface="Impact"/>
              <a:cs typeface="Impact"/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19098" y="1600200"/>
            <a:ext cx="4975016" cy="3076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split orient="vert" dir="in"/>
      </p:transition>
    </mc:Choice>
    <mc:Fallback>
      <p:transition spd="slow" advClick="1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Social Media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Τα social media έχουν την επιτρεπόμενη ηλικία </a:t>
            </a:r>
            <a:endParaRPr/>
          </a:p>
          <a:p>
            <a:pPr>
              <a:defRPr/>
            </a:pPr>
            <a:r>
              <a:rPr/>
              <a:t>                                 των 13 ετών και άνω για την χρήση τους παρόλο</a:t>
            </a:r>
            <a:endParaRPr/>
          </a:p>
          <a:p>
            <a:pPr>
              <a:defRPr/>
            </a:pPr>
            <a:r>
              <a:rPr/>
              <a:t>                                 που αυτός ο κανόνας δεν πραγματοποιείται.Ο</a:t>
            </a:r>
            <a:endParaRPr/>
          </a:p>
          <a:p>
            <a:pPr>
              <a:defRPr/>
            </a:pPr>
            <a:r>
              <a:rPr/>
              <a:t>                                  νόμος αυτός είναι ιδιαίτερα σημαντικός για να</a:t>
            </a:r>
            <a:endParaRPr/>
          </a:p>
          <a:p>
            <a:pPr>
              <a:defRPr/>
            </a:pPr>
            <a:r>
              <a:rPr/>
              <a:t>                             μην υπάρχουν θύματα grooming,ενώ πιθανή είναι</a:t>
            </a:r>
            <a:endParaRPr/>
          </a:p>
          <a:p>
            <a:pPr>
              <a:defRPr/>
            </a:pPr>
            <a:r>
              <a:rPr/>
              <a:t>                            η εύρεση  σου δίνοντας κατά λάθος πληροφορίες για</a:t>
            </a:r>
            <a:endParaRPr/>
          </a:p>
          <a:p>
            <a:pPr>
              <a:defRPr/>
            </a:pPr>
            <a:r>
              <a:rPr/>
              <a:t>                            την τοπο</a:t>
            </a:r>
            <a:r>
              <a:rPr/>
              <a:t>θεσία,το σχολείο,τα συχνά μέρη,το όνομα</a:t>
            </a:r>
            <a:endParaRPr/>
          </a:p>
          <a:p>
            <a:pPr>
              <a:defRPr/>
            </a:pPr>
            <a:r>
              <a:rPr/>
              <a:t>                            και τις φωτογραφίες σου.ΕΠΙΣΗΣ ΣΤΑ SOCIAL</a:t>
            </a:r>
            <a:endParaRPr/>
          </a:p>
          <a:p>
            <a:pPr>
              <a:defRPr/>
            </a:pPr>
            <a:r>
              <a:rPr/>
              <a:t>                            MEDIA ΔΕΝ ΔΙΑΒΑΖΟΥΜΕ  ΠΗΓΕΣ  100% ΕΓΚΥΡΕΣ </a:t>
            </a:r>
            <a:endParaRPr/>
          </a:p>
          <a:p>
            <a:pPr>
              <a:defRPr/>
            </a:pPr>
            <a:r>
              <a:rPr/>
              <a:t>                           </a:t>
            </a:r>
            <a:endParaRPr/>
          </a:p>
          <a:p>
            <a:pPr>
              <a:defRPr/>
            </a:pPr>
            <a:r>
              <a:rPr/>
              <a:t>                           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57844" y="1417637"/>
            <a:ext cx="1363574" cy="1601639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905970" y="3019277"/>
            <a:ext cx="2469695" cy="2578905"/>
          </a:xfrm>
          <a:prstGeom prst="rect">
            <a:avLst/>
          </a:prstGeom>
        </p:spPr>
      </p:pic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2140818" y="1417637"/>
            <a:ext cx="1642853" cy="1642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rgbClr val="000000"/>
                </a:solidFill>
              </a:rPr>
              <a:t>Grooming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Το grooming είναι ένα συχνό φαινόμενο</a:t>
            </a:r>
            <a:endParaRPr/>
          </a:p>
          <a:p>
            <a:pPr>
              <a:defRPr/>
            </a:pPr>
            <a:r>
              <a:rPr/>
              <a:t>                                            αυτήν την εποχή και στην ουσία είναι η </a:t>
            </a:r>
            <a:endParaRPr/>
          </a:p>
          <a:p>
            <a:pPr>
              <a:defRPr/>
            </a:pPr>
            <a:r>
              <a:rPr/>
              <a:t>                                           αποπλάνηση ενός παιδιού ή εφήβου από</a:t>
            </a:r>
            <a:endParaRPr/>
          </a:p>
          <a:p>
            <a:pPr>
              <a:defRPr/>
            </a:pPr>
            <a:r>
              <a:rPr/>
              <a:t>                                           έναν ενήλικα μέσω διαδικτύου το οποίο</a:t>
            </a:r>
            <a:endParaRPr/>
          </a:p>
          <a:p>
            <a:pPr>
              <a:defRPr/>
            </a:pPr>
            <a:r>
              <a:rPr/>
              <a:t>                                           τιμωρείται αυστηρά σε όλα τα Ευρωπαϊκά </a:t>
            </a:r>
            <a:endParaRPr/>
          </a:p>
          <a:p>
            <a:pPr>
              <a:defRPr/>
            </a:pPr>
            <a:r>
              <a:rPr/>
              <a:t>                                            κράτη.</a:t>
            </a:r>
            <a:endParaRPr/>
          </a:p>
          <a:p>
            <a:pPr>
              <a:defRPr/>
            </a:pPr>
            <a:r>
              <a:rPr/>
              <a:t>                                           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09598" y="1521501"/>
            <a:ext cx="4373105" cy="3646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cover dir="r"/>
      </p:transition>
    </mc:Choice>
    <mc:Fallback>
      <p:transition spd="slow" advClick="1">
        <p:cover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Προσοχή!Διαδικτυακοί Φίλοι</a:t>
            </a:r>
            <a:endParaRPr i="1" u="sng">
              <a:solidFill>
                <a:schemeClr val="bg1"/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Στις μέρες μας δυστυχώς οι διαδικτυακοί</a:t>
            </a:r>
            <a:endParaRPr/>
          </a:p>
          <a:p>
            <a:pPr>
              <a:defRPr/>
            </a:pPr>
            <a:r>
              <a:rPr/>
              <a:t>                                          ΕΠΙΚΥΝΔΥΝΟΙ φίλοι όλο και αυξάνονται</a:t>
            </a:r>
            <a:endParaRPr/>
          </a:p>
          <a:p>
            <a:pPr>
              <a:defRPr/>
            </a:pPr>
            <a:r>
              <a:rPr/>
              <a:t>                                          θέλοντας να μας αποσπάσουν χρήματα αλλά</a:t>
            </a:r>
            <a:endParaRPr/>
          </a:p>
          <a:p>
            <a:pPr>
              <a:defRPr/>
            </a:pPr>
            <a:r>
              <a:rPr/>
              <a:t>                                          και να μας ρίξουν την ψυχολογία.</a:t>
            </a:r>
            <a:endParaRPr/>
          </a:p>
          <a:p>
            <a:pPr>
              <a:defRPr/>
            </a:pPr>
            <a:r>
              <a:rPr/>
              <a:t>                                         Τι να κάνουμε για να μην το υποστούμε:</a:t>
            </a:r>
            <a:endParaRPr/>
          </a:p>
          <a:p>
            <a:pPr marL="0" indent="0">
              <a:buNone/>
              <a:defRPr/>
            </a:pPr>
            <a:r>
              <a:rPr/>
              <a:t>1.Αρνούμαι άγνωστα αιτήματα φιλίας και δεν συνομιλώ με αγνώστους.</a:t>
            </a:r>
            <a:endParaRPr/>
          </a:p>
          <a:p>
            <a:pPr marL="0" indent="0">
              <a:buNone/>
              <a:defRPr/>
            </a:pPr>
            <a:r>
              <a:rPr/>
              <a:t>2.Δεν συναντώ διαδικτυακούς φίλους από κοντά.</a:t>
            </a:r>
            <a:endParaRPr/>
          </a:p>
          <a:p>
            <a:pPr marL="0" indent="0">
              <a:buNone/>
              <a:defRPr/>
            </a:pPr>
            <a:r>
              <a:rPr/>
              <a:t>3.Δεν πιστεύω ποτέ ότι βλέπω στο διαδίκτυο ένας πενηντάχρονος μπορεί</a:t>
            </a:r>
            <a:endParaRPr/>
          </a:p>
          <a:p>
            <a:pPr marL="0" indent="0">
              <a:buNone/>
              <a:defRPr/>
            </a:pPr>
            <a:r>
              <a:rPr/>
              <a:t>να μιμείται έναν δωδεκάχρονο.</a:t>
            </a:r>
            <a:endParaRPr/>
          </a:p>
          <a:p>
            <a:pPr marL="0" indent="0">
              <a:buNone/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79294" y="1600200"/>
            <a:ext cx="3964353" cy="2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ll dir="r"/>
      </p:transition>
    </mc:Choice>
    <mc:Fallback>
      <p:transition spd="slow" advClick="1">
        <p:pull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rgbClr val="000000"/>
                </a:solidFill>
              </a:rPr>
              <a:t>Προσωπικά Δεδομένα</a:t>
            </a:r>
            <a:endParaRPr i="1" u="sng">
              <a:solidFill>
                <a:srgbClr val="000000"/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1.Οι Φωτογραφίες Μου</a:t>
            </a:r>
            <a:endParaRPr/>
          </a:p>
          <a:p>
            <a:pPr>
              <a:defRPr/>
            </a:pPr>
            <a:r>
              <a:rPr/>
              <a:t>                                  2.Το Ονοματεπώνυμο Μου</a:t>
            </a:r>
            <a:endParaRPr/>
          </a:p>
          <a:p>
            <a:pPr>
              <a:defRPr/>
            </a:pPr>
            <a:r>
              <a:rPr/>
              <a:t>                                  3.Η Διεύθυνση Μου</a:t>
            </a:r>
            <a:endParaRPr/>
          </a:p>
          <a:p>
            <a:pPr>
              <a:defRPr/>
            </a:pPr>
            <a:r>
              <a:rPr/>
              <a:t>                                  4.Το Σχολείο Μου</a:t>
            </a:r>
            <a:endParaRPr/>
          </a:p>
          <a:p>
            <a:pPr>
              <a:defRPr/>
            </a:pPr>
            <a:r>
              <a:rPr/>
              <a:t>                                  5.Τα Συχνά Μέρη Μου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22807" y="1466003"/>
            <a:ext cx="3595765" cy="2397177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586341" y="3670609"/>
            <a:ext cx="4184002" cy="2787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rgbClr val="000000"/>
                </a:solidFill>
              </a:rPr>
              <a:t>Προσοχή!Διαδίκτυο!1</a:t>
            </a:r>
            <a:endParaRPr i="1" u="sng">
              <a:solidFill>
                <a:srgbClr val="000000"/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7" y="1841586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 Στο διαδίκτυο πρέπει να ξέρω (μην)κάνω:</a:t>
            </a:r>
            <a:endParaRPr/>
          </a:p>
          <a:p>
            <a:pPr>
              <a:defRPr/>
            </a:pPr>
            <a:r>
              <a:rPr/>
              <a:t>                                              1.Δεν πρέπει να πιστεύω ότι βλέπω </a:t>
            </a:r>
            <a:endParaRPr/>
          </a:p>
          <a:p>
            <a:pPr>
              <a:defRPr/>
            </a:pPr>
            <a:r>
              <a:rPr/>
              <a:t>                                               αφού υπάρχει η επεξεργασία με τα </a:t>
            </a:r>
            <a:endParaRPr/>
          </a:p>
          <a:p>
            <a:pPr>
              <a:defRPr/>
            </a:pPr>
            <a:r>
              <a:rPr/>
              <a:t>                                               φίλτρα.</a:t>
            </a:r>
            <a:endParaRPr/>
          </a:p>
          <a:p>
            <a:pPr>
              <a:defRPr/>
            </a:pPr>
            <a:r>
              <a:rPr/>
              <a:t>                                              2.Δεν πρέπει να ανεβάζω φωτογραφίες        </a:t>
            </a:r>
            <a:endParaRPr/>
          </a:p>
          <a:p>
            <a:pPr>
              <a:defRPr/>
            </a:pPr>
            <a:r>
              <a:rPr/>
              <a:t>                                              που ύστερα θα το μετανιώσω,θα πρέπει πριν την ανάρτηση να δω ποιοι θα τις δουν και επίσης να σκεφτώ σοβαρά ότι </a:t>
            </a:r>
            <a:r>
              <a:rPr>
                <a:solidFill>
                  <a:schemeClr val="bg1">
                    <a:lumMod val="90000"/>
                    <a:lumOff val="5000"/>
                  </a:schemeClr>
                </a:solidFill>
              </a:rPr>
              <a:t>ΟΤΙΔΗΠΟΤΕ ΑΝΕΒΑΖΩ ΣΤΟ ΔΙΑΔΙΚΤΥΟ ΜΕΝΕΙ ΓΙΑ ΠΑΝΤΑ ΚΑΙ ΔΙΑΜΟΡΦΩΝΕΙ ΤΗ ΔΙΚΗ ΤΟΥ ΦΗΜΗ.</a:t>
            </a:r>
            <a:endParaRPr>
              <a:solidFill>
                <a:schemeClr val="bg1">
                  <a:lumMod val="90000"/>
                  <a:lumOff val="5000"/>
                </a:schemeClr>
              </a:solidFill>
            </a:endParaRPr>
          </a:p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09597" y="1534959"/>
            <a:ext cx="4615662" cy="3243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>
                    <a:lumMod val="90000"/>
                    <a:lumOff val="5000"/>
                  </a:schemeClr>
                </a:solidFill>
              </a:rPr>
              <a:t>Προσοχή!Διαδίκτυο!2</a:t>
            </a:r>
            <a:endParaRPr i="1" u="sng">
              <a:solidFill>
                <a:schemeClr val="bg1">
                  <a:lumMod val="90000"/>
                  <a:lumOff val="5000"/>
                </a:schemeClr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3.Διαβάζω πρώτα τους όρους χρήσης πριν</a:t>
            </a:r>
            <a:endParaRPr/>
          </a:p>
          <a:p>
            <a:pPr>
              <a:defRPr/>
            </a:pPr>
            <a:r>
              <a:rPr/>
              <a:t>                                            το κατέβασμα μιας εφαρμογής</a:t>
            </a:r>
            <a:endParaRPr/>
          </a:p>
          <a:p>
            <a:pPr>
              <a:defRPr/>
            </a:pPr>
            <a:r>
              <a:rPr/>
              <a:t>                                            4.Το προφίλ μου πρέπει να είναι πάντα</a:t>
            </a:r>
            <a:endParaRPr/>
          </a:p>
          <a:p>
            <a:pPr>
              <a:defRPr/>
            </a:pPr>
            <a:r>
              <a:rPr/>
              <a:t>        μμκξηξ                         ιδιωτικό(δεν πρέπει κανείς να το βλέπει)</a:t>
            </a:r>
            <a:endParaRPr/>
          </a:p>
          <a:p>
            <a:pPr>
              <a:defRPr/>
            </a:pPr>
            <a:r>
              <a:rPr/>
              <a:t>                                            5.Οι κωδικοί μου πρέπει να περιέχουν</a:t>
            </a:r>
            <a:endParaRPr/>
          </a:p>
          <a:p>
            <a:pPr>
              <a:defRPr/>
            </a:pPr>
            <a:r>
              <a:rPr/>
              <a:t>                                            τουλάχιστον 8 χαρακτήρες αλλάζοντας </a:t>
            </a:r>
            <a:endParaRPr/>
          </a:p>
          <a:p>
            <a:pPr>
              <a:defRPr/>
            </a:pPr>
            <a:r>
              <a:rPr/>
              <a:t>τακτικά τον κωδικό μου(διαφορετικός κωδικός σε κάθε προφίλ)</a:t>
            </a:r>
            <a:endParaRPr/>
          </a:p>
          <a:p>
            <a:pPr marL="0" indent="0">
              <a:buNone/>
              <a:defRPr/>
            </a:pPr>
            <a:r>
              <a:rPr/>
              <a:t>6.ΤΑ ΠΡΟΣΩΠΙΚΑ ΜΟΥ ΔΕΔΟΜΕΝΑ ΔΕΝ ΠΡΕΠΕΙ ΝΑ</a:t>
            </a:r>
            <a:endParaRPr/>
          </a:p>
          <a:p>
            <a:pPr marL="0" indent="0">
              <a:buNone/>
              <a:defRPr/>
            </a:pPr>
            <a:r>
              <a:rPr/>
              <a:t>ΔΙΑΡΕΥΣΟΥΝ</a:t>
            </a:r>
            <a:endParaRPr/>
          </a:p>
          <a:p>
            <a:pPr>
              <a:defRPr/>
            </a:pPr>
            <a:r>
              <a:rPr/>
              <a:t>                                           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69064" y="1592704"/>
            <a:ext cx="4686737" cy="2888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>
                    <a:lumMod val="90000"/>
                    <a:lumOff val="5000"/>
                  </a:schemeClr>
                </a:solidFill>
              </a:rPr>
              <a:t>Προσοχή!Διαδίκτυο!3</a:t>
            </a:r>
            <a:endParaRPr i="1" u="sng">
              <a:solidFill>
                <a:schemeClr val="bg1">
                  <a:lumMod val="90000"/>
                  <a:lumOff val="5000"/>
                </a:schemeClr>
              </a:solidFill>
            </a:endParaRPr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   7.Δεν φανερώνω ΠΟΤΕ την τοποθεσία</a:t>
            </a:r>
            <a:endParaRPr/>
          </a:p>
          <a:p>
            <a:pPr>
              <a:defRPr/>
            </a:pPr>
            <a:r>
              <a:rPr/>
              <a:t>                                              μου μπορώ να γίνω στόχος από εγκληματίε                            εγκληματίες/κακοποιούς</a:t>
            </a:r>
            <a:endParaRPr/>
          </a:p>
          <a:p>
            <a:pPr>
              <a:defRPr/>
            </a:pPr>
            <a:r>
              <a:rPr/>
              <a:t>                                             8.Προσέχω τη διαδικτυακή συμπεριφορά</a:t>
            </a:r>
            <a:endParaRPr/>
          </a:p>
          <a:p>
            <a:pPr>
              <a:defRPr/>
            </a:pPr>
            <a:r>
              <a:rPr/>
              <a:t>                                              μου</a:t>
            </a:r>
            <a:endParaRPr/>
          </a:p>
          <a:p>
            <a:pPr>
              <a:defRPr/>
            </a:pPr>
            <a:r>
              <a:rPr/>
              <a:t>                                             9.Δεν επιτρέπεται να δημοσιεύω </a:t>
            </a:r>
            <a:endParaRPr/>
          </a:p>
          <a:p>
            <a:pPr marL="0" indent="0">
              <a:buNone/>
              <a:defRPr/>
            </a:pPr>
            <a:r>
              <a:rPr/>
              <a:t>φωτογραφίες που περιέχουν άλλους ανθρώπους χωρίς να πάρω την άδεια τους</a:t>
            </a:r>
            <a:endParaRPr/>
          </a:p>
          <a:p>
            <a:pPr marL="0" indent="0">
              <a:buNone/>
              <a:defRPr/>
            </a:pPr>
            <a:r>
              <a:rPr/>
              <a:t>10.Δεν αποδέχομαι αιτήματα φιλίας από άγνωστους ανθρώπους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15908" y="1600198"/>
            <a:ext cx="4689831" cy="2839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i="1" u="sng">
                <a:solidFill>
                  <a:schemeClr val="bg1"/>
                </a:solidFill>
              </a:rPr>
              <a:t>Προσοχή!Διαδίκτυο!4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                                         11.Δεν συναντώ ΠΟΤΕ από κοντά</a:t>
            </a:r>
            <a:endParaRPr/>
          </a:p>
          <a:p>
            <a:pPr>
              <a:defRPr/>
            </a:pPr>
            <a:r>
              <a:rPr/>
              <a:t> διαδικτυακούς φίλους       άγνωστους διαδικτυακούς φίλους</a:t>
            </a:r>
            <a:endParaRPr/>
          </a:p>
          <a:p>
            <a:pPr>
              <a:defRPr/>
            </a:pPr>
            <a:r>
              <a:rPr/>
              <a:t>                                          12.ΑΝ ΕΝΟΧΛΗΘΩ ΚΑΠΟΤΕ ΑΠΟ</a:t>
            </a:r>
            <a:endParaRPr/>
          </a:p>
          <a:p>
            <a:pPr>
              <a:defRPr/>
            </a:pPr>
            <a:r>
              <a:rPr/>
              <a:t>                                          ΕΝΑ ΣΚΟΤΕΙΝΟ ΠΡΟΦΙΛ ΤΟ ΛΕΩ</a:t>
            </a:r>
            <a:endParaRPr/>
          </a:p>
          <a:p>
            <a:pPr>
              <a:defRPr/>
            </a:pPr>
            <a:r>
              <a:rPr/>
              <a:t>                                          ΚΑΤΕΥΘΕΙΑΝ ΣΕ ΕΝΑ ΑΤΟΜΟ ΠΟΥ</a:t>
            </a:r>
            <a:endParaRPr/>
          </a:p>
          <a:p>
            <a:pPr>
              <a:defRPr/>
            </a:pPr>
            <a:r>
              <a:rPr/>
              <a:t>                                          ΕΜΠΙΣΤΕΥΟΜΑΙ Η΄ΤΟΝ ΚΑΝΩ BLOCK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92366" y="1600200"/>
            <a:ext cx="4435565" cy="3022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lassic">
  <a:themeElements>
    <a:clrScheme name="Classic">
      <a:dk1>
        <a:sysClr val="windowText" lastClr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ONLYOFFICE/5.6.4.20</Application>
  <DocSecurity>0</DocSecurity>
  <PresentationFormat>Widescreen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a617925</cp:lastModifiedBy>
  <cp:revision>25</cp:revision>
  <dcterms:created xsi:type="dcterms:W3CDTF">2012-12-03T06:56:55Z</dcterms:created>
  <dcterms:modified xsi:type="dcterms:W3CDTF">2023-02-14T09:01:44Z</dcterms:modified>
  <cp:category/>
  <cp:contentStatus/>
  <cp:version/>
</cp:coreProperties>
</file>