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12192000"/>
  <p:defaultTextStyle>
    <a:defPPr>
      <a:defRPr lang="el-G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 hidden="0"/>
          <p:cNvSpPr/>
          <p:nvPr isPhoto="0" userDrawn="1"/>
        </p:nvSpPr>
        <p:spPr bwMode="auto">
          <a:xfrm flipH="1" flipV="1">
            <a:off x="5054214" y="7875"/>
            <a:ext cx="2243653" cy="6849348"/>
          </a:xfrm>
          <a:prstGeom prst="rect">
            <a:avLst/>
          </a:prstGeom>
          <a:solidFill>
            <a:srgbClr val="6E9A26">
              <a:alpha val="35000"/>
            </a:srgbClr>
          </a:solidFill>
          <a:ln>
            <a:noFill/>
          </a:ln>
        </p:spPr>
      </p:sp>
      <p:sp>
        <p:nvSpPr>
          <p:cNvPr id="5" name="Прямоугольник 16" hidden="0"/>
          <p:cNvSpPr/>
          <p:nvPr isPhoto="0" userDrawn="1"/>
        </p:nvSpPr>
        <p:spPr bwMode="auto">
          <a:xfrm flipH="1" flipV="1">
            <a:off x="6667264" y="12897"/>
            <a:ext cx="410085" cy="684509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</p:sp>
      <p:sp>
        <p:nvSpPr>
          <p:cNvPr id="6" name="Прямоугольник 18" hidden="0"/>
          <p:cNvSpPr/>
          <p:nvPr isPhoto="0" userDrawn="1"/>
        </p:nvSpPr>
        <p:spPr bwMode="auto">
          <a:xfrm flipH="1" flipV="1">
            <a:off x="4863528" y="7870"/>
            <a:ext cx="1052082" cy="6849348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7" name="Прямоугольник 19" hidden="0"/>
          <p:cNvSpPr/>
          <p:nvPr isPhoto="0" userDrawn="1"/>
        </p:nvSpPr>
        <p:spPr bwMode="auto">
          <a:xfrm flipH="1" flipV="1">
            <a:off x="7620392" y="-6674"/>
            <a:ext cx="386030" cy="6861649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</p:sp>
      <p:sp>
        <p:nvSpPr>
          <p:cNvPr id="8" name="Прямоугольник 21" hidden="0"/>
          <p:cNvSpPr/>
          <p:nvPr isPhoto="0" userDrawn="1"/>
        </p:nvSpPr>
        <p:spPr bwMode="auto">
          <a:xfrm flipH="1" flipV="1">
            <a:off x="5915612" y="7866"/>
            <a:ext cx="260425" cy="6849348"/>
          </a:xfrm>
          <a:prstGeom prst="rect">
            <a:avLst/>
          </a:prstGeom>
          <a:solidFill>
            <a:schemeClr val="bg1">
              <a:alpha val="34000"/>
            </a:schemeClr>
          </a:solidFill>
          <a:ln>
            <a:noFill/>
          </a:ln>
        </p:spPr>
      </p:sp>
      <p:sp>
        <p:nvSpPr>
          <p:cNvPr id="9" name="Прямоугольник 22" hidden="0"/>
          <p:cNvSpPr/>
          <p:nvPr isPhoto="0" userDrawn="1"/>
        </p:nvSpPr>
        <p:spPr bwMode="auto">
          <a:xfrm flipH="1" flipV="1">
            <a:off x="2639614" y="7870"/>
            <a:ext cx="1053140" cy="6849348"/>
          </a:xfrm>
          <a:prstGeom prst="rect">
            <a:avLst/>
          </a:prstGeom>
          <a:solidFill>
            <a:srgbClr val="6E9A26">
              <a:alpha val="41000"/>
            </a:srgbClr>
          </a:solidFill>
          <a:ln>
            <a:noFill/>
          </a:ln>
        </p:spPr>
      </p:sp>
      <p:sp>
        <p:nvSpPr>
          <p:cNvPr id="10" name="Прямоугольник 24" hidden="0"/>
          <p:cNvSpPr/>
          <p:nvPr isPhoto="0" userDrawn="1"/>
        </p:nvSpPr>
        <p:spPr bwMode="auto">
          <a:xfrm flipH="1" flipV="1">
            <a:off x="8392458" y="7875"/>
            <a:ext cx="1447953" cy="6849348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</p:sp>
      <p:sp>
        <p:nvSpPr>
          <p:cNvPr id="11" name="Прямоугольник 26" hidden="0"/>
          <p:cNvSpPr/>
          <p:nvPr isPhoto="0" userDrawn="1"/>
        </p:nvSpPr>
        <p:spPr bwMode="auto">
          <a:xfrm flipH="1" flipV="1">
            <a:off x="8440068" y="7875"/>
            <a:ext cx="390537" cy="6849348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</p:sp>
      <p:sp>
        <p:nvSpPr>
          <p:cNvPr id="12" name="Прямоугольник 27" hidden="0"/>
          <p:cNvSpPr/>
          <p:nvPr isPhoto="0" userDrawn="1"/>
        </p:nvSpPr>
        <p:spPr bwMode="auto">
          <a:xfrm flipH="1" flipV="1">
            <a:off x="4863529" y="7870"/>
            <a:ext cx="381366" cy="6849348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</p:sp>
      <p:sp>
        <p:nvSpPr>
          <p:cNvPr id="13" name="Прямоугольник 28" hidden="0"/>
          <p:cNvSpPr/>
          <p:nvPr isPhoto="0" userDrawn="1"/>
        </p:nvSpPr>
        <p:spPr bwMode="auto">
          <a:xfrm flipH="1" flipV="1">
            <a:off x="7085129" y="7872"/>
            <a:ext cx="425480" cy="6849348"/>
          </a:xfrm>
          <a:prstGeom prst="rect">
            <a:avLst/>
          </a:prstGeom>
          <a:solidFill>
            <a:schemeClr val="bg1">
              <a:alpha val="44000"/>
            </a:schemeClr>
          </a:solidFill>
          <a:ln>
            <a:noFill/>
          </a:ln>
        </p:spPr>
      </p:sp>
      <p:sp>
        <p:nvSpPr>
          <p:cNvPr id="14" name="Прямоугольник 25" hidden="0"/>
          <p:cNvSpPr/>
          <p:nvPr isPhoto="0" userDrawn="1"/>
        </p:nvSpPr>
        <p:spPr bwMode="auto">
          <a:xfrm flipH="1" flipV="1">
            <a:off x="3236818" y="-6674"/>
            <a:ext cx="704947" cy="6861649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</p:sp>
      <p:sp>
        <p:nvSpPr>
          <p:cNvPr id="15" name="Прямоугольник 20" hidden="0"/>
          <p:cNvSpPr/>
          <p:nvPr isPhoto="0" userDrawn="1"/>
        </p:nvSpPr>
        <p:spPr bwMode="auto">
          <a:xfrm flipH="1" flipV="1">
            <a:off x="4192884" y="7875"/>
            <a:ext cx="567909" cy="6849348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16" name="Прямоугольник 43" hidden="0"/>
          <p:cNvSpPr/>
          <p:nvPr isPhoto="0" userDrawn="1"/>
        </p:nvSpPr>
        <p:spPr bwMode="auto">
          <a:xfrm flipH="1" flipV="1">
            <a:off x="9363825" y="7872"/>
            <a:ext cx="307004" cy="6849348"/>
          </a:xfrm>
          <a:prstGeom prst="rect">
            <a:avLst/>
          </a:prstGeom>
          <a:solidFill>
            <a:schemeClr val="bg1">
              <a:alpha val="58999"/>
            </a:schemeClr>
          </a:solidFill>
          <a:ln>
            <a:noFill/>
          </a:ln>
        </p:spPr>
      </p:sp>
      <p:sp>
        <p:nvSpPr>
          <p:cNvPr id="17" name="Прямоугольник 45" hidden="0"/>
          <p:cNvSpPr/>
          <p:nvPr isPhoto="0" userDrawn="1"/>
        </p:nvSpPr>
        <p:spPr bwMode="auto">
          <a:xfrm flipH="1" flipV="1">
            <a:off x="2796585" y="7873"/>
            <a:ext cx="60957" cy="6849348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</p:sp>
      <p:sp>
        <p:nvSpPr>
          <p:cNvPr id="18" name="Прямоугольник 44" hidden="0"/>
          <p:cNvSpPr/>
          <p:nvPr isPhoto="0" userDrawn="1"/>
        </p:nvSpPr>
        <p:spPr bwMode="auto">
          <a:xfrm>
            <a:off x="2447593" y="1844822"/>
            <a:ext cx="7776864" cy="3672406"/>
          </a:xfrm>
          <a:prstGeom prst="rect">
            <a:avLst/>
          </a:prstGeom>
          <a:solidFill>
            <a:schemeClr val="bg1"/>
          </a:solidFill>
          <a:ln w="57150" cap="rnd" cmpd="sng">
            <a:noFill/>
            <a:prstDash val="sysDot"/>
          </a:ln>
          <a:effectLst>
            <a:outerShdw blurRad="50800" dist="38100" dir="5400000" rotWithShape="0" algn="t">
              <a:prstClr val="black">
                <a:alpha val="40000"/>
              </a:prstClr>
            </a:outerShdw>
          </a:effectLst>
        </p:spPr>
      </p:sp>
      <p:sp>
        <p:nvSpPr>
          <p:cNvPr id="19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3166185" y="4077070"/>
            <a:ext cx="6197637" cy="1152126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 cap="none" spc="119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0" name="Title 9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3181593" y="2204862"/>
            <a:ext cx="6182229" cy="1584174"/>
          </a:xfrm>
        </p:spPr>
        <p:txBody>
          <a:bodyPr>
            <a:normAutofit/>
          </a:bodyPr>
          <a:lstStyle>
            <a:lvl1pPr algn="ctr">
              <a:defRPr sz="4000" cap="sm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cxnSp>
        <p:nvCxnSpPr>
          <p:cNvPr id="21" name="Прямая соединительная линия 48" hidden="0"/>
          <p:cNvCxnSpPr>
            <a:cxnSpLocks/>
          </p:cNvCxnSpPr>
          <p:nvPr isPhoto="0" userDrawn="1"/>
        </p:nvCxnSpPr>
        <p:spPr bwMode="auto">
          <a:xfrm>
            <a:off x="3166185" y="3933053"/>
            <a:ext cx="2879639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50" hidden="0"/>
          <p:cNvSpPr/>
          <p:nvPr isPhoto="0" userDrawn="1"/>
        </p:nvSpPr>
        <p:spPr bwMode="auto">
          <a:xfrm>
            <a:off x="6172818" y="3896086"/>
            <a:ext cx="96009" cy="72009"/>
          </a:xfrm>
          <a:prstGeom prst="ellipse">
            <a:avLst/>
          </a:prstGeom>
          <a:solidFill>
            <a:srgbClr val="6E9A26"/>
          </a:solidFill>
          <a:ln>
            <a:noFill/>
          </a:ln>
        </p:spPr>
      </p:sp>
      <p:cxnSp>
        <p:nvCxnSpPr>
          <p:cNvPr id="23" name="Прямая соединительная линия 53" hidden="0"/>
          <p:cNvCxnSpPr>
            <a:cxnSpLocks/>
          </p:cNvCxnSpPr>
          <p:nvPr isPhoto="0" userDrawn="1"/>
        </p:nvCxnSpPr>
        <p:spPr bwMode="auto">
          <a:xfrm>
            <a:off x="6384030" y="3932091"/>
            <a:ext cx="3005060" cy="0"/>
          </a:xfrm>
          <a:prstGeom prst="line">
            <a:avLst/>
          </a:prstGeom>
          <a:ln w="9525" cap="flat" cmpd="sng" algn="ctr">
            <a:solidFill>
              <a:srgbClr val="6E9A2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2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8" y="274637"/>
            <a:ext cx="2743200" cy="585152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8" y="274637"/>
            <a:ext cx="8026398" cy="585152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2" y="1196750"/>
            <a:ext cx="10363198" cy="489654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19401" y="188640"/>
            <a:ext cx="10753193" cy="864094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609598" y="1196752"/>
            <a:ext cx="5384799" cy="4929409"/>
          </a:xfrm>
          <a:prstGeom prst="rect">
            <a:avLst/>
          </a:prstGeo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97598" y="1196752"/>
            <a:ext cx="5384799" cy="4929409"/>
          </a:xfrm>
          <a:prstGeom prst="rect">
            <a:avLst/>
          </a:prstGeom>
          <a:noFill/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09598" y="1268758"/>
            <a:ext cx="5386916" cy="639761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09598" y="2060848"/>
            <a:ext cx="5386916" cy="4065313"/>
          </a:xfrm>
          <a:prstGeom prst="rect">
            <a:avLst/>
          </a:prstGeo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68" y="1268758"/>
            <a:ext cx="5389032" cy="639761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68" y="2060848"/>
            <a:ext cx="5389032" cy="4065313"/>
          </a:xfrm>
          <a:prstGeom prst="rect">
            <a:avLst/>
          </a:prstGeom>
          <a:noFill/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766731" y="1196752"/>
            <a:ext cx="6815665" cy="492940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00" y="1196750"/>
            <a:ext cx="4011084" cy="492941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9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19401" y="188640"/>
            <a:ext cx="10753193" cy="864094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2389716" y="1196750"/>
            <a:ext cx="7315200" cy="34563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ru-RU"/>
          </a:p>
        </p:txBody>
      </p:sp>
      <p:sp>
        <p:nvSpPr>
          <p:cNvPr id="5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389716" y="4869158"/>
            <a:ext cx="7315200" cy="1303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9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19401" y="188640"/>
            <a:ext cx="10753193" cy="864094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3">
            <a:lum/>
          </a:blip>
          <a:stretch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19401" y="188640"/>
            <a:ext cx="10753193" cy="8640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719401" y="1340766"/>
            <a:ext cx="10753193" cy="496855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719401" y="6442060"/>
            <a:ext cx="2844798" cy="36512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7920201" y="6416498"/>
            <a:ext cx="3860798" cy="36512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8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5511798" y="6453334"/>
            <a:ext cx="1168398" cy="29209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398"/>
        </a:spcBef>
        <a:buNone/>
        <a:defRPr sz="3600" b="0" cap="none" spc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599"/>
        </a:spcBef>
        <a:spcAft>
          <a:spcPts val="0"/>
        </a:spcAft>
        <a:buClr>
          <a:schemeClr val="accent1"/>
        </a:buClr>
        <a:buFont typeface="Arial"/>
        <a:buChar char="•"/>
        <a:defRPr sz="2200" b="0" i="0" cap="none" spc="28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1pPr>
      <a:lvl2pPr marL="513651" indent="-342900" algn="l" defTabSz="914400">
        <a:spcBef>
          <a:spcPts val="599"/>
        </a:spcBef>
        <a:buClr>
          <a:schemeClr val="accent1"/>
        </a:buClr>
        <a:buFont typeface="Times New Roman"/>
        <a:buChar char="–"/>
        <a:defRPr sz="20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2pPr>
      <a:lvl3pPr marL="627951" indent="-285750" algn="l" defTabSz="914400">
        <a:spcBef>
          <a:spcPts val="599"/>
        </a:spcBef>
        <a:buClr>
          <a:schemeClr val="accent1"/>
        </a:buClr>
        <a:buFont typeface="Arial"/>
        <a:buChar char="•"/>
        <a:defRPr sz="18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3pPr>
      <a:lvl4pPr marL="800988" indent="-285750" algn="l" defTabSz="914400">
        <a:spcBef>
          <a:spcPts val="599"/>
        </a:spcBef>
        <a:buClr>
          <a:schemeClr val="accent1"/>
        </a:buClr>
        <a:buFont typeface="Times New Roman"/>
        <a:buChar char="–"/>
        <a:defRPr sz="16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4pPr>
      <a:lvl5pPr marL="972438" indent="-285750" algn="l" defTabSz="914400">
        <a:spcBef>
          <a:spcPts val="599"/>
        </a:spcBef>
        <a:buClr>
          <a:schemeClr val="accent1"/>
        </a:buClr>
        <a:buFont typeface="Times New Roman"/>
        <a:buChar char="»"/>
        <a:defRPr sz="16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Arial"/>
        </a:defRPr>
      </a:lvl5pPr>
      <a:lvl6pPr marL="105156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7pPr>
      <a:lvl8pPr marL="1417319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5" algn="l" defTabSz="914400">
        <a:spcBef>
          <a:spcPts val="0"/>
        </a:spcBef>
        <a:buClr>
          <a:schemeClr val="accent1"/>
        </a:buClr>
        <a:buFont typeface="Arial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1">
            <a:lumMod val="75000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l-GR"/>
              <a:t>διαδυκτιακοι κανονεσ</a:t>
            </a:r>
            <a:endParaRPr lang="el-GR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tx2">
            <a:lumMod val="25000"/>
            <a:lumOff val="75000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βασικοι κανονεσ social media part 1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/>
              <a:buChar char="•"/>
              <a:defRPr/>
            </a:lvl9pPr>
          </a:lstStyle>
          <a:p>
            <a:pPr>
              <a:defRPr/>
            </a:pPr>
            <a:r>
              <a:rPr/>
              <a:t>να μην μιλάμε σε αγνώστους </a:t>
            </a:r>
            <a:endParaRPr/>
          </a:p>
          <a:p>
            <a:pPr>
              <a:defRPr/>
            </a:pPr>
            <a:r>
              <a:rPr/>
              <a:t>να έχουμε ιδιωτικό λογαριασμό </a:t>
            </a:r>
            <a:endParaRPr/>
          </a:p>
          <a:p>
            <a:pPr>
              <a:defRPr/>
            </a:pPr>
            <a:r>
              <a:rPr/>
              <a:t>να υπάρχει έλεγχος από τούς γονείς</a:t>
            </a:r>
            <a:endParaRPr/>
          </a:p>
          <a:p>
            <a:pPr>
              <a:defRPr/>
            </a:pPr>
            <a:r>
              <a:rPr/>
              <a:t>να μην ανεβάζουμε προκλητικά βίντεο</a:t>
            </a:r>
            <a:endParaRPr/>
          </a:p>
          <a:p>
            <a:pPr>
              <a:defRPr/>
            </a:pPr>
            <a:r>
              <a:rPr/>
              <a:t>να μην ανεβάζουμε βίντεο με το πρόσωπο μας</a:t>
            </a:r>
            <a:endParaRPr/>
          </a:p>
          <a:p>
            <a:pPr>
              <a:defRPr/>
            </a:pPr>
            <a:r>
              <a:rPr/>
              <a:t>αν είμαστε στην ηλικία των 9 με 12 ετών κάλο είναι να μην έχουμε σχέση με τα social media</a:t>
            </a:r>
            <a:endParaRPr/>
          </a:p>
          <a:p>
            <a:pPr>
              <a:defRPr/>
            </a:pPr>
            <a:r>
              <a:rPr/>
              <a:t>να κάνουμε αναφορά και block αυτούς που μας παρενοχλούν</a:t>
            </a:r>
            <a:endParaRPr/>
          </a:p>
          <a:p>
            <a:pPr>
              <a:defRPr/>
            </a:pPr>
            <a:r>
              <a:rPr/>
              <a:t>επίσης  να το λέμε στους γονείς μας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9159152" y="4209595"/>
            <a:ext cx="2878091" cy="2403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tx1">
            <a:lumMod val="65000"/>
            <a:lumOff val="35000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instagram and tiktok part 2</a:t>
            </a:r>
            <a:endParaRPr/>
          </a:p>
        </p:txBody>
      </p:sp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773521" y="1275823"/>
            <a:ext cx="10753193" cy="496855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/>
              <a:buChar char="•"/>
              <a:defRPr/>
            </a:lvl9pPr>
          </a:lstStyle>
          <a:p>
            <a:pPr>
              <a:defRPr/>
            </a:pPr>
            <a:r>
              <a:rPr/>
              <a:t>Καλό είναι να μην συμμετέχουμε σε τσακωμούς στα live</a:t>
            </a:r>
            <a:endParaRPr/>
          </a:p>
          <a:p>
            <a:pPr>
              <a:defRPr/>
            </a:pPr>
            <a:r>
              <a:rPr/>
              <a:t>επίσης δεν κάνουμε hate η builling σε άτομα που δεν ξέρουμε</a:t>
            </a:r>
            <a:endParaRPr/>
          </a:p>
          <a:p>
            <a:pPr>
              <a:defRPr/>
            </a:pPr>
            <a:r>
              <a:rPr/>
              <a:t>αν θέλουμε να γράψουμε ένα σχόλιο καλό είναι να μην χρησιμοποιούμε τα προσωπικά μας στοιχεία </a:t>
            </a:r>
            <a:endParaRPr/>
          </a:p>
          <a:p>
            <a:pPr>
              <a:defRPr/>
            </a:pPr>
            <a:r>
              <a:rPr/>
              <a:t>γράφουμε ψευδώνυμα ως ονόματα για να μην μπορούν να βρουν τα στοιχεία μας</a:t>
            </a:r>
            <a:endParaRPr/>
          </a:p>
          <a:p>
            <a:pPr>
              <a:defRPr/>
            </a:pPr>
            <a:r>
              <a:rPr/>
              <a:t>δεν αποδεχόμαστε με τίποτα τα accounts που έχουν περίεργες φωτογραφίες    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>
            <a:off x="8926656" y="4774622"/>
            <a:ext cx="2066924" cy="1162049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5713977" y="4497209"/>
            <a:ext cx="1592614" cy="1580171"/>
          </a:xfrm>
          <a:prstGeom prst="rect">
            <a:avLst/>
          </a:prstGeom>
        </p:spPr>
      </p:pic>
      <p:pic>
        <p:nvPicPr>
          <p:cNvPr id="8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1381123" y="4098741"/>
            <a:ext cx="3198223" cy="20903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rgbClr val="00B050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διαδίκτυο part 3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/>
              <a:t>πάντα κάνουμε επιστροφή όταν μπαίνουμε σε περίεργα ακατάλληλα site</a:t>
            </a:r>
            <a:endParaRPr/>
          </a:p>
          <a:p>
            <a:pPr marL="0" indent="0">
              <a:buNone/>
              <a:defRPr/>
            </a:pPr>
            <a:r>
              <a:rPr/>
              <a:t>είμαστε ευγενικοί με τούς ηλεκτρονικούς μας φίλους και προσέχουμε πολύ να μην λέμε προσωπικά μας  στοιχεία και ρωτάμε τούς γονεύς μας αν μας αφήνουν να έχουμε φίλους από εκεί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3682278" y="3333749"/>
            <a:ext cx="4136880" cy="2757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2">
            <a:lumMod val="25000"/>
          </a:schemeClr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τελοςςςςςςςςςςςςςςςςςςςςςςςςςςςςςςςςςςςςςςςςςςςςςς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596920" y="671538"/>
            <a:ext cx="10998153" cy="61864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Green leaf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SOHO">
      <a:fillStyleLst>
        <a:solidFill>
          <a:schemeClr val="phClr"/>
        </a:solidFill>
        <a:gradFill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/>
        </a:gradFill>
        <a:blipFill>
          <a:blip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ONLYOFFICE/5.6.4.20</Application>
  <DocSecurity>0</DocSecurity>
  <PresentationFormat>Widescreen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a641777</cp:lastModifiedBy>
  <cp:revision>16</cp:revision>
  <dcterms:created xsi:type="dcterms:W3CDTF">2012-12-03T06:56:55Z</dcterms:created>
  <dcterms:modified xsi:type="dcterms:W3CDTF">2023-03-07T08:59:23Z</dcterms:modified>
  <cp:category/>
  <cp:contentStatus/>
  <cp:version/>
</cp:coreProperties>
</file>