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2" name="1 - Θέση υποσέλιδου"/>
          <p:cNvSpPr>
            <a:spLocks noGrp="1"/>
          </p:cNvSpPr>
          <p:nvPr>
            <p:ph type="ftr" sz="quarter" idx="11"/>
          </p:nvPr>
        </p:nvSpPr>
        <p:spPr/>
        <p:txBody>
          <a:bodyPr/>
          <a:lstStyle/>
          <a:p>
            <a:endParaRPr lang="el-GR" dirty="0"/>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C5739489-5A5E-4E4F-826C-5559ABCE9F7B}"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C5739489-5A5E-4E4F-826C-5559ABCE9F7B}"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C5739489-5A5E-4E4F-826C-5559ABCE9F7B}"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19" name="18 - Θέση υποσέλιδου"/>
          <p:cNvSpPr>
            <a:spLocks noGrp="1"/>
          </p:cNvSpPr>
          <p:nvPr>
            <p:ph type="ftr" sz="quarter" idx="11"/>
          </p:nvPr>
        </p:nvSpPr>
        <p:spPr>
          <a:xfrm>
            <a:off x="3581400" y="76200"/>
            <a:ext cx="2895600" cy="288925"/>
          </a:xfrm>
        </p:spPr>
        <p:txBody>
          <a:bodyPr/>
          <a:lstStyle/>
          <a:p>
            <a:endParaRPr lang="el-GR" dirty="0"/>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C5739489-5A5E-4E4F-826C-5559ABCE9F7B}"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11" name="10 - Θέση υποσέλιδου"/>
          <p:cNvSpPr>
            <a:spLocks noGrp="1"/>
          </p:cNvSpPr>
          <p:nvPr>
            <p:ph type="ftr" sz="quarter" idx="11"/>
          </p:nvPr>
        </p:nvSpPr>
        <p:spPr/>
        <p:txBody>
          <a:bodyPr/>
          <a:lstStyle/>
          <a:p>
            <a:endParaRPr lang="el-GR" dirty="0"/>
          </a:p>
        </p:txBody>
      </p:sp>
      <p:sp>
        <p:nvSpPr>
          <p:cNvPr id="16" name="15 - Θέση αριθμού διαφάνειας"/>
          <p:cNvSpPr>
            <a:spLocks noGrp="1"/>
          </p:cNvSpPr>
          <p:nvPr>
            <p:ph type="sldNum" sz="quarter" idx="12"/>
          </p:nvPr>
        </p:nvSpPr>
        <p:spPr/>
        <p:txBody>
          <a:bodyPr/>
          <a:lstStyle/>
          <a:p>
            <a:fld id="{C5739489-5A5E-4E4F-826C-5559ABCE9F7B}" type="slidenum">
              <a:rPr lang="el-GR" smtClean="0"/>
              <a:t>‹#›</a:t>
            </a:fld>
            <a:endParaRPr lang="el-GR" dirty="0"/>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10" name="9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C5739489-5A5E-4E4F-826C-5559ABCE9F7B}"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C5739489-5A5E-4E4F-826C-5559ABCE9F7B}" type="slidenum">
              <a:rPr lang="el-GR" smtClean="0"/>
              <a:t>‹#›</a:t>
            </a:fld>
            <a:endParaRPr lang="el-GR" dirty="0"/>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21" name="20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C5739489-5A5E-4E4F-826C-5559ABCE9F7B}"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24" name="23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C5739489-5A5E-4E4F-826C-5559ABCE9F7B}"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29" name="28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C5739489-5A5E-4E4F-826C-5559ABCE9F7B}"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B444E73D-F02C-4C51-B6EC-874F470666B9}" type="datetimeFigureOut">
              <a:rPr lang="el-GR" smtClean="0"/>
              <a:t>29/3/2020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C5739489-5A5E-4E4F-826C-5559ABCE9F7B}" type="slidenum">
              <a:rPr lang="el-GR" smtClean="0"/>
              <a:t>‹#›</a:t>
            </a:fld>
            <a:endParaRPr lang="el-GR" dirty="0"/>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44E73D-F02C-4C51-B6EC-874F470666B9}" type="datetimeFigureOut">
              <a:rPr lang="el-GR" smtClean="0"/>
              <a:t>29/3/2020</a:t>
            </a:fld>
            <a:endParaRPr lang="el-GR" dirty="0"/>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dirty="0"/>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5739489-5A5E-4E4F-826C-5559ABCE9F7B}" type="slidenum">
              <a:rPr lang="el-GR" smtClean="0"/>
              <a:t>‹#›</a:t>
            </a:fld>
            <a:endParaRPr lang="el-GR" dirty="0"/>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solidFill>
                  <a:srgbClr val="00B050"/>
                </a:solidFill>
              </a:rPr>
              <a:t>Δρ </a:t>
            </a:r>
            <a:r>
              <a:rPr lang="el-GR" dirty="0" smtClean="0">
                <a:solidFill>
                  <a:srgbClr val="00B050"/>
                </a:solidFill>
              </a:rPr>
              <a:t>σεβαστη</a:t>
            </a:r>
            <a:r>
              <a:rPr lang="el-GR" dirty="0" smtClean="0">
                <a:solidFill>
                  <a:srgbClr val="00B050"/>
                </a:solidFill>
              </a:rPr>
              <a:t> α. </a:t>
            </a:r>
            <a:r>
              <a:rPr lang="el-GR" dirty="0" smtClean="0">
                <a:solidFill>
                  <a:srgbClr val="00B050"/>
                </a:solidFill>
              </a:rPr>
              <a:t>αποστολου</a:t>
            </a:r>
            <a:r>
              <a:rPr lang="el-GR" dirty="0" smtClean="0">
                <a:solidFill>
                  <a:srgbClr val="00B050"/>
                </a:solidFill>
              </a:rPr>
              <a:t/>
            </a:r>
            <a:br>
              <a:rPr lang="el-GR" dirty="0" smtClean="0">
                <a:solidFill>
                  <a:srgbClr val="00B050"/>
                </a:solidFill>
              </a:rPr>
            </a:br>
            <a:r>
              <a:rPr lang="el-GR" dirty="0" smtClean="0">
                <a:solidFill>
                  <a:srgbClr val="00B050"/>
                </a:solidFill>
              </a:rPr>
              <a:t>σχολικη</a:t>
            </a:r>
            <a:r>
              <a:rPr lang="el-GR" dirty="0" smtClean="0">
                <a:solidFill>
                  <a:srgbClr val="00B050"/>
                </a:solidFill>
              </a:rPr>
              <a:t> </a:t>
            </a:r>
            <a:r>
              <a:rPr lang="el-GR" dirty="0" smtClean="0">
                <a:solidFill>
                  <a:srgbClr val="00B050"/>
                </a:solidFill>
              </a:rPr>
              <a:t>ψυχολογοσ</a:t>
            </a:r>
            <a:r>
              <a:rPr lang="el-GR" dirty="0" smtClean="0">
                <a:solidFill>
                  <a:srgbClr val="00B050"/>
                </a:solidFill>
              </a:rPr>
              <a:t> </a:t>
            </a:r>
            <a:r>
              <a:rPr lang="el-GR" dirty="0" smtClean="0">
                <a:solidFill>
                  <a:srgbClr val="00B050"/>
                </a:solidFill>
              </a:rPr>
              <a:t>ολοημερα</a:t>
            </a:r>
            <a:r>
              <a:rPr lang="el-GR" dirty="0" smtClean="0">
                <a:solidFill>
                  <a:srgbClr val="00B050"/>
                </a:solidFill>
              </a:rPr>
              <a:t> </a:t>
            </a:r>
            <a:r>
              <a:rPr lang="el-GR" dirty="0" smtClean="0">
                <a:solidFill>
                  <a:srgbClr val="00B050"/>
                </a:solidFill>
              </a:rPr>
              <a:t>δημοτικα</a:t>
            </a:r>
            <a:r>
              <a:rPr lang="el-GR" dirty="0" smtClean="0">
                <a:solidFill>
                  <a:srgbClr val="00B050"/>
                </a:solidFill>
              </a:rPr>
              <a:t> </a:t>
            </a:r>
            <a:r>
              <a:rPr lang="el-GR" dirty="0" smtClean="0">
                <a:solidFill>
                  <a:srgbClr val="00B050"/>
                </a:solidFill>
              </a:rPr>
              <a:t>καλαμαριασ</a:t>
            </a:r>
            <a:r>
              <a:rPr lang="el-GR" dirty="0" smtClean="0">
                <a:solidFill>
                  <a:srgbClr val="00B050"/>
                </a:solidFill>
              </a:rPr>
              <a:t> 2019-2020</a:t>
            </a:r>
            <a:br>
              <a:rPr lang="el-GR" dirty="0" smtClean="0">
                <a:solidFill>
                  <a:srgbClr val="00B050"/>
                </a:solidFill>
              </a:rPr>
            </a:br>
            <a:endParaRPr lang="el-GR" dirty="0">
              <a:solidFill>
                <a:srgbClr val="00B050"/>
              </a:solidFill>
            </a:endParaRPr>
          </a:p>
        </p:txBody>
      </p:sp>
      <p:sp>
        <p:nvSpPr>
          <p:cNvPr id="3" name="2 - Υπότιτλος"/>
          <p:cNvSpPr>
            <a:spLocks noGrp="1"/>
          </p:cNvSpPr>
          <p:nvPr>
            <p:ph type="subTitle" idx="1"/>
          </p:nvPr>
        </p:nvSpPr>
        <p:spPr/>
        <p:txBody>
          <a:bodyPr/>
          <a:lstStyle/>
          <a:p>
            <a:r>
              <a:rPr lang="el-GR" dirty="0" smtClean="0">
                <a:solidFill>
                  <a:srgbClr val="FFFF00"/>
                </a:solidFill>
              </a:rPr>
              <a:t>ΔΡΑΣΤΗΡΙΟΤΗΤΕΣ ΠΑΙΔΙΚΟ ΒΙΒΛΙΟ ΓΙΑ ΣΧΟΛΙΚΗ ΨΥΧΟΛΟΓΙΑ</a:t>
            </a:r>
          </a:p>
          <a:p>
            <a:r>
              <a:rPr lang="el-GR" dirty="0" smtClean="0">
                <a:solidFill>
                  <a:srgbClr val="FFFF00"/>
                </a:solidFill>
              </a:rPr>
              <a:t>3</a:t>
            </a:r>
            <a:r>
              <a:rPr lang="el-GR" baseline="30000" dirty="0" smtClean="0">
                <a:solidFill>
                  <a:srgbClr val="FFFF00"/>
                </a:solidFill>
              </a:rPr>
              <a:t>ο</a:t>
            </a:r>
            <a:r>
              <a:rPr lang="el-GR" dirty="0" smtClean="0">
                <a:solidFill>
                  <a:srgbClr val="FFFF00"/>
                </a:solidFill>
              </a:rPr>
              <a:t> , 10</a:t>
            </a:r>
            <a:r>
              <a:rPr lang="el-GR" baseline="30000" dirty="0" smtClean="0">
                <a:solidFill>
                  <a:srgbClr val="FFFF00"/>
                </a:solidFill>
              </a:rPr>
              <a:t>ο</a:t>
            </a:r>
            <a:r>
              <a:rPr lang="el-GR" dirty="0" smtClean="0">
                <a:solidFill>
                  <a:srgbClr val="FFFF00"/>
                </a:solidFill>
              </a:rPr>
              <a:t> , 11</a:t>
            </a:r>
            <a:r>
              <a:rPr lang="el-GR" baseline="30000" dirty="0" smtClean="0">
                <a:solidFill>
                  <a:srgbClr val="FFFF00"/>
                </a:solidFill>
              </a:rPr>
              <a:t>ο</a:t>
            </a:r>
            <a:r>
              <a:rPr lang="el-GR" dirty="0" smtClean="0">
                <a:solidFill>
                  <a:srgbClr val="FFFF00"/>
                </a:solidFill>
              </a:rPr>
              <a:t> , 13</a:t>
            </a:r>
            <a:r>
              <a:rPr lang="el-GR" baseline="30000" dirty="0" smtClean="0">
                <a:solidFill>
                  <a:srgbClr val="FFFF00"/>
                </a:solidFill>
              </a:rPr>
              <a:t>ο</a:t>
            </a:r>
            <a:r>
              <a:rPr lang="el-GR" dirty="0" smtClean="0">
                <a:solidFill>
                  <a:srgbClr val="FFFF00"/>
                </a:solidFill>
              </a:rPr>
              <a:t> , 17</a:t>
            </a:r>
            <a:r>
              <a:rPr lang="el-GR" baseline="30000" dirty="0" smtClean="0">
                <a:solidFill>
                  <a:srgbClr val="FFFF00"/>
                </a:solidFill>
              </a:rPr>
              <a:t>ο</a:t>
            </a:r>
            <a:r>
              <a:rPr lang="el-GR" dirty="0" smtClean="0">
                <a:solidFill>
                  <a:srgbClr val="FFFF00"/>
                </a:solidFill>
              </a:rPr>
              <a:t> ΔΣ ΚΑΛΑΜΑΡΙΑΣ </a:t>
            </a:r>
            <a:endParaRPr lang="el-GR"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92D050"/>
                </a:solidFill>
              </a:rPr>
              <a:t>ΕΝΟΤΗΤΑ-ΚΛΙΜΑ ΑΝΑΓΝΩΣΗΣ </a:t>
            </a:r>
            <a:r>
              <a:rPr lang="el-GR" dirty="0" smtClean="0">
                <a:solidFill>
                  <a:srgbClr val="92D050"/>
                </a:solidFill>
              </a:rPr>
              <a:t>αναρτηση</a:t>
            </a:r>
            <a:r>
              <a:rPr lang="el-GR" dirty="0" smtClean="0">
                <a:solidFill>
                  <a:srgbClr val="92D050"/>
                </a:solidFill>
              </a:rPr>
              <a:t> </a:t>
            </a:r>
            <a:r>
              <a:rPr lang="el-GR" dirty="0" smtClean="0">
                <a:solidFill>
                  <a:srgbClr val="92D050"/>
                </a:solidFill>
              </a:rPr>
              <a:t>υλικου</a:t>
            </a:r>
            <a:r>
              <a:rPr lang="el-GR" dirty="0" smtClean="0">
                <a:solidFill>
                  <a:srgbClr val="92D050"/>
                </a:solidFill>
              </a:rPr>
              <a:t> για το </a:t>
            </a:r>
            <a:r>
              <a:rPr lang="el-GR" dirty="0" smtClean="0">
                <a:solidFill>
                  <a:srgbClr val="92D050"/>
                </a:solidFill>
              </a:rPr>
              <a:t>καθε</a:t>
            </a:r>
            <a:r>
              <a:rPr lang="el-GR" dirty="0" smtClean="0">
                <a:solidFill>
                  <a:srgbClr val="92D050"/>
                </a:solidFill>
              </a:rPr>
              <a:t> </a:t>
            </a:r>
            <a:r>
              <a:rPr lang="el-GR" dirty="0" smtClean="0">
                <a:solidFill>
                  <a:srgbClr val="92D050"/>
                </a:solidFill>
              </a:rPr>
              <a:t>σχολειο</a:t>
            </a:r>
            <a:r>
              <a:rPr lang="el-GR" dirty="0" smtClean="0">
                <a:solidFill>
                  <a:srgbClr val="92D050"/>
                </a:solidFill>
              </a:rPr>
              <a:t> 30/3-3/4</a:t>
            </a:r>
            <a:endParaRPr lang="el-GR" dirty="0">
              <a:solidFill>
                <a:srgbClr val="92D050"/>
              </a:solidFill>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solidFill>
                  <a:srgbClr val="FFFF00"/>
                </a:solidFill>
              </a:rPr>
              <a:t>Μερικές φορές για να δημιουργηθεί η διάθεση σε ένα παιδί να ενασχοληθεί με το διάβασμα στον ελεύθερο χρόνο του χρειάζεται να διαμορφώσουμε και ένα κλίμα γύρω από αυτή τη δραστηριότητα που θα καταστήσει το διάβασμα μια ενασχόληση ευχάριστη</a:t>
            </a:r>
          </a:p>
          <a:p>
            <a:r>
              <a:rPr lang="el-GR" dirty="0" smtClean="0">
                <a:solidFill>
                  <a:srgbClr val="FFFF00"/>
                </a:solidFill>
              </a:rPr>
              <a:t>Το κλίμα διαμορφώνεται μέσα από τον χώρο, τον τρόπο τοποθέτησης των βιβλίων στο χώρο, την θέση που μπορεί να έχουν κάποια σημαντικά για εμάς βιβλία, τον τρόπο που μεταχειριζόμαστε τα βιβλία, τη στάση μας ως σημαντικών άλλων απέναντι στο διάβασμα, τα δικαιώματα που χρειάζεται να αναγνωρίζουμε στα παιδιά σχετικά με το διάβασμα, κάποιες διερευνητικές ερωτήσεις ενδοσκόπησης που μπορεί να αποκαλύψουν τη στάση των παιδιών απέναντι στα βιβλία, ζωγραφιές που μπορεί να εμπνεύστηκαν από μια ιστορία και να συνδέονται θετικά με διάβασμα, και την παρότρυνση των παιδιών να ανακαλύψουν τα βιβλία μέσα από τις αισθήσεις τους, όπως όραση (εικόνες), αφή (υφή χαρτιού), όσφρηση (μυρωδιά καινούριου αντίτυπου), ακοή (γύρισμα σελίδων)      </a:t>
            </a:r>
            <a:endParaRPr lang="el-GR"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Δραστηριοτητεσ</a:t>
            </a:r>
            <a:endParaRPr lang="el-GR" dirty="0">
              <a:solidFill>
                <a:srgbClr val="92D050"/>
              </a:solidFill>
            </a:endParaRPr>
          </a:p>
        </p:txBody>
      </p:sp>
      <p:sp>
        <p:nvSpPr>
          <p:cNvPr id="3" name="2 - Θέση περιεχομένου"/>
          <p:cNvSpPr>
            <a:spLocks noGrp="1"/>
          </p:cNvSpPr>
          <p:nvPr>
            <p:ph idx="1"/>
          </p:nvPr>
        </p:nvSpPr>
        <p:spPr/>
        <p:txBody>
          <a:bodyPr/>
          <a:lstStyle/>
          <a:p>
            <a:r>
              <a:rPr lang="el-GR" dirty="0" smtClean="0">
                <a:solidFill>
                  <a:srgbClr val="FFFF00"/>
                </a:solidFill>
              </a:rPr>
              <a:t>Μέσα από την ενότητα Κλίμα Ανάγνωσης θα ασχοληθούμε με 5 δραστηριότητες για την 1</a:t>
            </a:r>
            <a:r>
              <a:rPr lang="el-GR" baseline="30000" dirty="0" smtClean="0">
                <a:solidFill>
                  <a:srgbClr val="FFFF00"/>
                </a:solidFill>
              </a:rPr>
              <a:t>η</a:t>
            </a:r>
            <a:r>
              <a:rPr lang="el-GR" dirty="0" smtClean="0">
                <a:solidFill>
                  <a:srgbClr val="FFFF00"/>
                </a:solidFill>
              </a:rPr>
              <a:t> εβδομάδα, που θα είναι για τους γονείς και τα παιδιά το διάλειμμα των 30 λεπτών μέσα στην ημέρα κάνοντας μαζί κάτι δημιουργικό και αγχολυτικό </a:t>
            </a:r>
            <a:endParaRPr lang="el-GR"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Δραστηριοτητα</a:t>
            </a:r>
            <a:r>
              <a:rPr lang="el-GR" dirty="0" smtClean="0">
                <a:solidFill>
                  <a:srgbClr val="92D050"/>
                </a:solidFill>
              </a:rPr>
              <a:t> 1</a:t>
            </a:r>
            <a:r>
              <a:rPr lang="el-GR" baseline="30000" dirty="0" smtClean="0">
                <a:solidFill>
                  <a:srgbClr val="92D050"/>
                </a:solidFill>
              </a:rPr>
              <a:t>η</a:t>
            </a:r>
            <a:r>
              <a:rPr lang="el-GR" dirty="0" smtClean="0">
                <a:solidFill>
                  <a:srgbClr val="92D050"/>
                </a:solidFill>
              </a:rPr>
              <a:t> </a:t>
            </a:r>
            <a:r>
              <a:rPr lang="el-GR" dirty="0" smtClean="0">
                <a:solidFill>
                  <a:srgbClr val="92D050"/>
                </a:solidFill>
              </a:rPr>
              <a:t>μερα</a:t>
            </a:r>
            <a:endParaRPr lang="el-GR" dirty="0">
              <a:solidFill>
                <a:srgbClr val="92D050"/>
              </a:solidFill>
            </a:endParaRPr>
          </a:p>
        </p:txBody>
      </p:sp>
      <p:sp>
        <p:nvSpPr>
          <p:cNvPr id="3" name="2 - Θέση περιεχομένου"/>
          <p:cNvSpPr>
            <a:spLocks noGrp="1"/>
          </p:cNvSpPr>
          <p:nvPr>
            <p:ph idx="1"/>
          </p:nvPr>
        </p:nvSpPr>
        <p:spPr/>
        <p:txBody>
          <a:bodyPr>
            <a:normAutofit fontScale="85000" lnSpcReduction="20000"/>
          </a:bodyPr>
          <a:lstStyle/>
          <a:p>
            <a:r>
              <a:rPr lang="el-GR" dirty="0" smtClean="0">
                <a:solidFill>
                  <a:srgbClr val="FFFF00"/>
                </a:solidFill>
              </a:rPr>
              <a:t>Φτιάχνουμε μια σταθερή γωνιά ανάγνωσης μέσα στο σπίτι</a:t>
            </a:r>
          </a:p>
          <a:p>
            <a:r>
              <a:rPr lang="el-GR" dirty="0" smtClean="0">
                <a:solidFill>
                  <a:srgbClr val="FFFF00"/>
                </a:solidFill>
              </a:rPr>
              <a:t>Διαμορφώνουμε τη διακόσμηση με όσα στοιχεία έχουμε στο σπίτι και τα οποία μας κάνουν να νιώθουμε τη γωνιά σαν προσωπικό χώρο, όπου περιστοιχιζόμαστε από αγαπημένα αντικείμενα, ζωγραφιές, </a:t>
            </a:r>
            <a:r>
              <a:rPr lang="el-GR" dirty="0" smtClean="0">
                <a:solidFill>
                  <a:srgbClr val="FFFF00"/>
                </a:solidFill>
              </a:rPr>
              <a:t>λούτρινα</a:t>
            </a:r>
            <a:r>
              <a:rPr lang="el-GR" dirty="0" smtClean="0">
                <a:solidFill>
                  <a:srgbClr val="FFFF00"/>
                </a:solidFill>
              </a:rPr>
              <a:t>, φυτά, φωτιστικό, μαξιλάρια αντί για κάθισμα</a:t>
            </a:r>
          </a:p>
          <a:p>
            <a:r>
              <a:rPr lang="el-GR" dirty="0" smtClean="0">
                <a:solidFill>
                  <a:srgbClr val="FFFF00"/>
                </a:solidFill>
              </a:rPr>
              <a:t>Τα βιβλία είναι καλό να είναι σε </a:t>
            </a:r>
            <a:r>
              <a:rPr lang="el-GR" dirty="0" smtClean="0">
                <a:solidFill>
                  <a:srgbClr val="FFFF00"/>
                </a:solidFill>
              </a:rPr>
              <a:t>προσβάσιμο</a:t>
            </a:r>
            <a:r>
              <a:rPr lang="el-GR" dirty="0" smtClean="0">
                <a:solidFill>
                  <a:srgbClr val="FFFF00"/>
                </a:solidFill>
              </a:rPr>
              <a:t> σημείο για το ύψος των παιδιών, </a:t>
            </a:r>
          </a:p>
          <a:p>
            <a:r>
              <a:rPr lang="el-GR" dirty="0" smtClean="0">
                <a:solidFill>
                  <a:srgbClr val="FFFF00"/>
                </a:solidFill>
              </a:rPr>
              <a:t>Η γωνιά είναι καλό να είναι ανοιχτή και να προσκαλεί</a:t>
            </a:r>
          </a:p>
          <a:p>
            <a:r>
              <a:rPr lang="el-GR" dirty="0" smtClean="0">
                <a:solidFill>
                  <a:srgbClr val="FFFF00"/>
                </a:solidFill>
              </a:rPr>
              <a:t>Καινούρια βιβλία που δεν τα ανοίξαμε ακόμα είναι καλό να βρίσκονται σε περίοπτη  θέση για </a:t>
            </a:r>
            <a:r>
              <a:rPr lang="el-GR" dirty="0" smtClean="0">
                <a:solidFill>
                  <a:srgbClr val="FFFF00"/>
                </a:solidFill>
              </a:rPr>
              <a:t>περιεργασία</a:t>
            </a:r>
            <a:r>
              <a:rPr lang="el-GR" dirty="0" smtClean="0">
                <a:solidFill>
                  <a:srgbClr val="FFFF00"/>
                </a:solidFill>
              </a:rPr>
              <a:t>     </a:t>
            </a:r>
            <a:endParaRPr lang="el-GR"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Δραστηριοτητα</a:t>
            </a:r>
            <a:r>
              <a:rPr lang="el-GR" dirty="0" smtClean="0">
                <a:solidFill>
                  <a:srgbClr val="92D050"/>
                </a:solidFill>
              </a:rPr>
              <a:t> 2</a:t>
            </a:r>
            <a:r>
              <a:rPr lang="el-GR" baseline="30000" dirty="0" smtClean="0">
                <a:solidFill>
                  <a:srgbClr val="92D050"/>
                </a:solidFill>
              </a:rPr>
              <a:t>η</a:t>
            </a:r>
            <a:r>
              <a:rPr lang="el-GR" dirty="0" smtClean="0">
                <a:solidFill>
                  <a:srgbClr val="92D050"/>
                </a:solidFill>
              </a:rPr>
              <a:t> </a:t>
            </a:r>
            <a:r>
              <a:rPr lang="el-GR" dirty="0" smtClean="0">
                <a:solidFill>
                  <a:srgbClr val="92D050"/>
                </a:solidFill>
              </a:rPr>
              <a:t>μερα</a:t>
            </a:r>
            <a:endParaRPr lang="el-GR" dirty="0">
              <a:solidFill>
                <a:srgbClr val="92D050"/>
              </a:solidFill>
            </a:endParaRPr>
          </a:p>
        </p:txBody>
      </p:sp>
      <p:sp>
        <p:nvSpPr>
          <p:cNvPr id="3" name="2 - Θέση περιεχομένου"/>
          <p:cNvSpPr>
            <a:spLocks noGrp="1"/>
          </p:cNvSpPr>
          <p:nvPr>
            <p:ph idx="1"/>
          </p:nvPr>
        </p:nvSpPr>
        <p:spPr/>
        <p:txBody>
          <a:bodyPr>
            <a:normAutofit fontScale="85000" lnSpcReduction="20000"/>
          </a:bodyPr>
          <a:lstStyle/>
          <a:p>
            <a:r>
              <a:rPr lang="el-GR" dirty="0" smtClean="0">
                <a:solidFill>
                  <a:srgbClr val="FFFF00"/>
                </a:solidFill>
              </a:rPr>
              <a:t>Έχει σημασία πως έχουμε οργανωμένα τα βιβλία</a:t>
            </a:r>
          </a:p>
          <a:p>
            <a:r>
              <a:rPr lang="el-GR" dirty="0" smtClean="0">
                <a:solidFill>
                  <a:srgbClr val="FFFF00"/>
                </a:solidFill>
              </a:rPr>
              <a:t>Το χρώμα που μπορεί να επιλέξουμε για τη βιβλιοθήκη, ξύλα που μπορεί να βαφτούν-ζωγραφιστούν από τα παιδιά </a:t>
            </a:r>
          </a:p>
          <a:p>
            <a:r>
              <a:rPr lang="el-GR" dirty="0" smtClean="0">
                <a:solidFill>
                  <a:srgbClr val="FFFF00"/>
                </a:solidFill>
              </a:rPr>
              <a:t>Το κριτήριο αρχειοθέτησης ή ταξινόμησης, πχ το είδος των αναγνωσμάτων, ο συγγραφέας, το σχήμα του βιβλίου, η ηλικία του αναγνώστη</a:t>
            </a:r>
          </a:p>
          <a:p>
            <a:r>
              <a:rPr lang="el-GR" dirty="0" smtClean="0">
                <a:solidFill>
                  <a:srgbClr val="FFFF00"/>
                </a:solidFill>
              </a:rPr>
              <a:t>Μπορεί να επιλέξουμε κουτιά για τα μικρότερα παιδιά </a:t>
            </a:r>
          </a:p>
          <a:p>
            <a:r>
              <a:rPr lang="el-GR" dirty="0" smtClean="0">
                <a:solidFill>
                  <a:srgbClr val="FFFF00"/>
                </a:solidFill>
              </a:rPr>
              <a:t>Ακόμα μια παλιά βαλίτσα που μπορεί εξωτερικά να την επενδύσουμε με ένα όμορφο ύφασμα μπορεί να γίνει η κινητή μας βιβλιοθήκη και όπου θα επιλέξουμε να βάλουμε τα αγαπημένα και απαραίτητα     </a:t>
            </a:r>
            <a:endParaRPr lang="el-GR"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Δραστηριοτητα</a:t>
            </a:r>
            <a:r>
              <a:rPr lang="el-GR" dirty="0" smtClean="0">
                <a:solidFill>
                  <a:srgbClr val="92D050"/>
                </a:solidFill>
              </a:rPr>
              <a:t> 3</a:t>
            </a:r>
            <a:r>
              <a:rPr lang="el-GR" baseline="30000" dirty="0" smtClean="0">
                <a:solidFill>
                  <a:srgbClr val="92D050"/>
                </a:solidFill>
              </a:rPr>
              <a:t>η</a:t>
            </a:r>
            <a:r>
              <a:rPr lang="el-GR" dirty="0" smtClean="0">
                <a:solidFill>
                  <a:srgbClr val="92D050"/>
                </a:solidFill>
              </a:rPr>
              <a:t> </a:t>
            </a:r>
            <a:r>
              <a:rPr lang="el-GR" dirty="0" smtClean="0">
                <a:solidFill>
                  <a:srgbClr val="92D050"/>
                </a:solidFill>
              </a:rPr>
              <a:t>μερα</a:t>
            </a:r>
            <a:endParaRPr lang="el-GR" dirty="0">
              <a:solidFill>
                <a:srgbClr val="92D050"/>
              </a:solidFill>
            </a:endParaRPr>
          </a:p>
        </p:txBody>
      </p:sp>
      <p:sp>
        <p:nvSpPr>
          <p:cNvPr id="3" name="2 - Θέση περιεχομένου"/>
          <p:cNvSpPr>
            <a:spLocks noGrp="1"/>
          </p:cNvSpPr>
          <p:nvPr>
            <p:ph idx="1"/>
          </p:nvPr>
        </p:nvSpPr>
        <p:spPr/>
        <p:txBody>
          <a:bodyPr>
            <a:normAutofit fontScale="77500" lnSpcReduction="20000"/>
          </a:bodyPr>
          <a:lstStyle/>
          <a:p>
            <a:r>
              <a:rPr lang="el-GR" dirty="0" smtClean="0">
                <a:solidFill>
                  <a:srgbClr val="FFFF00"/>
                </a:solidFill>
              </a:rPr>
              <a:t>Φτιάχνουμε </a:t>
            </a:r>
            <a:r>
              <a:rPr lang="el-GR" dirty="0" smtClean="0">
                <a:solidFill>
                  <a:srgbClr val="FFFF00"/>
                </a:solidFill>
              </a:rPr>
              <a:t>βιβλιοστάτες</a:t>
            </a:r>
            <a:r>
              <a:rPr lang="el-GR" dirty="0" smtClean="0">
                <a:solidFill>
                  <a:srgbClr val="FFFF00"/>
                </a:solidFill>
              </a:rPr>
              <a:t> για τα αγαπημένα μας βιβλία ή αυτά που διαβάζουμε αυτό τον καιρό, ή για τα πιο παλιά ή για τα πιο καινούρια, για αυτά που θέλουμε να δείξουμε ότι έχουν ιδιαίτερη σημασία για εμάς</a:t>
            </a:r>
          </a:p>
          <a:p>
            <a:r>
              <a:rPr lang="el-GR" dirty="0" smtClean="0">
                <a:solidFill>
                  <a:srgbClr val="FFFF00"/>
                </a:solidFill>
              </a:rPr>
              <a:t>Οι </a:t>
            </a:r>
            <a:r>
              <a:rPr lang="el-GR" dirty="0" smtClean="0">
                <a:solidFill>
                  <a:srgbClr val="FFFF00"/>
                </a:solidFill>
              </a:rPr>
              <a:t>βιβλιοστάτες</a:t>
            </a:r>
            <a:r>
              <a:rPr lang="el-GR" dirty="0" smtClean="0">
                <a:solidFill>
                  <a:srgbClr val="FFFF00"/>
                </a:solidFill>
              </a:rPr>
              <a:t> μπορεί να είναι πέτρες που φέραμε από τη θάλασσα το καλοκαίρι και τις ζωγραφίζουμε</a:t>
            </a:r>
          </a:p>
          <a:p>
            <a:r>
              <a:rPr lang="el-GR" dirty="0" smtClean="0">
                <a:solidFill>
                  <a:srgbClr val="FFFF00"/>
                </a:solidFill>
              </a:rPr>
              <a:t>Μπορεί να είναι κατασκευές από πηλό που αγοράσαμε σε κάποιο ταξίδι μας σε νησί   </a:t>
            </a:r>
          </a:p>
          <a:p>
            <a:r>
              <a:rPr lang="el-GR" dirty="0" smtClean="0">
                <a:solidFill>
                  <a:srgbClr val="FFFF00"/>
                </a:solidFill>
              </a:rPr>
              <a:t>Μπορεί να είναι κούτσουρα που χρησιμοποιούμε αν έχουμε τζάκι</a:t>
            </a:r>
          </a:p>
          <a:p>
            <a:r>
              <a:rPr lang="el-GR" dirty="0" smtClean="0">
                <a:solidFill>
                  <a:srgbClr val="FFFF00"/>
                </a:solidFill>
              </a:rPr>
              <a:t> Μπορεί να είναι το αναλόγιο της μουσικής αν ασχολούμαστε με κάποιο μουσικό όργανο</a:t>
            </a:r>
          </a:p>
          <a:p>
            <a:r>
              <a:rPr lang="el-GR" dirty="0" smtClean="0">
                <a:solidFill>
                  <a:srgbClr val="FFFF00"/>
                </a:solidFill>
              </a:rPr>
              <a:t>Σημασία έχει η εφευρετικότητά μας   </a:t>
            </a:r>
            <a:endParaRPr lang="el-GR"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Δραστηριοτητα</a:t>
            </a:r>
            <a:r>
              <a:rPr lang="el-GR" dirty="0" smtClean="0">
                <a:solidFill>
                  <a:srgbClr val="92D050"/>
                </a:solidFill>
              </a:rPr>
              <a:t> 4</a:t>
            </a:r>
            <a:r>
              <a:rPr lang="el-GR" baseline="30000" dirty="0" smtClean="0">
                <a:solidFill>
                  <a:srgbClr val="92D050"/>
                </a:solidFill>
              </a:rPr>
              <a:t>η</a:t>
            </a:r>
            <a:r>
              <a:rPr lang="el-GR" dirty="0" smtClean="0">
                <a:solidFill>
                  <a:srgbClr val="92D050"/>
                </a:solidFill>
              </a:rPr>
              <a:t> </a:t>
            </a:r>
            <a:r>
              <a:rPr lang="el-GR" dirty="0" smtClean="0">
                <a:solidFill>
                  <a:srgbClr val="92D050"/>
                </a:solidFill>
              </a:rPr>
              <a:t>μερα</a:t>
            </a:r>
            <a:endParaRPr lang="el-GR" dirty="0">
              <a:solidFill>
                <a:srgbClr val="92D050"/>
              </a:solidFill>
            </a:endParaRPr>
          </a:p>
        </p:txBody>
      </p:sp>
      <p:sp>
        <p:nvSpPr>
          <p:cNvPr id="3" name="2 - Θέση περιεχομένου"/>
          <p:cNvSpPr>
            <a:spLocks noGrp="1"/>
          </p:cNvSpPr>
          <p:nvPr>
            <p:ph idx="1"/>
          </p:nvPr>
        </p:nvSpPr>
        <p:spPr/>
        <p:txBody>
          <a:bodyPr>
            <a:normAutofit fontScale="77500" lnSpcReduction="20000"/>
          </a:bodyPr>
          <a:lstStyle/>
          <a:p>
            <a:r>
              <a:rPr lang="el-GR" dirty="0" smtClean="0">
                <a:solidFill>
                  <a:srgbClr val="FFFF00"/>
                </a:solidFill>
              </a:rPr>
              <a:t>Ώρα για έμπνευση και δημιουργία</a:t>
            </a:r>
          </a:p>
          <a:p>
            <a:r>
              <a:rPr lang="el-GR" dirty="0" smtClean="0">
                <a:solidFill>
                  <a:srgbClr val="FFFF00"/>
                </a:solidFill>
              </a:rPr>
              <a:t>Φτιάχνουμε χειροποίητα </a:t>
            </a:r>
            <a:r>
              <a:rPr lang="en-US" dirty="0" smtClean="0">
                <a:solidFill>
                  <a:srgbClr val="FFFF00"/>
                </a:solidFill>
              </a:rPr>
              <a:t>poster </a:t>
            </a:r>
            <a:r>
              <a:rPr lang="el-GR" dirty="0" smtClean="0">
                <a:solidFill>
                  <a:srgbClr val="FFFF00"/>
                </a:solidFill>
              </a:rPr>
              <a:t>για τη γωνιά της ανάγνωσης στο σπίτι</a:t>
            </a:r>
          </a:p>
          <a:p>
            <a:r>
              <a:rPr lang="el-GR" dirty="0" smtClean="0">
                <a:solidFill>
                  <a:srgbClr val="FFFF00"/>
                </a:solidFill>
              </a:rPr>
              <a:t>Εμπνεόμαστε από το βιβλίο της εβδομάδας που επιλέγουμε </a:t>
            </a:r>
          </a:p>
          <a:p>
            <a:r>
              <a:rPr lang="el-GR" dirty="0" smtClean="0">
                <a:solidFill>
                  <a:srgbClr val="FFFF00"/>
                </a:solidFill>
              </a:rPr>
              <a:t>Επιλέγουμε ήρωες και μέρη της ιστορίας και τα αποτυπώνουμε σε ζωγραφιές </a:t>
            </a:r>
            <a:r>
              <a:rPr lang="en-US" dirty="0" smtClean="0">
                <a:solidFill>
                  <a:srgbClr val="FFFF00"/>
                </a:solidFill>
              </a:rPr>
              <a:t>poster</a:t>
            </a:r>
            <a:endParaRPr lang="el-GR" dirty="0" smtClean="0">
              <a:solidFill>
                <a:srgbClr val="FFFF00"/>
              </a:solidFill>
            </a:endParaRPr>
          </a:p>
          <a:p>
            <a:r>
              <a:rPr lang="el-GR" dirty="0" smtClean="0">
                <a:solidFill>
                  <a:srgbClr val="FFFF00"/>
                </a:solidFill>
              </a:rPr>
              <a:t>Μπορούμε να περιπλέξουμε τους ήρωες και τα μέρη, δηλαδή να βάλουμε τα πρόσωπα της ιστορίας να βρίσκονται σε άλλα μέρη από αυτά που βρίσκονται στην ιστορία</a:t>
            </a:r>
          </a:p>
          <a:p>
            <a:r>
              <a:rPr lang="el-GR" dirty="0" smtClean="0">
                <a:solidFill>
                  <a:srgbClr val="FFFF00"/>
                </a:solidFill>
              </a:rPr>
              <a:t>Σημασία έχει η φαντασία μας και η δυνατότητα να φτιάξουμε μια ιστορία εκ νέου, να αναδιαμορφώσουμε την υπάρχουσα ιστορία </a:t>
            </a:r>
            <a:endParaRPr lang="el-GR"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Δραστηριοτητα</a:t>
            </a:r>
            <a:r>
              <a:rPr lang="el-GR" dirty="0" smtClean="0">
                <a:solidFill>
                  <a:srgbClr val="92D050"/>
                </a:solidFill>
              </a:rPr>
              <a:t> 5</a:t>
            </a:r>
            <a:r>
              <a:rPr lang="el-GR" baseline="30000" dirty="0" smtClean="0">
                <a:solidFill>
                  <a:srgbClr val="92D050"/>
                </a:solidFill>
              </a:rPr>
              <a:t>η</a:t>
            </a:r>
            <a:r>
              <a:rPr lang="el-GR" dirty="0" smtClean="0">
                <a:solidFill>
                  <a:srgbClr val="92D050"/>
                </a:solidFill>
              </a:rPr>
              <a:t> </a:t>
            </a:r>
            <a:r>
              <a:rPr lang="el-GR" dirty="0" smtClean="0">
                <a:solidFill>
                  <a:srgbClr val="92D050"/>
                </a:solidFill>
              </a:rPr>
              <a:t>μερα</a:t>
            </a:r>
            <a:endParaRPr lang="el-GR" dirty="0">
              <a:solidFill>
                <a:srgbClr val="92D050"/>
              </a:solidFill>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t> </a:t>
            </a:r>
            <a:r>
              <a:rPr lang="el-GR" dirty="0" smtClean="0">
                <a:solidFill>
                  <a:srgbClr val="FFFF00"/>
                </a:solidFill>
              </a:rPr>
              <a:t>Ώρα για συζήτηση</a:t>
            </a:r>
          </a:p>
          <a:p>
            <a:r>
              <a:rPr lang="el-GR" dirty="0" smtClean="0">
                <a:solidFill>
                  <a:srgbClr val="FFFF00"/>
                </a:solidFill>
              </a:rPr>
              <a:t>Οι προβολικές ερωτήσεις δείχνουν πολλά για την προσωπικότητά μας μέσα από τις επιλογές των αποκρίσεών μας, όταν είναι παιγνιώδεις είναι και διασκεδαστικές </a:t>
            </a:r>
          </a:p>
          <a:p>
            <a:r>
              <a:rPr lang="el-GR" dirty="0" smtClean="0">
                <a:solidFill>
                  <a:srgbClr val="FFFF00"/>
                </a:solidFill>
              </a:rPr>
              <a:t>Εναλλάξτε τους ρόλους </a:t>
            </a:r>
            <a:r>
              <a:rPr lang="el-GR" dirty="0" smtClean="0">
                <a:solidFill>
                  <a:srgbClr val="FFFF00"/>
                </a:solidFill>
              </a:rPr>
              <a:t>συνεντευκτή</a:t>
            </a:r>
            <a:r>
              <a:rPr lang="el-GR" dirty="0" smtClean="0">
                <a:solidFill>
                  <a:srgbClr val="FFFF00"/>
                </a:solidFill>
              </a:rPr>
              <a:t> και συνεντευξιαζόμενου και σκεφτείτε</a:t>
            </a:r>
          </a:p>
          <a:p>
            <a:r>
              <a:rPr lang="el-GR" dirty="0" smtClean="0">
                <a:solidFill>
                  <a:srgbClr val="FFFF00"/>
                </a:solidFill>
              </a:rPr>
              <a:t>Με ποιο άθλημα θα συνδέατε την ανάγνωση</a:t>
            </a:r>
          </a:p>
          <a:p>
            <a:r>
              <a:rPr lang="el-GR" dirty="0" smtClean="0">
                <a:solidFill>
                  <a:srgbClr val="FFFF00"/>
                </a:solidFill>
              </a:rPr>
              <a:t>Με ποιο επάγγελμα σχετικά με το βιβλίο θα θέλατε να ασχολείστε</a:t>
            </a:r>
          </a:p>
          <a:p>
            <a:r>
              <a:rPr lang="el-GR" dirty="0" smtClean="0">
                <a:solidFill>
                  <a:srgbClr val="FFFF00"/>
                </a:solidFill>
              </a:rPr>
              <a:t>Ποιος/α ήρωας/ηρωίδα βιβλίου θα θέλατε να είστε</a:t>
            </a:r>
          </a:p>
          <a:p>
            <a:r>
              <a:rPr lang="el-GR" dirty="0" smtClean="0">
                <a:solidFill>
                  <a:srgbClr val="FFFF00"/>
                </a:solidFill>
              </a:rPr>
              <a:t>Τι δώρο γενεθλίων σχετικά με το βιβλίο πάντα θα θέλατε να είστε</a:t>
            </a:r>
          </a:p>
          <a:p>
            <a:r>
              <a:rPr lang="el-GR" dirty="0" smtClean="0">
                <a:solidFill>
                  <a:srgbClr val="FFFF00"/>
                </a:solidFill>
              </a:rPr>
              <a:t>Ποιο είναι το ιδεαλιστικό μέρος για διάβασμα</a:t>
            </a:r>
          </a:p>
          <a:p>
            <a:r>
              <a:rPr lang="el-GR" dirty="0" smtClean="0">
                <a:solidFill>
                  <a:srgbClr val="FFFF00"/>
                </a:solidFill>
              </a:rPr>
              <a:t>Ποια ιστορία θα ήσασταν</a:t>
            </a:r>
          </a:p>
          <a:p>
            <a:r>
              <a:rPr lang="el-GR" dirty="0" smtClean="0">
                <a:solidFill>
                  <a:srgbClr val="FFFF00"/>
                </a:solidFill>
              </a:rPr>
              <a:t>Σε ένα έκτακτο ταξίδι ποιο βιβλίο θα παίρνατε μαζί σας   </a:t>
            </a:r>
            <a:endParaRPr lang="el-GR"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solidFill>
                  <a:srgbClr val="92D050"/>
                </a:solidFill>
              </a:rPr>
              <a:t>Ευχαριστουμε</a:t>
            </a:r>
            <a:endParaRPr lang="el-GR" dirty="0">
              <a:solidFill>
                <a:srgbClr val="92D050"/>
              </a:solidFill>
            </a:endParaRPr>
          </a:p>
        </p:txBody>
      </p:sp>
      <p:sp>
        <p:nvSpPr>
          <p:cNvPr id="3" name="2 - Θέση περιεχομένου"/>
          <p:cNvSpPr>
            <a:spLocks noGrp="1"/>
          </p:cNvSpPr>
          <p:nvPr>
            <p:ph idx="1"/>
          </p:nvPr>
        </p:nvSpPr>
        <p:spPr/>
        <p:txBody>
          <a:bodyPr/>
          <a:lstStyle/>
          <a:p>
            <a:r>
              <a:rPr lang="el-GR" dirty="0" smtClean="0">
                <a:solidFill>
                  <a:srgbClr val="FFFF00"/>
                </a:solidFill>
              </a:rPr>
              <a:t>3</a:t>
            </a:r>
            <a:r>
              <a:rPr lang="el-GR" baseline="30000" dirty="0" smtClean="0">
                <a:solidFill>
                  <a:srgbClr val="FFFF00"/>
                </a:solidFill>
              </a:rPr>
              <a:t>ο</a:t>
            </a:r>
            <a:r>
              <a:rPr lang="el-GR" dirty="0" smtClean="0">
                <a:solidFill>
                  <a:srgbClr val="FFFF00"/>
                </a:solidFill>
              </a:rPr>
              <a:t> ,10</a:t>
            </a:r>
            <a:r>
              <a:rPr lang="el-GR" baseline="30000" dirty="0" smtClean="0">
                <a:solidFill>
                  <a:srgbClr val="FFFF00"/>
                </a:solidFill>
              </a:rPr>
              <a:t>ο</a:t>
            </a:r>
            <a:r>
              <a:rPr lang="el-GR" dirty="0" smtClean="0">
                <a:solidFill>
                  <a:srgbClr val="FFFF00"/>
                </a:solidFill>
              </a:rPr>
              <a:t> , 11</a:t>
            </a:r>
            <a:r>
              <a:rPr lang="el-GR" baseline="30000" dirty="0" smtClean="0">
                <a:solidFill>
                  <a:srgbClr val="FFFF00"/>
                </a:solidFill>
              </a:rPr>
              <a:t>ο</a:t>
            </a:r>
            <a:r>
              <a:rPr lang="el-GR" dirty="0" smtClean="0">
                <a:solidFill>
                  <a:srgbClr val="FFFF00"/>
                </a:solidFill>
              </a:rPr>
              <a:t> ,13</a:t>
            </a:r>
            <a:r>
              <a:rPr lang="el-GR" baseline="30000" dirty="0" smtClean="0">
                <a:solidFill>
                  <a:srgbClr val="FFFF00"/>
                </a:solidFill>
              </a:rPr>
              <a:t>ο</a:t>
            </a:r>
            <a:r>
              <a:rPr lang="el-GR" dirty="0" smtClean="0">
                <a:solidFill>
                  <a:srgbClr val="FFFF00"/>
                </a:solidFill>
              </a:rPr>
              <a:t> ,17</a:t>
            </a:r>
            <a:r>
              <a:rPr lang="el-GR" baseline="30000" dirty="0" smtClean="0">
                <a:solidFill>
                  <a:srgbClr val="FFFF00"/>
                </a:solidFill>
              </a:rPr>
              <a:t>ο ΔΣ </a:t>
            </a:r>
            <a:r>
              <a:rPr lang="el-GR" baseline="30000" dirty="0" smtClean="0">
                <a:solidFill>
                  <a:srgbClr val="FFFF00"/>
                </a:solidFill>
              </a:rPr>
              <a:t>Καλαμαριάς</a:t>
            </a:r>
            <a:endParaRPr lang="el-GR" dirty="0" smtClean="0">
              <a:solidFill>
                <a:srgbClr val="FFFF00"/>
              </a:solidFill>
            </a:endParaRPr>
          </a:p>
          <a:p>
            <a:r>
              <a:rPr lang="el-GR" dirty="0" smtClean="0">
                <a:solidFill>
                  <a:srgbClr val="FFFF00"/>
                </a:solidFill>
              </a:rPr>
              <a:t>Βιβλιογραφία</a:t>
            </a:r>
          </a:p>
          <a:p>
            <a:r>
              <a:rPr lang="el-GR" dirty="0" smtClean="0">
                <a:solidFill>
                  <a:srgbClr val="FFFF00"/>
                </a:solidFill>
              </a:rPr>
              <a:t>Μπρασέρ</a:t>
            </a:r>
            <a:r>
              <a:rPr lang="el-GR" dirty="0" smtClean="0">
                <a:solidFill>
                  <a:srgbClr val="FFFF00"/>
                </a:solidFill>
              </a:rPr>
              <a:t>, Φ. (2014).1001  Δραστηριότητες για να αγαπήσω το βιβλίο. </a:t>
            </a:r>
            <a:r>
              <a:rPr lang="el-GR" dirty="0" smtClean="0">
                <a:solidFill>
                  <a:srgbClr val="FFFF00"/>
                </a:solidFill>
              </a:rPr>
              <a:t>Μτφρ</a:t>
            </a:r>
            <a:r>
              <a:rPr lang="el-GR" dirty="0" smtClean="0">
                <a:solidFill>
                  <a:srgbClr val="FFFF00"/>
                </a:solidFill>
              </a:rPr>
              <a:t>. </a:t>
            </a:r>
            <a:r>
              <a:rPr lang="el-GR" dirty="0" smtClean="0">
                <a:solidFill>
                  <a:srgbClr val="FFFF00"/>
                </a:solidFill>
              </a:rPr>
              <a:t>Γερόκωστα</a:t>
            </a:r>
            <a:r>
              <a:rPr lang="el-GR" dirty="0" smtClean="0">
                <a:solidFill>
                  <a:srgbClr val="FFFF00"/>
                </a:solidFill>
              </a:rPr>
              <a:t>, Ε. Εκδόσεις Μεταίχμιο. Αθήνα.  </a:t>
            </a:r>
            <a:endParaRPr lang="el-GR" dirty="0">
              <a:solidFill>
                <a:srgbClr val="FFFF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101</TotalTime>
  <Words>736</Words>
  <Application>Microsoft Office PowerPoint</Application>
  <PresentationFormat>Προβολή στην οθόνη (4:3)</PresentationFormat>
  <Paragraphs>49</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Διαστημικό</vt:lpstr>
      <vt:lpstr>Δρ σεβαστη α. αποστολου σχολικη ψυχολογοσ ολοημερα δημοτικα καλαμαριασ 2019-2020 </vt:lpstr>
      <vt:lpstr>ΕΝΟΤΗΤΑ-ΚΛΙΜΑ ΑΝΑΓΝΩΣΗΣ αναρτηση υλικου για το καθε σχολειο 30/3-3/4</vt:lpstr>
      <vt:lpstr>Δραστηριοτητεσ</vt:lpstr>
      <vt:lpstr>Δραστηριοτητα 1η μερα</vt:lpstr>
      <vt:lpstr>Δραστηριοτητα 2η μερα</vt:lpstr>
      <vt:lpstr>Δραστηριοτητα 3η μερα</vt:lpstr>
      <vt:lpstr>Δραστηριοτητα 4η μερα</vt:lpstr>
      <vt:lpstr>Δραστηριοτητα 5η μερα</vt:lpstr>
      <vt:lpstr>Ευχαριστουμε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 σεβαστη α. αποστολου 3</dc:title>
  <dc:creator>user</dc:creator>
  <cp:lastModifiedBy>user</cp:lastModifiedBy>
  <cp:revision>30</cp:revision>
  <dcterms:created xsi:type="dcterms:W3CDTF">2020-03-28T23:04:55Z</dcterms:created>
  <dcterms:modified xsi:type="dcterms:W3CDTF">2020-03-29T00:46:21Z</dcterms:modified>
</cp:coreProperties>
</file>