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257" r:id="rId3"/>
    <p:sldId id="258" r:id="rId4"/>
    <p:sldId id="259" r:id="rId5"/>
    <p:sldId id="260" r:id="rId6"/>
    <p:sldId id="266" r:id="rId7"/>
    <p:sldId id="270" r:id="rId8"/>
    <p:sldId id="267" r:id="rId9"/>
    <p:sldId id="268" r:id="rId10"/>
    <p:sldId id="269" r:id="rId11"/>
    <p:sldId id="262" r:id="rId12"/>
    <p:sldId id="263" r:id="rId13"/>
    <p:sldId id="264" r:id="rId14"/>
  </p:sldIdLst>
  <p:sldSz cx="18288000" cy="10287000"/>
  <p:notesSz cx="6858000" cy="9144000"/>
  <p:embeddedFontLst>
    <p:embeddedFont>
      <p:font typeface="Source Han Sans JP" panose="020B0604020202020204" charset="-128"/>
      <p:regular r:id="rId16"/>
    </p:embeddedFont>
    <p:embeddedFont>
      <p:font typeface="Lora" pitchFamily="2" charset="0"/>
      <p:regular r:id="rId17"/>
      <p:bold r:id="rId18"/>
      <p:italic r:id="rId19"/>
      <p:boldItalic r:id="rId20"/>
    </p:embeddedFont>
    <p:embeddedFont>
      <p:font typeface="Lora Bold" charset="0"/>
      <p:regular r:id="rId21"/>
    </p:embeddedFont>
    <p:embeddedFont>
      <p:font typeface="Nobile" panose="020B0604020202020204" charset="0"/>
      <p:regular r:id="rId22"/>
    </p:embeddedFont>
    <p:embeddedFont>
      <p:font typeface="Source Sans 3"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802"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7FE1BD-73CD-454D-BEF0-F9383C2C284E}" type="datetimeFigureOut">
              <a:rPr lang="el-GR" smtClean="0"/>
              <a:t>9/11/2025</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48887E-0DE8-4915-94D4-EEBC6633EC40}" type="slidenum">
              <a:rPr lang="el-GR" smtClean="0"/>
              <a:t>‹#›</a:t>
            </a:fld>
            <a:endParaRPr lang="el-GR"/>
          </a:p>
        </p:txBody>
      </p:sp>
    </p:spTree>
    <p:extLst>
      <p:ext uri="{BB962C8B-B14F-4D97-AF65-F5344CB8AC3E}">
        <p14:creationId xmlns:p14="http://schemas.microsoft.com/office/powerpoint/2010/main" val="3489655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DEEEE1"/>
          </a:solidFill>
          <a:ln/>
        </p:spPr>
        <p:txBody>
          <a:bodyPr/>
          <a:lstStyle/>
          <a:p>
            <a:endParaRPr lang="el-GR"/>
          </a:p>
        </p:txBody>
      </p:sp>
      <p:sp>
        <p:nvSpPr>
          <p:cNvPr id="3" name="Shape 1"/>
          <p:cNvSpPr/>
          <p:nvPr/>
        </p:nvSpPr>
        <p:spPr>
          <a:xfrm>
            <a:off x="0" y="0"/>
            <a:ext cx="18288000" cy="10287000"/>
          </a:xfrm>
          <a:prstGeom prst="rect">
            <a:avLst/>
          </a:prstGeom>
          <a:solidFill>
            <a:srgbClr val="FAFFFA"/>
          </a:solidFill>
          <a:ln/>
        </p:spPr>
        <p:txBody>
          <a:bodyPr/>
          <a:lstStyle/>
          <a:p>
            <a:endParaRPr lang="el-GR"/>
          </a:p>
        </p:txBody>
      </p:sp>
    </p:spTree>
    <p:extLst>
      <p:ext uri="{BB962C8B-B14F-4D97-AF65-F5344CB8AC3E}">
        <p14:creationId xmlns:p14="http://schemas.microsoft.com/office/powerpoint/2010/main" val="1904454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8288000" cy="10287000"/>
          </a:xfrm>
          <a:prstGeom prst="rect">
            <a:avLst/>
          </a:prstGeom>
        </p:spPr>
      </p:pic>
      <p:sp>
        <p:nvSpPr>
          <p:cNvPr id="3" name="Shape 0"/>
          <p:cNvSpPr/>
          <p:nvPr/>
        </p:nvSpPr>
        <p:spPr>
          <a:xfrm>
            <a:off x="0" y="0"/>
            <a:ext cx="18288000" cy="10287000"/>
          </a:xfrm>
          <a:prstGeom prst="rect">
            <a:avLst/>
          </a:prstGeom>
          <a:solidFill>
            <a:srgbClr val="FFFFFF">
              <a:alpha val="95000"/>
            </a:srgbClr>
          </a:solidFill>
          <a:ln/>
        </p:spPr>
        <p:txBody>
          <a:bodyPr/>
          <a:lstStyle/>
          <a:p>
            <a:endParaRPr lang="el-GR" sz="2250"/>
          </a:p>
        </p:txBody>
      </p:sp>
    </p:spTree>
    <p:extLst>
      <p:ext uri="{BB962C8B-B14F-4D97-AF65-F5344CB8AC3E}">
        <p14:creationId xmlns:p14="http://schemas.microsoft.com/office/powerpoint/2010/main" val="754575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8288000" cy="10287000"/>
          </a:xfrm>
          <a:prstGeom prst="rect">
            <a:avLst/>
          </a:prstGeom>
        </p:spPr>
      </p:pic>
      <p:sp>
        <p:nvSpPr>
          <p:cNvPr id="3" name="Shape 0"/>
          <p:cNvSpPr/>
          <p:nvPr/>
        </p:nvSpPr>
        <p:spPr>
          <a:xfrm>
            <a:off x="0" y="0"/>
            <a:ext cx="18288000" cy="10287000"/>
          </a:xfrm>
          <a:prstGeom prst="rect">
            <a:avLst/>
          </a:prstGeom>
          <a:solidFill>
            <a:srgbClr val="FFFFFF">
              <a:alpha val="95000"/>
            </a:srgbClr>
          </a:solidFill>
          <a:ln/>
        </p:spPr>
        <p:txBody>
          <a:bodyPr/>
          <a:lstStyle/>
          <a:p>
            <a:endParaRPr lang="el-GR" sz="2250"/>
          </a:p>
        </p:txBody>
      </p:sp>
    </p:spTree>
    <p:extLst>
      <p:ext uri="{BB962C8B-B14F-4D97-AF65-F5344CB8AC3E}">
        <p14:creationId xmlns:p14="http://schemas.microsoft.com/office/powerpoint/2010/main" val="26769572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8288000" cy="10287000"/>
          </a:xfrm>
          <a:prstGeom prst="rect">
            <a:avLst/>
          </a:prstGeom>
        </p:spPr>
      </p:pic>
      <p:sp>
        <p:nvSpPr>
          <p:cNvPr id="3" name="Shape 0"/>
          <p:cNvSpPr/>
          <p:nvPr/>
        </p:nvSpPr>
        <p:spPr>
          <a:xfrm>
            <a:off x="0" y="0"/>
            <a:ext cx="18288000" cy="10287000"/>
          </a:xfrm>
          <a:prstGeom prst="rect">
            <a:avLst/>
          </a:prstGeom>
          <a:solidFill>
            <a:srgbClr val="FFFFFF">
              <a:alpha val="95000"/>
            </a:srgbClr>
          </a:solidFill>
          <a:ln/>
        </p:spPr>
        <p:txBody>
          <a:bodyPr/>
          <a:lstStyle/>
          <a:p>
            <a:endParaRPr lang="el-GR" sz="2250"/>
          </a:p>
        </p:txBody>
      </p:sp>
    </p:spTree>
    <p:extLst>
      <p:ext uri="{BB962C8B-B14F-4D97-AF65-F5344CB8AC3E}">
        <p14:creationId xmlns:p14="http://schemas.microsoft.com/office/powerpoint/2010/main" val="1593440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image" Target="../media/image39.svg"/><Relationship Id="rId7" Type="http://schemas.openxmlformats.org/officeDocument/2006/relationships/image" Target="../media/image43.svg"/><Relationship Id="rId12"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2E4CF"/>
            </a:solidFill>
          </p:spPr>
          <p:txBody>
            <a:bodyPr/>
            <a:lstStyle/>
            <a:p>
              <a:endParaRPr lang="el-GR"/>
            </a:p>
          </p:txBody>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EF5E7"/>
            </a:solidFill>
          </p:spPr>
          <p:txBody>
            <a:bodyPr/>
            <a:lstStyle/>
            <a:p>
              <a:endParaRPr lang="el-GR"/>
            </a:p>
          </p:txBody>
        </p:sp>
      </p:grpSp>
      <p:grpSp>
        <p:nvGrpSpPr>
          <p:cNvPr id="6" name="Group 6"/>
          <p:cNvGrpSpPr/>
          <p:nvPr/>
        </p:nvGrpSpPr>
        <p:grpSpPr>
          <a:xfrm>
            <a:off x="0" y="0"/>
            <a:ext cx="6858000" cy="10287000"/>
            <a:chOff x="0" y="0"/>
            <a:chExt cx="9144000" cy="13716000"/>
          </a:xfrm>
        </p:grpSpPr>
        <p:sp>
          <p:nvSpPr>
            <p:cNvPr id="7" name="Freeform 7"/>
            <p:cNvSpPr/>
            <p:nvPr/>
          </p:nvSpPr>
          <p:spPr>
            <a:xfrm>
              <a:off x="0" y="0"/>
              <a:ext cx="9144000" cy="13716000"/>
            </a:xfrm>
            <a:custGeom>
              <a:avLst/>
              <a:gdLst/>
              <a:ahLst/>
              <a:cxnLst/>
              <a:rect l="l" t="t" r="r" b="b"/>
              <a:pathLst>
                <a:path w="9144000" h="13716000">
                  <a:moveTo>
                    <a:pt x="0" y="0"/>
                  </a:moveTo>
                  <a:lnTo>
                    <a:pt x="9144000" y="0"/>
                  </a:lnTo>
                  <a:lnTo>
                    <a:pt x="9144000" y="13716000"/>
                  </a:lnTo>
                  <a:lnTo>
                    <a:pt x="0" y="13716000"/>
                  </a:lnTo>
                  <a:lnTo>
                    <a:pt x="0" y="0"/>
                  </a:lnTo>
                  <a:close/>
                </a:path>
              </a:pathLst>
            </a:custGeom>
            <a:blipFill>
              <a:blip r:embed="rId2"/>
              <a:stretch>
                <a:fillRect l="-62570" r="-62570"/>
              </a:stretch>
            </a:blipFill>
          </p:spPr>
          <p:txBody>
            <a:bodyPr/>
            <a:lstStyle/>
            <a:p>
              <a:endParaRPr lang="el-GR"/>
            </a:p>
          </p:txBody>
        </p:sp>
      </p:grpSp>
      <p:sp>
        <p:nvSpPr>
          <p:cNvPr id="8" name="TextBox 8"/>
          <p:cNvSpPr txBox="1"/>
          <p:nvPr/>
        </p:nvSpPr>
        <p:spPr>
          <a:xfrm>
            <a:off x="7905155" y="3948856"/>
            <a:ext cx="9335691" cy="1558826"/>
          </a:xfrm>
          <a:prstGeom prst="rect">
            <a:avLst/>
          </a:prstGeom>
        </p:spPr>
        <p:txBody>
          <a:bodyPr lIns="0" tIns="0" rIns="0" bIns="0" rtlCol="0" anchor="t">
            <a:spAutoFit/>
          </a:bodyPr>
          <a:lstStyle/>
          <a:p>
            <a:pPr algn="l">
              <a:lnSpc>
                <a:spcPts val="6062"/>
              </a:lnSpc>
            </a:pPr>
            <a:r>
              <a:rPr lang="en-US" sz="4812" dirty="0">
                <a:solidFill>
                  <a:srgbClr val="38512F"/>
                </a:solidFill>
                <a:latin typeface="Lora"/>
                <a:ea typeface="Lora"/>
                <a:cs typeface="Lora"/>
                <a:sym typeface="Lora"/>
              </a:rPr>
              <a:t>Τα </a:t>
            </a:r>
            <a:r>
              <a:rPr lang="en-US" sz="4812" dirty="0" err="1">
                <a:solidFill>
                  <a:srgbClr val="38512F"/>
                </a:solidFill>
                <a:latin typeface="Lora"/>
                <a:ea typeface="Lora"/>
                <a:cs typeface="Lora"/>
                <a:sym typeface="Lora"/>
              </a:rPr>
              <a:t>Θετικά</a:t>
            </a:r>
            <a:r>
              <a:rPr lang="en-US" sz="4812" dirty="0">
                <a:solidFill>
                  <a:srgbClr val="38512F"/>
                </a:solidFill>
                <a:latin typeface="Lora"/>
                <a:ea typeface="Lora"/>
                <a:cs typeface="Lora"/>
                <a:sym typeface="Lora"/>
              </a:rPr>
              <a:t> </a:t>
            </a:r>
            <a:r>
              <a:rPr lang="en-US" sz="4812" dirty="0" err="1">
                <a:solidFill>
                  <a:srgbClr val="38512F"/>
                </a:solidFill>
                <a:latin typeface="Lora"/>
                <a:ea typeface="Lora"/>
                <a:cs typeface="Lora"/>
                <a:sym typeface="Lora"/>
              </a:rPr>
              <a:t>Συν</a:t>
            </a:r>
            <a:r>
              <a:rPr lang="en-US" sz="4812" dirty="0">
                <a:solidFill>
                  <a:srgbClr val="38512F"/>
                </a:solidFill>
                <a:latin typeface="Lora"/>
                <a:ea typeface="Lora"/>
                <a:cs typeface="Lora"/>
                <a:sym typeface="Lora"/>
              </a:rPr>
              <a:t>αισθήματα και η Ψυχική μας Ευημερία</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047155" y="1500188"/>
            <a:ext cx="16193690" cy="1760041"/>
          </a:xfrm>
          <a:prstGeom prst="rect">
            <a:avLst/>
          </a:prstGeom>
          <a:noFill/>
          <a:ln/>
        </p:spPr>
        <p:txBody>
          <a:bodyPr wrap="square" lIns="0" tIns="0" rIns="0" bIns="0" rtlCol="0" anchor="t"/>
          <a:lstStyle/>
          <a:p>
            <a:pPr algn="ctr">
              <a:lnSpc>
                <a:spcPts val="6875"/>
              </a:lnSpc>
            </a:pPr>
            <a:r>
              <a:rPr lang="en-US" sz="5500" dirty="0">
                <a:solidFill>
                  <a:srgbClr val="371A2D"/>
                </a:solidFill>
                <a:latin typeface="Lora" pitchFamily="2" charset="0"/>
                <a:ea typeface="Noto Serif HK Semi Bold" pitchFamily="34" charset="-122"/>
                <a:cs typeface="Noto Serif HK Semi Bold" pitchFamily="34" charset="-120"/>
              </a:rPr>
              <a:t>Πώς να Ενσωματώσετε την Κίνηση στην Καθημερινότητά σας;</a:t>
            </a:r>
            <a:endParaRPr lang="en-US" sz="5500" dirty="0">
              <a:latin typeface="Lora" pitchFamily="2" charset="0"/>
            </a:endParaRPr>
          </a:p>
        </p:txBody>
      </p:sp>
      <p:sp>
        <p:nvSpPr>
          <p:cNvPr id="3" name="Shape 1"/>
          <p:cNvSpPr/>
          <p:nvPr/>
        </p:nvSpPr>
        <p:spPr>
          <a:xfrm>
            <a:off x="1495871" y="5055394"/>
            <a:ext cx="4749553" cy="299145"/>
          </a:xfrm>
          <a:prstGeom prst="roundRect">
            <a:avLst>
              <a:gd name="adj" fmla="val 42011"/>
            </a:avLst>
          </a:prstGeom>
          <a:solidFill>
            <a:srgbClr val="F9D2EB"/>
          </a:solidFill>
          <a:ln w="7620">
            <a:solidFill>
              <a:srgbClr val="DFB8D1"/>
            </a:solidFill>
            <a:prstDash val="solid"/>
          </a:ln>
        </p:spPr>
        <p:txBody>
          <a:bodyPr/>
          <a:lstStyle/>
          <a:p>
            <a:endParaRPr lang="el-GR" sz="2250"/>
          </a:p>
        </p:txBody>
      </p:sp>
      <p:sp>
        <p:nvSpPr>
          <p:cNvPr id="4" name="Shape 2"/>
          <p:cNvSpPr/>
          <p:nvPr/>
        </p:nvSpPr>
        <p:spPr>
          <a:xfrm>
            <a:off x="1047155" y="4756175"/>
            <a:ext cx="897583" cy="897583"/>
          </a:xfrm>
          <a:prstGeom prst="roundRect">
            <a:avLst>
              <a:gd name="adj" fmla="val 63671"/>
            </a:avLst>
          </a:prstGeom>
          <a:solidFill>
            <a:srgbClr val="F9D2EB"/>
          </a:solidFill>
          <a:ln w="7620">
            <a:solidFill>
              <a:srgbClr val="DFB8D1"/>
            </a:solidFill>
            <a:prstDash val="solid"/>
          </a:ln>
        </p:spPr>
        <p:txBody>
          <a:bodyPr/>
          <a:lstStyle/>
          <a:p>
            <a:endParaRPr lang="el-GR" sz="2250"/>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71588" y="4980608"/>
            <a:ext cx="448716" cy="448716"/>
          </a:xfrm>
          <a:prstGeom prst="rect">
            <a:avLst/>
          </a:prstGeom>
        </p:spPr>
      </p:pic>
      <p:sp>
        <p:nvSpPr>
          <p:cNvPr id="6" name="Text 3"/>
          <p:cNvSpPr/>
          <p:nvPr/>
        </p:nvSpPr>
        <p:spPr>
          <a:xfrm>
            <a:off x="1346299" y="5952977"/>
            <a:ext cx="3722489" cy="439936"/>
          </a:xfrm>
          <a:prstGeom prst="rect">
            <a:avLst/>
          </a:prstGeom>
          <a:noFill/>
          <a:ln/>
        </p:spPr>
        <p:txBody>
          <a:bodyPr wrap="none" lIns="0" tIns="0" rIns="0" bIns="0" rtlCol="0" anchor="t"/>
          <a:lstStyle/>
          <a:p>
            <a:pPr>
              <a:lnSpc>
                <a:spcPts val="3438"/>
              </a:lnSpc>
            </a:pPr>
            <a:r>
              <a:rPr lang="el-GR" sz="2750" b="1" dirty="0">
                <a:solidFill>
                  <a:srgbClr val="432338"/>
                </a:solidFill>
                <a:latin typeface="Noto Serif HK Semi Bold" pitchFamily="34" charset="0"/>
                <a:ea typeface="Noto Serif HK Semi Bold" pitchFamily="34" charset="-122"/>
                <a:cs typeface="Noto Serif HK Semi Bold" pitchFamily="34" charset="-120"/>
              </a:rPr>
              <a:t>Εντοπίστε τα ενδιαφέροντα </a:t>
            </a:r>
            <a:r>
              <a:rPr lang="en-US" sz="2750" b="1" dirty="0">
                <a:solidFill>
                  <a:srgbClr val="432338"/>
                </a:solidFill>
                <a:latin typeface="Noto Serif HK Semi Bold" pitchFamily="34" charset="0"/>
                <a:ea typeface="Noto Serif HK Semi Bold" pitchFamily="34" charset="-122"/>
                <a:cs typeface="Noto Serif HK Semi Bold" pitchFamily="34" charset="-120"/>
              </a:rPr>
              <a:t>σας</a:t>
            </a:r>
            <a:endParaRPr lang="en-US" sz="2750" b="1" dirty="0"/>
          </a:p>
        </p:txBody>
      </p:sp>
      <p:sp>
        <p:nvSpPr>
          <p:cNvPr id="7" name="Text 4"/>
          <p:cNvSpPr/>
          <p:nvPr/>
        </p:nvSpPr>
        <p:spPr>
          <a:xfrm>
            <a:off x="1346299" y="6572399"/>
            <a:ext cx="4600129" cy="1915120"/>
          </a:xfrm>
          <a:prstGeom prst="rect">
            <a:avLst/>
          </a:prstGeom>
          <a:noFill/>
          <a:ln/>
        </p:spPr>
        <p:txBody>
          <a:bodyPr wrap="square" lIns="0" tIns="0" rIns="0" bIns="0" rtlCol="0" anchor="t"/>
          <a:lstStyle/>
          <a:p>
            <a:pPr>
              <a:lnSpc>
                <a:spcPts val="3750"/>
              </a:lnSpc>
            </a:pPr>
            <a:r>
              <a:rPr lang="en-US" sz="2313" dirty="0">
                <a:solidFill>
                  <a:srgbClr val="432338"/>
                </a:solidFill>
                <a:latin typeface="Source Sans 3" pitchFamily="34" charset="0"/>
                <a:ea typeface="Source Sans 3" pitchFamily="34" charset="-122"/>
                <a:cs typeface="Source Sans 3" pitchFamily="34" charset="-120"/>
              </a:rPr>
              <a:t>Βρείτε μια δραστηριότητα που σας αρέσει πραγματικά: τρέξιμο, χορός, γιόγκα, κολύμπι, ποδήλατο... Οι επιλογές είναι ατελείωτες!</a:t>
            </a:r>
            <a:endParaRPr lang="en-US" sz="2313" dirty="0"/>
          </a:p>
        </p:txBody>
      </p:sp>
      <p:sp>
        <p:nvSpPr>
          <p:cNvPr id="8" name="Shape 5"/>
          <p:cNvSpPr/>
          <p:nvPr/>
        </p:nvSpPr>
        <p:spPr>
          <a:xfrm>
            <a:off x="6993434" y="4606529"/>
            <a:ext cx="4749553" cy="299145"/>
          </a:xfrm>
          <a:prstGeom prst="roundRect">
            <a:avLst>
              <a:gd name="adj" fmla="val 42011"/>
            </a:avLst>
          </a:prstGeom>
          <a:solidFill>
            <a:srgbClr val="F9D2EB"/>
          </a:solidFill>
          <a:ln w="7620">
            <a:solidFill>
              <a:srgbClr val="DFB8D1"/>
            </a:solidFill>
            <a:prstDash val="solid"/>
          </a:ln>
        </p:spPr>
        <p:txBody>
          <a:bodyPr/>
          <a:lstStyle/>
          <a:p>
            <a:endParaRPr lang="el-GR" sz="2250"/>
          </a:p>
        </p:txBody>
      </p:sp>
      <p:sp>
        <p:nvSpPr>
          <p:cNvPr id="9" name="Shape 6"/>
          <p:cNvSpPr/>
          <p:nvPr/>
        </p:nvSpPr>
        <p:spPr>
          <a:xfrm>
            <a:off x="6544716" y="4307309"/>
            <a:ext cx="897583" cy="897583"/>
          </a:xfrm>
          <a:prstGeom prst="roundRect">
            <a:avLst>
              <a:gd name="adj" fmla="val 63671"/>
            </a:avLst>
          </a:prstGeom>
          <a:solidFill>
            <a:srgbClr val="F9D2EB"/>
          </a:solidFill>
          <a:ln w="7620">
            <a:solidFill>
              <a:srgbClr val="DFB8D1"/>
            </a:solidFill>
            <a:prstDash val="solid"/>
          </a:ln>
        </p:spPr>
        <p:txBody>
          <a:bodyPr/>
          <a:lstStyle/>
          <a:p>
            <a:endParaRPr lang="el-GR" sz="2250"/>
          </a:p>
        </p:txBody>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69151" y="4531743"/>
            <a:ext cx="448716" cy="448716"/>
          </a:xfrm>
          <a:prstGeom prst="rect">
            <a:avLst/>
          </a:prstGeom>
        </p:spPr>
      </p:pic>
      <p:sp>
        <p:nvSpPr>
          <p:cNvPr id="11" name="Text 7"/>
          <p:cNvSpPr/>
          <p:nvPr/>
        </p:nvSpPr>
        <p:spPr>
          <a:xfrm>
            <a:off x="6843862" y="5504111"/>
            <a:ext cx="3520231" cy="439936"/>
          </a:xfrm>
          <a:prstGeom prst="rect">
            <a:avLst/>
          </a:prstGeom>
          <a:noFill/>
          <a:ln/>
        </p:spPr>
        <p:txBody>
          <a:bodyPr wrap="none" lIns="0" tIns="0" rIns="0" bIns="0" rtlCol="0" anchor="t"/>
          <a:lstStyle/>
          <a:p>
            <a:pPr>
              <a:lnSpc>
                <a:spcPts val="3438"/>
              </a:lnSpc>
            </a:pPr>
            <a:r>
              <a:rPr lang="en-US" sz="2750" b="1" dirty="0" err="1">
                <a:solidFill>
                  <a:srgbClr val="432338"/>
                </a:solidFill>
                <a:latin typeface="Noto Serif HK Semi Bold" pitchFamily="34" charset="0"/>
                <a:ea typeface="Noto Serif HK Semi Bold" pitchFamily="34" charset="-122"/>
                <a:cs typeface="Noto Serif HK Semi Bold" pitchFamily="34" charset="-120"/>
              </a:rPr>
              <a:t>Ξεκινήστε</a:t>
            </a:r>
            <a:r>
              <a:rPr lang="en-US" sz="2750" dirty="0">
                <a:solidFill>
                  <a:srgbClr val="432338"/>
                </a:solidFill>
                <a:latin typeface="Noto Serif HK Semi Bold" pitchFamily="34" charset="0"/>
                <a:ea typeface="Noto Serif HK Semi Bold" pitchFamily="34" charset="-122"/>
                <a:cs typeface="Noto Serif HK Semi Bold" pitchFamily="34" charset="-120"/>
              </a:rPr>
              <a:t> </a:t>
            </a:r>
            <a:r>
              <a:rPr lang="el-GR" sz="2750" b="1" dirty="0">
                <a:solidFill>
                  <a:srgbClr val="432338"/>
                </a:solidFill>
                <a:latin typeface="Noto Serif HK Semi Bold" pitchFamily="34" charset="0"/>
                <a:ea typeface="Noto Serif HK Semi Bold" pitchFamily="34" charset="-122"/>
                <a:cs typeface="Noto Serif HK Semi Bold" pitchFamily="34" charset="-120"/>
              </a:rPr>
              <a:t>σιγά σιγά</a:t>
            </a:r>
            <a:endParaRPr lang="en-US" sz="2750" b="1" dirty="0"/>
          </a:p>
        </p:txBody>
      </p:sp>
      <p:sp>
        <p:nvSpPr>
          <p:cNvPr id="12" name="Text 8"/>
          <p:cNvSpPr/>
          <p:nvPr/>
        </p:nvSpPr>
        <p:spPr>
          <a:xfrm>
            <a:off x="6843862" y="6123534"/>
            <a:ext cx="4600129" cy="1915120"/>
          </a:xfrm>
          <a:prstGeom prst="rect">
            <a:avLst/>
          </a:prstGeom>
          <a:noFill/>
          <a:ln/>
        </p:spPr>
        <p:txBody>
          <a:bodyPr wrap="square" lIns="0" tIns="0" rIns="0" bIns="0" rtlCol="0" anchor="t"/>
          <a:lstStyle/>
          <a:p>
            <a:pPr>
              <a:lnSpc>
                <a:spcPts val="3750"/>
              </a:lnSpc>
            </a:pPr>
            <a:r>
              <a:rPr lang="en-US" sz="2313" dirty="0">
                <a:solidFill>
                  <a:srgbClr val="432338"/>
                </a:solidFill>
                <a:latin typeface="Source Sans 3" pitchFamily="34" charset="0"/>
                <a:ea typeface="Source Sans 3" pitchFamily="34" charset="-122"/>
                <a:cs typeface="Source Sans 3" pitchFamily="34" charset="-120"/>
              </a:rPr>
              <a:t>Ξεκινήστε με λίγα λεπτά κάθε μέρα και αυξήστε σταδιακά τη διάρκεια. Ακόμα και 10 λεπτά κάνουν τη διαφορά!</a:t>
            </a:r>
            <a:endParaRPr lang="en-US" sz="2313" dirty="0"/>
          </a:p>
        </p:txBody>
      </p:sp>
      <p:sp>
        <p:nvSpPr>
          <p:cNvPr id="13" name="Shape 9"/>
          <p:cNvSpPr/>
          <p:nvPr/>
        </p:nvSpPr>
        <p:spPr>
          <a:xfrm>
            <a:off x="12490997" y="4157811"/>
            <a:ext cx="4749701" cy="299145"/>
          </a:xfrm>
          <a:prstGeom prst="roundRect">
            <a:avLst>
              <a:gd name="adj" fmla="val 42011"/>
            </a:avLst>
          </a:prstGeom>
          <a:solidFill>
            <a:srgbClr val="F9D2EB"/>
          </a:solidFill>
          <a:ln w="7620">
            <a:solidFill>
              <a:srgbClr val="DFB8D1"/>
            </a:solidFill>
            <a:prstDash val="solid"/>
          </a:ln>
        </p:spPr>
        <p:txBody>
          <a:bodyPr/>
          <a:lstStyle/>
          <a:p>
            <a:endParaRPr lang="el-GR" sz="2250"/>
          </a:p>
        </p:txBody>
      </p:sp>
      <p:sp>
        <p:nvSpPr>
          <p:cNvPr id="14" name="Shape 10"/>
          <p:cNvSpPr/>
          <p:nvPr/>
        </p:nvSpPr>
        <p:spPr>
          <a:xfrm>
            <a:off x="12042279" y="3858592"/>
            <a:ext cx="897583" cy="897583"/>
          </a:xfrm>
          <a:prstGeom prst="roundRect">
            <a:avLst>
              <a:gd name="adj" fmla="val 63671"/>
            </a:avLst>
          </a:prstGeom>
          <a:solidFill>
            <a:srgbClr val="F9D2EB"/>
          </a:solidFill>
          <a:ln w="7620">
            <a:solidFill>
              <a:srgbClr val="DFB8D1"/>
            </a:solidFill>
            <a:prstDash val="solid"/>
          </a:ln>
        </p:spPr>
        <p:txBody>
          <a:bodyPr/>
          <a:lstStyle/>
          <a:p>
            <a:endParaRPr lang="el-GR" sz="2250"/>
          </a:p>
        </p:txBody>
      </p:sp>
      <p:pic>
        <p:nvPicPr>
          <p:cNvPr id="15"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266712" y="4083026"/>
            <a:ext cx="448716" cy="448716"/>
          </a:xfrm>
          <a:prstGeom prst="rect">
            <a:avLst/>
          </a:prstGeom>
        </p:spPr>
      </p:pic>
      <p:sp>
        <p:nvSpPr>
          <p:cNvPr id="16" name="Text 11"/>
          <p:cNvSpPr/>
          <p:nvPr/>
        </p:nvSpPr>
        <p:spPr>
          <a:xfrm>
            <a:off x="12341425" y="5055395"/>
            <a:ext cx="3520231" cy="439936"/>
          </a:xfrm>
          <a:prstGeom prst="rect">
            <a:avLst/>
          </a:prstGeom>
          <a:noFill/>
          <a:ln/>
        </p:spPr>
        <p:txBody>
          <a:bodyPr wrap="none" lIns="0" tIns="0" rIns="0" bIns="0" rtlCol="0" anchor="t"/>
          <a:lstStyle/>
          <a:p>
            <a:pPr>
              <a:lnSpc>
                <a:spcPts val="3438"/>
              </a:lnSpc>
            </a:pPr>
            <a:r>
              <a:rPr lang="en-US" sz="2750" b="1" dirty="0">
                <a:solidFill>
                  <a:srgbClr val="432338"/>
                </a:solidFill>
                <a:latin typeface="Noto Serif HK Semi Bold" pitchFamily="34" charset="0"/>
                <a:ea typeface="Noto Serif HK Semi Bold" pitchFamily="34" charset="-122"/>
                <a:cs typeface="Noto Serif HK Semi Bold" pitchFamily="34" charset="-120"/>
              </a:rPr>
              <a:t>Διασκεδάστε</a:t>
            </a:r>
            <a:endParaRPr lang="en-US" sz="2750" b="1" dirty="0"/>
          </a:p>
        </p:txBody>
      </p:sp>
      <p:sp>
        <p:nvSpPr>
          <p:cNvPr id="17" name="Text 12"/>
          <p:cNvSpPr/>
          <p:nvPr/>
        </p:nvSpPr>
        <p:spPr>
          <a:xfrm>
            <a:off x="12341424" y="5674816"/>
            <a:ext cx="4600278" cy="1915120"/>
          </a:xfrm>
          <a:prstGeom prst="rect">
            <a:avLst/>
          </a:prstGeom>
          <a:noFill/>
          <a:ln/>
        </p:spPr>
        <p:txBody>
          <a:bodyPr wrap="square" lIns="0" tIns="0" rIns="0" bIns="0" rtlCol="0" anchor="t"/>
          <a:lstStyle/>
          <a:p>
            <a:pPr>
              <a:lnSpc>
                <a:spcPts val="3750"/>
              </a:lnSpc>
            </a:pPr>
            <a:r>
              <a:rPr lang="en-US" sz="2313" dirty="0">
                <a:solidFill>
                  <a:srgbClr val="432338"/>
                </a:solidFill>
                <a:latin typeface="Source Sans 3" pitchFamily="34" charset="0"/>
                <a:ea typeface="Source Sans 3" pitchFamily="34" charset="-122"/>
                <a:cs typeface="Source Sans 3" pitchFamily="34" charset="-120"/>
              </a:rPr>
              <a:t>Κάντε την άσκηση διασκεδαστική: βάλτε την αγαπημένη σας μουσική, κάντε παρέα με φίλους, δοκιμάστε καινούργια πράγματα.</a:t>
            </a:r>
            <a:endParaRPr lang="en-US" sz="2313"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2E4CF"/>
            </a:solidFill>
          </p:spPr>
          <p:txBody>
            <a:bodyPr/>
            <a:lstStyle/>
            <a:p>
              <a:endParaRPr lang="el-GR"/>
            </a:p>
          </p:txBody>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EF5E7"/>
            </a:solidFill>
          </p:spPr>
          <p:txBody>
            <a:bodyPr/>
            <a:lstStyle/>
            <a:p>
              <a:endParaRPr lang="el-GR"/>
            </a:p>
          </p:txBody>
        </p:sp>
      </p:grpSp>
      <p:sp>
        <p:nvSpPr>
          <p:cNvPr id="6" name="Freeform 6"/>
          <p:cNvSpPr/>
          <p:nvPr/>
        </p:nvSpPr>
        <p:spPr>
          <a:xfrm>
            <a:off x="116143" y="0"/>
            <a:ext cx="7110889" cy="10287000"/>
          </a:xfrm>
          <a:custGeom>
            <a:avLst/>
            <a:gdLst/>
            <a:ahLst/>
            <a:cxnLst/>
            <a:rect l="l" t="t" r="r" b="b"/>
            <a:pathLst>
              <a:path w="7110889" h="10287000">
                <a:moveTo>
                  <a:pt x="0" y="0"/>
                </a:moveTo>
                <a:lnTo>
                  <a:pt x="7110889" y="0"/>
                </a:lnTo>
                <a:lnTo>
                  <a:pt x="711088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7" name="TextBox 7"/>
          <p:cNvSpPr txBox="1"/>
          <p:nvPr/>
        </p:nvSpPr>
        <p:spPr>
          <a:xfrm>
            <a:off x="7905155" y="1409700"/>
            <a:ext cx="9335691" cy="1558826"/>
          </a:xfrm>
          <a:prstGeom prst="rect">
            <a:avLst/>
          </a:prstGeom>
        </p:spPr>
        <p:txBody>
          <a:bodyPr lIns="0" tIns="0" rIns="0" bIns="0" rtlCol="0" anchor="t">
            <a:spAutoFit/>
          </a:bodyPr>
          <a:lstStyle/>
          <a:p>
            <a:pPr algn="l">
              <a:lnSpc>
                <a:spcPts val="6062"/>
              </a:lnSpc>
            </a:pPr>
            <a:r>
              <a:rPr lang="en-US" sz="4812" dirty="0" err="1">
                <a:solidFill>
                  <a:srgbClr val="38512F"/>
                </a:solidFill>
                <a:latin typeface="Lora"/>
                <a:ea typeface="Lora"/>
                <a:cs typeface="Lora"/>
                <a:sym typeface="Lora"/>
              </a:rPr>
              <a:t>Θετικά</a:t>
            </a:r>
            <a:r>
              <a:rPr lang="en-US" sz="4812" dirty="0">
                <a:solidFill>
                  <a:srgbClr val="38512F"/>
                </a:solidFill>
                <a:latin typeface="Lora"/>
                <a:ea typeface="Lora"/>
                <a:cs typeface="Lora"/>
                <a:sym typeface="Lora"/>
              </a:rPr>
              <a:t> </a:t>
            </a:r>
            <a:r>
              <a:rPr lang="en-US" sz="4812" dirty="0" err="1">
                <a:solidFill>
                  <a:srgbClr val="38512F"/>
                </a:solidFill>
                <a:latin typeface="Lora"/>
                <a:ea typeface="Lora"/>
                <a:cs typeface="Lora"/>
                <a:sym typeface="Lora"/>
              </a:rPr>
              <a:t>Συν</a:t>
            </a:r>
            <a:r>
              <a:rPr lang="en-US" sz="4812" dirty="0">
                <a:solidFill>
                  <a:srgbClr val="38512F"/>
                </a:solidFill>
                <a:latin typeface="Lora"/>
                <a:ea typeface="Lora"/>
                <a:cs typeface="Lora"/>
                <a:sym typeface="Lora"/>
              </a:rPr>
              <a:t>αισθήματα στην Περίοδο των Εξετάσεων</a:t>
            </a:r>
          </a:p>
        </p:txBody>
      </p:sp>
      <p:sp>
        <p:nvSpPr>
          <p:cNvPr id="8" name="TextBox 8"/>
          <p:cNvSpPr txBox="1"/>
          <p:nvPr/>
        </p:nvSpPr>
        <p:spPr>
          <a:xfrm>
            <a:off x="7890641" y="4085944"/>
            <a:ext cx="9335691" cy="1757680"/>
          </a:xfrm>
          <a:prstGeom prst="rect">
            <a:avLst/>
          </a:prstGeom>
        </p:spPr>
        <p:txBody>
          <a:bodyPr lIns="0" tIns="0" rIns="0" bIns="0" rtlCol="0" anchor="t">
            <a:spAutoFit/>
          </a:bodyPr>
          <a:lstStyle/>
          <a:p>
            <a:pPr algn="l">
              <a:lnSpc>
                <a:spcPts val="3574"/>
              </a:lnSpc>
            </a:pPr>
            <a:r>
              <a:rPr lang="en-US" sz="2199" dirty="0">
                <a:solidFill>
                  <a:srgbClr val="3A3630"/>
                </a:solidFill>
                <a:latin typeface="Source Han Sans JP"/>
                <a:ea typeface="Source Han Sans JP"/>
                <a:cs typeface="Source Han Sans JP"/>
                <a:sym typeface="Source Han Sans JP"/>
              </a:rPr>
              <a:t>Η </a:t>
            </a:r>
            <a:r>
              <a:rPr lang="en-US" sz="2199" dirty="0" err="1">
                <a:solidFill>
                  <a:srgbClr val="3A3630"/>
                </a:solidFill>
                <a:latin typeface="Source Han Sans JP"/>
                <a:ea typeface="Source Han Sans JP"/>
                <a:cs typeface="Source Han Sans JP"/>
                <a:sym typeface="Source Han Sans JP"/>
              </a:rPr>
              <a:t>εξετ</a:t>
            </a:r>
            <a:r>
              <a:rPr lang="en-US" sz="2199" dirty="0">
                <a:solidFill>
                  <a:srgbClr val="3A3630"/>
                </a:solidFill>
                <a:latin typeface="Source Han Sans JP"/>
                <a:ea typeface="Source Han Sans JP"/>
                <a:cs typeface="Source Han Sans JP"/>
                <a:sym typeface="Source Han Sans JP"/>
              </a:rPr>
              <a:t>αστική περίοδος είναι μια πρόκληση που απαιτεί όχι μόνο διανοητική προσπάθεια αλλά και συναισθηματική ισορροπία. Τα </a:t>
            </a:r>
            <a:r>
              <a:rPr lang="en-US" sz="2199" dirty="0" err="1">
                <a:solidFill>
                  <a:srgbClr val="3A3630"/>
                </a:solidFill>
                <a:latin typeface="Source Han Sans JP"/>
                <a:ea typeface="Source Han Sans JP"/>
                <a:cs typeface="Source Han Sans JP"/>
                <a:sym typeface="Source Han Sans JP"/>
              </a:rPr>
              <a:t>θετικά</a:t>
            </a:r>
            <a:r>
              <a:rPr lang="en-US" sz="2199" dirty="0">
                <a:solidFill>
                  <a:srgbClr val="3A3630"/>
                </a:solidFill>
                <a:latin typeface="Source Han Sans JP"/>
                <a:ea typeface="Source Han Sans JP"/>
                <a:cs typeface="Source Han Sans JP"/>
                <a:sym typeface="Source Han Sans JP"/>
              </a:rPr>
              <a:t> </a:t>
            </a:r>
            <a:r>
              <a:rPr lang="en-US" sz="2199" dirty="0" err="1">
                <a:solidFill>
                  <a:srgbClr val="3A3630"/>
                </a:solidFill>
                <a:latin typeface="Source Han Sans JP"/>
                <a:ea typeface="Source Han Sans JP"/>
                <a:cs typeface="Source Han Sans JP"/>
                <a:sym typeface="Source Han Sans JP"/>
              </a:rPr>
              <a:t>συν</a:t>
            </a:r>
            <a:r>
              <a:rPr lang="en-US" sz="2199" dirty="0">
                <a:solidFill>
                  <a:srgbClr val="3A3630"/>
                </a:solidFill>
                <a:latin typeface="Source Han Sans JP"/>
                <a:ea typeface="Source Han Sans JP"/>
                <a:cs typeface="Source Han Sans JP"/>
                <a:sym typeface="Source Han Sans JP"/>
              </a:rPr>
              <a:t>αισθήματα μπορούν να γίνουν οι καλύτεροι σύμμαχοί μας σε αυτή τη διαδρομή.</a:t>
            </a:r>
          </a:p>
        </p:txBody>
      </p:sp>
      <p:sp>
        <p:nvSpPr>
          <p:cNvPr id="9" name="TextBox 9"/>
          <p:cNvSpPr txBox="1"/>
          <p:nvPr/>
        </p:nvSpPr>
        <p:spPr>
          <a:xfrm>
            <a:off x="7905155" y="6529877"/>
            <a:ext cx="9335691" cy="862330"/>
          </a:xfrm>
          <a:prstGeom prst="rect">
            <a:avLst/>
          </a:prstGeom>
        </p:spPr>
        <p:txBody>
          <a:bodyPr lIns="0" tIns="0" rIns="0" bIns="0" rtlCol="0" anchor="t">
            <a:spAutoFit/>
          </a:bodyPr>
          <a:lstStyle/>
          <a:p>
            <a:pPr algn="l">
              <a:lnSpc>
                <a:spcPts val="3574"/>
              </a:lnSpc>
            </a:pPr>
            <a:r>
              <a:rPr lang="en-US" sz="2199" dirty="0" err="1">
                <a:solidFill>
                  <a:srgbClr val="3A3630"/>
                </a:solidFill>
                <a:latin typeface="Source Han Sans JP"/>
                <a:ea typeface="Source Han Sans JP"/>
                <a:cs typeface="Source Han Sans JP"/>
                <a:sym typeface="Source Han Sans JP"/>
              </a:rPr>
              <a:t>Ας</a:t>
            </a:r>
            <a:r>
              <a:rPr lang="en-US" sz="2199" dirty="0">
                <a:solidFill>
                  <a:srgbClr val="3A3630"/>
                </a:solidFill>
                <a:latin typeface="Source Han Sans JP"/>
                <a:ea typeface="Source Han Sans JP"/>
                <a:cs typeface="Source Han Sans JP"/>
                <a:sym typeface="Source Han Sans JP"/>
              </a:rPr>
              <a:t> </a:t>
            </a:r>
            <a:r>
              <a:rPr lang="en-US" sz="2199" dirty="0" err="1">
                <a:solidFill>
                  <a:srgbClr val="3A3630"/>
                </a:solidFill>
                <a:latin typeface="Source Han Sans JP"/>
                <a:ea typeface="Source Han Sans JP"/>
                <a:cs typeface="Source Han Sans JP"/>
                <a:sym typeface="Source Han Sans JP"/>
              </a:rPr>
              <a:t>δούμε</a:t>
            </a:r>
            <a:r>
              <a:rPr lang="en-US" sz="2199" dirty="0">
                <a:solidFill>
                  <a:srgbClr val="3A3630"/>
                </a:solidFill>
                <a:latin typeface="Source Han Sans JP"/>
                <a:ea typeface="Source Han Sans JP"/>
                <a:cs typeface="Source Han Sans JP"/>
                <a:sym typeface="Source Han Sans JP"/>
              </a:rPr>
              <a:t> π</a:t>
            </a:r>
            <a:r>
              <a:rPr lang="en-US" sz="2199" dirty="0" err="1">
                <a:solidFill>
                  <a:srgbClr val="3A3630"/>
                </a:solidFill>
                <a:latin typeface="Source Han Sans JP"/>
                <a:ea typeface="Source Han Sans JP"/>
                <a:cs typeface="Source Han Sans JP"/>
                <a:sym typeface="Source Han Sans JP"/>
              </a:rPr>
              <a:t>οι</a:t>
            </a:r>
            <a:r>
              <a:rPr lang="en-US" sz="2199" dirty="0">
                <a:solidFill>
                  <a:srgbClr val="3A3630"/>
                </a:solidFill>
                <a:latin typeface="Source Han Sans JP"/>
                <a:ea typeface="Source Han Sans JP"/>
                <a:cs typeface="Source Han Sans JP"/>
                <a:sym typeface="Source Han Sans JP"/>
              </a:rPr>
              <a:t>α συναισθήματα μπορούν να μας στηρίξουν περισσότερο όταν η πίεση αυξάνεται και οι προθεσμίες πλησιάζουν.</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2E4CF"/>
            </a:solidFill>
          </p:spPr>
          <p:txBody>
            <a:bodyPr/>
            <a:lstStyle/>
            <a:p>
              <a:endParaRPr lang="el-GR"/>
            </a:p>
          </p:txBody>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EF5E7"/>
            </a:solidFill>
          </p:spPr>
          <p:txBody>
            <a:bodyPr/>
            <a:lstStyle/>
            <a:p>
              <a:endParaRPr lang="el-GR"/>
            </a:p>
          </p:txBody>
        </p:sp>
      </p:grpSp>
      <p:sp>
        <p:nvSpPr>
          <p:cNvPr id="6" name="TextBox 6"/>
          <p:cNvSpPr txBox="1"/>
          <p:nvPr/>
        </p:nvSpPr>
        <p:spPr>
          <a:xfrm>
            <a:off x="925860" y="608559"/>
            <a:ext cx="14654074" cy="668337"/>
          </a:xfrm>
          <a:prstGeom prst="rect">
            <a:avLst/>
          </a:prstGeom>
        </p:spPr>
        <p:txBody>
          <a:bodyPr lIns="0" tIns="0" rIns="0" bIns="0" rtlCol="0" anchor="t">
            <a:spAutoFit/>
          </a:bodyPr>
          <a:lstStyle/>
          <a:p>
            <a:pPr algn="l">
              <a:lnSpc>
                <a:spcPts val="5312"/>
              </a:lnSpc>
            </a:pPr>
            <a:r>
              <a:rPr lang="en-US" sz="4250" dirty="0">
                <a:solidFill>
                  <a:srgbClr val="38512F"/>
                </a:solidFill>
                <a:latin typeface="Lora"/>
                <a:ea typeface="Lora"/>
                <a:cs typeface="Lora"/>
                <a:sym typeface="Lora"/>
              </a:rPr>
              <a:t>Top 5 </a:t>
            </a:r>
            <a:r>
              <a:rPr lang="en-US" sz="4250" dirty="0" err="1">
                <a:solidFill>
                  <a:srgbClr val="38512F"/>
                </a:solidFill>
                <a:latin typeface="Lora"/>
                <a:ea typeface="Lora"/>
                <a:cs typeface="Lora"/>
                <a:sym typeface="Lora"/>
              </a:rPr>
              <a:t>Συν</a:t>
            </a:r>
            <a:r>
              <a:rPr lang="en-US" sz="4250" dirty="0">
                <a:solidFill>
                  <a:srgbClr val="38512F"/>
                </a:solidFill>
                <a:latin typeface="Lora"/>
                <a:ea typeface="Lora"/>
                <a:cs typeface="Lora"/>
                <a:sym typeface="Lora"/>
              </a:rPr>
              <a:t>αισθήματα για Επιτυχία στις Εξετάσεις</a:t>
            </a:r>
          </a:p>
        </p:txBody>
      </p:sp>
      <p:grpSp>
        <p:nvGrpSpPr>
          <p:cNvPr id="7" name="Group 7"/>
          <p:cNvGrpSpPr/>
          <p:nvPr/>
        </p:nvGrpSpPr>
        <p:grpSpPr>
          <a:xfrm>
            <a:off x="1157288" y="2127647"/>
            <a:ext cx="231428" cy="1041499"/>
            <a:chOff x="0" y="0"/>
            <a:chExt cx="308570" cy="1388665"/>
          </a:xfrm>
        </p:grpSpPr>
        <p:sp>
          <p:nvSpPr>
            <p:cNvPr id="8" name="Freeform 8"/>
            <p:cNvSpPr/>
            <p:nvPr/>
          </p:nvSpPr>
          <p:spPr>
            <a:xfrm>
              <a:off x="0" y="0"/>
              <a:ext cx="308610" cy="1388745"/>
            </a:xfrm>
            <a:custGeom>
              <a:avLst/>
              <a:gdLst/>
              <a:ahLst/>
              <a:cxnLst/>
              <a:rect l="l" t="t" r="r" b="b"/>
              <a:pathLst>
                <a:path w="308610" h="1388745">
                  <a:moveTo>
                    <a:pt x="0" y="46355"/>
                  </a:moveTo>
                  <a:cubicBezTo>
                    <a:pt x="0" y="20701"/>
                    <a:pt x="20701" y="0"/>
                    <a:pt x="46355" y="0"/>
                  </a:cubicBezTo>
                  <a:lnTo>
                    <a:pt x="262255" y="0"/>
                  </a:lnTo>
                  <a:cubicBezTo>
                    <a:pt x="287782" y="0"/>
                    <a:pt x="308610" y="20701"/>
                    <a:pt x="308610" y="46355"/>
                  </a:cubicBezTo>
                  <a:lnTo>
                    <a:pt x="308610" y="1342390"/>
                  </a:lnTo>
                  <a:cubicBezTo>
                    <a:pt x="308610" y="1367917"/>
                    <a:pt x="287909" y="1388745"/>
                    <a:pt x="262255" y="1388745"/>
                  </a:cubicBezTo>
                  <a:lnTo>
                    <a:pt x="46355" y="1388745"/>
                  </a:lnTo>
                  <a:cubicBezTo>
                    <a:pt x="20828" y="1388745"/>
                    <a:pt x="0" y="1368044"/>
                    <a:pt x="0" y="1342390"/>
                  </a:cubicBezTo>
                  <a:close/>
                </a:path>
              </a:pathLst>
            </a:custGeom>
            <a:solidFill>
              <a:srgbClr val="F3E7D4"/>
            </a:solidFill>
          </p:spPr>
          <p:txBody>
            <a:bodyPr/>
            <a:lstStyle/>
            <a:p>
              <a:endParaRPr lang="el-GR"/>
            </a:p>
          </p:txBody>
        </p:sp>
      </p:grpSp>
      <p:grpSp>
        <p:nvGrpSpPr>
          <p:cNvPr id="9" name="Group 9"/>
          <p:cNvGrpSpPr/>
          <p:nvPr/>
        </p:nvGrpSpPr>
        <p:grpSpPr>
          <a:xfrm>
            <a:off x="925860" y="1975842"/>
            <a:ext cx="694284" cy="694284"/>
            <a:chOff x="0" y="0"/>
            <a:chExt cx="925712" cy="925712"/>
          </a:xfrm>
        </p:grpSpPr>
        <p:sp>
          <p:nvSpPr>
            <p:cNvPr id="10" name="Freeform 10"/>
            <p:cNvSpPr/>
            <p:nvPr/>
          </p:nvSpPr>
          <p:spPr>
            <a:xfrm>
              <a:off x="0" y="0"/>
              <a:ext cx="925703" cy="925703"/>
            </a:xfrm>
            <a:custGeom>
              <a:avLst/>
              <a:gdLst/>
              <a:ahLst/>
              <a:cxnLst/>
              <a:rect l="l" t="t" r="r" b="b"/>
              <a:pathLst>
                <a:path w="925703" h="925703">
                  <a:moveTo>
                    <a:pt x="0" y="462915"/>
                  </a:moveTo>
                  <a:cubicBezTo>
                    <a:pt x="0" y="207264"/>
                    <a:pt x="207264" y="0"/>
                    <a:pt x="462915" y="0"/>
                  </a:cubicBezTo>
                  <a:cubicBezTo>
                    <a:pt x="718566" y="0"/>
                    <a:pt x="925703" y="207264"/>
                    <a:pt x="925703" y="462915"/>
                  </a:cubicBezTo>
                  <a:cubicBezTo>
                    <a:pt x="925703" y="718566"/>
                    <a:pt x="718439" y="925703"/>
                    <a:pt x="462915" y="925703"/>
                  </a:cubicBezTo>
                  <a:cubicBezTo>
                    <a:pt x="207391" y="925703"/>
                    <a:pt x="0" y="718439"/>
                    <a:pt x="0" y="462915"/>
                  </a:cubicBezTo>
                  <a:close/>
                </a:path>
              </a:pathLst>
            </a:custGeom>
            <a:solidFill>
              <a:srgbClr val="F3E7D4"/>
            </a:solidFill>
          </p:spPr>
          <p:txBody>
            <a:bodyPr/>
            <a:lstStyle/>
            <a:p>
              <a:endParaRPr lang="el-GR"/>
            </a:p>
          </p:txBody>
        </p:sp>
      </p:grpSp>
      <p:sp>
        <p:nvSpPr>
          <p:cNvPr id="11" name="Freeform 11" descr="preencoded.png"/>
          <p:cNvSpPr/>
          <p:nvPr/>
        </p:nvSpPr>
        <p:spPr>
          <a:xfrm>
            <a:off x="1099394" y="2149525"/>
            <a:ext cx="347068" cy="347068"/>
          </a:xfrm>
          <a:custGeom>
            <a:avLst/>
            <a:gdLst/>
            <a:ahLst/>
            <a:cxnLst/>
            <a:rect l="l" t="t" r="r" b="b"/>
            <a:pathLst>
              <a:path w="347068" h="347068">
                <a:moveTo>
                  <a:pt x="0" y="0"/>
                </a:moveTo>
                <a:lnTo>
                  <a:pt x="347067" y="0"/>
                </a:lnTo>
                <a:lnTo>
                  <a:pt x="347067" y="347068"/>
                </a:lnTo>
                <a:lnTo>
                  <a:pt x="0" y="347068"/>
                </a:lnTo>
                <a:lnTo>
                  <a:pt x="0" y="0"/>
                </a:lnTo>
                <a:close/>
              </a:path>
            </a:pathLst>
          </a:custGeom>
          <a:blipFill>
            <a:blip r:embed="rId2">
              <a:extLst>
                <a:ext uri="{96DAC541-7B7A-43D3-8B79-37D633B846F1}">
                  <asvg:svgBlip xmlns:asvg="http://schemas.microsoft.com/office/drawing/2016/SVG/main" r:embed="rId3"/>
                </a:ext>
              </a:extLst>
            </a:blip>
            <a:stretch>
              <a:fillRect t="-35135" b="-35135"/>
            </a:stretch>
          </a:blipFill>
        </p:spPr>
        <p:txBody>
          <a:bodyPr/>
          <a:lstStyle/>
          <a:p>
            <a:endParaRPr lang="el-GR"/>
          </a:p>
        </p:txBody>
      </p:sp>
      <p:sp>
        <p:nvSpPr>
          <p:cNvPr id="12" name="TextBox 12"/>
          <p:cNvSpPr txBox="1"/>
          <p:nvPr/>
        </p:nvSpPr>
        <p:spPr>
          <a:xfrm>
            <a:off x="1851571" y="2012007"/>
            <a:ext cx="2723109" cy="346249"/>
          </a:xfrm>
          <a:prstGeom prst="rect">
            <a:avLst/>
          </a:prstGeom>
        </p:spPr>
        <p:txBody>
          <a:bodyPr lIns="0" tIns="0" rIns="0" bIns="0" rtlCol="0" anchor="t">
            <a:spAutoFit/>
          </a:bodyPr>
          <a:lstStyle/>
          <a:p>
            <a:pPr algn="l">
              <a:lnSpc>
                <a:spcPts val="2748"/>
              </a:lnSpc>
            </a:pPr>
            <a:r>
              <a:rPr lang="en-US" sz="2400" b="1" dirty="0" err="1">
                <a:solidFill>
                  <a:srgbClr val="3A3630"/>
                </a:solidFill>
                <a:latin typeface="Lora Bold"/>
                <a:ea typeface="Lora Bold"/>
                <a:cs typeface="Lora Bold"/>
                <a:sym typeface="Lora Bold"/>
              </a:rPr>
              <a:t>Ηρεμί</a:t>
            </a:r>
            <a:r>
              <a:rPr lang="en-US" sz="2400" b="1" dirty="0">
                <a:solidFill>
                  <a:srgbClr val="3A3630"/>
                </a:solidFill>
                <a:latin typeface="Lora Bold"/>
                <a:ea typeface="Lora Bold"/>
                <a:cs typeface="Lora Bold"/>
                <a:sym typeface="Lora Bold"/>
              </a:rPr>
              <a:t>α</a:t>
            </a:r>
          </a:p>
        </p:txBody>
      </p:sp>
      <p:sp>
        <p:nvSpPr>
          <p:cNvPr id="13" name="TextBox 13"/>
          <p:cNvSpPr txBox="1"/>
          <p:nvPr/>
        </p:nvSpPr>
        <p:spPr>
          <a:xfrm>
            <a:off x="1851571" y="2415034"/>
            <a:ext cx="15510570" cy="391686"/>
          </a:xfrm>
          <a:prstGeom prst="rect">
            <a:avLst/>
          </a:prstGeom>
        </p:spPr>
        <p:txBody>
          <a:bodyPr lIns="0" tIns="0" rIns="0" bIns="0" rtlCol="0" anchor="t">
            <a:spAutoFit/>
          </a:bodyPr>
          <a:lstStyle/>
          <a:p>
            <a:pPr algn="l">
              <a:lnSpc>
                <a:spcPts val="3350"/>
              </a:lnSpc>
            </a:pPr>
            <a:r>
              <a:rPr lang="en-US" sz="2112" dirty="0" err="1">
                <a:solidFill>
                  <a:srgbClr val="3A3630"/>
                </a:solidFill>
                <a:latin typeface="Source Han Sans JP"/>
                <a:ea typeface="Source Han Sans JP"/>
                <a:cs typeface="Source Han Sans JP"/>
                <a:sym typeface="Source Han Sans JP"/>
              </a:rPr>
              <a:t>Μειώνει</a:t>
            </a:r>
            <a:r>
              <a:rPr lang="en-US" sz="2112" dirty="0">
                <a:solidFill>
                  <a:srgbClr val="3A3630"/>
                </a:solidFill>
                <a:latin typeface="Source Han Sans JP"/>
                <a:ea typeface="Source Han Sans JP"/>
                <a:cs typeface="Source Han Sans JP"/>
                <a:sym typeface="Source Han Sans JP"/>
              </a:rPr>
              <a:t> </a:t>
            </a:r>
            <a:r>
              <a:rPr lang="en-US" sz="2112" dirty="0" err="1">
                <a:solidFill>
                  <a:srgbClr val="3A3630"/>
                </a:solidFill>
                <a:latin typeface="Source Han Sans JP"/>
                <a:ea typeface="Source Han Sans JP"/>
                <a:cs typeface="Source Han Sans JP"/>
                <a:sym typeface="Source Han Sans JP"/>
              </a:rPr>
              <a:t>το</a:t>
            </a:r>
            <a:r>
              <a:rPr lang="en-US" sz="2112" dirty="0">
                <a:solidFill>
                  <a:srgbClr val="3A3630"/>
                </a:solidFill>
                <a:latin typeface="Source Han Sans JP"/>
                <a:ea typeface="Source Han Sans JP"/>
                <a:cs typeface="Source Han Sans JP"/>
                <a:sym typeface="Source Han Sans JP"/>
              </a:rPr>
              <a:t> </a:t>
            </a:r>
            <a:r>
              <a:rPr lang="en-US" sz="2112" dirty="0" err="1">
                <a:solidFill>
                  <a:srgbClr val="3A3630"/>
                </a:solidFill>
                <a:latin typeface="Source Han Sans JP"/>
                <a:ea typeface="Source Han Sans JP"/>
                <a:cs typeface="Source Han Sans JP"/>
                <a:sym typeface="Source Han Sans JP"/>
              </a:rPr>
              <a:t>άγχος</a:t>
            </a:r>
            <a:r>
              <a:rPr lang="en-US" sz="2112" dirty="0">
                <a:solidFill>
                  <a:srgbClr val="3A3630"/>
                </a:solidFill>
                <a:latin typeface="Source Han Sans JP"/>
                <a:ea typeface="Source Han Sans JP"/>
                <a:cs typeface="Source Han Sans JP"/>
                <a:sym typeface="Source Han Sans JP"/>
              </a:rPr>
              <a:t> και β</a:t>
            </a:r>
            <a:r>
              <a:rPr lang="en-US" sz="2112" dirty="0" err="1">
                <a:solidFill>
                  <a:srgbClr val="3A3630"/>
                </a:solidFill>
                <a:latin typeface="Source Han Sans JP"/>
                <a:ea typeface="Source Han Sans JP"/>
                <a:cs typeface="Source Han Sans JP"/>
                <a:sym typeface="Source Han Sans JP"/>
              </a:rPr>
              <a:t>ελτιώνει</a:t>
            </a:r>
            <a:r>
              <a:rPr lang="en-US" sz="2112" dirty="0">
                <a:solidFill>
                  <a:srgbClr val="3A3630"/>
                </a:solidFill>
                <a:latin typeface="Source Han Sans JP"/>
                <a:ea typeface="Source Han Sans JP"/>
                <a:cs typeface="Source Han Sans JP"/>
                <a:sym typeface="Source Han Sans JP"/>
              </a:rPr>
              <a:t> </a:t>
            </a:r>
            <a:r>
              <a:rPr lang="en-US" sz="2112" dirty="0" err="1">
                <a:solidFill>
                  <a:srgbClr val="3A3630"/>
                </a:solidFill>
                <a:latin typeface="Source Han Sans JP"/>
                <a:ea typeface="Source Han Sans JP"/>
                <a:cs typeface="Source Han Sans JP"/>
                <a:sym typeface="Source Han Sans JP"/>
              </a:rPr>
              <a:t>τη</a:t>
            </a:r>
            <a:r>
              <a:rPr lang="en-US" sz="2112" dirty="0">
                <a:solidFill>
                  <a:srgbClr val="3A3630"/>
                </a:solidFill>
                <a:latin typeface="Source Han Sans JP"/>
                <a:ea typeface="Source Han Sans JP"/>
                <a:cs typeface="Source Han Sans JP"/>
                <a:sym typeface="Source Han Sans JP"/>
              </a:rPr>
              <a:t> </a:t>
            </a:r>
            <a:r>
              <a:rPr lang="en-US" sz="2112" dirty="0" err="1">
                <a:solidFill>
                  <a:srgbClr val="3A3630"/>
                </a:solidFill>
                <a:latin typeface="Source Han Sans JP"/>
                <a:ea typeface="Source Han Sans JP"/>
                <a:cs typeface="Source Han Sans JP"/>
                <a:sym typeface="Source Han Sans JP"/>
              </a:rPr>
              <a:t>συγκέντρωση</a:t>
            </a:r>
            <a:r>
              <a:rPr lang="en-US" sz="2112" dirty="0">
                <a:solidFill>
                  <a:srgbClr val="3A3630"/>
                </a:solidFill>
                <a:latin typeface="Source Han Sans JP"/>
                <a:ea typeface="Source Han Sans JP"/>
                <a:cs typeface="Source Han Sans JP"/>
                <a:sym typeface="Source Han Sans JP"/>
              </a:rPr>
              <a:t>. Η </a:t>
            </a:r>
            <a:r>
              <a:rPr lang="en-US" sz="2112" dirty="0" err="1">
                <a:solidFill>
                  <a:srgbClr val="3A3630"/>
                </a:solidFill>
                <a:latin typeface="Source Han Sans JP"/>
                <a:ea typeface="Source Han Sans JP"/>
                <a:cs typeface="Source Han Sans JP"/>
                <a:sym typeface="Source Han Sans JP"/>
              </a:rPr>
              <a:t>νευρικότητ</a:t>
            </a:r>
            <a:r>
              <a:rPr lang="en-US" sz="2112" dirty="0">
                <a:solidFill>
                  <a:srgbClr val="3A3630"/>
                </a:solidFill>
                <a:latin typeface="Source Han Sans JP"/>
                <a:ea typeface="Source Han Sans JP"/>
                <a:cs typeface="Source Han Sans JP"/>
                <a:sym typeface="Source Han Sans JP"/>
              </a:rPr>
              <a:t>α μπλοκάρει τη μνήμη – η γαλήνη την απελευθερώνει.</a:t>
            </a:r>
          </a:p>
        </p:txBody>
      </p:sp>
      <p:grpSp>
        <p:nvGrpSpPr>
          <p:cNvPr id="14" name="Group 14"/>
          <p:cNvGrpSpPr/>
          <p:nvPr/>
        </p:nvGrpSpPr>
        <p:grpSpPr>
          <a:xfrm>
            <a:off x="1504355" y="3747790"/>
            <a:ext cx="231428" cy="1041499"/>
            <a:chOff x="0" y="0"/>
            <a:chExt cx="308570" cy="1388665"/>
          </a:xfrm>
        </p:grpSpPr>
        <p:sp>
          <p:nvSpPr>
            <p:cNvPr id="15" name="Freeform 15"/>
            <p:cNvSpPr/>
            <p:nvPr/>
          </p:nvSpPr>
          <p:spPr>
            <a:xfrm>
              <a:off x="0" y="0"/>
              <a:ext cx="308610" cy="1388745"/>
            </a:xfrm>
            <a:custGeom>
              <a:avLst/>
              <a:gdLst/>
              <a:ahLst/>
              <a:cxnLst/>
              <a:rect l="l" t="t" r="r" b="b"/>
              <a:pathLst>
                <a:path w="308610" h="1388745">
                  <a:moveTo>
                    <a:pt x="0" y="46355"/>
                  </a:moveTo>
                  <a:cubicBezTo>
                    <a:pt x="0" y="20701"/>
                    <a:pt x="20701" y="0"/>
                    <a:pt x="46355" y="0"/>
                  </a:cubicBezTo>
                  <a:lnTo>
                    <a:pt x="262255" y="0"/>
                  </a:lnTo>
                  <a:cubicBezTo>
                    <a:pt x="287782" y="0"/>
                    <a:pt x="308610" y="20701"/>
                    <a:pt x="308610" y="46355"/>
                  </a:cubicBezTo>
                  <a:lnTo>
                    <a:pt x="308610" y="1342390"/>
                  </a:lnTo>
                  <a:cubicBezTo>
                    <a:pt x="308610" y="1367917"/>
                    <a:pt x="287909" y="1388745"/>
                    <a:pt x="262255" y="1388745"/>
                  </a:cubicBezTo>
                  <a:lnTo>
                    <a:pt x="46355" y="1388745"/>
                  </a:lnTo>
                  <a:cubicBezTo>
                    <a:pt x="20828" y="1388745"/>
                    <a:pt x="0" y="1368044"/>
                    <a:pt x="0" y="1342390"/>
                  </a:cubicBezTo>
                  <a:close/>
                </a:path>
              </a:pathLst>
            </a:custGeom>
            <a:solidFill>
              <a:srgbClr val="F3E7D4"/>
            </a:solidFill>
          </p:spPr>
          <p:txBody>
            <a:bodyPr/>
            <a:lstStyle/>
            <a:p>
              <a:endParaRPr lang="el-GR"/>
            </a:p>
          </p:txBody>
        </p:sp>
      </p:grpSp>
      <p:grpSp>
        <p:nvGrpSpPr>
          <p:cNvPr id="16" name="Group 16"/>
          <p:cNvGrpSpPr/>
          <p:nvPr/>
        </p:nvGrpSpPr>
        <p:grpSpPr>
          <a:xfrm>
            <a:off x="1272927" y="3595985"/>
            <a:ext cx="694284" cy="694284"/>
            <a:chOff x="0" y="0"/>
            <a:chExt cx="925712" cy="925712"/>
          </a:xfrm>
        </p:grpSpPr>
        <p:sp>
          <p:nvSpPr>
            <p:cNvPr id="17" name="Freeform 17"/>
            <p:cNvSpPr/>
            <p:nvPr/>
          </p:nvSpPr>
          <p:spPr>
            <a:xfrm>
              <a:off x="0" y="0"/>
              <a:ext cx="925703" cy="925703"/>
            </a:xfrm>
            <a:custGeom>
              <a:avLst/>
              <a:gdLst/>
              <a:ahLst/>
              <a:cxnLst/>
              <a:rect l="l" t="t" r="r" b="b"/>
              <a:pathLst>
                <a:path w="925703" h="925703">
                  <a:moveTo>
                    <a:pt x="0" y="462915"/>
                  </a:moveTo>
                  <a:cubicBezTo>
                    <a:pt x="0" y="207264"/>
                    <a:pt x="207264" y="0"/>
                    <a:pt x="462915" y="0"/>
                  </a:cubicBezTo>
                  <a:cubicBezTo>
                    <a:pt x="718566" y="0"/>
                    <a:pt x="925703" y="207264"/>
                    <a:pt x="925703" y="462915"/>
                  </a:cubicBezTo>
                  <a:cubicBezTo>
                    <a:pt x="925703" y="718566"/>
                    <a:pt x="718439" y="925703"/>
                    <a:pt x="462915" y="925703"/>
                  </a:cubicBezTo>
                  <a:cubicBezTo>
                    <a:pt x="207391" y="925703"/>
                    <a:pt x="0" y="718439"/>
                    <a:pt x="0" y="462915"/>
                  </a:cubicBezTo>
                  <a:close/>
                </a:path>
              </a:pathLst>
            </a:custGeom>
            <a:solidFill>
              <a:srgbClr val="F3E7D4"/>
            </a:solidFill>
          </p:spPr>
          <p:txBody>
            <a:bodyPr/>
            <a:lstStyle/>
            <a:p>
              <a:endParaRPr lang="el-GR"/>
            </a:p>
          </p:txBody>
        </p:sp>
      </p:grpSp>
      <p:sp>
        <p:nvSpPr>
          <p:cNvPr id="18" name="Freeform 18" descr="preencoded.png"/>
          <p:cNvSpPr/>
          <p:nvPr/>
        </p:nvSpPr>
        <p:spPr>
          <a:xfrm>
            <a:off x="1446460" y="3769667"/>
            <a:ext cx="347067" cy="347067"/>
          </a:xfrm>
          <a:custGeom>
            <a:avLst/>
            <a:gdLst/>
            <a:ahLst/>
            <a:cxnLst/>
            <a:rect l="l" t="t" r="r" b="b"/>
            <a:pathLst>
              <a:path w="347067" h="347067">
                <a:moveTo>
                  <a:pt x="0" y="0"/>
                </a:moveTo>
                <a:lnTo>
                  <a:pt x="347067" y="0"/>
                </a:lnTo>
                <a:lnTo>
                  <a:pt x="347067" y="347068"/>
                </a:lnTo>
                <a:lnTo>
                  <a:pt x="0" y="3470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19" name="TextBox 19"/>
          <p:cNvSpPr txBox="1"/>
          <p:nvPr/>
        </p:nvSpPr>
        <p:spPr>
          <a:xfrm>
            <a:off x="2198637" y="3632150"/>
            <a:ext cx="2723109" cy="346249"/>
          </a:xfrm>
          <a:prstGeom prst="rect">
            <a:avLst/>
          </a:prstGeom>
        </p:spPr>
        <p:txBody>
          <a:bodyPr lIns="0" tIns="0" rIns="0" bIns="0" rtlCol="0" anchor="t">
            <a:spAutoFit/>
          </a:bodyPr>
          <a:lstStyle/>
          <a:p>
            <a:pPr algn="l">
              <a:lnSpc>
                <a:spcPts val="2748"/>
              </a:lnSpc>
            </a:pPr>
            <a:r>
              <a:rPr lang="en-US" sz="2400" b="1" dirty="0" err="1">
                <a:solidFill>
                  <a:srgbClr val="3A3630"/>
                </a:solidFill>
                <a:latin typeface="Lora Bold"/>
                <a:ea typeface="Lora Bold"/>
                <a:cs typeface="Lora Bold"/>
                <a:sym typeface="Lora Bold"/>
              </a:rPr>
              <a:t>Αυτο</a:t>
            </a:r>
            <a:r>
              <a:rPr lang="en-US" sz="2400" b="1" dirty="0">
                <a:solidFill>
                  <a:srgbClr val="3A3630"/>
                </a:solidFill>
                <a:latin typeface="Lora Bold"/>
                <a:ea typeface="Lora Bold"/>
                <a:cs typeface="Lora Bold"/>
                <a:sym typeface="Lora Bold"/>
              </a:rPr>
              <a:t>πεποίθηση</a:t>
            </a:r>
          </a:p>
        </p:txBody>
      </p:sp>
      <p:sp>
        <p:nvSpPr>
          <p:cNvPr id="20" name="TextBox 20"/>
          <p:cNvSpPr txBox="1"/>
          <p:nvPr/>
        </p:nvSpPr>
        <p:spPr>
          <a:xfrm>
            <a:off x="2198637" y="4035177"/>
            <a:ext cx="15163502" cy="391686"/>
          </a:xfrm>
          <a:prstGeom prst="rect">
            <a:avLst/>
          </a:prstGeom>
        </p:spPr>
        <p:txBody>
          <a:bodyPr lIns="0" tIns="0" rIns="0" bIns="0" rtlCol="0" anchor="t">
            <a:spAutoFit/>
          </a:bodyPr>
          <a:lstStyle/>
          <a:p>
            <a:pPr algn="l">
              <a:lnSpc>
                <a:spcPts val="3350"/>
              </a:lnSpc>
            </a:pPr>
            <a:r>
              <a:rPr lang="en-US" sz="2112" dirty="0">
                <a:solidFill>
                  <a:srgbClr val="3A3630"/>
                </a:solidFill>
                <a:latin typeface="Source Han Sans JP"/>
                <a:ea typeface="Source Han Sans JP"/>
                <a:cs typeface="Source Han Sans JP"/>
                <a:sym typeface="Source Han Sans JP"/>
              </a:rPr>
              <a:t>Η π</a:t>
            </a:r>
            <a:r>
              <a:rPr lang="en-US" sz="2112" dirty="0" err="1">
                <a:solidFill>
                  <a:srgbClr val="3A3630"/>
                </a:solidFill>
                <a:latin typeface="Source Han Sans JP"/>
                <a:ea typeface="Source Han Sans JP"/>
                <a:cs typeface="Source Han Sans JP"/>
                <a:sym typeface="Source Han Sans JP"/>
              </a:rPr>
              <a:t>ίστη</a:t>
            </a:r>
            <a:r>
              <a:rPr lang="en-US" sz="2112" dirty="0">
                <a:solidFill>
                  <a:srgbClr val="3A3630"/>
                </a:solidFill>
                <a:latin typeface="Source Han Sans JP"/>
                <a:ea typeface="Source Han Sans JP"/>
                <a:cs typeface="Source Han Sans JP"/>
                <a:sym typeface="Source Han Sans JP"/>
              </a:rPr>
              <a:t> </a:t>
            </a:r>
            <a:r>
              <a:rPr lang="en-US" sz="2112" dirty="0" err="1">
                <a:solidFill>
                  <a:srgbClr val="3A3630"/>
                </a:solidFill>
                <a:latin typeface="Source Han Sans JP"/>
                <a:ea typeface="Source Han Sans JP"/>
                <a:cs typeface="Source Han Sans JP"/>
                <a:sym typeface="Source Han Sans JP"/>
              </a:rPr>
              <a:t>στις</a:t>
            </a:r>
            <a:r>
              <a:rPr lang="en-US" sz="2112" dirty="0">
                <a:solidFill>
                  <a:srgbClr val="3A3630"/>
                </a:solidFill>
                <a:latin typeface="Source Han Sans JP"/>
                <a:ea typeface="Source Han Sans JP"/>
                <a:cs typeface="Source Han Sans JP"/>
                <a:sym typeface="Source Han Sans JP"/>
              </a:rPr>
              <a:t> </a:t>
            </a:r>
            <a:r>
              <a:rPr lang="en-US" sz="2112" dirty="0" err="1">
                <a:solidFill>
                  <a:srgbClr val="3A3630"/>
                </a:solidFill>
                <a:latin typeface="Source Han Sans JP"/>
                <a:ea typeface="Source Han Sans JP"/>
                <a:cs typeface="Source Han Sans JP"/>
                <a:sym typeface="Source Han Sans JP"/>
              </a:rPr>
              <a:t>δυν</a:t>
            </a:r>
            <a:r>
              <a:rPr lang="en-US" sz="2112" dirty="0">
                <a:solidFill>
                  <a:srgbClr val="3A3630"/>
                </a:solidFill>
                <a:latin typeface="Source Han Sans JP"/>
                <a:ea typeface="Source Han Sans JP"/>
                <a:cs typeface="Source Han Sans JP"/>
                <a:sym typeface="Source Han Sans JP"/>
              </a:rPr>
              <a:t>ατότητές μας μας κάνει να αποδίδουμε καλύτερα. «Μπ</a:t>
            </a:r>
            <a:r>
              <a:rPr lang="en-US" sz="2112" dirty="0" err="1">
                <a:solidFill>
                  <a:srgbClr val="3A3630"/>
                </a:solidFill>
                <a:latin typeface="Source Han Sans JP"/>
                <a:ea typeface="Source Han Sans JP"/>
                <a:cs typeface="Source Han Sans JP"/>
                <a:sym typeface="Source Han Sans JP"/>
              </a:rPr>
              <a:t>ορώ</a:t>
            </a:r>
            <a:r>
              <a:rPr lang="en-US" sz="2112" dirty="0">
                <a:solidFill>
                  <a:srgbClr val="3A3630"/>
                </a:solidFill>
                <a:latin typeface="Source Han Sans JP"/>
                <a:ea typeface="Source Han Sans JP"/>
                <a:cs typeface="Source Han Sans JP"/>
                <a:sym typeface="Source Han Sans JP"/>
              </a:rPr>
              <a:t> να τα κατα</a:t>
            </a:r>
            <a:r>
              <a:rPr lang="en-US" sz="2112" dirty="0" err="1">
                <a:solidFill>
                  <a:srgbClr val="3A3630"/>
                </a:solidFill>
                <a:latin typeface="Source Han Sans JP"/>
                <a:ea typeface="Source Han Sans JP"/>
                <a:cs typeface="Source Han Sans JP"/>
                <a:sym typeface="Source Han Sans JP"/>
              </a:rPr>
              <a:t>φέρω</a:t>
            </a:r>
            <a:r>
              <a:rPr lang="en-US" sz="2112" dirty="0">
                <a:solidFill>
                  <a:srgbClr val="3A3630"/>
                </a:solidFill>
                <a:latin typeface="Source Han Sans JP"/>
                <a:ea typeface="Source Han Sans JP"/>
                <a:cs typeface="Source Han Sans JP"/>
                <a:sym typeface="Source Han Sans JP"/>
              </a:rPr>
              <a:t>» </a:t>
            </a:r>
            <a:r>
              <a:rPr lang="en-US" sz="2112" dirty="0" err="1">
                <a:solidFill>
                  <a:srgbClr val="3A3630"/>
                </a:solidFill>
                <a:latin typeface="Source Han Sans JP"/>
                <a:ea typeface="Source Han Sans JP"/>
                <a:cs typeface="Source Han Sans JP"/>
                <a:sym typeface="Source Han Sans JP"/>
              </a:rPr>
              <a:t>είν</a:t>
            </a:r>
            <a:r>
              <a:rPr lang="en-US" sz="2112" dirty="0">
                <a:solidFill>
                  <a:srgbClr val="3A3630"/>
                </a:solidFill>
                <a:latin typeface="Source Han Sans JP"/>
                <a:ea typeface="Source Han Sans JP"/>
                <a:cs typeface="Source Han Sans JP"/>
                <a:sym typeface="Source Han Sans JP"/>
              </a:rPr>
              <a:t>αι η πιο ισχυρή φράση.</a:t>
            </a:r>
          </a:p>
        </p:txBody>
      </p:sp>
      <p:grpSp>
        <p:nvGrpSpPr>
          <p:cNvPr id="21" name="Group 21"/>
          <p:cNvGrpSpPr/>
          <p:nvPr/>
        </p:nvGrpSpPr>
        <p:grpSpPr>
          <a:xfrm>
            <a:off x="1851571" y="5367932"/>
            <a:ext cx="231428" cy="1041499"/>
            <a:chOff x="0" y="0"/>
            <a:chExt cx="308570" cy="1388665"/>
          </a:xfrm>
        </p:grpSpPr>
        <p:sp>
          <p:nvSpPr>
            <p:cNvPr id="22" name="Freeform 22"/>
            <p:cNvSpPr/>
            <p:nvPr/>
          </p:nvSpPr>
          <p:spPr>
            <a:xfrm>
              <a:off x="0" y="0"/>
              <a:ext cx="308610" cy="1388745"/>
            </a:xfrm>
            <a:custGeom>
              <a:avLst/>
              <a:gdLst/>
              <a:ahLst/>
              <a:cxnLst/>
              <a:rect l="l" t="t" r="r" b="b"/>
              <a:pathLst>
                <a:path w="308610" h="1388745">
                  <a:moveTo>
                    <a:pt x="0" y="46355"/>
                  </a:moveTo>
                  <a:cubicBezTo>
                    <a:pt x="0" y="20701"/>
                    <a:pt x="20701" y="0"/>
                    <a:pt x="46355" y="0"/>
                  </a:cubicBezTo>
                  <a:lnTo>
                    <a:pt x="262255" y="0"/>
                  </a:lnTo>
                  <a:cubicBezTo>
                    <a:pt x="287782" y="0"/>
                    <a:pt x="308610" y="20701"/>
                    <a:pt x="308610" y="46355"/>
                  </a:cubicBezTo>
                  <a:lnTo>
                    <a:pt x="308610" y="1342390"/>
                  </a:lnTo>
                  <a:cubicBezTo>
                    <a:pt x="308610" y="1367917"/>
                    <a:pt x="287909" y="1388745"/>
                    <a:pt x="262255" y="1388745"/>
                  </a:cubicBezTo>
                  <a:lnTo>
                    <a:pt x="46355" y="1388745"/>
                  </a:lnTo>
                  <a:cubicBezTo>
                    <a:pt x="20828" y="1388745"/>
                    <a:pt x="0" y="1368044"/>
                    <a:pt x="0" y="1342390"/>
                  </a:cubicBezTo>
                  <a:close/>
                </a:path>
              </a:pathLst>
            </a:custGeom>
            <a:solidFill>
              <a:srgbClr val="F3E7D4"/>
            </a:solidFill>
          </p:spPr>
          <p:txBody>
            <a:bodyPr/>
            <a:lstStyle/>
            <a:p>
              <a:endParaRPr lang="el-GR"/>
            </a:p>
          </p:txBody>
        </p:sp>
      </p:grpSp>
      <p:grpSp>
        <p:nvGrpSpPr>
          <p:cNvPr id="23" name="Group 23"/>
          <p:cNvGrpSpPr/>
          <p:nvPr/>
        </p:nvGrpSpPr>
        <p:grpSpPr>
          <a:xfrm>
            <a:off x="1620142" y="5216127"/>
            <a:ext cx="694284" cy="694284"/>
            <a:chOff x="0" y="0"/>
            <a:chExt cx="925712" cy="925712"/>
          </a:xfrm>
        </p:grpSpPr>
        <p:sp>
          <p:nvSpPr>
            <p:cNvPr id="24" name="Freeform 24"/>
            <p:cNvSpPr/>
            <p:nvPr/>
          </p:nvSpPr>
          <p:spPr>
            <a:xfrm>
              <a:off x="0" y="0"/>
              <a:ext cx="925703" cy="925703"/>
            </a:xfrm>
            <a:custGeom>
              <a:avLst/>
              <a:gdLst/>
              <a:ahLst/>
              <a:cxnLst/>
              <a:rect l="l" t="t" r="r" b="b"/>
              <a:pathLst>
                <a:path w="925703" h="925703">
                  <a:moveTo>
                    <a:pt x="0" y="462915"/>
                  </a:moveTo>
                  <a:cubicBezTo>
                    <a:pt x="0" y="207264"/>
                    <a:pt x="207264" y="0"/>
                    <a:pt x="462915" y="0"/>
                  </a:cubicBezTo>
                  <a:cubicBezTo>
                    <a:pt x="718566" y="0"/>
                    <a:pt x="925703" y="207264"/>
                    <a:pt x="925703" y="462915"/>
                  </a:cubicBezTo>
                  <a:cubicBezTo>
                    <a:pt x="925703" y="718566"/>
                    <a:pt x="718439" y="925703"/>
                    <a:pt x="462915" y="925703"/>
                  </a:cubicBezTo>
                  <a:cubicBezTo>
                    <a:pt x="207391" y="925703"/>
                    <a:pt x="0" y="718439"/>
                    <a:pt x="0" y="462915"/>
                  </a:cubicBezTo>
                  <a:close/>
                </a:path>
              </a:pathLst>
            </a:custGeom>
            <a:solidFill>
              <a:srgbClr val="F3E7D4"/>
            </a:solidFill>
          </p:spPr>
          <p:txBody>
            <a:bodyPr/>
            <a:lstStyle/>
            <a:p>
              <a:endParaRPr lang="el-GR"/>
            </a:p>
          </p:txBody>
        </p:sp>
      </p:grpSp>
      <p:sp>
        <p:nvSpPr>
          <p:cNvPr id="25" name="Freeform 25" descr="preencoded.png"/>
          <p:cNvSpPr/>
          <p:nvPr/>
        </p:nvSpPr>
        <p:spPr>
          <a:xfrm>
            <a:off x="1793676" y="5389810"/>
            <a:ext cx="347067" cy="347067"/>
          </a:xfrm>
          <a:custGeom>
            <a:avLst/>
            <a:gdLst/>
            <a:ahLst/>
            <a:cxnLst/>
            <a:rect l="l" t="t" r="r" b="b"/>
            <a:pathLst>
              <a:path w="347067" h="347067">
                <a:moveTo>
                  <a:pt x="0" y="0"/>
                </a:moveTo>
                <a:lnTo>
                  <a:pt x="347068" y="0"/>
                </a:lnTo>
                <a:lnTo>
                  <a:pt x="347068" y="347067"/>
                </a:lnTo>
                <a:lnTo>
                  <a:pt x="0" y="3470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26" name="TextBox 26"/>
          <p:cNvSpPr txBox="1"/>
          <p:nvPr/>
        </p:nvSpPr>
        <p:spPr>
          <a:xfrm>
            <a:off x="2545854" y="5252294"/>
            <a:ext cx="2723109" cy="346249"/>
          </a:xfrm>
          <a:prstGeom prst="rect">
            <a:avLst/>
          </a:prstGeom>
        </p:spPr>
        <p:txBody>
          <a:bodyPr lIns="0" tIns="0" rIns="0" bIns="0" rtlCol="0" anchor="t">
            <a:spAutoFit/>
          </a:bodyPr>
          <a:lstStyle/>
          <a:p>
            <a:pPr algn="l">
              <a:lnSpc>
                <a:spcPts val="2748"/>
              </a:lnSpc>
            </a:pPr>
            <a:r>
              <a:rPr lang="en-US" sz="2400" b="1" dirty="0" err="1">
                <a:solidFill>
                  <a:srgbClr val="3A3630"/>
                </a:solidFill>
                <a:latin typeface="Lora Bold"/>
                <a:ea typeface="Lora Bold"/>
                <a:cs typeface="Lora Bold"/>
                <a:sym typeface="Lora Bold"/>
              </a:rPr>
              <a:t>Ενδι</a:t>
            </a:r>
            <a:r>
              <a:rPr lang="en-US" sz="2400" b="1" dirty="0">
                <a:solidFill>
                  <a:srgbClr val="3A3630"/>
                </a:solidFill>
                <a:latin typeface="Lora Bold"/>
                <a:ea typeface="Lora Bold"/>
                <a:cs typeface="Lora Bold"/>
                <a:sym typeface="Lora Bold"/>
              </a:rPr>
              <a:t>αφέρον</a:t>
            </a:r>
          </a:p>
        </p:txBody>
      </p:sp>
      <p:sp>
        <p:nvSpPr>
          <p:cNvPr id="27" name="TextBox 27"/>
          <p:cNvSpPr txBox="1"/>
          <p:nvPr/>
        </p:nvSpPr>
        <p:spPr>
          <a:xfrm>
            <a:off x="2545854" y="5664845"/>
            <a:ext cx="14816286" cy="346377"/>
          </a:xfrm>
          <a:prstGeom prst="rect">
            <a:avLst/>
          </a:prstGeom>
        </p:spPr>
        <p:txBody>
          <a:bodyPr lIns="0" tIns="0" rIns="0" bIns="0" rtlCol="0" anchor="t">
            <a:spAutoFit/>
          </a:bodyPr>
          <a:lstStyle/>
          <a:p>
            <a:pPr algn="l">
              <a:lnSpc>
                <a:spcPts val="2875"/>
              </a:lnSpc>
            </a:pPr>
            <a:r>
              <a:rPr lang="en-US" sz="2000" dirty="0" err="1">
                <a:solidFill>
                  <a:srgbClr val="3A3630"/>
                </a:solidFill>
                <a:latin typeface="Source Han Sans JP"/>
                <a:ea typeface="Source Han Sans JP"/>
                <a:cs typeface="Source Han Sans JP"/>
                <a:sym typeface="Source Han Sans JP"/>
              </a:rPr>
              <a:t>Ότ</a:t>
            </a:r>
            <a:r>
              <a:rPr lang="en-US" sz="2000" dirty="0">
                <a:solidFill>
                  <a:srgbClr val="3A3630"/>
                </a:solidFill>
                <a:latin typeface="Source Han Sans JP"/>
                <a:ea typeface="Source Han Sans JP"/>
                <a:cs typeface="Source Han Sans JP"/>
                <a:sym typeface="Source Han Sans JP"/>
              </a:rPr>
              <a:t>αν βρίσκουμε το ενδιαφέρον στην ύλη, η μελέτη γίνεται πιο αποτελεσματική και λιγότερο κουραστική</a:t>
            </a:r>
            <a:r>
              <a:rPr lang="en-US" sz="1812" dirty="0">
                <a:solidFill>
                  <a:srgbClr val="3A3630"/>
                </a:solidFill>
                <a:latin typeface="Source Han Sans JP"/>
                <a:ea typeface="Source Han Sans JP"/>
                <a:cs typeface="Source Han Sans JP"/>
                <a:sym typeface="Source Han Sans JP"/>
              </a:rPr>
              <a:t>.</a:t>
            </a:r>
          </a:p>
        </p:txBody>
      </p:sp>
      <p:grpSp>
        <p:nvGrpSpPr>
          <p:cNvPr id="28" name="Group 28"/>
          <p:cNvGrpSpPr/>
          <p:nvPr/>
        </p:nvGrpSpPr>
        <p:grpSpPr>
          <a:xfrm>
            <a:off x="2198786" y="6988076"/>
            <a:ext cx="231428" cy="1041499"/>
            <a:chOff x="0" y="0"/>
            <a:chExt cx="308570" cy="1388665"/>
          </a:xfrm>
        </p:grpSpPr>
        <p:sp>
          <p:nvSpPr>
            <p:cNvPr id="29" name="Freeform 29"/>
            <p:cNvSpPr/>
            <p:nvPr/>
          </p:nvSpPr>
          <p:spPr>
            <a:xfrm>
              <a:off x="0" y="0"/>
              <a:ext cx="308610" cy="1388745"/>
            </a:xfrm>
            <a:custGeom>
              <a:avLst/>
              <a:gdLst/>
              <a:ahLst/>
              <a:cxnLst/>
              <a:rect l="l" t="t" r="r" b="b"/>
              <a:pathLst>
                <a:path w="308610" h="1388745">
                  <a:moveTo>
                    <a:pt x="0" y="46355"/>
                  </a:moveTo>
                  <a:cubicBezTo>
                    <a:pt x="0" y="20701"/>
                    <a:pt x="20701" y="0"/>
                    <a:pt x="46355" y="0"/>
                  </a:cubicBezTo>
                  <a:lnTo>
                    <a:pt x="262255" y="0"/>
                  </a:lnTo>
                  <a:cubicBezTo>
                    <a:pt x="287782" y="0"/>
                    <a:pt x="308610" y="20701"/>
                    <a:pt x="308610" y="46355"/>
                  </a:cubicBezTo>
                  <a:lnTo>
                    <a:pt x="308610" y="1342390"/>
                  </a:lnTo>
                  <a:cubicBezTo>
                    <a:pt x="308610" y="1367917"/>
                    <a:pt x="287909" y="1388745"/>
                    <a:pt x="262255" y="1388745"/>
                  </a:cubicBezTo>
                  <a:lnTo>
                    <a:pt x="46355" y="1388745"/>
                  </a:lnTo>
                  <a:cubicBezTo>
                    <a:pt x="20828" y="1388745"/>
                    <a:pt x="0" y="1368044"/>
                    <a:pt x="0" y="1342390"/>
                  </a:cubicBezTo>
                  <a:close/>
                </a:path>
              </a:pathLst>
            </a:custGeom>
            <a:solidFill>
              <a:srgbClr val="F3E7D4"/>
            </a:solidFill>
          </p:spPr>
          <p:txBody>
            <a:bodyPr/>
            <a:lstStyle/>
            <a:p>
              <a:endParaRPr lang="el-GR"/>
            </a:p>
          </p:txBody>
        </p:sp>
      </p:grpSp>
      <p:grpSp>
        <p:nvGrpSpPr>
          <p:cNvPr id="30" name="Group 30"/>
          <p:cNvGrpSpPr/>
          <p:nvPr/>
        </p:nvGrpSpPr>
        <p:grpSpPr>
          <a:xfrm>
            <a:off x="1967359" y="6836271"/>
            <a:ext cx="694284" cy="694284"/>
            <a:chOff x="0" y="0"/>
            <a:chExt cx="925712" cy="925712"/>
          </a:xfrm>
        </p:grpSpPr>
        <p:sp>
          <p:nvSpPr>
            <p:cNvPr id="31" name="Freeform 31"/>
            <p:cNvSpPr/>
            <p:nvPr/>
          </p:nvSpPr>
          <p:spPr>
            <a:xfrm>
              <a:off x="0" y="0"/>
              <a:ext cx="925703" cy="925703"/>
            </a:xfrm>
            <a:custGeom>
              <a:avLst/>
              <a:gdLst/>
              <a:ahLst/>
              <a:cxnLst/>
              <a:rect l="l" t="t" r="r" b="b"/>
              <a:pathLst>
                <a:path w="925703" h="925703">
                  <a:moveTo>
                    <a:pt x="0" y="462915"/>
                  </a:moveTo>
                  <a:cubicBezTo>
                    <a:pt x="0" y="207264"/>
                    <a:pt x="207264" y="0"/>
                    <a:pt x="462915" y="0"/>
                  </a:cubicBezTo>
                  <a:cubicBezTo>
                    <a:pt x="718566" y="0"/>
                    <a:pt x="925703" y="207264"/>
                    <a:pt x="925703" y="462915"/>
                  </a:cubicBezTo>
                  <a:cubicBezTo>
                    <a:pt x="925703" y="718566"/>
                    <a:pt x="718439" y="925703"/>
                    <a:pt x="462915" y="925703"/>
                  </a:cubicBezTo>
                  <a:cubicBezTo>
                    <a:pt x="207391" y="925703"/>
                    <a:pt x="0" y="718439"/>
                    <a:pt x="0" y="462915"/>
                  </a:cubicBezTo>
                  <a:close/>
                </a:path>
              </a:pathLst>
            </a:custGeom>
            <a:solidFill>
              <a:srgbClr val="F3E7D4"/>
            </a:solidFill>
          </p:spPr>
          <p:txBody>
            <a:bodyPr/>
            <a:lstStyle/>
            <a:p>
              <a:endParaRPr lang="el-GR"/>
            </a:p>
          </p:txBody>
        </p:sp>
      </p:grpSp>
      <p:sp>
        <p:nvSpPr>
          <p:cNvPr id="32" name="Freeform 32" descr="preencoded.png"/>
          <p:cNvSpPr/>
          <p:nvPr/>
        </p:nvSpPr>
        <p:spPr>
          <a:xfrm>
            <a:off x="2140892" y="7009954"/>
            <a:ext cx="347068" cy="347068"/>
          </a:xfrm>
          <a:custGeom>
            <a:avLst/>
            <a:gdLst/>
            <a:ahLst/>
            <a:cxnLst/>
            <a:rect l="l" t="t" r="r" b="b"/>
            <a:pathLst>
              <a:path w="347068" h="347068">
                <a:moveTo>
                  <a:pt x="0" y="0"/>
                </a:moveTo>
                <a:lnTo>
                  <a:pt x="347068" y="0"/>
                </a:lnTo>
                <a:lnTo>
                  <a:pt x="347068" y="347067"/>
                </a:lnTo>
                <a:lnTo>
                  <a:pt x="0" y="347067"/>
                </a:lnTo>
                <a:lnTo>
                  <a:pt x="0" y="0"/>
                </a:lnTo>
                <a:close/>
              </a:path>
            </a:pathLst>
          </a:custGeom>
          <a:blipFill>
            <a:blip r:embed="rId8">
              <a:extLst>
                <a:ext uri="{96DAC541-7B7A-43D3-8B79-37D633B846F1}">
                  <asvg:svgBlip xmlns:asvg="http://schemas.microsoft.com/office/drawing/2016/SVG/main" r:embed="rId9"/>
                </a:ext>
              </a:extLst>
            </a:blip>
            <a:stretch>
              <a:fillRect l="-1351" r="-1351"/>
            </a:stretch>
          </a:blipFill>
        </p:spPr>
        <p:txBody>
          <a:bodyPr/>
          <a:lstStyle/>
          <a:p>
            <a:endParaRPr lang="el-GR"/>
          </a:p>
        </p:txBody>
      </p:sp>
      <p:sp>
        <p:nvSpPr>
          <p:cNvPr id="33" name="TextBox 33"/>
          <p:cNvSpPr txBox="1"/>
          <p:nvPr/>
        </p:nvSpPr>
        <p:spPr>
          <a:xfrm>
            <a:off x="2893070" y="6872436"/>
            <a:ext cx="3279130" cy="346249"/>
          </a:xfrm>
          <a:prstGeom prst="rect">
            <a:avLst/>
          </a:prstGeom>
        </p:spPr>
        <p:txBody>
          <a:bodyPr wrap="square" lIns="0" tIns="0" rIns="0" bIns="0" rtlCol="0" anchor="t">
            <a:spAutoFit/>
          </a:bodyPr>
          <a:lstStyle/>
          <a:p>
            <a:pPr algn="l">
              <a:lnSpc>
                <a:spcPts val="2748"/>
              </a:lnSpc>
            </a:pPr>
            <a:r>
              <a:rPr lang="en-US" sz="2400" b="1" dirty="0">
                <a:solidFill>
                  <a:srgbClr val="3A3630"/>
                </a:solidFill>
                <a:latin typeface="Lora Bold"/>
                <a:ea typeface="Lora Bold"/>
                <a:cs typeface="Lora Bold"/>
                <a:sym typeface="Lora Bold"/>
              </a:rPr>
              <a:t>Απ</a:t>
            </a:r>
            <a:r>
              <a:rPr lang="en-US" sz="2400" b="1" dirty="0" err="1">
                <a:solidFill>
                  <a:srgbClr val="3A3630"/>
                </a:solidFill>
                <a:latin typeface="Lora Bold"/>
                <a:ea typeface="Lora Bold"/>
                <a:cs typeface="Lora Bold"/>
                <a:sym typeface="Lora Bold"/>
              </a:rPr>
              <a:t>οφ</a:t>
            </a:r>
            <a:r>
              <a:rPr lang="en-US" sz="2400" b="1" dirty="0">
                <a:solidFill>
                  <a:srgbClr val="3A3630"/>
                </a:solidFill>
                <a:latin typeface="Lora Bold"/>
                <a:ea typeface="Lora Bold"/>
                <a:cs typeface="Lora Bold"/>
                <a:sym typeface="Lora Bold"/>
              </a:rPr>
              <a:t>ασιστικότητα</a:t>
            </a:r>
          </a:p>
        </p:txBody>
      </p:sp>
      <p:sp>
        <p:nvSpPr>
          <p:cNvPr id="34" name="TextBox 34"/>
          <p:cNvSpPr txBox="1"/>
          <p:nvPr/>
        </p:nvSpPr>
        <p:spPr>
          <a:xfrm>
            <a:off x="2893070" y="7284987"/>
            <a:ext cx="14469070" cy="375231"/>
          </a:xfrm>
          <a:prstGeom prst="rect">
            <a:avLst/>
          </a:prstGeom>
        </p:spPr>
        <p:txBody>
          <a:bodyPr lIns="0" tIns="0" rIns="0" bIns="0" rtlCol="0" anchor="t">
            <a:spAutoFit/>
          </a:bodyPr>
          <a:lstStyle/>
          <a:p>
            <a:pPr algn="l">
              <a:lnSpc>
                <a:spcPts val="3192"/>
              </a:lnSpc>
            </a:pPr>
            <a:r>
              <a:rPr lang="en-US" sz="2000" dirty="0">
                <a:solidFill>
                  <a:srgbClr val="3A3630"/>
                </a:solidFill>
                <a:latin typeface="Source Han Sans JP"/>
                <a:ea typeface="Source Han Sans JP"/>
                <a:sym typeface="Source Han Sans JP"/>
              </a:rPr>
              <a:t>Η </a:t>
            </a:r>
            <a:r>
              <a:rPr lang="en-US" sz="2000" dirty="0" err="1">
                <a:solidFill>
                  <a:srgbClr val="3A3630"/>
                </a:solidFill>
                <a:latin typeface="Source Han Sans JP"/>
                <a:ea typeface="Source Han Sans JP"/>
                <a:sym typeface="Source Han Sans JP"/>
              </a:rPr>
              <a:t>θέληση</a:t>
            </a:r>
            <a:r>
              <a:rPr lang="en-US" sz="2000" dirty="0">
                <a:solidFill>
                  <a:srgbClr val="3A3630"/>
                </a:solidFill>
                <a:latin typeface="Source Han Sans JP"/>
                <a:ea typeface="Source Han Sans JP"/>
                <a:sym typeface="Source Han Sans JP"/>
              </a:rPr>
              <a:t> να </a:t>
            </a:r>
            <a:r>
              <a:rPr lang="en-US" sz="2000" dirty="0" err="1">
                <a:solidFill>
                  <a:srgbClr val="3A3630"/>
                </a:solidFill>
                <a:latin typeface="Source Han Sans JP"/>
                <a:ea typeface="Source Han Sans JP"/>
                <a:sym typeface="Source Han Sans JP"/>
              </a:rPr>
              <a:t>συνεχίσουμε</a:t>
            </a:r>
            <a:r>
              <a:rPr lang="en-US" sz="2000" dirty="0">
                <a:solidFill>
                  <a:srgbClr val="3A3630"/>
                </a:solidFill>
                <a:latin typeface="Source Han Sans JP"/>
                <a:ea typeface="Source Han Sans JP"/>
                <a:sym typeface="Source Han Sans JP"/>
              </a:rPr>
              <a:t> πα</a:t>
            </a:r>
            <a:r>
              <a:rPr lang="en-US" sz="2000" dirty="0" err="1">
                <a:solidFill>
                  <a:srgbClr val="3A3630"/>
                </a:solidFill>
                <a:latin typeface="Source Han Sans JP"/>
                <a:ea typeface="Source Han Sans JP"/>
                <a:sym typeface="Source Han Sans JP"/>
              </a:rPr>
              <a:t>ρά</a:t>
            </a:r>
            <a:r>
              <a:rPr lang="en-US" sz="2000" dirty="0">
                <a:solidFill>
                  <a:srgbClr val="3A3630"/>
                </a:solidFill>
                <a:latin typeface="Source Han Sans JP"/>
                <a:ea typeface="Source Han Sans JP"/>
                <a:sym typeface="Source Han Sans JP"/>
              </a:rPr>
              <a:t> </a:t>
            </a:r>
            <a:r>
              <a:rPr lang="en-US" sz="2000" dirty="0" err="1">
                <a:solidFill>
                  <a:srgbClr val="3A3630"/>
                </a:solidFill>
                <a:latin typeface="Source Han Sans JP"/>
                <a:ea typeface="Source Han Sans JP"/>
                <a:sym typeface="Source Han Sans JP"/>
              </a:rPr>
              <a:t>τις</a:t>
            </a:r>
            <a:r>
              <a:rPr lang="en-US" sz="2000" dirty="0">
                <a:solidFill>
                  <a:srgbClr val="3A3630"/>
                </a:solidFill>
                <a:latin typeface="Source Han Sans JP"/>
                <a:ea typeface="Source Han Sans JP"/>
                <a:sym typeface="Source Han Sans JP"/>
              </a:rPr>
              <a:t> </a:t>
            </a:r>
            <a:r>
              <a:rPr lang="en-US" sz="2000" dirty="0" err="1">
                <a:solidFill>
                  <a:srgbClr val="3A3630"/>
                </a:solidFill>
                <a:latin typeface="Source Han Sans JP"/>
                <a:ea typeface="Source Han Sans JP"/>
                <a:sym typeface="Source Han Sans JP"/>
              </a:rPr>
              <a:t>δυσκολίες</a:t>
            </a:r>
            <a:r>
              <a:rPr lang="en-US" sz="2000" dirty="0">
                <a:solidFill>
                  <a:srgbClr val="3A3630"/>
                </a:solidFill>
                <a:latin typeface="Source Han Sans JP"/>
                <a:ea typeface="Source Han Sans JP"/>
                <a:sym typeface="Source Han Sans JP"/>
              </a:rPr>
              <a:t>. </a:t>
            </a:r>
            <a:r>
              <a:rPr lang="en-US" sz="2000" dirty="0" err="1">
                <a:solidFill>
                  <a:srgbClr val="3A3630"/>
                </a:solidFill>
                <a:latin typeface="Source Han Sans JP"/>
                <a:ea typeface="Source Han Sans JP"/>
                <a:sym typeface="Source Han Sans JP"/>
              </a:rPr>
              <a:t>Κάθε</a:t>
            </a:r>
            <a:r>
              <a:rPr lang="en-US" sz="2000" dirty="0">
                <a:solidFill>
                  <a:srgbClr val="3A3630"/>
                </a:solidFill>
                <a:latin typeface="Source Han Sans JP"/>
                <a:ea typeface="Source Han Sans JP"/>
                <a:sym typeface="Source Han Sans JP"/>
              </a:rPr>
              <a:t> </a:t>
            </a:r>
            <a:r>
              <a:rPr lang="en-US" sz="2000" dirty="0" err="1">
                <a:solidFill>
                  <a:srgbClr val="3A3630"/>
                </a:solidFill>
                <a:latin typeface="Source Han Sans JP"/>
                <a:ea typeface="Source Han Sans JP"/>
                <a:sym typeface="Source Han Sans JP"/>
              </a:rPr>
              <a:t>μικρό</a:t>
            </a:r>
            <a:r>
              <a:rPr lang="en-US" sz="2000" dirty="0">
                <a:solidFill>
                  <a:srgbClr val="3A3630"/>
                </a:solidFill>
                <a:latin typeface="Source Han Sans JP"/>
                <a:ea typeface="Source Han Sans JP"/>
                <a:sym typeface="Source Han Sans JP"/>
              </a:rPr>
              <a:t> β</a:t>
            </a:r>
            <a:r>
              <a:rPr lang="en-US" sz="2000" dirty="0" err="1">
                <a:solidFill>
                  <a:srgbClr val="3A3630"/>
                </a:solidFill>
                <a:latin typeface="Source Han Sans JP"/>
                <a:ea typeface="Source Han Sans JP"/>
                <a:sym typeface="Source Han Sans JP"/>
              </a:rPr>
              <a:t>ήμ</a:t>
            </a:r>
            <a:r>
              <a:rPr lang="en-US" sz="2000" dirty="0">
                <a:solidFill>
                  <a:srgbClr val="3A3630"/>
                </a:solidFill>
                <a:latin typeface="Source Han Sans JP"/>
                <a:ea typeface="Source Han Sans JP"/>
                <a:sym typeface="Source Han Sans JP"/>
              </a:rPr>
              <a:t>α μας φέρνει πιο κοντά στον στόχο.</a:t>
            </a:r>
          </a:p>
        </p:txBody>
      </p:sp>
      <p:grpSp>
        <p:nvGrpSpPr>
          <p:cNvPr id="35" name="Group 35"/>
          <p:cNvGrpSpPr/>
          <p:nvPr/>
        </p:nvGrpSpPr>
        <p:grpSpPr>
          <a:xfrm>
            <a:off x="1851571" y="8608219"/>
            <a:ext cx="231428" cy="1041499"/>
            <a:chOff x="0" y="0"/>
            <a:chExt cx="308570" cy="1388665"/>
          </a:xfrm>
        </p:grpSpPr>
        <p:sp>
          <p:nvSpPr>
            <p:cNvPr id="36" name="Freeform 36"/>
            <p:cNvSpPr/>
            <p:nvPr/>
          </p:nvSpPr>
          <p:spPr>
            <a:xfrm>
              <a:off x="0" y="0"/>
              <a:ext cx="308610" cy="1388745"/>
            </a:xfrm>
            <a:custGeom>
              <a:avLst/>
              <a:gdLst/>
              <a:ahLst/>
              <a:cxnLst/>
              <a:rect l="l" t="t" r="r" b="b"/>
              <a:pathLst>
                <a:path w="308610" h="1388745">
                  <a:moveTo>
                    <a:pt x="0" y="46355"/>
                  </a:moveTo>
                  <a:cubicBezTo>
                    <a:pt x="0" y="20701"/>
                    <a:pt x="20701" y="0"/>
                    <a:pt x="46355" y="0"/>
                  </a:cubicBezTo>
                  <a:lnTo>
                    <a:pt x="262255" y="0"/>
                  </a:lnTo>
                  <a:cubicBezTo>
                    <a:pt x="287782" y="0"/>
                    <a:pt x="308610" y="20701"/>
                    <a:pt x="308610" y="46355"/>
                  </a:cubicBezTo>
                  <a:lnTo>
                    <a:pt x="308610" y="1342390"/>
                  </a:lnTo>
                  <a:cubicBezTo>
                    <a:pt x="308610" y="1367917"/>
                    <a:pt x="287909" y="1388745"/>
                    <a:pt x="262255" y="1388745"/>
                  </a:cubicBezTo>
                  <a:lnTo>
                    <a:pt x="46355" y="1388745"/>
                  </a:lnTo>
                  <a:cubicBezTo>
                    <a:pt x="20828" y="1388745"/>
                    <a:pt x="0" y="1368044"/>
                    <a:pt x="0" y="1342390"/>
                  </a:cubicBezTo>
                  <a:close/>
                </a:path>
              </a:pathLst>
            </a:custGeom>
            <a:solidFill>
              <a:srgbClr val="F3E7D4"/>
            </a:solidFill>
          </p:spPr>
          <p:txBody>
            <a:bodyPr/>
            <a:lstStyle/>
            <a:p>
              <a:endParaRPr lang="el-GR"/>
            </a:p>
          </p:txBody>
        </p:sp>
      </p:grpSp>
      <p:grpSp>
        <p:nvGrpSpPr>
          <p:cNvPr id="37" name="Group 37"/>
          <p:cNvGrpSpPr/>
          <p:nvPr/>
        </p:nvGrpSpPr>
        <p:grpSpPr>
          <a:xfrm>
            <a:off x="1620142" y="8456414"/>
            <a:ext cx="694284" cy="694284"/>
            <a:chOff x="0" y="0"/>
            <a:chExt cx="925712" cy="925712"/>
          </a:xfrm>
        </p:grpSpPr>
        <p:sp>
          <p:nvSpPr>
            <p:cNvPr id="38" name="Freeform 38"/>
            <p:cNvSpPr/>
            <p:nvPr/>
          </p:nvSpPr>
          <p:spPr>
            <a:xfrm>
              <a:off x="0" y="0"/>
              <a:ext cx="925703" cy="925703"/>
            </a:xfrm>
            <a:custGeom>
              <a:avLst/>
              <a:gdLst/>
              <a:ahLst/>
              <a:cxnLst/>
              <a:rect l="l" t="t" r="r" b="b"/>
              <a:pathLst>
                <a:path w="925703" h="925703">
                  <a:moveTo>
                    <a:pt x="0" y="462915"/>
                  </a:moveTo>
                  <a:cubicBezTo>
                    <a:pt x="0" y="207264"/>
                    <a:pt x="207264" y="0"/>
                    <a:pt x="462915" y="0"/>
                  </a:cubicBezTo>
                  <a:cubicBezTo>
                    <a:pt x="718566" y="0"/>
                    <a:pt x="925703" y="207264"/>
                    <a:pt x="925703" y="462915"/>
                  </a:cubicBezTo>
                  <a:cubicBezTo>
                    <a:pt x="925703" y="718566"/>
                    <a:pt x="718439" y="925703"/>
                    <a:pt x="462915" y="925703"/>
                  </a:cubicBezTo>
                  <a:cubicBezTo>
                    <a:pt x="207391" y="925703"/>
                    <a:pt x="0" y="718439"/>
                    <a:pt x="0" y="462915"/>
                  </a:cubicBezTo>
                  <a:close/>
                </a:path>
              </a:pathLst>
            </a:custGeom>
            <a:solidFill>
              <a:srgbClr val="F3E7D4"/>
            </a:solidFill>
          </p:spPr>
          <p:txBody>
            <a:bodyPr/>
            <a:lstStyle/>
            <a:p>
              <a:endParaRPr lang="el-GR"/>
            </a:p>
          </p:txBody>
        </p:sp>
      </p:grpSp>
      <p:sp>
        <p:nvSpPr>
          <p:cNvPr id="39" name="Freeform 39" descr="preencoded.png"/>
          <p:cNvSpPr/>
          <p:nvPr/>
        </p:nvSpPr>
        <p:spPr>
          <a:xfrm>
            <a:off x="1793676" y="8630096"/>
            <a:ext cx="347067" cy="347068"/>
          </a:xfrm>
          <a:custGeom>
            <a:avLst/>
            <a:gdLst/>
            <a:ahLst/>
            <a:cxnLst/>
            <a:rect l="l" t="t" r="r" b="b"/>
            <a:pathLst>
              <a:path w="347067" h="347068">
                <a:moveTo>
                  <a:pt x="0" y="0"/>
                </a:moveTo>
                <a:lnTo>
                  <a:pt x="347068" y="0"/>
                </a:lnTo>
                <a:lnTo>
                  <a:pt x="347068" y="347068"/>
                </a:lnTo>
                <a:lnTo>
                  <a:pt x="0" y="347068"/>
                </a:lnTo>
                <a:lnTo>
                  <a:pt x="0" y="0"/>
                </a:lnTo>
                <a:close/>
              </a:path>
            </a:pathLst>
          </a:custGeom>
          <a:blipFill>
            <a:blip r:embed="rId10">
              <a:extLst>
                <a:ext uri="{96DAC541-7B7A-43D3-8B79-37D633B846F1}">
                  <asvg:svgBlip xmlns:asvg="http://schemas.microsoft.com/office/drawing/2016/SVG/main" r:embed="rId11"/>
                </a:ext>
              </a:extLst>
            </a:blip>
            <a:stretch>
              <a:fillRect l="-1351" r="-1351"/>
            </a:stretch>
          </a:blipFill>
        </p:spPr>
        <p:txBody>
          <a:bodyPr/>
          <a:lstStyle/>
          <a:p>
            <a:endParaRPr lang="el-GR"/>
          </a:p>
        </p:txBody>
      </p:sp>
      <p:sp>
        <p:nvSpPr>
          <p:cNvPr id="40" name="TextBox 40"/>
          <p:cNvSpPr txBox="1"/>
          <p:nvPr/>
        </p:nvSpPr>
        <p:spPr>
          <a:xfrm>
            <a:off x="2545854" y="8492579"/>
            <a:ext cx="2723109" cy="332927"/>
          </a:xfrm>
          <a:prstGeom prst="rect">
            <a:avLst/>
          </a:prstGeom>
        </p:spPr>
        <p:txBody>
          <a:bodyPr lIns="0" tIns="0" rIns="0" bIns="0" rtlCol="0" anchor="t">
            <a:spAutoFit/>
          </a:bodyPr>
          <a:lstStyle/>
          <a:p>
            <a:pPr algn="l">
              <a:lnSpc>
                <a:spcPts val="2748"/>
              </a:lnSpc>
            </a:pPr>
            <a:r>
              <a:rPr lang="en-US" sz="2225" b="1">
                <a:solidFill>
                  <a:srgbClr val="3A3630"/>
                </a:solidFill>
                <a:latin typeface="Lora Bold"/>
                <a:ea typeface="Lora Bold"/>
                <a:cs typeface="Lora Bold"/>
                <a:sym typeface="Lora Bold"/>
              </a:rPr>
              <a:t>Ελπίδα</a:t>
            </a:r>
          </a:p>
        </p:txBody>
      </p:sp>
      <p:sp>
        <p:nvSpPr>
          <p:cNvPr id="41" name="TextBox 41"/>
          <p:cNvSpPr txBox="1"/>
          <p:nvPr/>
        </p:nvSpPr>
        <p:spPr>
          <a:xfrm>
            <a:off x="2545854" y="8905131"/>
            <a:ext cx="14816286" cy="375231"/>
          </a:xfrm>
          <a:prstGeom prst="rect">
            <a:avLst/>
          </a:prstGeom>
        </p:spPr>
        <p:txBody>
          <a:bodyPr lIns="0" tIns="0" rIns="0" bIns="0" rtlCol="0" anchor="t">
            <a:spAutoFit/>
          </a:bodyPr>
          <a:lstStyle/>
          <a:p>
            <a:pPr algn="l">
              <a:lnSpc>
                <a:spcPts val="3192"/>
              </a:lnSpc>
            </a:pPr>
            <a:r>
              <a:rPr lang="en-US" sz="2000" dirty="0">
                <a:solidFill>
                  <a:srgbClr val="3A3630"/>
                </a:solidFill>
                <a:latin typeface="Source Han Sans JP"/>
                <a:ea typeface="Source Han Sans JP"/>
                <a:sym typeface="Source Han Sans JP"/>
              </a:rPr>
              <a:t>Η π</a:t>
            </a:r>
            <a:r>
              <a:rPr lang="en-US" sz="2000" dirty="0" err="1">
                <a:solidFill>
                  <a:srgbClr val="3A3630"/>
                </a:solidFill>
                <a:latin typeface="Source Han Sans JP"/>
                <a:ea typeface="Source Han Sans JP"/>
                <a:sym typeface="Source Han Sans JP"/>
              </a:rPr>
              <a:t>ροσδοκί</a:t>
            </a:r>
            <a:r>
              <a:rPr lang="en-US" sz="2000" dirty="0">
                <a:solidFill>
                  <a:srgbClr val="3A3630"/>
                </a:solidFill>
                <a:latin typeface="Source Han Sans JP"/>
                <a:ea typeface="Source Han Sans JP"/>
                <a:sym typeface="Source Han Sans JP"/>
              </a:rPr>
              <a:t>α θετικών αποτελεσμάτων μας κρατά παρακινημένους. </a:t>
            </a:r>
            <a:r>
              <a:rPr lang="en-US" sz="2000" dirty="0" err="1">
                <a:solidFill>
                  <a:srgbClr val="3A3630"/>
                </a:solidFill>
                <a:latin typeface="Source Han Sans JP"/>
                <a:ea typeface="Source Han Sans JP"/>
                <a:sym typeface="Source Han Sans JP"/>
              </a:rPr>
              <a:t>Το</a:t>
            </a:r>
            <a:r>
              <a:rPr lang="en-US" sz="2000" dirty="0">
                <a:solidFill>
                  <a:srgbClr val="3A3630"/>
                </a:solidFill>
                <a:latin typeface="Source Han Sans JP"/>
                <a:ea typeface="Source Han Sans JP"/>
                <a:sym typeface="Source Han Sans JP"/>
              </a:rPr>
              <a:t> </a:t>
            </a:r>
            <a:r>
              <a:rPr lang="en-US" sz="2000" dirty="0" err="1">
                <a:solidFill>
                  <a:srgbClr val="3A3630"/>
                </a:solidFill>
                <a:latin typeface="Source Han Sans JP"/>
                <a:ea typeface="Source Han Sans JP"/>
                <a:sym typeface="Source Han Sans JP"/>
              </a:rPr>
              <a:t>μέλλον</a:t>
            </a:r>
            <a:r>
              <a:rPr lang="en-US" sz="2000" dirty="0">
                <a:solidFill>
                  <a:srgbClr val="3A3630"/>
                </a:solidFill>
                <a:latin typeface="Source Han Sans JP"/>
                <a:ea typeface="Source Han Sans JP"/>
                <a:sym typeface="Source Han Sans JP"/>
              </a:rPr>
              <a:t> </a:t>
            </a:r>
            <a:r>
              <a:rPr lang="en-US" sz="2000" dirty="0" err="1">
                <a:solidFill>
                  <a:srgbClr val="3A3630"/>
                </a:solidFill>
                <a:latin typeface="Source Han Sans JP"/>
                <a:ea typeface="Source Han Sans JP"/>
                <a:sym typeface="Source Han Sans JP"/>
              </a:rPr>
              <a:t>είν</a:t>
            </a:r>
            <a:r>
              <a:rPr lang="en-US" sz="2000" dirty="0">
                <a:solidFill>
                  <a:srgbClr val="3A3630"/>
                </a:solidFill>
                <a:latin typeface="Source Han Sans JP"/>
                <a:ea typeface="Source Han Sans JP"/>
                <a:sym typeface="Source Han Sans JP"/>
              </a:rPr>
              <a:t>αι γεμάτο δυνατότητες.</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2E4CF"/>
            </a:solidFill>
          </p:spPr>
          <p:txBody>
            <a:bodyPr/>
            <a:lstStyle/>
            <a:p>
              <a:endParaRPr lang="el-GR"/>
            </a:p>
          </p:txBody>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EF5E7"/>
            </a:solidFill>
          </p:spPr>
          <p:txBody>
            <a:bodyPr/>
            <a:lstStyle/>
            <a:p>
              <a:endParaRPr lang="el-GR"/>
            </a:p>
          </p:txBody>
        </p:sp>
      </p:grpSp>
      <p:sp>
        <p:nvSpPr>
          <p:cNvPr id="6" name="TextBox 6"/>
          <p:cNvSpPr txBox="1"/>
          <p:nvPr/>
        </p:nvSpPr>
        <p:spPr>
          <a:xfrm>
            <a:off x="1047155" y="1057275"/>
            <a:ext cx="16193690" cy="1506538"/>
          </a:xfrm>
          <a:prstGeom prst="rect">
            <a:avLst/>
          </a:prstGeom>
        </p:spPr>
        <p:txBody>
          <a:bodyPr lIns="0" tIns="0" rIns="0" bIns="0" rtlCol="0" anchor="t">
            <a:spAutoFit/>
          </a:bodyPr>
          <a:lstStyle/>
          <a:p>
            <a:pPr algn="ctr">
              <a:lnSpc>
                <a:spcPts val="6062"/>
              </a:lnSpc>
            </a:pPr>
            <a:r>
              <a:rPr lang="en-US" sz="4812" dirty="0" err="1">
                <a:solidFill>
                  <a:srgbClr val="38512F"/>
                </a:solidFill>
                <a:latin typeface="Lora"/>
                <a:ea typeface="Lora"/>
                <a:cs typeface="Lora"/>
                <a:sym typeface="Lora"/>
              </a:rPr>
              <a:t>Πώς</a:t>
            </a:r>
            <a:r>
              <a:rPr lang="en-US" sz="4812" dirty="0">
                <a:solidFill>
                  <a:srgbClr val="38512F"/>
                </a:solidFill>
                <a:latin typeface="Lora"/>
                <a:ea typeface="Lora"/>
                <a:cs typeface="Lora"/>
                <a:sym typeface="Lora"/>
              </a:rPr>
              <a:t> να Κα</a:t>
            </a:r>
            <a:r>
              <a:rPr lang="en-US" sz="4812" dirty="0" err="1">
                <a:solidFill>
                  <a:srgbClr val="38512F"/>
                </a:solidFill>
                <a:latin typeface="Lora"/>
                <a:ea typeface="Lora"/>
                <a:cs typeface="Lora"/>
                <a:sym typeface="Lora"/>
              </a:rPr>
              <a:t>λλιεργήσετε</a:t>
            </a:r>
            <a:r>
              <a:rPr lang="en-US" sz="4812" dirty="0">
                <a:solidFill>
                  <a:srgbClr val="38512F"/>
                </a:solidFill>
                <a:latin typeface="Lora"/>
                <a:ea typeface="Lora"/>
                <a:cs typeface="Lora"/>
                <a:sym typeface="Lora"/>
              </a:rPr>
              <a:t> </a:t>
            </a:r>
            <a:r>
              <a:rPr lang="en-US" sz="4812" dirty="0" err="1">
                <a:solidFill>
                  <a:srgbClr val="38512F"/>
                </a:solidFill>
                <a:latin typeface="Lora"/>
                <a:ea typeface="Lora"/>
                <a:cs typeface="Lora"/>
                <a:sym typeface="Lora"/>
              </a:rPr>
              <a:t>Θετικά</a:t>
            </a:r>
            <a:r>
              <a:rPr lang="en-US" sz="4812" dirty="0">
                <a:solidFill>
                  <a:srgbClr val="38512F"/>
                </a:solidFill>
                <a:latin typeface="Lora"/>
                <a:ea typeface="Lora"/>
                <a:cs typeface="Lora"/>
                <a:sym typeface="Lora"/>
              </a:rPr>
              <a:t> </a:t>
            </a:r>
            <a:r>
              <a:rPr lang="en-US" sz="4812" dirty="0" err="1">
                <a:solidFill>
                  <a:srgbClr val="38512F"/>
                </a:solidFill>
                <a:latin typeface="Lora"/>
                <a:ea typeface="Lora"/>
                <a:cs typeface="Lora"/>
                <a:sym typeface="Lora"/>
              </a:rPr>
              <a:t>Συν</a:t>
            </a:r>
            <a:r>
              <a:rPr lang="en-US" sz="4812" dirty="0">
                <a:solidFill>
                  <a:srgbClr val="38512F"/>
                </a:solidFill>
                <a:latin typeface="Lora"/>
                <a:ea typeface="Lora"/>
                <a:cs typeface="Lora"/>
                <a:sym typeface="Lora"/>
              </a:rPr>
              <a:t>αισθήματα Καθημερινά</a:t>
            </a:r>
          </a:p>
        </p:txBody>
      </p:sp>
      <p:sp>
        <p:nvSpPr>
          <p:cNvPr id="7" name="Freeform 7" descr="preencoded.png"/>
          <p:cNvSpPr/>
          <p:nvPr/>
        </p:nvSpPr>
        <p:spPr>
          <a:xfrm>
            <a:off x="1047155" y="3139677"/>
            <a:ext cx="654546" cy="654546"/>
          </a:xfrm>
          <a:custGeom>
            <a:avLst/>
            <a:gdLst/>
            <a:ahLst/>
            <a:cxnLst/>
            <a:rect l="l" t="t" r="r" b="b"/>
            <a:pathLst>
              <a:path w="654546" h="654546">
                <a:moveTo>
                  <a:pt x="0" y="0"/>
                </a:moveTo>
                <a:lnTo>
                  <a:pt x="654546" y="0"/>
                </a:lnTo>
                <a:lnTo>
                  <a:pt x="654546" y="654547"/>
                </a:lnTo>
                <a:lnTo>
                  <a:pt x="0" y="654547"/>
                </a:lnTo>
                <a:lnTo>
                  <a:pt x="0" y="0"/>
                </a:lnTo>
                <a:close/>
              </a:path>
            </a:pathLst>
          </a:custGeom>
          <a:blipFill>
            <a:blip r:embed="rId2">
              <a:extLst>
                <a:ext uri="{96DAC541-7B7A-43D3-8B79-37D633B846F1}">
                  <asvg:svgBlip xmlns:asvg="http://schemas.microsoft.com/office/drawing/2016/SVG/main" r:embed="rId3"/>
                </a:ext>
              </a:extLst>
            </a:blip>
            <a:stretch>
              <a:fillRect t="-9420" b="-9420"/>
            </a:stretch>
          </a:blipFill>
        </p:spPr>
        <p:txBody>
          <a:bodyPr/>
          <a:lstStyle/>
          <a:p>
            <a:endParaRPr lang="el-GR"/>
          </a:p>
        </p:txBody>
      </p:sp>
      <p:sp>
        <p:nvSpPr>
          <p:cNvPr id="8" name="TextBox 8"/>
          <p:cNvSpPr txBox="1"/>
          <p:nvPr/>
        </p:nvSpPr>
        <p:spPr>
          <a:xfrm>
            <a:off x="2028974" y="3075086"/>
            <a:ext cx="3987404" cy="762000"/>
          </a:xfrm>
          <a:prstGeom prst="rect">
            <a:avLst/>
          </a:prstGeom>
        </p:spPr>
        <p:txBody>
          <a:bodyPr lIns="0" tIns="0" rIns="0" bIns="0" rtlCol="0" anchor="t">
            <a:spAutoFit/>
          </a:bodyPr>
          <a:lstStyle/>
          <a:p>
            <a:pPr algn="l">
              <a:lnSpc>
                <a:spcPts val="3000"/>
              </a:lnSpc>
            </a:pPr>
            <a:r>
              <a:rPr lang="en-US" sz="2375" b="1" dirty="0" err="1">
                <a:solidFill>
                  <a:srgbClr val="3A3630"/>
                </a:solidFill>
                <a:latin typeface="Lora Bold"/>
                <a:ea typeface="Lora Bold"/>
                <a:cs typeface="Lora Bold"/>
                <a:sym typeface="Lora Bold"/>
              </a:rPr>
              <a:t>Ημερολόγιο</a:t>
            </a:r>
            <a:r>
              <a:rPr lang="en-US" sz="2375" b="1" dirty="0">
                <a:solidFill>
                  <a:srgbClr val="3A3630"/>
                </a:solidFill>
                <a:latin typeface="Lora Bold"/>
                <a:ea typeface="Lora Bold"/>
                <a:cs typeface="Lora Bold"/>
                <a:sym typeface="Lora Bold"/>
              </a:rPr>
              <a:t> </a:t>
            </a:r>
            <a:r>
              <a:rPr lang="en-US" sz="2375" b="1" dirty="0" err="1">
                <a:solidFill>
                  <a:srgbClr val="3A3630"/>
                </a:solidFill>
                <a:latin typeface="Lora Bold"/>
                <a:ea typeface="Lora Bold"/>
                <a:cs typeface="Lora Bold"/>
                <a:sym typeface="Lora Bold"/>
              </a:rPr>
              <a:t>Ευγνωμοσύνης</a:t>
            </a:r>
            <a:endParaRPr lang="en-US" sz="2375" b="1" dirty="0">
              <a:solidFill>
                <a:srgbClr val="3A3630"/>
              </a:solidFill>
              <a:latin typeface="Lora Bold"/>
              <a:ea typeface="Lora Bold"/>
              <a:cs typeface="Lora Bold"/>
              <a:sym typeface="Lora Bold"/>
            </a:endParaRPr>
          </a:p>
        </p:txBody>
      </p:sp>
      <p:sp>
        <p:nvSpPr>
          <p:cNvPr id="9" name="TextBox 9"/>
          <p:cNvSpPr txBox="1"/>
          <p:nvPr/>
        </p:nvSpPr>
        <p:spPr>
          <a:xfrm>
            <a:off x="2028974" y="3887629"/>
            <a:ext cx="6951315" cy="1258252"/>
          </a:xfrm>
          <a:prstGeom prst="rect">
            <a:avLst/>
          </a:prstGeom>
        </p:spPr>
        <p:txBody>
          <a:bodyPr lIns="0" tIns="0" rIns="0" bIns="0" rtlCol="0" anchor="t">
            <a:spAutoFit/>
          </a:bodyPr>
          <a:lstStyle/>
          <a:p>
            <a:pPr algn="l">
              <a:lnSpc>
                <a:spcPts val="3412"/>
              </a:lnSpc>
            </a:pPr>
            <a:r>
              <a:rPr lang="en-US" sz="2100" dirty="0" err="1">
                <a:solidFill>
                  <a:srgbClr val="3A3630"/>
                </a:solidFill>
                <a:latin typeface="Source Han Sans JP"/>
                <a:ea typeface="Source Han Sans JP"/>
                <a:cs typeface="Source Han Sans JP"/>
                <a:sym typeface="Source Han Sans JP"/>
              </a:rPr>
              <a:t>Γράψτε</a:t>
            </a:r>
            <a:r>
              <a:rPr lang="en-US" sz="2100" dirty="0">
                <a:solidFill>
                  <a:srgbClr val="3A3630"/>
                </a:solidFill>
                <a:latin typeface="Source Han Sans JP"/>
                <a:ea typeface="Source Han Sans JP"/>
                <a:cs typeface="Source Han Sans JP"/>
                <a:sym typeface="Source Han Sans JP"/>
              </a:rPr>
              <a:t> </a:t>
            </a:r>
            <a:r>
              <a:rPr lang="en-US" sz="2100" dirty="0" err="1">
                <a:solidFill>
                  <a:srgbClr val="3A3630"/>
                </a:solidFill>
                <a:latin typeface="Source Han Sans JP"/>
                <a:ea typeface="Source Han Sans JP"/>
                <a:cs typeface="Source Han Sans JP"/>
                <a:sym typeface="Source Han Sans JP"/>
              </a:rPr>
              <a:t>κάθε</a:t>
            </a:r>
            <a:r>
              <a:rPr lang="en-US" sz="2100" dirty="0">
                <a:solidFill>
                  <a:srgbClr val="3A3630"/>
                </a:solidFill>
                <a:latin typeface="Source Han Sans JP"/>
                <a:ea typeface="Source Han Sans JP"/>
                <a:cs typeface="Source Han Sans JP"/>
                <a:sym typeface="Source Han Sans JP"/>
              </a:rPr>
              <a:t> β</a:t>
            </a:r>
            <a:r>
              <a:rPr lang="en-US" sz="2100" dirty="0" err="1">
                <a:solidFill>
                  <a:srgbClr val="3A3630"/>
                </a:solidFill>
                <a:latin typeface="Source Han Sans JP"/>
                <a:ea typeface="Source Han Sans JP"/>
                <a:cs typeface="Source Han Sans JP"/>
                <a:sym typeface="Source Han Sans JP"/>
              </a:rPr>
              <a:t>ράδυ</a:t>
            </a:r>
            <a:r>
              <a:rPr lang="en-US" sz="2100" dirty="0">
                <a:solidFill>
                  <a:srgbClr val="3A3630"/>
                </a:solidFill>
                <a:latin typeface="Source Han Sans JP"/>
                <a:ea typeface="Source Han Sans JP"/>
                <a:cs typeface="Source Han Sans JP"/>
                <a:sym typeface="Source Han Sans JP"/>
              </a:rPr>
              <a:t> </a:t>
            </a:r>
            <a:r>
              <a:rPr lang="en-US" sz="2100" dirty="0" err="1">
                <a:solidFill>
                  <a:srgbClr val="3A3630"/>
                </a:solidFill>
                <a:latin typeface="Source Han Sans JP"/>
                <a:ea typeface="Source Han Sans JP"/>
                <a:cs typeface="Source Han Sans JP"/>
                <a:sym typeface="Source Han Sans JP"/>
              </a:rPr>
              <a:t>τρί</a:t>
            </a:r>
            <a:r>
              <a:rPr lang="en-US" sz="2100" dirty="0">
                <a:solidFill>
                  <a:srgbClr val="3A3630"/>
                </a:solidFill>
                <a:latin typeface="Source Han Sans JP"/>
                <a:ea typeface="Source Han Sans JP"/>
                <a:cs typeface="Source Han Sans JP"/>
                <a:sym typeface="Source Han Sans JP"/>
              </a:rPr>
              <a:t>α πράγματα για τα οποία είστε ευγνώμονες. </a:t>
            </a:r>
            <a:r>
              <a:rPr lang="en-US" sz="2100" dirty="0" err="1">
                <a:solidFill>
                  <a:srgbClr val="3A3630"/>
                </a:solidFill>
                <a:latin typeface="Source Han Sans JP"/>
                <a:ea typeface="Source Han Sans JP"/>
                <a:cs typeface="Source Han Sans JP"/>
                <a:sym typeface="Source Han Sans JP"/>
              </a:rPr>
              <a:t>Αυτή</a:t>
            </a:r>
            <a:r>
              <a:rPr lang="en-US" sz="2100" dirty="0">
                <a:solidFill>
                  <a:srgbClr val="3A3630"/>
                </a:solidFill>
                <a:latin typeface="Source Han Sans JP"/>
                <a:ea typeface="Source Han Sans JP"/>
                <a:cs typeface="Source Han Sans JP"/>
                <a:sym typeface="Source Han Sans JP"/>
              </a:rPr>
              <a:t> η απ</a:t>
            </a:r>
            <a:r>
              <a:rPr lang="en-US" sz="2100" dirty="0" err="1">
                <a:solidFill>
                  <a:srgbClr val="3A3630"/>
                </a:solidFill>
                <a:latin typeface="Source Han Sans JP"/>
                <a:ea typeface="Source Han Sans JP"/>
                <a:cs typeface="Source Han Sans JP"/>
                <a:sym typeface="Source Han Sans JP"/>
              </a:rPr>
              <a:t>λή</a:t>
            </a:r>
            <a:r>
              <a:rPr lang="en-US" sz="2100" dirty="0">
                <a:solidFill>
                  <a:srgbClr val="3A3630"/>
                </a:solidFill>
                <a:latin typeface="Source Han Sans JP"/>
                <a:ea typeface="Source Han Sans JP"/>
                <a:cs typeface="Source Han Sans JP"/>
                <a:sym typeface="Source Han Sans JP"/>
              </a:rPr>
              <a:t> </a:t>
            </a:r>
            <a:r>
              <a:rPr lang="en-US" sz="2100" dirty="0" err="1">
                <a:solidFill>
                  <a:srgbClr val="3A3630"/>
                </a:solidFill>
                <a:latin typeface="Source Han Sans JP"/>
                <a:ea typeface="Source Han Sans JP"/>
                <a:cs typeface="Source Han Sans JP"/>
                <a:sym typeface="Source Han Sans JP"/>
              </a:rPr>
              <a:t>συνήθει</a:t>
            </a:r>
            <a:r>
              <a:rPr lang="en-US" sz="2100" dirty="0">
                <a:solidFill>
                  <a:srgbClr val="3A3630"/>
                </a:solidFill>
                <a:latin typeface="Source Han Sans JP"/>
                <a:ea typeface="Source Han Sans JP"/>
                <a:cs typeface="Source Han Sans JP"/>
                <a:sym typeface="Source Han Sans JP"/>
              </a:rPr>
              <a:t>α επαναπρογραμματίζει το μυαλό να βλέπει το θετικό.</a:t>
            </a:r>
          </a:p>
        </p:txBody>
      </p:sp>
      <p:sp>
        <p:nvSpPr>
          <p:cNvPr id="10" name="Freeform 10" descr="preencoded.png"/>
          <p:cNvSpPr/>
          <p:nvPr/>
        </p:nvSpPr>
        <p:spPr>
          <a:xfrm>
            <a:off x="9307562" y="3139677"/>
            <a:ext cx="654546" cy="611684"/>
          </a:xfrm>
          <a:custGeom>
            <a:avLst/>
            <a:gdLst/>
            <a:ahLst/>
            <a:cxnLst/>
            <a:rect l="l" t="t" r="r" b="b"/>
            <a:pathLst>
              <a:path w="654546" h="654546">
                <a:moveTo>
                  <a:pt x="0" y="0"/>
                </a:moveTo>
                <a:lnTo>
                  <a:pt x="654547" y="0"/>
                </a:lnTo>
                <a:lnTo>
                  <a:pt x="654547" y="654547"/>
                </a:lnTo>
                <a:lnTo>
                  <a:pt x="0" y="654547"/>
                </a:lnTo>
                <a:lnTo>
                  <a:pt x="0" y="0"/>
                </a:lnTo>
                <a:close/>
              </a:path>
            </a:pathLst>
          </a:custGeom>
          <a:blipFill>
            <a:blip r:embed="rId4">
              <a:extLst>
                <a:ext uri="{96DAC541-7B7A-43D3-8B79-37D633B846F1}">
                  <asvg:svgBlip xmlns:asvg="http://schemas.microsoft.com/office/drawing/2016/SVG/main" r:embed="rId5"/>
                </a:ext>
              </a:extLst>
            </a:blip>
            <a:stretch>
              <a:fillRect t="-24637" b="-24637"/>
            </a:stretch>
          </a:blipFill>
        </p:spPr>
        <p:txBody>
          <a:bodyPr/>
          <a:lstStyle/>
          <a:p>
            <a:endParaRPr lang="el-GR"/>
          </a:p>
        </p:txBody>
      </p:sp>
      <p:sp>
        <p:nvSpPr>
          <p:cNvPr id="11" name="TextBox 11"/>
          <p:cNvSpPr txBox="1"/>
          <p:nvPr/>
        </p:nvSpPr>
        <p:spPr>
          <a:xfrm>
            <a:off x="10289381" y="3276005"/>
            <a:ext cx="3080148" cy="389723"/>
          </a:xfrm>
          <a:prstGeom prst="rect">
            <a:avLst/>
          </a:prstGeom>
        </p:spPr>
        <p:txBody>
          <a:bodyPr lIns="0" tIns="0" rIns="0" bIns="0" rtlCol="0" anchor="t">
            <a:spAutoFit/>
          </a:bodyPr>
          <a:lstStyle/>
          <a:p>
            <a:pPr algn="l">
              <a:lnSpc>
                <a:spcPts val="3126"/>
              </a:lnSpc>
            </a:pPr>
            <a:r>
              <a:rPr lang="en-US" sz="2475" b="1">
                <a:solidFill>
                  <a:srgbClr val="3A3630"/>
                </a:solidFill>
                <a:latin typeface="Lora Bold"/>
                <a:ea typeface="Lora Bold"/>
                <a:cs typeface="Lora Bold"/>
                <a:sym typeface="Lora Bold"/>
              </a:rPr>
              <a:t>Στιγμές Ηρεμίας</a:t>
            </a:r>
          </a:p>
        </p:txBody>
      </p:sp>
      <p:sp>
        <p:nvSpPr>
          <p:cNvPr id="12" name="TextBox 12"/>
          <p:cNvSpPr txBox="1"/>
          <p:nvPr/>
        </p:nvSpPr>
        <p:spPr>
          <a:xfrm>
            <a:off x="10289381" y="3751361"/>
            <a:ext cx="6951464" cy="1258252"/>
          </a:xfrm>
          <a:prstGeom prst="rect">
            <a:avLst/>
          </a:prstGeom>
        </p:spPr>
        <p:txBody>
          <a:bodyPr lIns="0" tIns="0" rIns="0" bIns="0" rtlCol="0" anchor="t">
            <a:spAutoFit/>
          </a:bodyPr>
          <a:lstStyle/>
          <a:p>
            <a:pPr algn="l">
              <a:lnSpc>
                <a:spcPts val="3412"/>
              </a:lnSpc>
            </a:pPr>
            <a:r>
              <a:rPr lang="en-US" sz="2100" dirty="0" err="1">
                <a:solidFill>
                  <a:srgbClr val="3A3630"/>
                </a:solidFill>
                <a:latin typeface="Source Han Sans JP"/>
                <a:ea typeface="Source Han Sans JP"/>
                <a:cs typeface="Source Han Sans JP"/>
                <a:sym typeface="Source Han Sans JP"/>
              </a:rPr>
              <a:t>Αφιερώστε</a:t>
            </a:r>
            <a:r>
              <a:rPr lang="en-US" sz="2100" dirty="0">
                <a:solidFill>
                  <a:srgbClr val="3A3630"/>
                </a:solidFill>
                <a:latin typeface="Source Han Sans JP"/>
                <a:ea typeface="Source Han Sans JP"/>
                <a:cs typeface="Source Han Sans JP"/>
                <a:sym typeface="Source Han Sans JP"/>
              </a:rPr>
              <a:t> 5-10 </a:t>
            </a:r>
            <a:r>
              <a:rPr lang="en-US" sz="2100" dirty="0" err="1">
                <a:solidFill>
                  <a:srgbClr val="3A3630"/>
                </a:solidFill>
                <a:latin typeface="Source Han Sans JP"/>
                <a:ea typeface="Source Han Sans JP"/>
                <a:cs typeface="Source Han Sans JP"/>
                <a:sym typeface="Source Han Sans JP"/>
              </a:rPr>
              <a:t>λε</a:t>
            </a:r>
            <a:r>
              <a:rPr lang="en-US" sz="2100" dirty="0">
                <a:solidFill>
                  <a:srgbClr val="3A3630"/>
                </a:solidFill>
                <a:latin typeface="Source Han Sans JP"/>
                <a:ea typeface="Source Han Sans JP"/>
                <a:cs typeface="Source Han Sans JP"/>
                <a:sym typeface="Source Han Sans JP"/>
              </a:rPr>
              <a:t>πτά την ημέρα για βαθιές αναπνοές και mindfulness. Η </a:t>
            </a:r>
            <a:r>
              <a:rPr lang="en-US" sz="2100" dirty="0" err="1">
                <a:solidFill>
                  <a:srgbClr val="3A3630"/>
                </a:solidFill>
                <a:latin typeface="Source Han Sans JP"/>
                <a:ea typeface="Source Han Sans JP"/>
                <a:cs typeface="Source Han Sans JP"/>
                <a:sym typeface="Source Han Sans JP"/>
              </a:rPr>
              <a:t>ηρεμί</a:t>
            </a:r>
            <a:r>
              <a:rPr lang="en-US" sz="2100" dirty="0">
                <a:solidFill>
                  <a:srgbClr val="3A3630"/>
                </a:solidFill>
                <a:latin typeface="Source Han Sans JP"/>
                <a:ea typeface="Source Han Sans JP"/>
                <a:cs typeface="Source Han Sans JP"/>
                <a:sym typeface="Source Han Sans JP"/>
              </a:rPr>
              <a:t>α είναι δεξιότητα που μαθαίνεται.</a:t>
            </a:r>
          </a:p>
        </p:txBody>
      </p:sp>
      <p:sp>
        <p:nvSpPr>
          <p:cNvPr id="13" name="Freeform 13" descr="preencoded.png"/>
          <p:cNvSpPr/>
          <p:nvPr/>
        </p:nvSpPr>
        <p:spPr>
          <a:xfrm>
            <a:off x="1047155" y="5617071"/>
            <a:ext cx="654546" cy="654546"/>
          </a:xfrm>
          <a:custGeom>
            <a:avLst/>
            <a:gdLst/>
            <a:ahLst/>
            <a:cxnLst/>
            <a:rect l="l" t="t" r="r" b="b"/>
            <a:pathLst>
              <a:path w="654546" h="654546">
                <a:moveTo>
                  <a:pt x="0" y="0"/>
                </a:moveTo>
                <a:lnTo>
                  <a:pt x="654546" y="0"/>
                </a:lnTo>
                <a:lnTo>
                  <a:pt x="654546" y="654546"/>
                </a:lnTo>
                <a:lnTo>
                  <a:pt x="0" y="654546"/>
                </a:lnTo>
                <a:lnTo>
                  <a:pt x="0" y="0"/>
                </a:lnTo>
                <a:close/>
              </a:path>
            </a:pathLst>
          </a:custGeom>
          <a:blipFill>
            <a:blip r:embed="rId6">
              <a:extLst>
                <a:ext uri="{96DAC541-7B7A-43D3-8B79-37D633B846F1}">
                  <asvg:svgBlip xmlns:asvg="http://schemas.microsoft.com/office/drawing/2016/SVG/main" r:embed="rId7"/>
                </a:ext>
              </a:extLst>
            </a:blip>
            <a:stretch>
              <a:fillRect t="-5072" b="-5072"/>
            </a:stretch>
          </a:blipFill>
        </p:spPr>
        <p:txBody>
          <a:bodyPr/>
          <a:lstStyle/>
          <a:p>
            <a:endParaRPr lang="el-GR"/>
          </a:p>
        </p:txBody>
      </p:sp>
      <p:sp>
        <p:nvSpPr>
          <p:cNvPr id="14" name="TextBox 14"/>
          <p:cNvSpPr txBox="1"/>
          <p:nvPr/>
        </p:nvSpPr>
        <p:spPr>
          <a:xfrm>
            <a:off x="2028974" y="5753398"/>
            <a:ext cx="3141761" cy="762000"/>
          </a:xfrm>
          <a:prstGeom prst="rect">
            <a:avLst/>
          </a:prstGeom>
        </p:spPr>
        <p:txBody>
          <a:bodyPr lIns="0" tIns="0" rIns="0" bIns="0" rtlCol="0" anchor="t">
            <a:spAutoFit/>
          </a:bodyPr>
          <a:lstStyle/>
          <a:p>
            <a:pPr algn="l">
              <a:lnSpc>
                <a:spcPts val="3000"/>
              </a:lnSpc>
            </a:pPr>
            <a:r>
              <a:rPr lang="en-US" sz="2375" b="1">
                <a:solidFill>
                  <a:srgbClr val="3A3630"/>
                </a:solidFill>
                <a:latin typeface="Lora Bold"/>
                <a:ea typeface="Lora Bold"/>
                <a:cs typeface="Lora Bold"/>
                <a:sym typeface="Lora Bold"/>
              </a:rPr>
              <a:t>Κοινωνικές Συνδέσεις</a:t>
            </a:r>
          </a:p>
        </p:txBody>
      </p:sp>
      <p:sp>
        <p:nvSpPr>
          <p:cNvPr id="15" name="TextBox 15"/>
          <p:cNvSpPr txBox="1"/>
          <p:nvPr/>
        </p:nvSpPr>
        <p:spPr>
          <a:xfrm>
            <a:off x="2028974" y="6417409"/>
            <a:ext cx="6951315" cy="1258252"/>
          </a:xfrm>
          <a:prstGeom prst="rect">
            <a:avLst/>
          </a:prstGeom>
        </p:spPr>
        <p:txBody>
          <a:bodyPr lIns="0" tIns="0" rIns="0" bIns="0" rtlCol="0" anchor="t">
            <a:spAutoFit/>
          </a:bodyPr>
          <a:lstStyle/>
          <a:p>
            <a:pPr algn="l">
              <a:lnSpc>
                <a:spcPts val="3412"/>
              </a:lnSpc>
            </a:pPr>
            <a:r>
              <a:rPr lang="en-US" sz="2100">
                <a:solidFill>
                  <a:srgbClr val="3A3630"/>
                </a:solidFill>
                <a:latin typeface="Source Han Sans JP"/>
                <a:ea typeface="Source Han Sans JP"/>
                <a:cs typeface="Source Han Sans JP"/>
                <a:sym typeface="Source Han Sans JP"/>
              </a:rPr>
              <a:t>Περάστε χρόνο με ανθρώπους που σας κάνουν να νιώθετε καλά. Οι θετικές σχέσεις τροφοδοτούν θετικά συναισθήματα.</a:t>
            </a:r>
          </a:p>
        </p:txBody>
      </p:sp>
      <p:sp>
        <p:nvSpPr>
          <p:cNvPr id="16" name="Freeform 16" descr="preencoded.png"/>
          <p:cNvSpPr/>
          <p:nvPr/>
        </p:nvSpPr>
        <p:spPr>
          <a:xfrm>
            <a:off x="9307562" y="5617071"/>
            <a:ext cx="654546" cy="654546"/>
          </a:xfrm>
          <a:custGeom>
            <a:avLst/>
            <a:gdLst/>
            <a:ahLst/>
            <a:cxnLst/>
            <a:rect l="l" t="t" r="r" b="b"/>
            <a:pathLst>
              <a:path w="654546" h="654546">
                <a:moveTo>
                  <a:pt x="0" y="0"/>
                </a:moveTo>
                <a:lnTo>
                  <a:pt x="654547" y="0"/>
                </a:lnTo>
                <a:lnTo>
                  <a:pt x="654547" y="654546"/>
                </a:lnTo>
                <a:lnTo>
                  <a:pt x="0" y="654546"/>
                </a:lnTo>
                <a:lnTo>
                  <a:pt x="0" y="0"/>
                </a:lnTo>
                <a:close/>
              </a:path>
            </a:pathLst>
          </a:custGeom>
          <a:blipFill>
            <a:blip r:embed="rId8">
              <a:extLst>
                <a:ext uri="{96DAC541-7B7A-43D3-8B79-37D633B846F1}">
                  <asvg:svgBlip xmlns:asvg="http://schemas.microsoft.com/office/drawing/2016/SVG/main" r:embed="rId9"/>
                </a:ext>
              </a:extLst>
            </a:blip>
            <a:stretch>
              <a:fillRect t="-16666" b="-16666"/>
            </a:stretch>
          </a:blipFill>
        </p:spPr>
        <p:txBody>
          <a:bodyPr/>
          <a:lstStyle/>
          <a:p>
            <a:endParaRPr lang="el-GR"/>
          </a:p>
        </p:txBody>
      </p:sp>
      <p:sp>
        <p:nvSpPr>
          <p:cNvPr id="17" name="TextBox 17"/>
          <p:cNvSpPr txBox="1"/>
          <p:nvPr/>
        </p:nvSpPr>
        <p:spPr>
          <a:xfrm>
            <a:off x="10289381" y="5753398"/>
            <a:ext cx="3917900" cy="780248"/>
          </a:xfrm>
          <a:prstGeom prst="rect">
            <a:avLst/>
          </a:prstGeom>
        </p:spPr>
        <p:txBody>
          <a:bodyPr lIns="0" tIns="0" rIns="0" bIns="0" rtlCol="0" anchor="t">
            <a:spAutoFit/>
          </a:bodyPr>
          <a:lstStyle/>
          <a:p>
            <a:pPr algn="l">
              <a:lnSpc>
                <a:spcPts val="3126"/>
              </a:lnSpc>
            </a:pPr>
            <a:r>
              <a:rPr lang="en-US" sz="2475" b="1" dirty="0" err="1">
                <a:solidFill>
                  <a:srgbClr val="3A3630"/>
                </a:solidFill>
                <a:latin typeface="Lora Bold"/>
                <a:ea typeface="Lora Bold"/>
                <a:cs typeface="Lora Bold"/>
                <a:sym typeface="Lora Bold"/>
              </a:rPr>
              <a:t>Γιορτάστε</a:t>
            </a:r>
            <a:r>
              <a:rPr lang="en-US" sz="2475" b="1" dirty="0">
                <a:solidFill>
                  <a:srgbClr val="3A3630"/>
                </a:solidFill>
                <a:latin typeface="Lora Bold"/>
                <a:ea typeface="Lora Bold"/>
                <a:cs typeface="Lora Bold"/>
                <a:sym typeface="Lora Bold"/>
              </a:rPr>
              <a:t> </a:t>
            </a:r>
            <a:r>
              <a:rPr lang="en-US" sz="2475" b="1" dirty="0" err="1">
                <a:solidFill>
                  <a:srgbClr val="3A3630"/>
                </a:solidFill>
                <a:latin typeface="Lora Bold"/>
                <a:ea typeface="Lora Bold"/>
                <a:cs typeface="Lora Bold"/>
                <a:sym typeface="Lora Bold"/>
              </a:rPr>
              <a:t>τις</a:t>
            </a:r>
            <a:r>
              <a:rPr lang="en-US" sz="2475" b="1" dirty="0">
                <a:solidFill>
                  <a:srgbClr val="3A3630"/>
                </a:solidFill>
                <a:latin typeface="Lora Bold"/>
                <a:ea typeface="Lora Bold"/>
                <a:cs typeface="Lora Bold"/>
                <a:sym typeface="Lora Bold"/>
              </a:rPr>
              <a:t> </a:t>
            </a:r>
            <a:r>
              <a:rPr lang="en-US" sz="2475" b="1" dirty="0" err="1">
                <a:solidFill>
                  <a:srgbClr val="3A3630"/>
                </a:solidFill>
                <a:latin typeface="Lora Bold"/>
                <a:ea typeface="Lora Bold"/>
                <a:cs typeface="Lora Bold"/>
                <a:sym typeface="Lora Bold"/>
              </a:rPr>
              <a:t>Μικρές</a:t>
            </a:r>
            <a:r>
              <a:rPr lang="en-US" sz="2475" b="1" dirty="0">
                <a:solidFill>
                  <a:srgbClr val="3A3630"/>
                </a:solidFill>
                <a:latin typeface="Lora Bold"/>
                <a:ea typeface="Lora Bold"/>
                <a:cs typeface="Lora Bold"/>
                <a:sym typeface="Lora Bold"/>
              </a:rPr>
              <a:t> </a:t>
            </a:r>
            <a:r>
              <a:rPr lang="en-US" sz="2475" b="1" dirty="0" err="1">
                <a:solidFill>
                  <a:srgbClr val="3A3630"/>
                </a:solidFill>
                <a:latin typeface="Lora Bold"/>
                <a:ea typeface="Lora Bold"/>
                <a:cs typeface="Lora Bold"/>
                <a:sym typeface="Lora Bold"/>
              </a:rPr>
              <a:t>Νίκες</a:t>
            </a:r>
            <a:endParaRPr lang="en-US" sz="2475" b="1" dirty="0">
              <a:solidFill>
                <a:srgbClr val="3A3630"/>
              </a:solidFill>
              <a:latin typeface="Lora Bold"/>
              <a:ea typeface="Lora Bold"/>
              <a:cs typeface="Lora Bold"/>
              <a:sym typeface="Lora Bold"/>
            </a:endParaRPr>
          </a:p>
        </p:txBody>
      </p:sp>
      <p:sp>
        <p:nvSpPr>
          <p:cNvPr id="18" name="TextBox 18"/>
          <p:cNvSpPr txBox="1"/>
          <p:nvPr/>
        </p:nvSpPr>
        <p:spPr>
          <a:xfrm>
            <a:off x="10307836" y="6584870"/>
            <a:ext cx="6951464" cy="829627"/>
          </a:xfrm>
          <a:prstGeom prst="rect">
            <a:avLst/>
          </a:prstGeom>
        </p:spPr>
        <p:txBody>
          <a:bodyPr lIns="0" tIns="0" rIns="0" bIns="0" rtlCol="0" anchor="t">
            <a:spAutoFit/>
          </a:bodyPr>
          <a:lstStyle/>
          <a:p>
            <a:pPr algn="l">
              <a:lnSpc>
                <a:spcPts val="3412"/>
              </a:lnSpc>
            </a:pPr>
            <a:r>
              <a:rPr lang="en-US" sz="2100">
                <a:solidFill>
                  <a:srgbClr val="3A3630"/>
                </a:solidFill>
                <a:latin typeface="Source Han Sans JP"/>
                <a:ea typeface="Source Han Sans JP"/>
                <a:cs typeface="Source Han Sans JP"/>
                <a:sym typeface="Source Han Sans JP"/>
              </a:rPr>
              <a:t>Κάθε πρόοδος, όσο μικρή κι αν είναι, αξίζει αναγνώριση. Η περηφάνια μας ωθεί μπροστά.</a:t>
            </a:r>
          </a:p>
        </p:txBody>
      </p:sp>
      <p:sp>
        <p:nvSpPr>
          <p:cNvPr id="19" name="Freeform 19" descr="preencoded.png"/>
          <p:cNvSpPr/>
          <p:nvPr/>
        </p:nvSpPr>
        <p:spPr>
          <a:xfrm>
            <a:off x="1028700" y="8216058"/>
            <a:ext cx="654546" cy="654546"/>
          </a:xfrm>
          <a:custGeom>
            <a:avLst/>
            <a:gdLst/>
            <a:ahLst/>
            <a:cxnLst/>
            <a:rect l="l" t="t" r="r" b="b"/>
            <a:pathLst>
              <a:path w="654546" h="654546">
                <a:moveTo>
                  <a:pt x="0" y="0"/>
                </a:moveTo>
                <a:lnTo>
                  <a:pt x="654546" y="0"/>
                </a:lnTo>
                <a:lnTo>
                  <a:pt x="654546" y="654546"/>
                </a:lnTo>
                <a:lnTo>
                  <a:pt x="0" y="654546"/>
                </a:lnTo>
                <a:lnTo>
                  <a:pt x="0" y="0"/>
                </a:lnTo>
                <a:close/>
              </a:path>
            </a:pathLst>
          </a:custGeom>
          <a:blipFill>
            <a:blip r:embed="rId10">
              <a:extLst>
                <a:ext uri="{96DAC541-7B7A-43D3-8B79-37D633B846F1}">
                  <asvg:svgBlip xmlns:asvg="http://schemas.microsoft.com/office/drawing/2016/SVG/main" r:embed="rId11"/>
                </a:ext>
              </a:extLst>
            </a:blip>
            <a:stretch>
              <a:fillRect t="-15217" b="-15217"/>
            </a:stretch>
          </a:blipFill>
        </p:spPr>
        <p:txBody>
          <a:bodyPr/>
          <a:lstStyle/>
          <a:p>
            <a:endParaRPr lang="el-GR"/>
          </a:p>
        </p:txBody>
      </p:sp>
      <p:sp>
        <p:nvSpPr>
          <p:cNvPr id="20" name="TextBox 20"/>
          <p:cNvSpPr txBox="1"/>
          <p:nvPr/>
        </p:nvSpPr>
        <p:spPr>
          <a:xfrm>
            <a:off x="2028974" y="8130182"/>
            <a:ext cx="3080147" cy="381000"/>
          </a:xfrm>
          <a:prstGeom prst="rect">
            <a:avLst/>
          </a:prstGeom>
        </p:spPr>
        <p:txBody>
          <a:bodyPr lIns="0" tIns="0" rIns="0" bIns="0" rtlCol="0" anchor="t">
            <a:spAutoFit/>
          </a:bodyPr>
          <a:lstStyle/>
          <a:p>
            <a:pPr algn="l">
              <a:lnSpc>
                <a:spcPts val="3000"/>
              </a:lnSpc>
            </a:pPr>
            <a:r>
              <a:rPr lang="en-US" sz="2375" b="1">
                <a:solidFill>
                  <a:srgbClr val="3A3630"/>
                </a:solidFill>
                <a:latin typeface="Lora Bold"/>
                <a:ea typeface="Lora Bold"/>
                <a:cs typeface="Lora Bold"/>
                <a:sym typeface="Lora Bold"/>
              </a:rPr>
              <a:t>Κίνηση και Φύση</a:t>
            </a:r>
          </a:p>
        </p:txBody>
      </p:sp>
      <p:sp>
        <p:nvSpPr>
          <p:cNvPr id="21" name="TextBox 21"/>
          <p:cNvSpPr txBox="1"/>
          <p:nvPr/>
        </p:nvSpPr>
        <p:spPr>
          <a:xfrm>
            <a:off x="2028974" y="8583514"/>
            <a:ext cx="6951315" cy="829627"/>
          </a:xfrm>
          <a:prstGeom prst="rect">
            <a:avLst/>
          </a:prstGeom>
        </p:spPr>
        <p:txBody>
          <a:bodyPr lIns="0" tIns="0" rIns="0" bIns="0" rtlCol="0" anchor="t">
            <a:spAutoFit/>
          </a:bodyPr>
          <a:lstStyle/>
          <a:p>
            <a:pPr algn="l">
              <a:lnSpc>
                <a:spcPts val="3412"/>
              </a:lnSpc>
            </a:pPr>
            <a:r>
              <a:rPr lang="en-US" sz="2100">
                <a:solidFill>
                  <a:srgbClr val="3A3630"/>
                </a:solidFill>
                <a:latin typeface="Source Han Sans JP"/>
                <a:ea typeface="Source Han Sans JP"/>
                <a:cs typeface="Source Han Sans JP"/>
                <a:sym typeface="Source Han Sans JP"/>
              </a:rPr>
              <a:t>Η σωματική δραστηριότητα και ο χρόνος στη φύση ενισχύουν φυσικά τη διάθεση και την ενέργεια.</a:t>
            </a:r>
          </a:p>
        </p:txBody>
      </p:sp>
      <p:sp>
        <p:nvSpPr>
          <p:cNvPr id="22" name="Freeform 22" descr="preencoded.png"/>
          <p:cNvSpPr/>
          <p:nvPr/>
        </p:nvSpPr>
        <p:spPr>
          <a:xfrm>
            <a:off x="9307562" y="7675661"/>
            <a:ext cx="654546" cy="654546"/>
          </a:xfrm>
          <a:custGeom>
            <a:avLst/>
            <a:gdLst/>
            <a:ahLst/>
            <a:cxnLst/>
            <a:rect l="l" t="t" r="r" b="b"/>
            <a:pathLst>
              <a:path w="654546" h="654546">
                <a:moveTo>
                  <a:pt x="0" y="0"/>
                </a:moveTo>
                <a:lnTo>
                  <a:pt x="654547" y="0"/>
                </a:lnTo>
                <a:lnTo>
                  <a:pt x="654547" y="654546"/>
                </a:lnTo>
                <a:lnTo>
                  <a:pt x="0" y="654546"/>
                </a:lnTo>
                <a:lnTo>
                  <a:pt x="0" y="0"/>
                </a:lnTo>
                <a:close/>
              </a:path>
            </a:pathLst>
          </a:custGeom>
          <a:blipFill>
            <a:blip r:embed="rId12">
              <a:extLst>
                <a:ext uri="{96DAC541-7B7A-43D3-8B79-37D633B846F1}">
                  <asvg:svgBlip xmlns:asvg="http://schemas.microsoft.com/office/drawing/2016/SVG/main" r:embed="rId13"/>
                </a:ext>
              </a:extLst>
            </a:blip>
            <a:stretch>
              <a:fillRect l="-7246" r="-7246"/>
            </a:stretch>
          </a:blipFill>
        </p:spPr>
        <p:txBody>
          <a:bodyPr/>
          <a:lstStyle/>
          <a:p>
            <a:endParaRPr lang="el-GR"/>
          </a:p>
        </p:txBody>
      </p:sp>
      <p:sp>
        <p:nvSpPr>
          <p:cNvPr id="23" name="TextBox 23"/>
          <p:cNvSpPr txBox="1"/>
          <p:nvPr/>
        </p:nvSpPr>
        <p:spPr>
          <a:xfrm>
            <a:off x="10289380" y="7811989"/>
            <a:ext cx="4493419" cy="364908"/>
          </a:xfrm>
          <a:prstGeom prst="rect">
            <a:avLst/>
          </a:prstGeom>
        </p:spPr>
        <p:txBody>
          <a:bodyPr wrap="square" lIns="0" tIns="0" rIns="0" bIns="0" rtlCol="0" anchor="t">
            <a:spAutoFit/>
          </a:bodyPr>
          <a:lstStyle/>
          <a:p>
            <a:pPr algn="l">
              <a:lnSpc>
                <a:spcPts val="3000"/>
              </a:lnSpc>
            </a:pPr>
            <a:r>
              <a:rPr lang="el-GR" sz="2375" b="1" dirty="0">
                <a:solidFill>
                  <a:srgbClr val="3A3630"/>
                </a:solidFill>
                <a:latin typeface="Lora Bold"/>
                <a:ea typeface="Lora Bold"/>
                <a:cs typeface="Lora Bold"/>
                <a:sym typeface="Lora Bold"/>
              </a:rPr>
              <a:t>Δραστηριότητες </a:t>
            </a:r>
            <a:r>
              <a:rPr lang="en-US" sz="2375" b="1" dirty="0">
                <a:solidFill>
                  <a:srgbClr val="3A3630"/>
                </a:solidFill>
                <a:latin typeface="Lora Bold"/>
                <a:ea typeface="Lora Bold"/>
                <a:cs typeface="Lora Bold"/>
                <a:sym typeface="Lora Bold"/>
              </a:rPr>
              <a:t>Flow</a:t>
            </a:r>
          </a:p>
        </p:txBody>
      </p:sp>
      <p:sp>
        <p:nvSpPr>
          <p:cNvPr id="24" name="TextBox 24"/>
          <p:cNvSpPr txBox="1"/>
          <p:nvPr/>
        </p:nvSpPr>
        <p:spPr>
          <a:xfrm>
            <a:off x="10307836" y="8294067"/>
            <a:ext cx="6951464" cy="1705916"/>
          </a:xfrm>
          <a:prstGeom prst="rect">
            <a:avLst/>
          </a:prstGeom>
        </p:spPr>
        <p:txBody>
          <a:bodyPr lIns="0" tIns="0" rIns="0" bIns="0" rtlCol="0" anchor="t">
            <a:spAutoFit/>
          </a:bodyPr>
          <a:lstStyle/>
          <a:p>
            <a:pPr algn="l">
              <a:lnSpc>
                <a:spcPts val="3412"/>
              </a:lnSpc>
            </a:pPr>
            <a:r>
              <a:rPr lang="el-GR" sz="2100" dirty="0">
                <a:solidFill>
                  <a:srgbClr val="3A3630"/>
                </a:solidFill>
                <a:latin typeface="Source Han Sans JP"/>
                <a:ea typeface="Source Han Sans JP"/>
                <a:cs typeface="Source Han Sans JP"/>
                <a:sym typeface="Source Han Sans JP"/>
              </a:rPr>
              <a:t>Ασχοληθείτε με δραστηριότητες που σας απορροφούν πλήρως - είτε είναι τέχνη, αθλητισμός, μουσική ή οποιοδήποτε χόμπι που αγαπάτε. Η κατάσταση </a:t>
            </a:r>
            <a:r>
              <a:rPr lang="el-GR" sz="2100" dirty="0" err="1">
                <a:solidFill>
                  <a:srgbClr val="3A3630"/>
                </a:solidFill>
                <a:latin typeface="Source Han Sans JP"/>
                <a:ea typeface="Source Han Sans JP"/>
                <a:cs typeface="Source Han Sans JP"/>
                <a:sym typeface="Source Han Sans JP"/>
              </a:rPr>
              <a:t>flow</a:t>
            </a:r>
            <a:r>
              <a:rPr lang="el-GR" sz="2100" dirty="0">
                <a:solidFill>
                  <a:srgbClr val="3A3630"/>
                </a:solidFill>
                <a:latin typeface="Source Han Sans JP"/>
                <a:ea typeface="Source Han Sans JP"/>
                <a:cs typeface="Source Han Sans JP"/>
                <a:sym typeface="Source Han Sans JP"/>
              </a:rPr>
              <a:t> δημιουργεί βαθιά ικανοποίηση και χαρά</a:t>
            </a:r>
            <a:r>
              <a:rPr lang="en-US" sz="2100" dirty="0">
                <a:solidFill>
                  <a:srgbClr val="3A3630"/>
                </a:solidFill>
                <a:latin typeface="Source Han Sans JP"/>
                <a:ea typeface="Source Han Sans JP"/>
                <a:cs typeface="Source Han Sans JP"/>
                <a:sym typeface="Source Han Sans JP"/>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2E4CF"/>
            </a:solidFill>
          </p:spPr>
          <p:txBody>
            <a:bodyPr/>
            <a:lstStyle/>
            <a:p>
              <a:endParaRPr lang="el-GR"/>
            </a:p>
          </p:txBody>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EF5E7"/>
            </a:solidFill>
          </p:spPr>
          <p:txBody>
            <a:bodyPr/>
            <a:lstStyle/>
            <a:p>
              <a:endParaRPr lang="el-GR"/>
            </a:p>
          </p:txBody>
        </p:sp>
      </p:grpSp>
      <p:sp>
        <p:nvSpPr>
          <p:cNvPr id="6" name="Freeform 6"/>
          <p:cNvSpPr/>
          <p:nvPr/>
        </p:nvSpPr>
        <p:spPr>
          <a:xfrm>
            <a:off x="10525543" y="1296862"/>
            <a:ext cx="6966258" cy="7961438"/>
          </a:xfrm>
          <a:custGeom>
            <a:avLst/>
            <a:gdLst/>
            <a:ahLst/>
            <a:cxnLst/>
            <a:rect l="l" t="t" r="r" b="b"/>
            <a:pathLst>
              <a:path w="6966258" h="7961438">
                <a:moveTo>
                  <a:pt x="0" y="0"/>
                </a:moveTo>
                <a:lnTo>
                  <a:pt x="6966258" y="0"/>
                </a:lnTo>
                <a:lnTo>
                  <a:pt x="6966258" y="7961438"/>
                </a:lnTo>
                <a:lnTo>
                  <a:pt x="0" y="79614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7" name="TextBox 7"/>
          <p:cNvSpPr txBox="1"/>
          <p:nvPr/>
        </p:nvSpPr>
        <p:spPr>
          <a:xfrm>
            <a:off x="1047155" y="1677278"/>
            <a:ext cx="7516266" cy="788937"/>
          </a:xfrm>
          <a:prstGeom prst="rect">
            <a:avLst/>
          </a:prstGeom>
        </p:spPr>
        <p:txBody>
          <a:bodyPr lIns="0" tIns="0" rIns="0" bIns="0" rtlCol="0" anchor="t">
            <a:spAutoFit/>
          </a:bodyPr>
          <a:lstStyle/>
          <a:p>
            <a:pPr algn="l">
              <a:lnSpc>
                <a:spcPts val="6062"/>
              </a:lnSpc>
            </a:pPr>
            <a:r>
              <a:rPr lang="en-US" sz="4812" dirty="0" err="1">
                <a:solidFill>
                  <a:srgbClr val="38512F"/>
                </a:solidFill>
                <a:latin typeface="Lora"/>
                <a:ea typeface="Lora"/>
                <a:cs typeface="Lora"/>
                <a:sym typeface="Lora"/>
              </a:rPr>
              <a:t>Τι</a:t>
            </a:r>
            <a:r>
              <a:rPr lang="en-US" sz="4812" dirty="0">
                <a:solidFill>
                  <a:srgbClr val="38512F"/>
                </a:solidFill>
                <a:latin typeface="Lora"/>
                <a:ea typeface="Lora"/>
                <a:cs typeface="Lora"/>
                <a:sym typeface="Lora"/>
              </a:rPr>
              <a:t> </a:t>
            </a:r>
            <a:r>
              <a:rPr lang="en-US" sz="4812" dirty="0" err="1">
                <a:solidFill>
                  <a:srgbClr val="38512F"/>
                </a:solidFill>
                <a:latin typeface="Lora"/>
                <a:ea typeface="Lora"/>
                <a:cs typeface="Lora"/>
                <a:sym typeface="Lora"/>
              </a:rPr>
              <a:t>Είν</a:t>
            </a:r>
            <a:r>
              <a:rPr lang="en-US" sz="4812" dirty="0">
                <a:solidFill>
                  <a:srgbClr val="38512F"/>
                </a:solidFill>
                <a:latin typeface="Lora"/>
                <a:ea typeface="Lora"/>
                <a:cs typeface="Lora"/>
                <a:sym typeface="Lora"/>
              </a:rPr>
              <a:t>αι τα Συναισθήματα;</a:t>
            </a:r>
          </a:p>
        </p:txBody>
      </p:sp>
      <p:sp>
        <p:nvSpPr>
          <p:cNvPr id="8" name="TextBox 8"/>
          <p:cNvSpPr txBox="1"/>
          <p:nvPr/>
        </p:nvSpPr>
        <p:spPr>
          <a:xfrm>
            <a:off x="1047155" y="3836491"/>
            <a:ext cx="7777460" cy="2304733"/>
          </a:xfrm>
          <a:prstGeom prst="rect">
            <a:avLst/>
          </a:prstGeom>
        </p:spPr>
        <p:txBody>
          <a:bodyPr lIns="0" tIns="0" rIns="0" bIns="0" rtlCol="0" anchor="t">
            <a:spAutoFit/>
          </a:bodyPr>
          <a:lstStyle/>
          <a:p>
            <a:pPr algn="l">
              <a:lnSpc>
                <a:spcPts val="3737"/>
              </a:lnSpc>
            </a:pPr>
            <a:r>
              <a:rPr lang="en-US" sz="2299" dirty="0">
                <a:solidFill>
                  <a:srgbClr val="3A3630"/>
                </a:solidFill>
                <a:latin typeface="Source Han Sans JP"/>
                <a:ea typeface="Source Han Sans JP"/>
                <a:cs typeface="Source Han Sans JP"/>
                <a:sym typeface="Source Han Sans JP"/>
              </a:rPr>
              <a:t>Τα </a:t>
            </a:r>
            <a:r>
              <a:rPr lang="en-US" sz="2299" dirty="0" err="1">
                <a:solidFill>
                  <a:srgbClr val="3A3630"/>
                </a:solidFill>
                <a:latin typeface="Source Han Sans JP"/>
                <a:ea typeface="Source Han Sans JP"/>
                <a:cs typeface="Source Han Sans JP"/>
                <a:sym typeface="Source Han Sans JP"/>
              </a:rPr>
              <a:t>συν</a:t>
            </a:r>
            <a:r>
              <a:rPr lang="en-US" sz="2299" dirty="0">
                <a:solidFill>
                  <a:srgbClr val="3A3630"/>
                </a:solidFill>
                <a:latin typeface="Source Han Sans JP"/>
                <a:ea typeface="Source Han Sans JP"/>
                <a:cs typeface="Source Han Sans JP"/>
                <a:sym typeface="Source Han Sans JP"/>
              </a:rPr>
              <a:t>αισθήματα είναι οι εσωτερικές μας αντιδράσεις σε γεγονότα, ανθρώπους και καταστάσεις που βιώνουμε καθημερινά. </a:t>
            </a:r>
            <a:r>
              <a:rPr lang="en-US" sz="2299" dirty="0" err="1">
                <a:solidFill>
                  <a:srgbClr val="3A3630"/>
                </a:solidFill>
                <a:latin typeface="Source Han Sans JP"/>
                <a:ea typeface="Source Han Sans JP"/>
                <a:cs typeface="Source Han Sans JP"/>
                <a:sym typeface="Source Han Sans JP"/>
              </a:rPr>
              <a:t>Λειτουργούν</a:t>
            </a:r>
            <a:r>
              <a:rPr lang="en-US" sz="2299" dirty="0">
                <a:solidFill>
                  <a:srgbClr val="3A3630"/>
                </a:solidFill>
                <a:latin typeface="Source Han Sans JP"/>
                <a:ea typeface="Source Han Sans JP"/>
                <a:cs typeface="Source Han Sans JP"/>
                <a:sym typeface="Source Han Sans JP"/>
              </a:rPr>
              <a:t> σαν </a:t>
            </a:r>
            <a:r>
              <a:rPr lang="en-US" sz="2299" dirty="0" err="1">
                <a:solidFill>
                  <a:srgbClr val="3A3630"/>
                </a:solidFill>
                <a:latin typeface="Source Han Sans JP"/>
                <a:ea typeface="Source Han Sans JP"/>
                <a:cs typeface="Source Han Sans JP"/>
                <a:sym typeface="Source Han Sans JP"/>
              </a:rPr>
              <a:t>μι</a:t>
            </a:r>
            <a:r>
              <a:rPr lang="en-US" sz="2299" dirty="0">
                <a:solidFill>
                  <a:srgbClr val="3A3630"/>
                </a:solidFill>
                <a:latin typeface="Source Han Sans JP"/>
                <a:ea typeface="Source Han Sans JP"/>
                <a:cs typeface="Source Han Sans JP"/>
                <a:sym typeface="Source Han Sans JP"/>
              </a:rPr>
              <a:t>α εσωτερική πυξίδα που μας καθοδηγεί στις επιλογές μας και διαμορφώνει τον τρόπο που αντιλαμβανόμαστε τον κόσμο γύρω μας.</a:t>
            </a:r>
          </a:p>
        </p:txBody>
      </p:sp>
      <p:sp>
        <p:nvSpPr>
          <p:cNvPr id="9" name="TextBox 9"/>
          <p:cNvSpPr txBox="1"/>
          <p:nvPr/>
        </p:nvSpPr>
        <p:spPr>
          <a:xfrm>
            <a:off x="1047155" y="6744053"/>
            <a:ext cx="7777460" cy="2205355"/>
          </a:xfrm>
          <a:prstGeom prst="rect">
            <a:avLst/>
          </a:prstGeom>
        </p:spPr>
        <p:txBody>
          <a:bodyPr lIns="0" tIns="0" rIns="0" bIns="0" rtlCol="0" anchor="t">
            <a:spAutoFit/>
          </a:bodyPr>
          <a:lstStyle/>
          <a:p>
            <a:pPr algn="l">
              <a:lnSpc>
                <a:spcPts val="3574"/>
              </a:lnSpc>
            </a:pPr>
            <a:r>
              <a:rPr lang="en-US" sz="2199">
                <a:solidFill>
                  <a:srgbClr val="3A3630"/>
                </a:solidFill>
                <a:latin typeface="Source Han Sans JP"/>
                <a:ea typeface="Source Han Sans JP"/>
                <a:cs typeface="Source Han Sans JP"/>
                <a:sym typeface="Source Han Sans JP"/>
              </a:rPr>
              <a:t>Κάθε συναίσθημα φέρνει μαζί του μηνύματα και πληροφορίες που μας βοηθούν να κατανοήσουμε καλύτερα τον εαυτό μας και τις ανάγκες μας. Τα θετικά συναισθήματα ειδικότερα αποτελούν καύσιμο για την ψυχική μας ευημερία.</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2E4CF"/>
            </a:solidFill>
          </p:spPr>
          <p:txBody>
            <a:bodyPr/>
            <a:lstStyle/>
            <a:p>
              <a:endParaRPr lang="el-GR"/>
            </a:p>
          </p:txBody>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EF5E7"/>
            </a:solidFill>
          </p:spPr>
          <p:txBody>
            <a:bodyPr/>
            <a:lstStyle/>
            <a:p>
              <a:endParaRPr lang="el-GR"/>
            </a:p>
          </p:txBody>
        </p:sp>
      </p:grpSp>
      <p:sp>
        <p:nvSpPr>
          <p:cNvPr id="6" name="TextBox 6"/>
          <p:cNvSpPr txBox="1"/>
          <p:nvPr/>
        </p:nvSpPr>
        <p:spPr>
          <a:xfrm>
            <a:off x="1047155" y="853232"/>
            <a:ext cx="13702456" cy="788937"/>
          </a:xfrm>
          <a:prstGeom prst="rect">
            <a:avLst/>
          </a:prstGeom>
        </p:spPr>
        <p:txBody>
          <a:bodyPr lIns="0" tIns="0" rIns="0" bIns="0" rtlCol="0" anchor="t">
            <a:spAutoFit/>
          </a:bodyPr>
          <a:lstStyle/>
          <a:p>
            <a:pPr algn="l">
              <a:lnSpc>
                <a:spcPts val="6062"/>
              </a:lnSpc>
            </a:pPr>
            <a:r>
              <a:rPr lang="en-US" sz="4812" dirty="0" err="1">
                <a:solidFill>
                  <a:srgbClr val="38512F"/>
                </a:solidFill>
                <a:latin typeface="Lora"/>
                <a:ea typeface="Lora"/>
                <a:cs typeface="Lora"/>
                <a:sym typeface="Lora"/>
              </a:rPr>
              <a:t>Γι</a:t>
            </a:r>
            <a:r>
              <a:rPr lang="en-US" sz="4812" dirty="0">
                <a:solidFill>
                  <a:srgbClr val="38512F"/>
                </a:solidFill>
                <a:latin typeface="Lora"/>
                <a:ea typeface="Lora"/>
                <a:cs typeface="Lora"/>
                <a:sym typeface="Lora"/>
              </a:rPr>
              <a:t>ατί τα Θετικά Συναισθήματα Είναι Σημαντικά;</a:t>
            </a:r>
          </a:p>
        </p:txBody>
      </p:sp>
      <p:grpSp>
        <p:nvGrpSpPr>
          <p:cNvPr id="7" name="Group 7"/>
          <p:cNvGrpSpPr/>
          <p:nvPr/>
        </p:nvGrpSpPr>
        <p:grpSpPr>
          <a:xfrm>
            <a:off x="1105230" y="2518512"/>
            <a:ext cx="8096845" cy="4072949"/>
            <a:chOff x="0" y="0"/>
            <a:chExt cx="10621168" cy="3933825"/>
          </a:xfrm>
        </p:grpSpPr>
        <p:sp>
          <p:nvSpPr>
            <p:cNvPr id="8" name="Freeform 8"/>
            <p:cNvSpPr/>
            <p:nvPr/>
          </p:nvSpPr>
          <p:spPr>
            <a:xfrm>
              <a:off x="0" y="0"/>
              <a:ext cx="10621137" cy="3933698"/>
            </a:xfrm>
            <a:custGeom>
              <a:avLst/>
              <a:gdLst/>
              <a:ahLst/>
              <a:cxnLst/>
              <a:rect l="l" t="t" r="r" b="b"/>
              <a:pathLst>
                <a:path w="10621137" h="3933698">
                  <a:moveTo>
                    <a:pt x="0" y="52324"/>
                  </a:moveTo>
                  <a:cubicBezTo>
                    <a:pt x="0" y="23495"/>
                    <a:pt x="23495" y="0"/>
                    <a:pt x="52324" y="0"/>
                  </a:cubicBezTo>
                  <a:lnTo>
                    <a:pt x="10568813" y="0"/>
                  </a:lnTo>
                  <a:cubicBezTo>
                    <a:pt x="10597769" y="0"/>
                    <a:pt x="10621137" y="23495"/>
                    <a:pt x="10621137" y="52324"/>
                  </a:cubicBezTo>
                  <a:lnTo>
                    <a:pt x="10621137" y="3881374"/>
                  </a:lnTo>
                  <a:cubicBezTo>
                    <a:pt x="10621137" y="3910330"/>
                    <a:pt x="10597642" y="3933698"/>
                    <a:pt x="10568813" y="3933698"/>
                  </a:cubicBezTo>
                  <a:lnTo>
                    <a:pt x="52324" y="3933698"/>
                  </a:lnTo>
                  <a:cubicBezTo>
                    <a:pt x="23368" y="3933698"/>
                    <a:pt x="0" y="3910203"/>
                    <a:pt x="0" y="3881374"/>
                  </a:cubicBezTo>
                  <a:close/>
                </a:path>
              </a:pathLst>
            </a:custGeom>
            <a:solidFill>
              <a:srgbClr val="F3E7D4"/>
            </a:solidFill>
          </p:spPr>
          <p:txBody>
            <a:bodyPr/>
            <a:lstStyle/>
            <a:p>
              <a:endParaRPr lang="el-GR"/>
            </a:p>
          </p:txBody>
        </p:sp>
      </p:grpSp>
      <p:grpSp>
        <p:nvGrpSpPr>
          <p:cNvPr id="9" name="Group 9"/>
          <p:cNvGrpSpPr/>
          <p:nvPr/>
        </p:nvGrpSpPr>
        <p:grpSpPr>
          <a:xfrm>
            <a:off x="1308867" y="2954354"/>
            <a:ext cx="785366" cy="785366"/>
            <a:chOff x="0" y="0"/>
            <a:chExt cx="1047155" cy="1047155"/>
          </a:xfrm>
        </p:grpSpPr>
        <p:sp>
          <p:nvSpPr>
            <p:cNvPr id="10" name="Freeform 10"/>
            <p:cNvSpPr/>
            <p:nvPr/>
          </p:nvSpPr>
          <p:spPr>
            <a:xfrm>
              <a:off x="0" y="0"/>
              <a:ext cx="1047115" cy="1047115"/>
            </a:xfrm>
            <a:custGeom>
              <a:avLst/>
              <a:gdLst/>
              <a:ahLst/>
              <a:cxnLst/>
              <a:rect l="l" t="t" r="r" b="b"/>
              <a:pathLst>
                <a:path w="1047115" h="1047115">
                  <a:moveTo>
                    <a:pt x="0" y="523621"/>
                  </a:moveTo>
                  <a:cubicBezTo>
                    <a:pt x="0" y="234442"/>
                    <a:pt x="234442" y="0"/>
                    <a:pt x="523621" y="0"/>
                  </a:cubicBezTo>
                  <a:cubicBezTo>
                    <a:pt x="812800" y="0"/>
                    <a:pt x="1047115" y="234442"/>
                    <a:pt x="1047115" y="523621"/>
                  </a:cubicBezTo>
                  <a:cubicBezTo>
                    <a:pt x="1047115" y="812800"/>
                    <a:pt x="812800" y="1047115"/>
                    <a:pt x="523621" y="1047115"/>
                  </a:cubicBezTo>
                  <a:cubicBezTo>
                    <a:pt x="234442" y="1047115"/>
                    <a:pt x="0" y="812800"/>
                    <a:pt x="0" y="523621"/>
                  </a:cubicBezTo>
                  <a:close/>
                </a:path>
              </a:pathLst>
            </a:custGeom>
            <a:solidFill>
              <a:srgbClr val="38512F"/>
            </a:solidFill>
          </p:spPr>
          <p:txBody>
            <a:bodyPr/>
            <a:lstStyle/>
            <a:p>
              <a:endParaRPr lang="el-GR"/>
            </a:p>
          </p:txBody>
        </p:sp>
      </p:grpSp>
      <p:sp>
        <p:nvSpPr>
          <p:cNvPr id="11" name="Freeform 11" descr="preencoded.png"/>
          <p:cNvSpPr/>
          <p:nvPr/>
        </p:nvSpPr>
        <p:spPr>
          <a:xfrm>
            <a:off x="1524892" y="3186707"/>
            <a:ext cx="353317" cy="353318"/>
          </a:xfrm>
          <a:custGeom>
            <a:avLst/>
            <a:gdLst/>
            <a:ahLst/>
            <a:cxnLst/>
            <a:rect l="l" t="t" r="r" b="b"/>
            <a:pathLst>
              <a:path w="353317" h="353318">
                <a:moveTo>
                  <a:pt x="0" y="0"/>
                </a:moveTo>
                <a:lnTo>
                  <a:pt x="353318" y="0"/>
                </a:lnTo>
                <a:lnTo>
                  <a:pt x="353318" y="353318"/>
                </a:lnTo>
                <a:lnTo>
                  <a:pt x="0" y="3533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grpSp>
        <p:nvGrpSpPr>
          <p:cNvPr id="21" name="Group 21"/>
          <p:cNvGrpSpPr/>
          <p:nvPr/>
        </p:nvGrpSpPr>
        <p:grpSpPr>
          <a:xfrm>
            <a:off x="9130723" y="4461737"/>
            <a:ext cx="7965876" cy="3882163"/>
            <a:chOff x="0" y="0"/>
            <a:chExt cx="10621168" cy="3933825"/>
          </a:xfrm>
        </p:grpSpPr>
        <p:sp>
          <p:nvSpPr>
            <p:cNvPr id="22" name="Freeform 22"/>
            <p:cNvSpPr/>
            <p:nvPr/>
          </p:nvSpPr>
          <p:spPr>
            <a:xfrm>
              <a:off x="0" y="0"/>
              <a:ext cx="10621137" cy="3933698"/>
            </a:xfrm>
            <a:custGeom>
              <a:avLst/>
              <a:gdLst/>
              <a:ahLst/>
              <a:cxnLst/>
              <a:rect l="l" t="t" r="r" b="b"/>
              <a:pathLst>
                <a:path w="10621137" h="3933698">
                  <a:moveTo>
                    <a:pt x="0" y="52324"/>
                  </a:moveTo>
                  <a:cubicBezTo>
                    <a:pt x="0" y="23495"/>
                    <a:pt x="23495" y="0"/>
                    <a:pt x="52324" y="0"/>
                  </a:cubicBezTo>
                  <a:lnTo>
                    <a:pt x="10568813" y="0"/>
                  </a:lnTo>
                  <a:cubicBezTo>
                    <a:pt x="10597769" y="0"/>
                    <a:pt x="10621137" y="23495"/>
                    <a:pt x="10621137" y="52324"/>
                  </a:cubicBezTo>
                  <a:lnTo>
                    <a:pt x="10621137" y="3881374"/>
                  </a:lnTo>
                  <a:cubicBezTo>
                    <a:pt x="10621137" y="3910330"/>
                    <a:pt x="10597642" y="3933698"/>
                    <a:pt x="10568813" y="3933698"/>
                  </a:cubicBezTo>
                  <a:lnTo>
                    <a:pt x="52324" y="3933698"/>
                  </a:lnTo>
                  <a:cubicBezTo>
                    <a:pt x="23368" y="3933698"/>
                    <a:pt x="0" y="3910203"/>
                    <a:pt x="0" y="3881374"/>
                  </a:cubicBezTo>
                  <a:close/>
                </a:path>
              </a:pathLst>
            </a:custGeom>
            <a:solidFill>
              <a:srgbClr val="F3E7D4"/>
            </a:solidFill>
          </p:spPr>
          <p:txBody>
            <a:bodyPr/>
            <a:lstStyle/>
            <a:p>
              <a:endParaRPr lang="el-GR"/>
            </a:p>
          </p:txBody>
        </p:sp>
      </p:grpSp>
      <p:sp>
        <p:nvSpPr>
          <p:cNvPr id="35" name="Text 5">
            <a:extLst>
              <a:ext uri="{FF2B5EF4-FFF2-40B4-BE49-F238E27FC236}">
                <a16:creationId xmlns:a16="http://schemas.microsoft.com/office/drawing/2014/main" id="{5FA28DDB-F114-42EE-81FD-88DEAD42D633}"/>
              </a:ext>
            </a:extLst>
          </p:cNvPr>
          <p:cNvSpPr/>
          <p:nvPr/>
        </p:nvSpPr>
        <p:spPr>
          <a:xfrm>
            <a:off x="2251587" y="3347037"/>
            <a:ext cx="6186698" cy="2940710"/>
          </a:xfrm>
          <a:prstGeom prst="rect">
            <a:avLst/>
          </a:prstGeom>
          <a:noFill/>
          <a:ln/>
        </p:spPr>
        <p:txBody>
          <a:bodyPr wrap="square" lIns="0" tIns="0" rIns="0" bIns="0" rtlCol="0" anchor="t"/>
          <a:lstStyle/>
          <a:p>
            <a:pPr marL="0" indent="0" algn="l">
              <a:lnSpc>
                <a:spcPts val="2500"/>
              </a:lnSpc>
              <a:buNone/>
            </a:pPr>
            <a:r>
              <a:rPr lang="en-US" sz="2800" dirty="0">
                <a:solidFill>
                  <a:srgbClr val="3A3630"/>
                </a:solidFill>
                <a:latin typeface="Lora" pitchFamily="2" charset="0"/>
                <a:ea typeface="Source Han Sans JP"/>
              </a:rPr>
              <a:t>Τα συναισθήματα επηρεάζουν άμεσα την ψυχική μας υγεία, τις σχέσεις μας και την ικανότητά μας να επιτυγχάνουμε τους στόχους μας.</a:t>
            </a:r>
          </a:p>
          <a:p>
            <a:pPr marL="0" indent="0" algn="l">
              <a:lnSpc>
                <a:spcPts val="2500"/>
              </a:lnSpc>
              <a:buNone/>
            </a:pPr>
            <a:r>
              <a:rPr lang="en-US" sz="2800" dirty="0">
                <a:solidFill>
                  <a:srgbClr val="3A3630"/>
                </a:solidFill>
                <a:latin typeface="Lora" pitchFamily="2" charset="0"/>
                <a:ea typeface="Source Han Sans JP"/>
              </a:rPr>
              <a:t> </a:t>
            </a:r>
          </a:p>
          <a:p>
            <a:pPr marL="0" indent="0" algn="l">
              <a:lnSpc>
                <a:spcPts val="2500"/>
              </a:lnSpc>
              <a:buNone/>
            </a:pPr>
            <a:r>
              <a:rPr lang="en-US" sz="2800" dirty="0">
                <a:solidFill>
                  <a:srgbClr val="3A3630"/>
                </a:solidFill>
                <a:latin typeface="Lora" pitchFamily="2" charset="0"/>
                <a:ea typeface="Source Han Sans JP"/>
              </a:rPr>
              <a:t>Μας βοηθούν να επικοινωνούμε, </a:t>
            </a:r>
          </a:p>
          <a:p>
            <a:pPr marL="0" indent="0" algn="l">
              <a:lnSpc>
                <a:spcPts val="2500"/>
              </a:lnSpc>
              <a:buNone/>
            </a:pPr>
            <a:r>
              <a:rPr lang="en-US" sz="2800" dirty="0">
                <a:solidFill>
                  <a:srgbClr val="3A3630"/>
                </a:solidFill>
                <a:latin typeface="Lora" pitchFamily="2" charset="0"/>
                <a:ea typeface="Source Han Sans JP"/>
              </a:rPr>
              <a:t>να προσαρμοζόμαστε και </a:t>
            </a:r>
          </a:p>
          <a:p>
            <a:pPr marL="0" indent="0" algn="l">
              <a:lnSpc>
                <a:spcPts val="2500"/>
              </a:lnSpc>
              <a:buNone/>
            </a:pPr>
            <a:r>
              <a:rPr lang="en-US" sz="2800" dirty="0">
                <a:solidFill>
                  <a:srgbClr val="3A3630"/>
                </a:solidFill>
                <a:latin typeface="Lora" pitchFamily="2" charset="0"/>
                <a:ea typeface="Source Han Sans JP"/>
              </a:rPr>
              <a:t>να επιβιώνουμε</a:t>
            </a:r>
            <a:r>
              <a:rPr lang="en-US" sz="2800" dirty="0">
                <a:solidFill>
                  <a:srgbClr val="405449"/>
                </a:solidFill>
                <a:latin typeface="Lora" pitchFamily="2" charset="0"/>
                <a:ea typeface="Nobile" pitchFamily="34" charset="-122"/>
                <a:cs typeface="Nobile" pitchFamily="34" charset="-120"/>
              </a:rPr>
              <a:t>.</a:t>
            </a:r>
            <a:endParaRPr lang="en-US" sz="2800" dirty="0">
              <a:latin typeface="Lora" pitchFamily="2" charset="0"/>
            </a:endParaRPr>
          </a:p>
        </p:txBody>
      </p:sp>
      <p:sp>
        <p:nvSpPr>
          <p:cNvPr id="36" name="Text 6">
            <a:extLst>
              <a:ext uri="{FF2B5EF4-FFF2-40B4-BE49-F238E27FC236}">
                <a16:creationId xmlns:a16="http://schemas.microsoft.com/office/drawing/2014/main" id="{9EB41963-7B20-44FF-A0F8-3654821C4E0B}"/>
              </a:ext>
            </a:extLst>
          </p:cNvPr>
          <p:cNvSpPr/>
          <p:nvPr/>
        </p:nvSpPr>
        <p:spPr>
          <a:xfrm>
            <a:off x="9753600" y="5297028"/>
            <a:ext cx="5181600" cy="952619"/>
          </a:xfrm>
          <a:prstGeom prst="rect">
            <a:avLst/>
          </a:prstGeom>
          <a:noFill/>
          <a:ln/>
        </p:spPr>
        <p:txBody>
          <a:bodyPr wrap="square" lIns="0" tIns="0" rIns="0" bIns="0" rtlCol="0" anchor="t"/>
          <a:lstStyle/>
          <a:p>
            <a:pPr marL="0" indent="0" algn="l">
              <a:lnSpc>
                <a:spcPts val="2500"/>
              </a:lnSpc>
              <a:buNone/>
            </a:pPr>
            <a:r>
              <a:rPr lang="en-US" sz="2800" dirty="0">
                <a:solidFill>
                  <a:srgbClr val="3A3630"/>
                </a:solidFill>
                <a:latin typeface="Lora" pitchFamily="2" charset="0"/>
                <a:ea typeface="Source Han Sans JP"/>
              </a:rPr>
              <a:t>Η κατανόηση και </a:t>
            </a:r>
            <a:r>
              <a:rPr lang="en-US" sz="2800" dirty="0" err="1">
                <a:solidFill>
                  <a:srgbClr val="3A3630"/>
                </a:solidFill>
                <a:latin typeface="Lora" pitchFamily="2" charset="0"/>
                <a:ea typeface="Source Han Sans JP"/>
              </a:rPr>
              <a:t>δι</a:t>
            </a:r>
            <a:r>
              <a:rPr lang="en-US" sz="2800" dirty="0">
                <a:solidFill>
                  <a:srgbClr val="3A3630"/>
                </a:solidFill>
                <a:latin typeface="Lora" pitchFamily="2" charset="0"/>
                <a:ea typeface="Source Han Sans JP"/>
              </a:rPr>
              <a:t>αχείρισ</a:t>
            </a:r>
            <a:r>
              <a:rPr lang="el-GR" sz="2800" dirty="0">
                <a:solidFill>
                  <a:srgbClr val="3A3630"/>
                </a:solidFill>
                <a:latin typeface="Lora" pitchFamily="2" charset="0"/>
                <a:ea typeface="Source Han Sans JP"/>
              </a:rPr>
              <a:t>η</a:t>
            </a:r>
            <a:r>
              <a:rPr lang="en-US" sz="2800" dirty="0">
                <a:solidFill>
                  <a:srgbClr val="3A3630"/>
                </a:solidFill>
                <a:latin typeface="Lora" pitchFamily="2" charset="0"/>
                <a:ea typeface="Source Han Sans JP"/>
              </a:rPr>
              <a:t> </a:t>
            </a:r>
            <a:r>
              <a:rPr lang="en-US" sz="2800" dirty="0" err="1">
                <a:solidFill>
                  <a:srgbClr val="3A3630"/>
                </a:solidFill>
                <a:latin typeface="Lora" pitchFamily="2" charset="0"/>
                <a:ea typeface="Source Han Sans JP"/>
              </a:rPr>
              <a:t>τους</a:t>
            </a:r>
            <a:r>
              <a:rPr lang="en-US" sz="2800" dirty="0">
                <a:solidFill>
                  <a:srgbClr val="3A3630"/>
                </a:solidFill>
                <a:latin typeface="Lora" pitchFamily="2" charset="0"/>
                <a:ea typeface="Source Han Sans JP"/>
              </a:rPr>
              <a:t> είναι κλειδί για μια ισορροπημένη και ευτυχισμένη ζωή</a:t>
            </a:r>
            <a:endParaRPr lang="en-US" sz="2800" dirty="0">
              <a:latin typeface="Lora"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2E4CF"/>
            </a:solidFill>
          </p:spPr>
          <p:txBody>
            <a:bodyPr/>
            <a:lstStyle/>
            <a:p>
              <a:endParaRPr lang="el-GR"/>
            </a:p>
          </p:txBody>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EF5E7"/>
            </a:solidFill>
          </p:spPr>
          <p:txBody>
            <a:bodyPr/>
            <a:lstStyle/>
            <a:p>
              <a:endParaRPr lang="el-GR"/>
            </a:p>
          </p:txBody>
        </p:sp>
      </p:grpSp>
      <p:grpSp>
        <p:nvGrpSpPr>
          <p:cNvPr id="6" name="Group 6"/>
          <p:cNvGrpSpPr/>
          <p:nvPr/>
        </p:nvGrpSpPr>
        <p:grpSpPr>
          <a:xfrm>
            <a:off x="11430000" y="0"/>
            <a:ext cx="6858000" cy="10287000"/>
            <a:chOff x="0" y="0"/>
            <a:chExt cx="9144000" cy="13716000"/>
          </a:xfrm>
        </p:grpSpPr>
        <p:sp>
          <p:nvSpPr>
            <p:cNvPr id="7" name="Freeform 7"/>
            <p:cNvSpPr/>
            <p:nvPr/>
          </p:nvSpPr>
          <p:spPr>
            <a:xfrm>
              <a:off x="0" y="0"/>
              <a:ext cx="9144000" cy="13716000"/>
            </a:xfrm>
            <a:custGeom>
              <a:avLst/>
              <a:gdLst/>
              <a:ahLst/>
              <a:cxnLst/>
              <a:rect l="l" t="t" r="r" b="b"/>
              <a:pathLst>
                <a:path w="9144000" h="13716000">
                  <a:moveTo>
                    <a:pt x="0" y="0"/>
                  </a:moveTo>
                  <a:lnTo>
                    <a:pt x="9144000" y="0"/>
                  </a:lnTo>
                  <a:lnTo>
                    <a:pt x="9144000" y="13716000"/>
                  </a:lnTo>
                  <a:lnTo>
                    <a:pt x="0" y="13716000"/>
                  </a:lnTo>
                  <a:lnTo>
                    <a:pt x="0" y="0"/>
                  </a:lnTo>
                  <a:close/>
                </a:path>
              </a:pathLst>
            </a:custGeom>
            <a:blipFill>
              <a:blip r:embed="rId2"/>
              <a:stretch>
                <a:fillRect l="-7093" r="-7093"/>
              </a:stretch>
            </a:blipFill>
          </p:spPr>
          <p:txBody>
            <a:bodyPr/>
            <a:lstStyle/>
            <a:p>
              <a:endParaRPr lang="el-GR"/>
            </a:p>
          </p:txBody>
        </p:sp>
      </p:grpSp>
      <p:grpSp>
        <p:nvGrpSpPr>
          <p:cNvPr id="8" name="Group 8"/>
          <p:cNvGrpSpPr/>
          <p:nvPr/>
        </p:nvGrpSpPr>
        <p:grpSpPr>
          <a:xfrm>
            <a:off x="933152" y="1741140"/>
            <a:ext cx="9563695" cy="1807964"/>
            <a:chOff x="0" y="0"/>
            <a:chExt cx="12751593" cy="2410618"/>
          </a:xfrm>
        </p:grpSpPr>
        <p:sp>
          <p:nvSpPr>
            <p:cNvPr id="9" name="Freeform 9"/>
            <p:cNvSpPr/>
            <p:nvPr/>
          </p:nvSpPr>
          <p:spPr>
            <a:xfrm>
              <a:off x="19050" y="19050"/>
              <a:ext cx="12713462" cy="2372487"/>
            </a:xfrm>
            <a:custGeom>
              <a:avLst/>
              <a:gdLst/>
              <a:ahLst/>
              <a:cxnLst/>
              <a:rect l="l" t="t" r="r" b="b"/>
              <a:pathLst>
                <a:path w="12713462" h="2372487">
                  <a:moveTo>
                    <a:pt x="0" y="47371"/>
                  </a:moveTo>
                  <a:cubicBezTo>
                    <a:pt x="0" y="21209"/>
                    <a:pt x="21463" y="0"/>
                    <a:pt x="48006" y="0"/>
                  </a:cubicBezTo>
                  <a:lnTo>
                    <a:pt x="12665456" y="0"/>
                  </a:lnTo>
                  <a:cubicBezTo>
                    <a:pt x="12691999" y="0"/>
                    <a:pt x="12713462" y="21209"/>
                    <a:pt x="12713462" y="47371"/>
                  </a:cubicBezTo>
                  <a:lnTo>
                    <a:pt x="12713462" y="2325116"/>
                  </a:lnTo>
                  <a:cubicBezTo>
                    <a:pt x="12713462" y="2351278"/>
                    <a:pt x="12691999" y="2372487"/>
                    <a:pt x="12665456" y="2372487"/>
                  </a:cubicBezTo>
                  <a:lnTo>
                    <a:pt x="48006" y="2372487"/>
                  </a:lnTo>
                  <a:cubicBezTo>
                    <a:pt x="21463" y="2372487"/>
                    <a:pt x="0" y="2351278"/>
                    <a:pt x="0" y="2325116"/>
                  </a:cubicBezTo>
                  <a:close/>
                </a:path>
              </a:pathLst>
            </a:custGeom>
            <a:solidFill>
              <a:srgbClr val="FEF5E7"/>
            </a:solidFill>
          </p:spPr>
          <p:txBody>
            <a:bodyPr/>
            <a:lstStyle/>
            <a:p>
              <a:endParaRPr lang="el-GR"/>
            </a:p>
          </p:txBody>
        </p:sp>
        <p:sp>
          <p:nvSpPr>
            <p:cNvPr id="10" name="Freeform 10"/>
            <p:cNvSpPr/>
            <p:nvPr/>
          </p:nvSpPr>
          <p:spPr>
            <a:xfrm>
              <a:off x="0" y="0"/>
              <a:ext cx="12751562" cy="2410587"/>
            </a:xfrm>
            <a:custGeom>
              <a:avLst/>
              <a:gdLst/>
              <a:ahLst/>
              <a:cxnLst/>
              <a:rect l="l" t="t" r="r" b="b"/>
              <a:pathLst>
                <a:path w="12751562" h="2410587">
                  <a:moveTo>
                    <a:pt x="0" y="66421"/>
                  </a:moveTo>
                  <a:cubicBezTo>
                    <a:pt x="0" y="29464"/>
                    <a:pt x="30226" y="0"/>
                    <a:pt x="67056" y="0"/>
                  </a:cubicBezTo>
                  <a:lnTo>
                    <a:pt x="12684506" y="0"/>
                  </a:lnTo>
                  <a:lnTo>
                    <a:pt x="12684506" y="19050"/>
                  </a:lnTo>
                  <a:lnTo>
                    <a:pt x="12684506" y="0"/>
                  </a:lnTo>
                  <a:cubicBezTo>
                    <a:pt x="12721336" y="0"/>
                    <a:pt x="12751562" y="29464"/>
                    <a:pt x="12751562" y="66421"/>
                  </a:cubicBezTo>
                  <a:lnTo>
                    <a:pt x="12732512" y="66421"/>
                  </a:lnTo>
                  <a:lnTo>
                    <a:pt x="12751562" y="66421"/>
                  </a:lnTo>
                  <a:lnTo>
                    <a:pt x="12751562" y="2344166"/>
                  </a:lnTo>
                  <a:lnTo>
                    <a:pt x="12732512" y="2344166"/>
                  </a:lnTo>
                  <a:lnTo>
                    <a:pt x="12751562" y="2344166"/>
                  </a:lnTo>
                  <a:cubicBezTo>
                    <a:pt x="12751562" y="2381123"/>
                    <a:pt x="12721336" y="2410587"/>
                    <a:pt x="12684506" y="2410587"/>
                  </a:cubicBezTo>
                  <a:lnTo>
                    <a:pt x="12684506" y="2391537"/>
                  </a:lnTo>
                  <a:lnTo>
                    <a:pt x="12684506" y="2410587"/>
                  </a:lnTo>
                  <a:lnTo>
                    <a:pt x="67056" y="2410587"/>
                  </a:lnTo>
                  <a:lnTo>
                    <a:pt x="67056" y="2391537"/>
                  </a:lnTo>
                  <a:lnTo>
                    <a:pt x="67056" y="2410587"/>
                  </a:lnTo>
                  <a:cubicBezTo>
                    <a:pt x="30226" y="2410587"/>
                    <a:pt x="0" y="2381123"/>
                    <a:pt x="0" y="2344166"/>
                  </a:cubicBezTo>
                  <a:lnTo>
                    <a:pt x="0" y="66421"/>
                  </a:lnTo>
                  <a:lnTo>
                    <a:pt x="19050" y="66421"/>
                  </a:lnTo>
                  <a:lnTo>
                    <a:pt x="0" y="66421"/>
                  </a:lnTo>
                  <a:moveTo>
                    <a:pt x="38100" y="66421"/>
                  </a:moveTo>
                  <a:lnTo>
                    <a:pt x="38100" y="2344166"/>
                  </a:lnTo>
                  <a:lnTo>
                    <a:pt x="19050" y="2344166"/>
                  </a:lnTo>
                  <a:lnTo>
                    <a:pt x="38100" y="2344166"/>
                  </a:lnTo>
                  <a:cubicBezTo>
                    <a:pt x="38100" y="2359533"/>
                    <a:pt x="50800" y="2372487"/>
                    <a:pt x="67056" y="2372487"/>
                  </a:cubicBezTo>
                  <a:lnTo>
                    <a:pt x="12684506" y="2372487"/>
                  </a:lnTo>
                  <a:cubicBezTo>
                    <a:pt x="12700762" y="2372487"/>
                    <a:pt x="12713462" y="2359533"/>
                    <a:pt x="12713462" y="2344166"/>
                  </a:cubicBezTo>
                  <a:lnTo>
                    <a:pt x="12713462" y="66421"/>
                  </a:lnTo>
                  <a:cubicBezTo>
                    <a:pt x="12713462" y="51054"/>
                    <a:pt x="12700762" y="38100"/>
                    <a:pt x="12684506" y="38100"/>
                  </a:cubicBezTo>
                  <a:lnTo>
                    <a:pt x="67056" y="38100"/>
                  </a:lnTo>
                  <a:lnTo>
                    <a:pt x="67056" y="19050"/>
                  </a:lnTo>
                  <a:lnTo>
                    <a:pt x="67056" y="38100"/>
                  </a:lnTo>
                  <a:cubicBezTo>
                    <a:pt x="50800" y="38100"/>
                    <a:pt x="38100" y="51054"/>
                    <a:pt x="38100" y="66421"/>
                  </a:cubicBezTo>
                  <a:close/>
                </a:path>
              </a:pathLst>
            </a:custGeom>
            <a:solidFill>
              <a:srgbClr val="D9CDBA"/>
            </a:solidFill>
          </p:spPr>
          <p:txBody>
            <a:bodyPr/>
            <a:lstStyle/>
            <a:p>
              <a:endParaRPr lang="el-GR"/>
            </a:p>
          </p:txBody>
        </p:sp>
      </p:grpSp>
      <p:grpSp>
        <p:nvGrpSpPr>
          <p:cNvPr id="11" name="Group 11"/>
          <p:cNvGrpSpPr/>
          <p:nvPr/>
        </p:nvGrpSpPr>
        <p:grpSpPr>
          <a:xfrm>
            <a:off x="976015" y="1784003"/>
            <a:ext cx="947440" cy="1722239"/>
            <a:chOff x="0" y="0"/>
            <a:chExt cx="1263253" cy="2296318"/>
          </a:xfrm>
        </p:grpSpPr>
        <p:sp>
          <p:nvSpPr>
            <p:cNvPr id="12" name="Freeform 12"/>
            <p:cNvSpPr/>
            <p:nvPr/>
          </p:nvSpPr>
          <p:spPr>
            <a:xfrm>
              <a:off x="0" y="0"/>
              <a:ext cx="1263269" cy="2296287"/>
            </a:xfrm>
            <a:custGeom>
              <a:avLst/>
              <a:gdLst/>
              <a:ahLst/>
              <a:cxnLst/>
              <a:rect l="l" t="t" r="r" b="b"/>
              <a:pathLst>
                <a:path w="1263269" h="2296287">
                  <a:moveTo>
                    <a:pt x="0" y="1651"/>
                  </a:moveTo>
                  <a:cubicBezTo>
                    <a:pt x="0" y="762"/>
                    <a:pt x="762" y="0"/>
                    <a:pt x="1651" y="0"/>
                  </a:cubicBezTo>
                  <a:lnTo>
                    <a:pt x="1261618" y="0"/>
                  </a:lnTo>
                  <a:cubicBezTo>
                    <a:pt x="1262507" y="0"/>
                    <a:pt x="1263269" y="762"/>
                    <a:pt x="1263269" y="1651"/>
                  </a:cubicBezTo>
                  <a:lnTo>
                    <a:pt x="1263269" y="2294636"/>
                  </a:lnTo>
                  <a:cubicBezTo>
                    <a:pt x="1263269" y="2295525"/>
                    <a:pt x="1262507" y="2296287"/>
                    <a:pt x="1261618" y="2296287"/>
                  </a:cubicBezTo>
                  <a:lnTo>
                    <a:pt x="1651" y="2296287"/>
                  </a:lnTo>
                  <a:cubicBezTo>
                    <a:pt x="762" y="2296287"/>
                    <a:pt x="0" y="2295525"/>
                    <a:pt x="0" y="2294636"/>
                  </a:cubicBezTo>
                  <a:close/>
                </a:path>
              </a:pathLst>
            </a:custGeom>
            <a:solidFill>
              <a:srgbClr val="F3E7D4"/>
            </a:solidFill>
          </p:spPr>
          <p:txBody>
            <a:bodyPr/>
            <a:lstStyle/>
            <a:p>
              <a:endParaRPr lang="el-GR"/>
            </a:p>
          </p:txBody>
        </p:sp>
      </p:grpSp>
      <p:grpSp>
        <p:nvGrpSpPr>
          <p:cNvPr id="13" name="Group 13"/>
          <p:cNvGrpSpPr/>
          <p:nvPr/>
        </p:nvGrpSpPr>
        <p:grpSpPr>
          <a:xfrm>
            <a:off x="933152" y="3757315"/>
            <a:ext cx="9563695" cy="1807964"/>
            <a:chOff x="0" y="0"/>
            <a:chExt cx="12751593" cy="2410618"/>
          </a:xfrm>
        </p:grpSpPr>
        <p:sp>
          <p:nvSpPr>
            <p:cNvPr id="14" name="Freeform 14"/>
            <p:cNvSpPr/>
            <p:nvPr/>
          </p:nvSpPr>
          <p:spPr>
            <a:xfrm>
              <a:off x="19050" y="19050"/>
              <a:ext cx="12713462" cy="2372487"/>
            </a:xfrm>
            <a:custGeom>
              <a:avLst/>
              <a:gdLst/>
              <a:ahLst/>
              <a:cxnLst/>
              <a:rect l="l" t="t" r="r" b="b"/>
              <a:pathLst>
                <a:path w="12713462" h="2372487">
                  <a:moveTo>
                    <a:pt x="0" y="47371"/>
                  </a:moveTo>
                  <a:cubicBezTo>
                    <a:pt x="0" y="21209"/>
                    <a:pt x="21463" y="0"/>
                    <a:pt x="48006" y="0"/>
                  </a:cubicBezTo>
                  <a:lnTo>
                    <a:pt x="12665456" y="0"/>
                  </a:lnTo>
                  <a:cubicBezTo>
                    <a:pt x="12691999" y="0"/>
                    <a:pt x="12713462" y="21209"/>
                    <a:pt x="12713462" y="47371"/>
                  </a:cubicBezTo>
                  <a:lnTo>
                    <a:pt x="12713462" y="2325116"/>
                  </a:lnTo>
                  <a:cubicBezTo>
                    <a:pt x="12713462" y="2351278"/>
                    <a:pt x="12691999" y="2372487"/>
                    <a:pt x="12665456" y="2372487"/>
                  </a:cubicBezTo>
                  <a:lnTo>
                    <a:pt x="48006" y="2372487"/>
                  </a:lnTo>
                  <a:cubicBezTo>
                    <a:pt x="21463" y="2372487"/>
                    <a:pt x="0" y="2351278"/>
                    <a:pt x="0" y="2325116"/>
                  </a:cubicBezTo>
                  <a:close/>
                </a:path>
              </a:pathLst>
            </a:custGeom>
            <a:solidFill>
              <a:srgbClr val="FEF5E7"/>
            </a:solidFill>
          </p:spPr>
          <p:txBody>
            <a:bodyPr/>
            <a:lstStyle/>
            <a:p>
              <a:endParaRPr lang="el-GR"/>
            </a:p>
          </p:txBody>
        </p:sp>
        <p:sp>
          <p:nvSpPr>
            <p:cNvPr id="15" name="Freeform 15"/>
            <p:cNvSpPr/>
            <p:nvPr/>
          </p:nvSpPr>
          <p:spPr>
            <a:xfrm>
              <a:off x="0" y="0"/>
              <a:ext cx="12751562" cy="2410587"/>
            </a:xfrm>
            <a:custGeom>
              <a:avLst/>
              <a:gdLst/>
              <a:ahLst/>
              <a:cxnLst/>
              <a:rect l="l" t="t" r="r" b="b"/>
              <a:pathLst>
                <a:path w="12751562" h="2410587">
                  <a:moveTo>
                    <a:pt x="0" y="66421"/>
                  </a:moveTo>
                  <a:cubicBezTo>
                    <a:pt x="0" y="29464"/>
                    <a:pt x="30226" y="0"/>
                    <a:pt x="67056" y="0"/>
                  </a:cubicBezTo>
                  <a:lnTo>
                    <a:pt x="12684506" y="0"/>
                  </a:lnTo>
                  <a:lnTo>
                    <a:pt x="12684506" y="19050"/>
                  </a:lnTo>
                  <a:lnTo>
                    <a:pt x="12684506" y="0"/>
                  </a:lnTo>
                  <a:cubicBezTo>
                    <a:pt x="12721336" y="0"/>
                    <a:pt x="12751562" y="29464"/>
                    <a:pt x="12751562" y="66421"/>
                  </a:cubicBezTo>
                  <a:lnTo>
                    <a:pt x="12732512" y="66421"/>
                  </a:lnTo>
                  <a:lnTo>
                    <a:pt x="12751562" y="66421"/>
                  </a:lnTo>
                  <a:lnTo>
                    <a:pt x="12751562" y="2344166"/>
                  </a:lnTo>
                  <a:lnTo>
                    <a:pt x="12732512" y="2344166"/>
                  </a:lnTo>
                  <a:lnTo>
                    <a:pt x="12751562" y="2344166"/>
                  </a:lnTo>
                  <a:cubicBezTo>
                    <a:pt x="12751562" y="2381123"/>
                    <a:pt x="12721336" y="2410587"/>
                    <a:pt x="12684506" y="2410587"/>
                  </a:cubicBezTo>
                  <a:lnTo>
                    <a:pt x="12684506" y="2391537"/>
                  </a:lnTo>
                  <a:lnTo>
                    <a:pt x="12684506" y="2410587"/>
                  </a:lnTo>
                  <a:lnTo>
                    <a:pt x="67056" y="2410587"/>
                  </a:lnTo>
                  <a:lnTo>
                    <a:pt x="67056" y="2391537"/>
                  </a:lnTo>
                  <a:lnTo>
                    <a:pt x="67056" y="2410587"/>
                  </a:lnTo>
                  <a:cubicBezTo>
                    <a:pt x="30226" y="2410587"/>
                    <a:pt x="0" y="2381123"/>
                    <a:pt x="0" y="2344166"/>
                  </a:cubicBezTo>
                  <a:lnTo>
                    <a:pt x="0" y="66421"/>
                  </a:lnTo>
                  <a:lnTo>
                    <a:pt x="19050" y="66421"/>
                  </a:lnTo>
                  <a:lnTo>
                    <a:pt x="0" y="66421"/>
                  </a:lnTo>
                  <a:moveTo>
                    <a:pt x="38100" y="66421"/>
                  </a:moveTo>
                  <a:lnTo>
                    <a:pt x="38100" y="2344166"/>
                  </a:lnTo>
                  <a:lnTo>
                    <a:pt x="19050" y="2344166"/>
                  </a:lnTo>
                  <a:lnTo>
                    <a:pt x="38100" y="2344166"/>
                  </a:lnTo>
                  <a:cubicBezTo>
                    <a:pt x="38100" y="2359533"/>
                    <a:pt x="50800" y="2372487"/>
                    <a:pt x="67056" y="2372487"/>
                  </a:cubicBezTo>
                  <a:lnTo>
                    <a:pt x="12684506" y="2372487"/>
                  </a:lnTo>
                  <a:cubicBezTo>
                    <a:pt x="12700762" y="2372487"/>
                    <a:pt x="12713462" y="2359533"/>
                    <a:pt x="12713462" y="2344166"/>
                  </a:cubicBezTo>
                  <a:lnTo>
                    <a:pt x="12713462" y="66421"/>
                  </a:lnTo>
                  <a:cubicBezTo>
                    <a:pt x="12713462" y="51054"/>
                    <a:pt x="12700762" y="38100"/>
                    <a:pt x="12684506" y="38100"/>
                  </a:cubicBezTo>
                  <a:lnTo>
                    <a:pt x="67056" y="38100"/>
                  </a:lnTo>
                  <a:lnTo>
                    <a:pt x="67056" y="19050"/>
                  </a:lnTo>
                  <a:lnTo>
                    <a:pt x="67056" y="38100"/>
                  </a:lnTo>
                  <a:cubicBezTo>
                    <a:pt x="50800" y="38100"/>
                    <a:pt x="38100" y="51054"/>
                    <a:pt x="38100" y="66421"/>
                  </a:cubicBezTo>
                  <a:close/>
                </a:path>
              </a:pathLst>
            </a:custGeom>
            <a:solidFill>
              <a:srgbClr val="D9CDBA"/>
            </a:solidFill>
          </p:spPr>
          <p:txBody>
            <a:bodyPr/>
            <a:lstStyle/>
            <a:p>
              <a:endParaRPr lang="el-GR"/>
            </a:p>
          </p:txBody>
        </p:sp>
      </p:grpSp>
      <p:grpSp>
        <p:nvGrpSpPr>
          <p:cNvPr id="16" name="Group 16"/>
          <p:cNvGrpSpPr/>
          <p:nvPr/>
        </p:nvGrpSpPr>
        <p:grpSpPr>
          <a:xfrm>
            <a:off x="976015" y="3800177"/>
            <a:ext cx="947440" cy="1722239"/>
            <a:chOff x="0" y="0"/>
            <a:chExt cx="1263253" cy="2296318"/>
          </a:xfrm>
        </p:grpSpPr>
        <p:sp>
          <p:nvSpPr>
            <p:cNvPr id="17" name="Freeform 17"/>
            <p:cNvSpPr/>
            <p:nvPr/>
          </p:nvSpPr>
          <p:spPr>
            <a:xfrm>
              <a:off x="0" y="0"/>
              <a:ext cx="1263269" cy="2296287"/>
            </a:xfrm>
            <a:custGeom>
              <a:avLst/>
              <a:gdLst/>
              <a:ahLst/>
              <a:cxnLst/>
              <a:rect l="l" t="t" r="r" b="b"/>
              <a:pathLst>
                <a:path w="1263269" h="2296287">
                  <a:moveTo>
                    <a:pt x="0" y="1651"/>
                  </a:moveTo>
                  <a:cubicBezTo>
                    <a:pt x="0" y="762"/>
                    <a:pt x="762" y="0"/>
                    <a:pt x="1651" y="0"/>
                  </a:cubicBezTo>
                  <a:lnTo>
                    <a:pt x="1261618" y="0"/>
                  </a:lnTo>
                  <a:cubicBezTo>
                    <a:pt x="1262507" y="0"/>
                    <a:pt x="1263269" y="762"/>
                    <a:pt x="1263269" y="1651"/>
                  </a:cubicBezTo>
                  <a:lnTo>
                    <a:pt x="1263269" y="2294636"/>
                  </a:lnTo>
                  <a:cubicBezTo>
                    <a:pt x="1263269" y="2295525"/>
                    <a:pt x="1262507" y="2296287"/>
                    <a:pt x="1261618" y="2296287"/>
                  </a:cubicBezTo>
                  <a:lnTo>
                    <a:pt x="1651" y="2296287"/>
                  </a:lnTo>
                  <a:cubicBezTo>
                    <a:pt x="762" y="2296287"/>
                    <a:pt x="0" y="2295525"/>
                    <a:pt x="0" y="2294636"/>
                  </a:cubicBezTo>
                  <a:close/>
                </a:path>
              </a:pathLst>
            </a:custGeom>
            <a:solidFill>
              <a:srgbClr val="F3E7D4"/>
            </a:solidFill>
          </p:spPr>
          <p:txBody>
            <a:bodyPr/>
            <a:lstStyle/>
            <a:p>
              <a:endParaRPr lang="el-GR"/>
            </a:p>
          </p:txBody>
        </p:sp>
      </p:grpSp>
      <p:grpSp>
        <p:nvGrpSpPr>
          <p:cNvPr id="18" name="Group 18"/>
          <p:cNvGrpSpPr/>
          <p:nvPr/>
        </p:nvGrpSpPr>
        <p:grpSpPr>
          <a:xfrm>
            <a:off x="933152" y="5773490"/>
            <a:ext cx="9563695" cy="1807964"/>
            <a:chOff x="0" y="0"/>
            <a:chExt cx="12751593" cy="2410618"/>
          </a:xfrm>
        </p:grpSpPr>
        <p:sp>
          <p:nvSpPr>
            <p:cNvPr id="19" name="Freeform 19"/>
            <p:cNvSpPr/>
            <p:nvPr/>
          </p:nvSpPr>
          <p:spPr>
            <a:xfrm>
              <a:off x="19050" y="19050"/>
              <a:ext cx="12713462" cy="2372487"/>
            </a:xfrm>
            <a:custGeom>
              <a:avLst/>
              <a:gdLst/>
              <a:ahLst/>
              <a:cxnLst/>
              <a:rect l="l" t="t" r="r" b="b"/>
              <a:pathLst>
                <a:path w="12713462" h="2372487">
                  <a:moveTo>
                    <a:pt x="0" y="47371"/>
                  </a:moveTo>
                  <a:cubicBezTo>
                    <a:pt x="0" y="21209"/>
                    <a:pt x="21463" y="0"/>
                    <a:pt x="48006" y="0"/>
                  </a:cubicBezTo>
                  <a:lnTo>
                    <a:pt x="12665456" y="0"/>
                  </a:lnTo>
                  <a:cubicBezTo>
                    <a:pt x="12691999" y="0"/>
                    <a:pt x="12713462" y="21209"/>
                    <a:pt x="12713462" y="47371"/>
                  </a:cubicBezTo>
                  <a:lnTo>
                    <a:pt x="12713462" y="2325116"/>
                  </a:lnTo>
                  <a:cubicBezTo>
                    <a:pt x="12713462" y="2351278"/>
                    <a:pt x="12691999" y="2372487"/>
                    <a:pt x="12665456" y="2372487"/>
                  </a:cubicBezTo>
                  <a:lnTo>
                    <a:pt x="48006" y="2372487"/>
                  </a:lnTo>
                  <a:cubicBezTo>
                    <a:pt x="21463" y="2372487"/>
                    <a:pt x="0" y="2351278"/>
                    <a:pt x="0" y="2325116"/>
                  </a:cubicBezTo>
                  <a:close/>
                </a:path>
              </a:pathLst>
            </a:custGeom>
            <a:solidFill>
              <a:srgbClr val="FEF5E7"/>
            </a:solidFill>
          </p:spPr>
          <p:txBody>
            <a:bodyPr/>
            <a:lstStyle/>
            <a:p>
              <a:endParaRPr lang="el-GR"/>
            </a:p>
          </p:txBody>
        </p:sp>
        <p:sp>
          <p:nvSpPr>
            <p:cNvPr id="20" name="Freeform 20"/>
            <p:cNvSpPr/>
            <p:nvPr/>
          </p:nvSpPr>
          <p:spPr>
            <a:xfrm>
              <a:off x="0" y="0"/>
              <a:ext cx="12751562" cy="2410587"/>
            </a:xfrm>
            <a:custGeom>
              <a:avLst/>
              <a:gdLst/>
              <a:ahLst/>
              <a:cxnLst/>
              <a:rect l="l" t="t" r="r" b="b"/>
              <a:pathLst>
                <a:path w="12751562" h="2410587">
                  <a:moveTo>
                    <a:pt x="0" y="66421"/>
                  </a:moveTo>
                  <a:cubicBezTo>
                    <a:pt x="0" y="29464"/>
                    <a:pt x="30226" y="0"/>
                    <a:pt x="67056" y="0"/>
                  </a:cubicBezTo>
                  <a:lnTo>
                    <a:pt x="12684506" y="0"/>
                  </a:lnTo>
                  <a:lnTo>
                    <a:pt x="12684506" y="19050"/>
                  </a:lnTo>
                  <a:lnTo>
                    <a:pt x="12684506" y="0"/>
                  </a:lnTo>
                  <a:cubicBezTo>
                    <a:pt x="12721336" y="0"/>
                    <a:pt x="12751562" y="29464"/>
                    <a:pt x="12751562" y="66421"/>
                  </a:cubicBezTo>
                  <a:lnTo>
                    <a:pt x="12732512" y="66421"/>
                  </a:lnTo>
                  <a:lnTo>
                    <a:pt x="12751562" y="66421"/>
                  </a:lnTo>
                  <a:lnTo>
                    <a:pt x="12751562" y="2344166"/>
                  </a:lnTo>
                  <a:lnTo>
                    <a:pt x="12732512" y="2344166"/>
                  </a:lnTo>
                  <a:lnTo>
                    <a:pt x="12751562" y="2344166"/>
                  </a:lnTo>
                  <a:cubicBezTo>
                    <a:pt x="12751562" y="2381123"/>
                    <a:pt x="12721336" y="2410587"/>
                    <a:pt x="12684506" y="2410587"/>
                  </a:cubicBezTo>
                  <a:lnTo>
                    <a:pt x="12684506" y="2391537"/>
                  </a:lnTo>
                  <a:lnTo>
                    <a:pt x="12684506" y="2410587"/>
                  </a:lnTo>
                  <a:lnTo>
                    <a:pt x="67056" y="2410587"/>
                  </a:lnTo>
                  <a:lnTo>
                    <a:pt x="67056" y="2391537"/>
                  </a:lnTo>
                  <a:lnTo>
                    <a:pt x="67056" y="2410587"/>
                  </a:lnTo>
                  <a:cubicBezTo>
                    <a:pt x="30226" y="2410587"/>
                    <a:pt x="0" y="2381123"/>
                    <a:pt x="0" y="2344166"/>
                  </a:cubicBezTo>
                  <a:lnTo>
                    <a:pt x="0" y="66421"/>
                  </a:lnTo>
                  <a:lnTo>
                    <a:pt x="19050" y="66421"/>
                  </a:lnTo>
                  <a:lnTo>
                    <a:pt x="0" y="66421"/>
                  </a:lnTo>
                  <a:moveTo>
                    <a:pt x="38100" y="66421"/>
                  </a:moveTo>
                  <a:lnTo>
                    <a:pt x="38100" y="2344166"/>
                  </a:lnTo>
                  <a:lnTo>
                    <a:pt x="19050" y="2344166"/>
                  </a:lnTo>
                  <a:lnTo>
                    <a:pt x="38100" y="2344166"/>
                  </a:lnTo>
                  <a:cubicBezTo>
                    <a:pt x="38100" y="2359533"/>
                    <a:pt x="50800" y="2372487"/>
                    <a:pt x="67056" y="2372487"/>
                  </a:cubicBezTo>
                  <a:lnTo>
                    <a:pt x="12684506" y="2372487"/>
                  </a:lnTo>
                  <a:cubicBezTo>
                    <a:pt x="12700762" y="2372487"/>
                    <a:pt x="12713462" y="2359533"/>
                    <a:pt x="12713462" y="2344166"/>
                  </a:cubicBezTo>
                  <a:lnTo>
                    <a:pt x="12713462" y="66421"/>
                  </a:lnTo>
                  <a:cubicBezTo>
                    <a:pt x="12713462" y="51054"/>
                    <a:pt x="12700762" y="38100"/>
                    <a:pt x="12684506" y="38100"/>
                  </a:cubicBezTo>
                  <a:lnTo>
                    <a:pt x="67056" y="38100"/>
                  </a:lnTo>
                  <a:lnTo>
                    <a:pt x="67056" y="19050"/>
                  </a:lnTo>
                  <a:lnTo>
                    <a:pt x="67056" y="38100"/>
                  </a:lnTo>
                  <a:cubicBezTo>
                    <a:pt x="50800" y="38100"/>
                    <a:pt x="38100" y="51054"/>
                    <a:pt x="38100" y="66421"/>
                  </a:cubicBezTo>
                  <a:close/>
                </a:path>
              </a:pathLst>
            </a:custGeom>
            <a:solidFill>
              <a:srgbClr val="D9CDBA"/>
            </a:solidFill>
          </p:spPr>
          <p:txBody>
            <a:bodyPr/>
            <a:lstStyle/>
            <a:p>
              <a:endParaRPr lang="el-GR"/>
            </a:p>
          </p:txBody>
        </p:sp>
      </p:grpSp>
      <p:grpSp>
        <p:nvGrpSpPr>
          <p:cNvPr id="21" name="Group 21"/>
          <p:cNvGrpSpPr/>
          <p:nvPr/>
        </p:nvGrpSpPr>
        <p:grpSpPr>
          <a:xfrm>
            <a:off x="976015" y="5816352"/>
            <a:ext cx="947440" cy="1722239"/>
            <a:chOff x="0" y="0"/>
            <a:chExt cx="1263253" cy="2296318"/>
          </a:xfrm>
        </p:grpSpPr>
        <p:sp>
          <p:nvSpPr>
            <p:cNvPr id="22" name="Freeform 22"/>
            <p:cNvSpPr/>
            <p:nvPr/>
          </p:nvSpPr>
          <p:spPr>
            <a:xfrm>
              <a:off x="0" y="0"/>
              <a:ext cx="1263269" cy="2296287"/>
            </a:xfrm>
            <a:custGeom>
              <a:avLst/>
              <a:gdLst/>
              <a:ahLst/>
              <a:cxnLst/>
              <a:rect l="l" t="t" r="r" b="b"/>
              <a:pathLst>
                <a:path w="1263269" h="2296287">
                  <a:moveTo>
                    <a:pt x="0" y="1651"/>
                  </a:moveTo>
                  <a:cubicBezTo>
                    <a:pt x="0" y="762"/>
                    <a:pt x="762" y="0"/>
                    <a:pt x="1651" y="0"/>
                  </a:cubicBezTo>
                  <a:lnTo>
                    <a:pt x="1261618" y="0"/>
                  </a:lnTo>
                  <a:cubicBezTo>
                    <a:pt x="1262507" y="0"/>
                    <a:pt x="1263269" y="762"/>
                    <a:pt x="1263269" y="1651"/>
                  </a:cubicBezTo>
                  <a:lnTo>
                    <a:pt x="1263269" y="2294636"/>
                  </a:lnTo>
                  <a:cubicBezTo>
                    <a:pt x="1263269" y="2295525"/>
                    <a:pt x="1262507" y="2296287"/>
                    <a:pt x="1261618" y="2296287"/>
                  </a:cubicBezTo>
                  <a:lnTo>
                    <a:pt x="1651" y="2296287"/>
                  </a:lnTo>
                  <a:cubicBezTo>
                    <a:pt x="762" y="2296287"/>
                    <a:pt x="0" y="2295525"/>
                    <a:pt x="0" y="2294636"/>
                  </a:cubicBezTo>
                  <a:close/>
                </a:path>
              </a:pathLst>
            </a:custGeom>
            <a:solidFill>
              <a:srgbClr val="F3E7D4"/>
            </a:solidFill>
          </p:spPr>
          <p:txBody>
            <a:bodyPr/>
            <a:lstStyle/>
            <a:p>
              <a:endParaRPr lang="el-GR"/>
            </a:p>
          </p:txBody>
        </p:sp>
      </p:grpSp>
      <p:grpSp>
        <p:nvGrpSpPr>
          <p:cNvPr id="23" name="Group 23"/>
          <p:cNvGrpSpPr/>
          <p:nvPr/>
        </p:nvGrpSpPr>
        <p:grpSpPr>
          <a:xfrm>
            <a:off x="933153" y="7789664"/>
            <a:ext cx="9563695" cy="2047198"/>
            <a:chOff x="0" y="0"/>
            <a:chExt cx="12751593" cy="2729598"/>
          </a:xfrm>
        </p:grpSpPr>
        <p:sp>
          <p:nvSpPr>
            <p:cNvPr id="24" name="Freeform 24"/>
            <p:cNvSpPr/>
            <p:nvPr/>
          </p:nvSpPr>
          <p:spPr>
            <a:xfrm>
              <a:off x="19050" y="21571"/>
              <a:ext cx="12713462" cy="2686421"/>
            </a:xfrm>
            <a:custGeom>
              <a:avLst/>
              <a:gdLst/>
              <a:ahLst/>
              <a:cxnLst/>
              <a:rect l="l" t="t" r="r" b="b"/>
              <a:pathLst>
                <a:path w="12713462" h="2686421">
                  <a:moveTo>
                    <a:pt x="0" y="53639"/>
                  </a:moveTo>
                  <a:cubicBezTo>
                    <a:pt x="0" y="24015"/>
                    <a:pt x="21463" y="0"/>
                    <a:pt x="48006" y="0"/>
                  </a:cubicBezTo>
                  <a:lnTo>
                    <a:pt x="12665456" y="0"/>
                  </a:lnTo>
                  <a:cubicBezTo>
                    <a:pt x="12691999" y="0"/>
                    <a:pt x="12713462" y="24015"/>
                    <a:pt x="12713462" y="53639"/>
                  </a:cubicBezTo>
                  <a:lnTo>
                    <a:pt x="12713462" y="2632782"/>
                  </a:lnTo>
                  <a:cubicBezTo>
                    <a:pt x="12713462" y="2662405"/>
                    <a:pt x="12691999" y="2686421"/>
                    <a:pt x="12665456" y="2686421"/>
                  </a:cubicBezTo>
                  <a:lnTo>
                    <a:pt x="48006" y="2686421"/>
                  </a:lnTo>
                  <a:cubicBezTo>
                    <a:pt x="21463" y="2686421"/>
                    <a:pt x="0" y="2662405"/>
                    <a:pt x="0" y="2632782"/>
                  </a:cubicBezTo>
                  <a:close/>
                </a:path>
              </a:pathLst>
            </a:custGeom>
            <a:solidFill>
              <a:srgbClr val="FEF5E7"/>
            </a:solidFill>
          </p:spPr>
          <p:txBody>
            <a:bodyPr/>
            <a:lstStyle/>
            <a:p>
              <a:endParaRPr lang="el-GR"/>
            </a:p>
          </p:txBody>
        </p:sp>
        <p:sp>
          <p:nvSpPr>
            <p:cNvPr id="25" name="Freeform 25"/>
            <p:cNvSpPr/>
            <p:nvPr/>
          </p:nvSpPr>
          <p:spPr>
            <a:xfrm>
              <a:off x="0" y="0"/>
              <a:ext cx="12751562" cy="2729562"/>
            </a:xfrm>
            <a:custGeom>
              <a:avLst/>
              <a:gdLst/>
              <a:ahLst/>
              <a:cxnLst/>
              <a:rect l="l" t="t" r="r" b="b"/>
              <a:pathLst>
                <a:path w="12751562" h="2729562">
                  <a:moveTo>
                    <a:pt x="0" y="75210"/>
                  </a:moveTo>
                  <a:cubicBezTo>
                    <a:pt x="0" y="33363"/>
                    <a:pt x="30226" y="0"/>
                    <a:pt x="67056" y="0"/>
                  </a:cubicBezTo>
                  <a:lnTo>
                    <a:pt x="12684506" y="0"/>
                  </a:lnTo>
                  <a:lnTo>
                    <a:pt x="12684506" y="21571"/>
                  </a:lnTo>
                  <a:lnTo>
                    <a:pt x="12684506" y="0"/>
                  </a:lnTo>
                  <a:cubicBezTo>
                    <a:pt x="12721336" y="0"/>
                    <a:pt x="12751562" y="33363"/>
                    <a:pt x="12751562" y="75210"/>
                  </a:cubicBezTo>
                  <a:lnTo>
                    <a:pt x="12732512" y="75210"/>
                  </a:lnTo>
                  <a:lnTo>
                    <a:pt x="12751562" y="75210"/>
                  </a:lnTo>
                  <a:lnTo>
                    <a:pt x="12751562" y="2654353"/>
                  </a:lnTo>
                  <a:lnTo>
                    <a:pt x="12732512" y="2654353"/>
                  </a:lnTo>
                  <a:lnTo>
                    <a:pt x="12751562" y="2654353"/>
                  </a:lnTo>
                  <a:cubicBezTo>
                    <a:pt x="12751562" y="2696200"/>
                    <a:pt x="12721336" y="2729562"/>
                    <a:pt x="12684506" y="2729562"/>
                  </a:cubicBezTo>
                  <a:lnTo>
                    <a:pt x="12684506" y="2707992"/>
                  </a:lnTo>
                  <a:lnTo>
                    <a:pt x="12684506" y="2729562"/>
                  </a:lnTo>
                  <a:lnTo>
                    <a:pt x="67056" y="2729562"/>
                  </a:lnTo>
                  <a:lnTo>
                    <a:pt x="67056" y="2707992"/>
                  </a:lnTo>
                  <a:lnTo>
                    <a:pt x="67056" y="2729562"/>
                  </a:lnTo>
                  <a:cubicBezTo>
                    <a:pt x="30226" y="2729562"/>
                    <a:pt x="0" y="2696200"/>
                    <a:pt x="0" y="2654353"/>
                  </a:cubicBezTo>
                  <a:lnTo>
                    <a:pt x="0" y="75210"/>
                  </a:lnTo>
                  <a:lnTo>
                    <a:pt x="19050" y="75210"/>
                  </a:lnTo>
                  <a:lnTo>
                    <a:pt x="0" y="75210"/>
                  </a:lnTo>
                  <a:moveTo>
                    <a:pt x="38100" y="75210"/>
                  </a:moveTo>
                  <a:lnTo>
                    <a:pt x="38100" y="2654353"/>
                  </a:lnTo>
                  <a:lnTo>
                    <a:pt x="19050" y="2654353"/>
                  </a:lnTo>
                  <a:lnTo>
                    <a:pt x="38100" y="2654353"/>
                  </a:lnTo>
                  <a:cubicBezTo>
                    <a:pt x="38100" y="2671753"/>
                    <a:pt x="50800" y="2686421"/>
                    <a:pt x="67056" y="2686421"/>
                  </a:cubicBezTo>
                  <a:lnTo>
                    <a:pt x="12684506" y="2686421"/>
                  </a:lnTo>
                  <a:cubicBezTo>
                    <a:pt x="12700762" y="2686421"/>
                    <a:pt x="12713462" y="2671753"/>
                    <a:pt x="12713462" y="2654353"/>
                  </a:cubicBezTo>
                  <a:lnTo>
                    <a:pt x="12713462" y="75210"/>
                  </a:lnTo>
                  <a:cubicBezTo>
                    <a:pt x="12713462" y="57810"/>
                    <a:pt x="12700762" y="43141"/>
                    <a:pt x="12684506" y="43141"/>
                  </a:cubicBezTo>
                  <a:lnTo>
                    <a:pt x="67056" y="43141"/>
                  </a:lnTo>
                  <a:lnTo>
                    <a:pt x="67056" y="21571"/>
                  </a:lnTo>
                  <a:lnTo>
                    <a:pt x="67056" y="43141"/>
                  </a:lnTo>
                  <a:cubicBezTo>
                    <a:pt x="50800" y="43141"/>
                    <a:pt x="38100" y="57810"/>
                    <a:pt x="38100" y="75210"/>
                  </a:cubicBezTo>
                  <a:close/>
                </a:path>
              </a:pathLst>
            </a:custGeom>
            <a:solidFill>
              <a:srgbClr val="D9CDBA"/>
            </a:solidFill>
          </p:spPr>
          <p:txBody>
            <a:bodyPr/>
            <a:lstStyle/>
            <a:p>
              <a:endParaRPr lang="el-GR"/>
            </a:p>
          </p:txBody>
        </p:sp>
      </p:grpSp>
      <p:grpSp>
        <p:nvGrpSpPr>
          <p:cNvPr id="26" name="Group 26"/>
          <p:cNvGrpSpPr/>
          <p:nvPr/>
        </p:nvGrpSpPr>
        <p:grpSpPr>
          <a:xfrm>
            <a:off x="976015" y="7832526"/>
            <a:ext cx="947440" cy="1722239"/>
            <a:chOff x="0" y="0"/>
            <a:chExt cx="1263253" cy="2296318"/>
          </a:xfrm>
        </p:grpSpPr>
        <p:sp>
          <p:nvSpPr>
            <p:cNvPr id="27" name="Freeform 27"/>
            <p:cNvSpPr/>
            <p:nvPr/>
          </p:nvSpPr>
          <p:spPr>
            <a:xfrm>
              <a:off x="0" y="0"/>
              <a:ext cx="1263269" cy="2296287"/>
            </a:xfrm>
            <a:custGeom>
              <a:avLst/>
              <a:gdLst/>
              <a:ahLst/>
              <a:cxnLst/>
              <a:rect l="l" t="t" r="r" b="b"/>
              <a:pathLst>
                <a:path w="1263269" h="2296287">
                  <a:moveTo>
                    <a:pt x="0" y="1651"/>
                  </a:moveTo>
                  <a:cubicBezTo>
                    <a:pt x="0" y="762"/>
                    <a:pt x="762" y="0"/>
                    <a:pt x="1651" y="0"/>
                  </a:cubicBezTo>
                  <a:lnTo>
                    <a:pt x="1261618" y="0"/>
                  </a:lnTo>
                  <a:cubicBezTo>
                    <a:pt x="1262507" y="0"/>
                    <a:pt x="1263269" y="762"/>
                    <a:pt x="1263269" y="1651"/>
                  </a:cubicBezTo>
                  <a:lnTo>
                    <a:pt x="1263269" y="2294636"/>
                  </a:lnTo>
                  <a:cubicBezTo>
                    <a:pt x="1263269" y="2295525"/>
                    <a:pt x="1262507" y="2296287"/>
                    <a:pt x="1261618" y="2296287"/>
                  </a:cubicBezTo>
                  <a:lnTo>
                    <a:pt x="1651" y="2296287"/>
                  </a:lnTo>
                  <a:cubicBezTo>
                    <a:pt x="762" y="2296287"/>
                    <a:pt x="0" y="2295525"/>
                    <a:pt x="0" y="2294636"/>
                  </a:cubicBezTo>
                  <a:close/>
                </a:path>
              </a:pathLst>
            </a:custGeom>
            <a:solidFill>
              <a:srgbClr val="F3E7D4"/>
            </a:solidFill>
          </p:spPr>
          <p:txBody>
            <a:bodyPr/>
            <a:lstStyle/>
            <a:p>
              <a:endParaRPr lang="el-GR"/>
            </a:p>
          </p:txBody>
        </p:sp>
      </p:grpSp>
      <p:sp>
        <p:nvSpPr>
          <p:cNvPr id="28" name="TextBox 28"/>
          <p:cNvSpPr txBox="1"/>
          <p:nvPr/>
        </p:nvSpPr>
        <p:spPr>
          <a:xfrm>
            <a:off x="1002655" y="632461"/>
            <a:ext cx="8520559" cy="715715"/>
          </a:xfrm>
          <a:prstGeom prst="rect">
            <a:avLst/>
          </a:prstGeom>
        </p:spPr>
        <p:txBody>
          <a:bodyPr lIns="0" tIns="0" rIns="0" bIns="0" rtlCol="0" anchor="t">
            <a:spAutoFit/>
          </a:bodyPr>
          <a:lstStyle/>
          <a:p>
            <a:pPr algn="l">
              <a:lnSpc>
                <a:spcPts val="5437"/>
              </a:lnSpc>
            </a:pPr>
            <a:r>
              <a:rPr lang="en-US" sz="4375" dirty="0">
                <a:solidFill>
                  <a:srgbClr val="38512F"/>
                </a:solidFill>
                <a:latin typeface="Lora"/>
                <a:ea typeface="Lora"/>
                <a:cs typeface="Lora"/>
                <a:sym typeface="Lora"/>
              </a:rPr>
              <a:t>Τα Βα</a:t>
            </a:r>
            <a:r>
              <a:rPr lang="en-US" sz="4375" dirty="0" err="1">
                <a:solidFill>
                  <a:srgbClr val="38512F"/>
                </a:solidFill>
                <a:latin typeface="Lora"/>
                <a:ea typeface="Lora"/>
                <a:cs typeface="Lora"/>
                <a:sym typeface="Lora"/>
              </a:rPr>
              <a:t>σικά</a:t>
            </a:r>
            <a:r>
              <a:rPr lang="en-US" sz="4375" dirty="0">
                <a:solidFill>
                  <a:srgbClr val="38512F"/>
                </a:solidFill>
                <a:latin typeface="Lora"/>
                <a:ea typeface="Lora"/>
                <a:cs typeface="Lora"/>
                <a:sym typeface="Lora"/>
              </a:rPr>
              <a:t> </a:t>
            </a:r>
            <a:r>
              <a:rPr lang="en-US" sz="4375" dirty="0" err="1">
                <a:solidFill>
                  <a:srgbClr val="38512F"/>
                </a:solidFill>
                <a:latin typeface="Lora"/>
                <a:ea typeface="Lora"/>
                <a:cs typeface="Lora"/>
                <a:sym typeface="Lora"/>
              </a:rPr>
              <a:t>Θετικά</a:t>
            </a:r>
            <a:r>
              <a:rPr lang="en-US" sz="4375" dirty="0">
                <a:solidFill>
                  <a:srgbClr val="38512F"/>
                </a:solidFill>
                <a:latin typeface="Lora"/>
                <a:ea typeface="Lora"/>
                <a:cs typeface="Lora"/>
                <a:sym typeface="Lora"/>
              </a:rPr>
              <a:t> </a:t>
            </a:r>
            <a:r>
              <a:rPr lang="en-US" sz="4375" dirty="0" err="1">
                <a:solidFill>
                  <a:srgbClr val="38512F"/>
                </a:solidFill>
                <a:latin typeface="Lora"/>
                <a:ea typeface="Lora"/>
                <a:cs typeface="Lora"/>
                <a:sym typeface="Lora"/>
              </a:rPr>
              <a:t>Συν</a:t>
            </a:r>
            <a:r>
              <a:rPr lang="en-US" sz="4375" dirty="0">
                <a:solidFill>
                  <a:srgbClr val="38512F"/>
                </a:solidFill>
                <a:latin typeface="Lora"/>
                <a:ea typeface="Lora"/>
                <a:cs typeface="Lora"/>
                <a:sym typeface="Lora"/>
              </a:rPr>
              <a:t>αισθήματα</a:t>
            </a:r>
          </a:p>
        </p:txBody>
      </p:sp>
      <p:sp>
        <p:nvSpPr>
          <p:cNvPr id="29" name="TextBox 29"/>
          <p:cNvSpPr txBox="1"/>
          <p:nvPr/>
        </p:nvSpPr>
        <p:spPr>
          <a:xfrm>
            <a:off x="1272034" y="2470696"/>
            <a:ext cx="355253" cy="396479"/>
          </a:xfrm>
          <a:prstGeom prst="rect">
            <a:avLst/>
          </a:prstGeom>
        </p:spPr>
        <p:txBody>
          <a:bodyPr lIns="0" tIns="0" rIns="0" bIns="0" rtlCol="0" anchor="t">
            <a:spAutoFit/>
          </a:bodyPr>
          <a:lstStyle/>
          <a:p>
            <a:pPr algn="l">
              <a:lnSpc>
                <a:spcPts val="2750"/>
              </a:lnSpc>
            </a:pPr>
            <a:r>
              <a:rPr lang="en-US" sz="2750">
                <a:solidFill>
                  <a:srgbClr val="3A3630"/>
                </a:solidFill>
                <a:latin typeface="Lora"/>
                <a:ea typeface="Lora"/>
                <a:cs typeface="Lora"/>
                <a:sym typeface="Lora"/>
              </a:rPr>
              <a:t>1</a:t>
            </a:r>
          </a:p>
        </p:txBody>
      </p:sp>
      <p:sp>
        <p:nvSpPr>
          <p:cNvPr id="30" name="TextBox 30"/>
          <p:cNvSpPr txBox="1"/>
          <p:nvPr/>
        </p:nvSpPr>
        <p:spPr>
          <a:xfrm>
            <a:off x="2160240" y="2020789"/>
            <a:ext cx="2786806" cy="344125"/>
          </a:xfrm>
          <a:prstGeom prst="rect">
            <a:avLst/>
          </a:prstGeom>
        </p:spPr>
        <p:txBody>
          <a:bodyPr lIns="0" tIns="0" rIns="0" bIns="0" rtlCol="0" anchor="t">
            <a:spAutoFit/>
          </a:bodyPr>
          <a:lstStyle/>
          <a:p>
            <a:pPr algn="l">
              <a:lnSpc>
                <a:spcPts val="2810"/>
              </a:lnSpc>
            </a:pPr>
            <a:r>
              <a:rPr lang="en-US" sz="2287" b="1" dirty="0">
                <a:solidFill>
                  <a:srgbClr val="3A3630"/>
                </a:solidFill>
                <a:latin typeface="Lora Bold"/>
                <a:ea typeface="Lora Bold"/>
                <a:cs typeface="Lora Bold"/>
                <a:sym typeface="Lora Bold"/>
              </a:rPr>
              <a:t>Χα</a:t>
            </a:r>
            <a:r>
              <a:rPr lang="en-US" sz="2287" b="1" dirty="0" err="1">
                <a:solidFill>
                  <a:srgbClr val="3A3630"/>
                </a:solidFill>
                <a:latin typeface="Lora Bold"/>
                <a:ea typeface="Lora Bold"/>
                <a:cs typeface="Lora Bold"/>
                <a:sym typeface="Lora Bold"/>
              </a:rPr>
              <a:t>ρά</a:t>
            </a:r>
            <a:endParaRPr lang="en-US" sz="2287" b="1" dirty="0">
              <a:solidFill>
                <a:srgbClr val="3A3630"/>
              </a:solidFill>
              <a:latin typeface="Lora Bold"/>
              <a:ea typeface="Lora Bold"/>
              <a:cs typeface="Lora Bold"/>
              <a:sym typeface="Lora Bold"/>
            </a:endParaRPr>
          </a:p>
        </p:txBody>
      </p:sp>
      <p:sp>
        <p:nvSpPr>
          <p:cNvPr id="31" name="TextBox 31"/>
          <p:cNvSpPr txBox="1"/>
          <p:nvPr/>
        </p:nvSpPr>
        <p:spPr>
          <a:xfrm>
            <a:off x="2160240" y="2435126"/>
            <a:ext cx="8056960" cy="787827"/>
          </a:xfrm>
          <a:prstGeom prst="rect">
            <a:avLst/>
          </a:prstGeom>
        </p:spPr>
        <p:txBody>
          <a:bodyPr lIns="0" tIns="0" rIns="0" bIns="0" rtlCol="0" anchor="t">
            <a:spAutoFit/>
          </a:bodyPr>
          <a:lstStyle/>
          <a:p>
            <a:pPr algn="l">
              <a:lnSpc>
                <a:spcPts val="3261"/>
              </a:lnSpc>
            </a:pPr>
            <a:r>
              <a:rPr lang="en-US" sz="2012" dirty="0" err="1">
                <a:solidFill>
                  <a:srgbClr val="3A3630"/>
                </a:solidFill>
                <a:latin typeface="Source Han Sans JP"/>
                <a:ea typeface="Source Han Sans JP"/>
                <a:cs typeface="Source Han Sans JP"/>
                <a:sym typeface="Source Han Sans JP"/>
              </a:rPr>
              <a:t>Το</a:t>
            </a:r>
            <a:r>
              <a:rPr lang="en-US" sz="2012" dirty="0">
                <a:solidFill>
                  <a:srgbClr val="3A3630"/>
                </a:solidFill>
                <a:latin typeface="Source Han Sans JP"/>
                <a:ea typeface="Source Han Sans JP"/>
                <a:cs typeface="Source Han Sans JP"/>
                <a:sym typeface="Source Han Sans JP"/>
              </a:rPr>
              <a:t> </a:t>
            </a:r>
            <a:r>
              <a:rPr lang="en-US" sz="2012" dirty="0" err="1">
                <a:solidFill>
                  <a:srgbClr val="3A3630"/>
                </a:solidFill>
                <a:latin typeface="Source Han Sans JP"/>
                <a:ea typeface="Source Han Sans JP"/>
                <a:cs typeface="Source Han Sans JP"/>
                <a:sym typeface="Source Han Sans JP"/>
              </a:rPr>
              <a:t>συν</a:t>
            </a:r>
            <a:r>
              <a:rPr lang="en-US" sz="2012" dirty="0">
                <a:solidFill>
                  <a:srgbClr val="3A3630"/>
                </a:solidFill>
                <a:latin typeface="Source Han Sans JP"/>
                <a:ea typeface="Source Han Sans JP"/>
                <a:cs typeface="Source Han Sans JP"/>
                <a:sym typeface="Source Han Sans JP"/>
              </a:rPr>
              <a:t>αίσθημα της ευφορίας και της ικανοποίησης που βιώνουμε όταν κάτι καλό συμβαίνει. Μας </a:t>
            </a:r>
            <a:r>
              <a:rPr lang="en-US" sz="2012" dirty="0" err="1">
                <a:solidFill>
                  <a:srgbClr val="3A3630"/>
                </a:solidFill>
                <a:latin typeface="Source Han Sans JP"/>
                <a:ea typeface="Source Han Sans JP"/>
                <a:cs typeface="Source Han Sans JP"/>
                <a:sym typeface="Source Han Sans JP"/>
              </a:rPr>
              <a:t>γεμίζει</a:t>
            </a:r>
            <a:r>
              <a:rPr lang="en-US" sz="2012" dirty="0">
                <a:solidFill>
                  <a:srgbClr val="3A3630"/>
                </a:solidFill>
                <a:latin typeface="Source Han Sans JP"/>
                <a:ea typeface="Source Han Sans JP"/>
                <a:cs typeface="Source Han Sans JP"/>
                <a:sym typeface="Source Han Sans JP"/>
              </a:rPr>
              <a:t> </a:t>
            </a:r>
            <a:r>
              <a:rPr lang="en-US" sz="2012" dirty="0" err="1">
                <a:solidFill>
                  <a:srgbClr val="3A3630"/>
                </a:solidFill>
                <a:latin typeface="Source Han Sans JP"/>
                <a:ea typeface="Source Han Sans JP"/>
                <a:cs typeface="Source Han Sans JP"/>
                <a:sym typeface="Source Han Sans JP"/>
              </a:rPr>
              <a:t>με</a:t>
            </a:r>
            <a:r>
              <a:rPr lang="en-US" sz="2012" dirty="0">
                <a:solidFill>
                  <a:srgbClr val="3A3630"/>
                </a:solidFill>
                <a:latin typeface="Source Han Sans JP"/>
                <a:ea typeface="Source Han Sans JP"/>
                <a:cs typeface="Source Han Sans JP"/>
                <a:sym typeface="Source Han Sans JP"/>
              </a:rPr>
              <a:t> </a:t>
            </a:r>
            <a:r>
              <a:rPr lang="en-US" sz="2012" dirty="0" err="1">
                <a:solidFill>
                  <a:srgbClr val="3A3630"/>
                </a:solidFill>
                <a:latin typeface="Source Han Sans JP"/>
                <a:ea typeface="Source Han Sans JP"/>
                <a:cs typeface="Source Han Sans JP"/>
                <a:sym typeface="Source Han Sans JP"/>
              </a:rPr>
              <a:t>ενέργει</a:t>
            </a:r>
            <a:r>
              <a:rPr lang="en-US" sz="2012" dirty="0">
                <a:solidFill>
                  <a:srgbClr val="3A3630"/>
                </a:solidFill>
                <a:latin typeface="Source Han Sans JP"/>
                <a:ea typeface="Source Han Sans JP"/>
                <a:cs typeface="Source Han Sans JP"/>
                <a:sym typeface="Source Han Sans JP"/>
              </a:rPr>
              <a:t>α και αισιοδοξία.</a:t>
            </a:r>
          </a:p>
        </p:txBody>
      </p:sp>
      <p:sp>
        <p:nvSpPr>
          <p:cNvPr id="32" name="TextBox 32"/>
          <p:cNvSpPr txBox="1"/>
          <p:nvPr/>
        </p:nvSpPr>
        <p:spPr>
          <a:xfrm>
            <a:off x="1272034" y="4486870"/>
            <a:ext cx="355253" cy="396479"/>
          </a:xfrm>
          <a:prstGeom prst="rect">
            <a:avLst/>
          </a:prstGeom>
        </p:spPr>
        <p:txBody>
          <a:bodyPr lIns="0" tIns="0" rIns="0" bIns="0" rtlCol="0" anchor="t">
            <a:spAutoFit/>
          </a:bodyPr>
          <a:lstStyle/>
          <a:p>
            <a:pPr algn="l">
              <a:lnSpc>
                <a:spcPts val="2750"/>
              </a:lnSpc>
            </a:pPr>
            <a:r>
              <a:rPr lang="en-US" sz="2750">
                <a:solidFill>
                  <a:srgbClr val="3A3630"/>
                </a:solidFill>
                <a:latin typeface="Lora"/>
                <a:ea typeface="Lora"/>
                <a:cs typeface="Lora"/>
                <a:sym typeface="Lora"/>
              </a:rPr>
              <a:t>2</a:t>
            </a:r>
          </a:p>
        </p:txBody>
      </p:sp>
      <p:sp>
        <p:nvSpPr>
          <p:cNvPr id="33" name="TextBox 33"/>
          <p:cNvSpPr txBox="1"/>
          <p:nvPr/>
        </p:nvSpPr>
        <p:spPr>
          <a:xfrm>
            <a:off x="2160240" y="4036962"/>
            <a:ext cx="2786806" cy="344125"/>
          </a:xfrm>
          <a:prstGeom prst="rect">
            <a:avLst/>
          </a:prstGeom>
        </p:spPr>
        <p:txBody>
          <a:bodyPr lIns="0" tIns="0" rIns="0" bIns="0" rtlCol="0" anchor="t">
            <a:spAutoFit/>
          </a:bodyPr>
          <a:lstStyle/>
          <a:p>
            <a:pPr algn="l">
              <a:lnSpc>
                <a:spcPts val="2810"/>
              </a:lnSpc>
            </a:pPr>
            <a:r>
              <a:rPr lang="en-US" sz="2287" b="1">
                <a:solidFill>
                  <a:srgbClr val="3A3630"/>
                </a:solidFill>
                <a:latin typeface="Lora Bold"/>
                <a:ea typeface="Lora Bold"/>
                <a:cs typeface="Lora Bold"/>
                <a:sym typeface="Lora Bold"/>
              </a:rPr>
              <a:t>Ευγνωμοσύνη</a:t>
            </a:r>
          </a:p>
        </p:txBody>
      </p:sp>
      <p:sp>
        <p:nvSpPr>
          <p:cNvPr id="34" name="TextBox 34"/>
          <p:cNvSpPr txBox="1"/>
          <p:nvPr/>
        </p:nvSpPr>
        <p:spPr>
          <a:xfrm>
            <a:off x="2160240" y="4451300"/>
            <a:ext cx="8056960" cy="787827"/>
          </a:xfrm>
          <a:prstGeom prst="rect">
            <a:avLst/>
          </a:prstGeom>
        </p:spPr>
        <p:txBody>
          <a:bodyPr lIns="0" tIns="0" rIns="0" bIns="0" rtlCol="0" anchor="t">
            <a:spAutoFit/>
          </a:bodyPr>
          <a:lstStyle/>
          <a:p>
            <a:pPr algn="l">
              <a:lnSpc>
                <a:spcPts val="3261"/>
              </a:lnSpc>
            </a:pPr>
            <a:r>
              <a:rPr lang="en-US" sz="2012" dirty="0">
                <a:solidFill>
                  <a:srgbClr val="3A3630"/>
                </a:solidFill>
                <a:latin typeface="Source Han Sans JP"/>
                <a:ea typeface="Source Han Sans JP"/>
                <a:cs typeface="Source Han Sans JP"/>
                <a:sym typeface="Source Han Sans JP"/>
              </a:rPr>
              <a:t>Η </a:t>
            </a:r>
            <a:r>
              <a:rPr lang="en-US" sz="2012" dirty="0" err="1">
                <a:solidFill>
                  <a:srgbClr val="3A3630"/>
                </a:solidFill>
                <a:latin typeface="Source Han Sans JP"/>
                <a:ea typeface="Source Han Sans JP"/>
                <a:cs typeface="Source Han Sans JP"/>
                <a:sym typeface="Source Han Sans JP"/>
              </a:rPr>
              <a:t>εκτίμηση</a:t>
            </a:r>
            <a:r>
              <a:rPr lang="en-US" sz="2012" dirty="0">
                <a:solidFill>
                  <a:srgbClr val="3A3630"/>
                </a:solidFill>
                <a:latin typeface="Source Han Sans JP"/>
                <a:ea typeface="Source Han Sans JP"/>
                <a:cs typeface="Source Han Sans JP"/>
                <a:sym typeface="Source Han Sans JP"/>
              </a:rPr>
              <a:t> </a:t>
            </a:r>
            <a:r>
              <a:rPr lang="en-US" sz="2012" dirty="0" err="1">
                <a:solidFill>
                  <a:srgbClr val="3A3630"/>
                </a:solidFill>
                <a:latin typeface="Source Han Sans JP"/>
                <a:ea typeface="Source Han Sans JP"/>
                <a:cs typeface="Source Han Sans JP"/>
                <a:sym typeface="Source Han Sans JP"/>
              </a:rPr>
              <a:t>γι</a:t>
            </a:r>
            <a:r>
              <a:rPr lang="en-US" sz="2012" dirty="0">
                <a:solidFill>
                  <a:srgbClr val="3A3630"/>
                </a:solidFill>
                <a:latin typeface="Source Han Sans JP"/>
                <a:ea typeface="Source Han Sans JP"/>
                <a:cs typeface="Source Han Sans JP"/>
                <a:sym typeface="Source Han Sans JP"/>
              </a:rPr>
              <a:t>α ό,τι έχουμε και για τους ανθρώπους στη ζωή μας. Μας </a:t>
            </a:r>
            <a:r>
              <a:rPr lang="en-US" sz="2012" dirty="0" err="1">
                <a:solidFill>
                  <a:srgbClr val="3A3630"/>
                </a:solidFill>
                <a:latin typeface="Source Han Sans JP"/>
                <a:ea typeface="Source Han Sans JP"/>
                <a:cs typeface="Source Han Sans JP"/>
                <a:sym typeface="Source Han Sans JP"/>
              </a:rPr>
              <a:t>κάνει</a:t>
            </a:r>
            <a:r>
              <a:rPr lang="en-US" sz="2012" dirty="0">
                <a:solidFill>
                  <a:srgbClr val="3A3630"/>
                </a:solidFill>
                <a:latin typeface="Source Han Sans JP"/>
                <a:ea typeface="Source Han Sans JP"/>
                <a:cs typeface="Source Han Sans JP"/>
                <a:sym typeface="Source Han Sans JP"/>
              </a:rPr>
              <a:t> να α</a:t>
            </a:r>
            <a:r>
              <a:rPr lang="en-US" sz="2012" dirty="0" err="1">
                <a:solidFill>
                  <a:srgbClr val="3A3630"/>
                </a:solidFill>
                <a:latin typeface="Source Han Sans JP"/>
                <a:ea typeface="Source Han Sans JP"/>
                <a:cs typeface="Source Han Sans JP"/>
                <a:sym typeface="Source Han Sans JP"/>
              </a:rPr>
              <a:t>ισθ</a:t>
            </a:r>
            <a:r>
              <a:rPr lang="en-US" sz="2012" dirty="0">
                <a:solidFill>
                  <a:srgbClr val="3A3630"/>
                </a:solidFill>
                <a:latin typeface="Source Han Sans JP"/>
                <a:ea typeface="Source Han Sans JP"/>
                <a:cs typeface="Source Han Sans JP"/>
                <a:sym typeface="Source Han Sans JP"/>
              </a:rPr>
              <a:t>ανόμαστε πλούσιοι και ευλογημένοι.</a:t>
            </a:r>
          </a:p>
        </p:txBody>
      </p:sp>
      <p:sp>
        <p:nvSpPr>
          <p:cNvPr id="35" name="TextBox 35"/>
          <p:cNvSpPr txBox="1"/>
          <p:nvPr/>
        </p:nvSpPr>
        <p:spPr>
          <a:xfrm>
            <a:off x="1272034" y="6503045"/>
            <a:ext cx="355253" cy="396479"/>
          </a:xfrm>
          <a:prstGeom prst="rect">
            <a:avLst/>
          </a:prstGeom>
        </p:spPr>
        <p:txBody>
          <a:bodyPr lIns="0" tIns="0" rIns="0" bIns="0" rtlCol="0" anchor="t">
            <a:spAutoFit/>
          </a:bodyPr>
          <a:lstStyle/>
          <a:p>
            <a:pPr algn="l">
              <a:lnSpc>
                <a:spcPts val="2750"/>
              </a:lnSpc>
            </a:pPr>
            <a:r>
              <a:rPr lang="en-US" sz="2750">
                <a:solidFill>
                  <a:srgbClr val="3A3630"/>
                </a:solidFill>
                <a:latin typeface="Lora"/>
                <a:ea typeface="Lora"/>
                <a:cs typeface="Lora"/>
                <a:sym typeface="Lora"/>
              </a:rPr>
              <a:t>3</a:t>
            </a:r>
          </a:p>
        </p:txBody>
      </p:sp>
      <p:sp>
        <p:nvSpPr>
          <p:cNvPr id="36" name="TextBox 36"/>
          <p:cNvSpPr txBox="1"/>
          <p:nvPr/>
        </p:nvSpPr>
        <p:spPr>
          <a:xfrm>
            <a:off x="2160240" y="6053138"/>
            <a:ext cx="2786806" cy="344125"/>
          </a:xfrm>
          <a:prstGeom prst="rect">
            <a:avLst/>
          </a:prstGeom>
        </p:spPr>
        <p:txBody>
          <a:bodyPr lIns="0" tIns="0" rIns="0" bIns="0" rtlCol="0" anchor="t">
            <a:spAutoFit/>
          </a:bodyPr>
          <a:lstStyle/>
          <a:p>
            <a:pPr algn="l">
              <a:lnSpc>
                <a:spcPts val="2810"/>
              </a:lnSpc>
            </a:pPr>
            <a:r>
              <a:rPr lang="en-US" sz="2287" b="1">
                <a:solidFill>
                  <a:srgbClr val="3A3630"/>
                </a:solidFill>
                <a:latin typeface="Lora Bold"/>
                <a:ea typeface="Lora Bold"/>
                <a:cs typeface="Lora Bold"/>
                <a:sym typeface="Lora Bold"/>
              </a:rPr>
              <a:t>Ενδιαφέρον</a:t>
            </a:r>
          </a:p>
        </p:txBody>
      </p:sp>
      <p:sp>
        <p:nvSpPr>
          <p:cNvPr id="37" name="TextBox 37"/>
          <p:cNvSpPr txBox="1"/>
          <p:nvPr/>
        </p:nvSpPr>
        <p:spPr>
          <a:xfrm>
            <a:off x="2160240" y="6467475"/>
            <a:ext cx="8056960" cy="787827"/>
          </a:xfrm>
          <a:prstGeom prst="rect">
            <a:avLst/>
          </a:prstGeom>
        </p:spPr>
        <p:txBody>
          <a:bodyPr lIns="0" tIns="0" rIns="0" bIns="0" rtlCol="0" anchor="t">
            <a:spAutoFit/>
          </a:bodyPr>
          <a:lstStyle/>
          <a:p>
            <a:pPr algn="l">
              <a:lnSpc>
                <a:spcPts val="3261"/>
              </a:lnSpc>
            </a:pPr>
            <a:r>
              <a:rPr lang="en-US" sz="2012">
                <a:solidFill>
                  <a:srgbClr val="3A3630"/>
                </a:solidFill>
                <a:latin typeface="Source Han Sans JP"/>
                <a:ea typeface="Source Han Sans JP"/>
                <a:cs typeface="Source Han Sans JP"/>
                <a:sym typeface="Source Han Sans JP"/>
              </a:rPr>
              <a:t>Η περιέργεια και η επιθυμία να μάθουμε κάτι νέο. Μας ωθεί να εξερευνούμε και να αναπτυσσόμαστε.</a:t>
            </a:r>
          </a:p>
        </p:txBody>
      </p:sp>
      <p:sp>
        <p:nvSpPr>
          <p:cNvPr id="38" name="TextBox 38"/>
          <p:cNvSpPr txBox="1"/>
          <p:nvPr/>
        </p:nvSpPr>
        <p:spPr>
          <a:xfrm>
            <a:off x="1272034" y="8519220"/>
            <a:ext cx="355253" cy="396479"/>
          </a:xfrm>
          <a:prstGeom prst="rect">
            <a:avLst/>
          </a:prstGeom>
        </p:spPr>
        <p:txBody>
          <a:bodyPr lIns="0" tIns="0" rIns="0" bIns="0" rtlCol="0" anchor="t">
            <a:spAutoFit/>
          </a:bodyPr>
          <a:lstStyle/>
          <a:p>
            <a:pPr algn="l">
              <a:lnSpc>
                <a:spcPts val="2750"/>
              </a:lnSpc>
            </a:pPr>
            <a:r>
              <a:rPr lang="en-US" sz="2750">
                <a:solidFill>
                  <a:srgbClr val="3A3630"/>
                </a:solidFill>
                <a:latin typeface="Lora"/>
                <a:ea typeface="Lora"/>
                <a:cs typeface="Lora"/>
                <a:sym typeface="Lora"/>
              </a:rPr>
              <a:t>4</a:t>
            </a:r>
          </a:p>
        </p:txBody>
      </p:sp>
      <p:sp>
        <p:nvSpPr>
          <p:cNvPr id="39" name="TextBox 39"/>
          <p:cNvSpPr txBox="1"/>
          <p:nvPr/>
        </p:nvSpPr>
        <p:spPr>
          <a:xfrm>
            <a:off x="2160240" y="8069312"/>
            <a:ext cx="2786806" cy="344125"/>
          </a:xfrm>
          <a:prstGeom prst="rect">
            <a:avLst/>
          </a:prstGeom>
        </p:spPr>
        <p:txBody>
          <a:bodyPr lIns="0" tIns="0" rIns="0" bIns="0" rtlCol="0" anchor="t">
            <a:spAutoFit/>
          </a:bodyPr>
          <a:lstStyle/>
          <a:p>
            <a:pPr algn="l">
              <a:lnSpc>
                <a:spcPts val="2810"/>
              </a:lnSpc>
            </a:pPr>
            <a:r>
              <a:rPr lang="en-US" sz="2287" b="1">
                <a:solidFill>
                  <a:srgbClr val="3A3630"/>
                </a:solidFill>
                <a:latin typeface="Lora Bold"/>
                <a:ea typeface="Lora Bold"/>
                <a:cs typeface="Lora Bold"/>
                <a:sym typeface="Lora Bold"/>
              </a:rPr>
              <a:t>Ηρεμία</a:t>
            </a:r>
          </a:p>
        </p:txBody>
      </p:sp>
      <p:sp>
        <p:nvSpPr>
          <p:cNvPr id="40" name="TextBox 40"/>
          <p:cNvSpPr txBox="1"/>
          <p:nvPr/>
        </p:nvSpPr>
        <p:spPr>
          <a:xfrm>
            <a:off x="2160240" y="8483650"/>
            <a:ext cx="8056960" cy="1197402"/>
          </a:xfrm>
          <a:prstGeom prst="rect">
            <a:avLst/>
          </a:prstGeom>
        </p:spPr>
        <p:txBody>
          <a:bodyPr lIns="0" tIns="0" rIns="0" bIns="0" rtlCol="0" anchor="t">
            <a:spAutoFit/>
          </a:bodyPr>
          <a:lstStyle/>
          <a:p>
            <a:pPr algn="l">
              <a:lnSpc>
                <a:spcPts val="3261"/>
              </a:lnSpc>
            </a:pPr>
            <a:r>
              <a:rPr lang="en-US" sz="2012">
                <a:solidFill>
                  <a:srgbClr val="3A3630"/>
                </a:solidFill>
                <a:latin typeface="Source Han Sans JP"/>
                <a:ea typeface="Source Han Sans JP"/>
                <a:cs typeface="Source Han Sans JP"/>
                <a:sym typeface="Source Han Sans JP"/>
              </a:rPr>
              <a:t>Η αίσθηση της γαλήνης και της εσωτερικής ισορροπίας. Μας επιτρέπει να σκεφτόμαστε καθαρά και να παίρνουμε σοφές αποφάσεις.</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2E4CF"/>
            </a:solidFill>
          </p:spPr>
          <p:txBody>
            <a:bodyPr/>
            <a:lstStyle/>
            <a:p>
              <a:endParaRPr lang="el-GR"/>
            </a:p>
          </p:txBody>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EF5E7"/>
            </a:solidFill>
          </p:spPr>
          <p:txBody>
            <a:bodyPr/>
            <a:lstStyle/>
            <a:p>
              <a:endParaRPr lang="el-GR"/>
            </a:p>
          </p:txBody>
        </p:sp>
      </p:grpSp>
      <p:grpSp>
        <p:nvGrpSpPr>
          <p:cNvPr id="6" name="Group 6"/>
          <p:cNvGrpSpPr/>
          <p:nvPr/>
        </p:nvGrpSpPr>
        <p:grpSpPr>
          <a:xfrm>
            <a:off x="6665044" y="4801543"/>
            <a:ext cx="4957911" cy="4659809"/>
            <a:chOff x="0" y="0"/>
            <a:chExt cx="6610548" cy="6213078"/>
          </a:xfrm>
        </p:grpSpPr>
        <p:sp>
          <p:nvSpPr>
            <p:cNvPr id="7" name="Freeform 7"/>
            <p:cNvSpPr/>
            <p:nvPr/>
          </p:nvSpPr>
          <p:spPr>
            <a:xfrm>
              <a:off x="0" y="0"/>
              <a:ext cx="6610604" cy="6213118"/>
            </a:xfrm>
            <a:custGeom>
              <a:avLst/>
              <a:gdLst/>
              <a:ahLst/>
              <a:cxnLst/>
              <a:rect l="l" t="t" r="r" b="b"/>
              <a:pathLst>
                <a:path w="6610604" h="6213118">
                  <a:moveTo>
                    <a:pt x="0" y="0"/>
                  </a:moveTo>
                  <a:lnTo>
                    <a:pt x="6610604" y="0"/>
                  </a:lnTo>
                  <a:lnTo>
                    <a:pt x="6610604" y="6213118"/>
                  </a:lnTo>
                  <a:lnTo>
                    <a:pt x="0" y="6213118"/>
                  </a:lnTo>
                  <a:lnTo>
                    <a:pt x="0" y="0"/>
                  </a:lnTo>
                  <a:close/>
                </a:path>
              </a:pathLst>
            </a:custGeom>
            <a:blipFill>
              <a:blip r:embed="rId2"/>
              <a:stretch>
                <a:fillRect t="-7746" b="-7746"/>
              </a:stretch>
            </a:blipFill>
          </p:spPr>
          <p:txBody>
            <a:bodyPr/>
            <a:lstStyle/>
            <a:p>
              <a:endParaRPr lang="el-GR"/>
            </a:p>
          </p:txBody>
        </p:sp>
      </p:grpSp>
      <p:sp>
        <p:nvSpPr>
          <p:cNvPr id="8" name="Freeform 8"/>
          <p:cNvSpPr/>
          <p:nvPr/>
        </p:nvSpPr>
        <p:spPr>
          <a:xfrm>
            <a:off x="1241439" y="4801543"/>
            <a:ext cx="3749200" cy="3753892"/>
          </a:xfrm>
          <a:custGeom>
            <a:avLst/>
            <a:gdLst/>
            <a:ahLst/>
            <a:cxnLst/>
            <a:rect l="l" t="t" r="r" b="b"/>
            <a:pathLst>
              <a:path w="3749200" h="3753892">
                <a:moveTo>
                  <a:pt x="0" y="0"/>
                </a:moveTo>
                <a:lnTo>
                  <a:pt x="3749200" y="0"/>
                </a:lnTo>
                <a:lnTo>
                  <a:pt x="3749200" y="3753891"/>
                </a:lnTo>
                <a:lnTo>
                  <a:pt x="0" y="37538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9" name="Freeform 9"/>
          <p:cNvSpPr/>
          <p:nvPr/>
        </p:nvSpPr>
        <p:spPr>
          <a:xfrm>
            <a:off x="13148221" y="4801543"/>
            <a:ext cx="3523765" cy="4114800"/>
          </a:xfrm>
          <a:custGeom>
            <a:avLst/>
            <a:gdLst/>
            <a:ahLst/>
            <a:cxnLst/>
            <a:rect l="l" t="t" r="r" b="b"/>
            <a:pathLst>
              <a:path w="3523765" h="4114800">
                <a:moveTo>
                  <a:pt x="0" y="0"/>
                </a:moveTo>
                <a:lnTo>
                  <a:pt x="3523765" y="0"/>
                </a:lnTo>
                <a:lnTo>
                  <a:pt x="352376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l-GR"/>
          </a:p>
        </p:txBody>
      </p:sp>
      <p:sp>
        <p:nvSpPr>
          <p:cNvPr id="10" name="TextBox 10"/>
          <p:cNvSpPr txBox="1"/>
          <p:nvPr/>
        </p:nvSpPr>
        <p:spPr>
          <a:xfrm>
            <a:off x="1008012" y="664369"/>
            <a:ext cx="13761541" cy="769739"/>
          </a:xfrm>
          <a:prstGeom prst="rect">
            <a:avLst/>
          </a:prstGeom>
        </p:spPr>
        <p:txBody>
          <a:bodyPr lIns="0" tIns="0" rIns="0" bIns="0" rtlCol="0" anchor="t">
            <a:spAutoFit/>
          </a:bodyPr>
          <a:lstStyle/>
          <a:p>
            <a:pPr algn="l">
              <a:lnSpc>
                <a:spcPts val="5812"/>
              </a:lnSpc>
            </a:pPr>
            <a:r>
              <a:rPr lang="en-US" sz="4625" dirty="0" err="1">
                <a:solidFill>
                  <a:srgbClr val="38512F"/>
                </a:solidFill>
                <a:latin typeface="Lora"/>
                <a:ea typeface="Lora"/>
                <a:cs typeface="Lora"/>
                <a:sym typeface="Lora"/>
              </a:rPr>
              <a:t>Περισσότερ</a:t>
            </a:r>
            <a:r>
              <a:rPr lang="en-US" sz="4625" dirty="0">
                <a:solidFill>
                  <a:srgbClr val="38512F"/>
                </a:solidFill>
                <a:latin typeface="Lora"/>
                <a:ea typeface="Lora"/>
                <a:cs typeface="Lora"/>
                <a:sym typeface="Lora"/>
              </a:rPr>
              <a:t>α Θετικά Συναισθήματα που Μετρούν</a:t>
            </a:r>
          </a:p>
        </p:txBody>
      </p:sp>
      <p:sp>
        <p:nvSpPr>
          <p:cNvPr id="11" name="TextBox 11"/>
          <p:cNvSpPr txBox="1"/>
          <p:nvPr/>
        </p:nvSpPr>
        <p:spPr>
          <a:xfrm>
            <a:off x="1008012" y="2035523"/>
            <a:ext cx="3557885" cy="441325"/>
          </a:xfrm>
          <a:prstGeom prst="rect">
            <a:avLst/>
          </a:prstGeom>
        </p:spPr>
        <p:txBody>
          <a:bodyPr lIns="0" tIns="0" rIns="0" bIns="0" rtlCol="0" anchor="t">
            <a:spAutoFit/>
          </a:bodyPr>
          <a:lstStyle/>
          <a:p>
            <a:pPr algn="l">
              <a:lnSpc>
                <a:spcPts val="3500"/>
              </a:lnSpc>
            </a:pPr>
            <a:r>
              <a:rPr lang="en-US" sz="2750" b="1">
                <a:solidFill>
                  <a:srgbClr val="38512F"/>
                </a:solidFill>
                <a:latin typeface="Lora Bold"/>
                <a:ea typeface="Lora Bold"/>
                <a:cs typeface="Lora Bold"/>
                <a:sym typeface="Lora Bold"/>
              </a:rPr>
              <a:t>Ελπίδα</a:t>
            </a:r>
          </a:p>
        </p:txBody>
      </p:sp>
      <p:sp>
        <p:nvSpPr>
          <p:cNvPr id="12" name="TextBox 12"/>
          <p:cNvSpPr txBox="1"/>
          <p:nvPr/>
        </p:nvSpPr>
        <p:spPr>
          <a:xfrm>
            <a:off x="1008012" y="2684561"/>
            <a:ext cx="4957911" cy="1607656"/>
          </a:xfrm>
          <a:prstGeom prst="rect">
            <a:avLst/>
          </a:prstGeom>
        </p:spPr>
        <p:txBody>
          <a:bodyPr lIns="0" tIns="0" rIns="0" bIns="0" rtlCol="0" anchor="t">
            <a:spAutoFit/>
          </a:bodyPr>
          <a:lstStyle/>
          <a:p>
            <a:pPr algn="l">
              <a:lnSpc>
                <a:spcPts val="3286"/>
              </a:lnSpc>
            </a:pPr>
            <a:r>
              <a:rPr lang="en-US" sz="2037" dirty="0">
                <a:solidFill>
                  <a:srgbClr val="3A3630"/>
                </a:solidFill>
                <a:latin typeface="Source Han Sans JP"/>
                <a:ea typeface="Source Han Sans JP"/>
                <a:cs typeface="Source Han Sans JP"/>
                <a:sym typeface="Source Han Sans JP"/>
              </a:rPr>
              <a:t>Η π</a:t>
            </a:r>
            <a:r>
              <a:rPr lang="en-US" sz="2037" dirty="0" err="1">
                <a:solidFill>
                  <a:srgbClr val="3A3630"/>
                </a:solidFill>
                <a:latin typeface="Source Han Sans JP"/>
                <a:ea typeface="Source Han Sans JP"/>
                <a:cs typeface="Source Han Sans JP"/>
                <a:sym typeface="Source Han Sans JP"/>
              </a:rPr>
              <a:t>ίστη</a:t>
            </a:r>
            <a:r>
              <a:rPr lang="en-US" sz="2037" dirty="0">
                <a:solidFill>
                  <a:srgbClr val="3A3630"/>
                </a:solidFill>
                <a:latin typeface="Source Han Sans JP"/>
                <a:ea typeface="Source Han Sans JP"/>
                <a:cs typeface="Source Han Sans JP"/>
                <a:sym typeface="Source Han Sans JP"/>
              </a:rPr>
              <a:t> </a:t>
            </a:r>
            <a:r>
              <a:rPr lang="en-US" sz="2037" dirty="0" err="1">
                <a:solidFill>
                  <a:srgbClr val="3A3630"/>
                </a:solidFill>
                <a:latin typeface="Source Han Sans JP"/>
                <a:ea typeface="Source Han Sans JP"/>
                <a:cs typeface="Source Han Sans JP"/>
                <a:sym typeface="Source Han Sans JP"/>
              </a:rPr>
              <a:t>ότι</a:t>
            </a:r>
            <a:r>
              <a:rPr lang="en-US" sz="2037" dirty="0">
                <a:solidFill>
                  <a:srgbClr val="3A3630"/>
                </a:solidFill>
                <a:latin typeface="Source Han Sans JP"/>
                <a:ea typeface="Source Han Sans JP"/>
                <a:cs typeface="Source Han Sans JP"/>
                <a:sym typeface="Source Han Sans JP"/>
              </a:rPr>
              <a:t> </a:t>
            </a:r>
            <a:r>
              <a:rPr lang="en-US" sz="2037" dirty="0" err="1">
                <a:solidFill>
                  <a:srgbClr val="3A3630"/>
                </a:solidFill>
                <a:latin typeface="Source Han Sans JP"/>
                <a:ea typeface="Source Han Sans JP"/>
                <a:cs typeface="Source Han Sans JP"/>
                <a:sym typeface="Source Han Sans JP"/>
              </a:rPr>
              <a:t>το</a:t>
            </a:r>
            <a:r>
              <a:rPr lang="en-US" sz="2037" dirty="0">
                <a:solidFill>
                  <a:srgbClr val="3A3630"/>
                </a:solidFill>
                <a:latin typeface="Source Han Sans JP"/>
                <a:ea typeface="Source Han Sans JP"/>
                <a:cs typeface="Source Han Sans JP"/>
                <a:sym typeface="Source Han Sans JP"/>
              </a:rPr>
              <a:t> </a:t>
            </a:r>
            <a:r>
              <a:rPr lang="en-US" sz="2037" dirty="0" err="1">
                <a:solidFill>
                  <a:srgbClr val="3A3630"/>
                </a:solidFill>
                <a:latin typeface="Source Han Sans JP"/>
                <a:ea typeface="Source Han Sans JP"/>
                <a:cs typeface="Source Han Sans JP"/>
                <a:sym typeface="Source Han Sans JP"/>
              </a:rPr>
              <a:t>μέλλον</a:t>
            </a:r>
            <a:r>
              <a:rPr lang="en-US" sz="2037" dirty="0">
                <a:solidFill>
                  <a:srgbClr val="3A3630"/>
                </a:solidFill>
                <a:latin typeface="Source Han Sans JP"/>
                <a:ea typeface="Source Han Sans JP"/>
                <a:cs typeface="Source Han Sans JP"/>
                <a:sym typeface="Source Han Sans JP"/>
              </a:rPr>
              <a:t> </a:t>
            </a:r>
            <a:r>
              <a:rPr lang="en-US" sz="2037" dirty="0" err="1">
                <a:solidFill>
                  <a:srgbClr val="3A3630"/>
                </a:solidFill>
                <a:latin typeface="Source Han Sans JP"/>
                <a:ea typeface="Source Han Sans JP"/>
                <a:cs typeface="Source Han Sans JP"/>
                <a:sym typeface="Source Han Sans JP"/>
              </a:rPr>
              <a:t>κρύ</a:t>
            </a:r>
            <a:r>
              <a:rPr lang="en-US" sz="2037" dirty="0">
                <a:solidFill>
                  <a:srgbClr val="3A3630"/>
                </a:solidFill>
                <a:latin typeface="Source Han Sans JP"/>
                <a:ea typeface="Source Han Sans JP"/>
                <a:cs typeface="Source Han Sans JP"/>
                <a:sym typeface="Source Han Sans JP"/>
              </a:rPr>
              <a:t>βει καλύτερες στιγμές. Μας </a:t>
            </a:r>
            <a:r>
              <a:rPr lang="en-US" sz="2037" dirty="0" err="1">
                <a:solidFill>
                  <a:srgbClr val="3A3630"/>
                </a:solidFill>
                <a:latin typeface="Source Han Sans JP"/>
                <a:ea typeface="Source Han Sans JP"/>
                <a:cs typeface="Source Han Sans JP"/>
                <a:sym typeface="Source Han Sans JP"/>
              </a:rPr>
              <a:t>δίνει</a:t>
            </a:r>
            <a:r>
              <a:rPr lang="en-US" sz="2037" dirty="0">
                <a:solidFill>
                  <a:srgbClr val="3A3630"/>
                </a:solidFill>
                <a:latin typeface="Source Han Sans JP"/>
                <a:ea typeface="Source Han Sans JP"/>
                <a:cs typeface="Source Han Sans JP"/>
                <a:sym typeface="Source Han Sans JP"/>
              </a:rPr>
              <a:t> </a:t>
            </a:r>
            <a:r>
              <a:rPr lang="en-US" sz="2037" dirty="0" err="1">
                <a:solidFill>
                  <a:srgbClr val="3A3630"/>
                </a:solidFill>
                <a:latin typeface="Source Han Sans JP"/>
                <a:ea typeface="Source Han Sans JP"/>
                <a:cs typeface="Source Han Sans JP"/>
                <a:sym typeface="Source Han Sans JP"/>
              </a:rPr>
              <a:t>δύν</a:t>
            </a:r>
            <a:r>
              <a:rPr lang="en-US" sz="2037" dirty="0">
                <a:solidFill>
                  <a:srgbClr val="3A3630"/>
                </a:solidFill>
                <a:latin typeface="Source Han Sans JP"/>
                <a:ea typeface="Source Han Sans JP"/>
                <a:cs typeface="Source Han Sans JP"/>
                <a:sym typeface="Source Han Sans JP"/>
              </a:rPr>
              <a:t>αμη να συνεχίσουμε ακόμα και στις δύσκολες περιόδους.</a:t>
            </a:r>
          </a:p>
        </p:txBody>
      </p:sp>
      <p:sp>
        <p:nvSpPr>
          <p:cNvPr id="13" name="TextBox 13"/>
          <p:cNvSpPr txBox="1"/>
          <p:nvPr/>
        </p:nvSpPr>
        <p:spPr>
          <a:xfrm>
            <a:off x="6590110" y="2035523"/>
            <a:ext cx="3557885" cy="441325"/>
          </a:xfrm>
          <a:prstGeom prst="rect">
            <a:avLst/>
          </a:prstGeom>
        </p:spPr>
        <p:txBody>
          <a:bodyPr lIns="0" tIns="0" rIns="0" bIns="0" rtlCol="0" anchor="t">
            <a:spAutoFit/>
          </a:bodyPr>
          <a:lstStyle/>
          <a:p>
            <a:pPr algn="l">
              <a:lnSpc>
                <a:spcPts val="3500"/>
              </a:lnSpc>
            </a:pPr>
            <a:r>
              <a:rPr lang="en-US" sz="2750" b="1">
                <a:solidFill>
                  <a:srgbClr val="38512F"/>
                </a:solidFill>
                <a:latin typeface="Lora Bold"/>
                <a:ea typeface="Lora Bold"/>
                <a:cs typeface="Lora Bold"/>
                <a:sym typeface="Lora Bold"/>
              </a:rPr>
              <a:t>Περηφάνια</a:t>
            </a:r>
          </a:p>
        </p:txBody>
      </p:sp>
      <p:sp>
        <p:nvSpPr>
          <p:cNvPr id="14" name="TextBox 14"/>
          <p:cNvSpPr txBox="1"/>
          <p:nvPr/>
        </p:nvSpPr>
        <p:spPr>
          <a:xfrm>
            <a:off x="6590110" y="2684561"/>
            <a:ext cx="4957911" cy="1607656"/>
          </a:xfrm>
          <a:prstGeom prst="rect">
            <a:avLst/>
          </a:prstGeom>
        </p:spPr>
        <p:txBody>
          <a:bodyPr lIns="0" tIns="0" rIns="0" bIns="0" rtlCol="0" anchor="t">
            <a:spAutoFit/>
          </a:bodyPr>
          <a:lstStyle/>
          <a:p>
            <a:pPr algn="l">
              <a:lnSpc>
                <a:spcPts val="3286"/>
              </a:lnSpc>
            </a:pPr>
            <a:r>
              <a:rPr lang="en-US" sz="2037">
                <a:solidFill>
                  <a:srgbClr val="3A3630"/>
                </a:solidFill>
                <a:latin typeface="Source Han Sans JP"/>
                <a:ea typeface="Source Han Sans JP"/>
                <a:cs typeface="Source Han Sans JP"/>
                <a:sym typeface="Source Han Sans JP"/>
              </a:rPr>
              <a:t>Το συναίσθημα επιτυχίας και προσωπικής ολοκλήρωσης. Ενισχύει την αυτοπεποίθησή μας και μας παρακινεί για περισσότερα.</a:t>
            </a:r>
          </a:p>
        </p:txBody>
      </p:sp>
      <p:sp>
        <p:nvSpPr>
          <p:cNvPr id="15" name="TextBox 15"/>
          <p:cNvSpPr txBox="1"/>
          <p:nvPr/>
        </p:nvSpPr>
        <p:spPr>
          <a:xfrm>
            <a:off x="12172206" y="2035523"/>
            <a:ext cx="3557885" cy="441325"/>
          </a:xfrm>
          <a:prstGeom prst="rect">
            <a:avLst/>
          </a:prstGeom>
        </p:spPr>
        <p:txBody>
          <a:bodyPr lIns="0" tIns="0" rIns="0" bIns="0" rtlCol="0" anchor="t">
            <a:spAutoFit/>
          </a:bodyPr>
          <a:lstStyle/>
          <a:p>
            <a:pPr algn="l">
              <a:lnSpc>
                <a:spcPts val="3500"/>
              </a:lnSpc>
            </a:pPr>
            <a:r>
              <a:rPr lang="en-US" sz="2750" b="1">
                <a:solidFill>
                  <a:srgbClr val="38512F"/>
                </a:solidFill>
                <a:latin typeface="Lora Bold"/>
                <a:ea typeface="Lora Bold"/>
                <a:cs typeface="Lora Bold"/>
                <a:sym typeface="Lora Bold"/>
              </a:rPr>
              <a:t>Έμπνευση</a:t>
            </a:r>
          </a:p>
        </p:txBody>
      </p:sp>
      <p:sp>
        <p:nvSpPr>
          <p:cNvPr id="16" name="TextBox 16"/>
          <p:cNvSpPr txBox="1"/>
          <p:nvPr/>
        </p:nvSpPr>
        <p:spPr>
          <a:xfrm>
            <a:off x="12172206" y="2684561"/>
            <a:ext cx="5126682" cy="1198081"/>
          </a:xfrm>
          <a:prstGeom prst="rect">
            <a:avLst/>
          </a:prstGeom>
        </p:spPr>
        <p:txBody>
          <a:bodyPr lIns="0" tIns="0" rIns="0" bIns="0" rtlCol="0" anchor="t">
            <a:spAutoFit/>
          </a:bodyPr>
          <a:lstStyle/>
          <a:p>
            <a:pPr algn="l">
              <a:lnSpc>
                <a:spcPts val="3286"/>
              </a:lnSpc>
            </a:pPr>
            <a:r>
              <a:rPr lang="en-US" sz="2037">
                <a:solidFill>
                  <a:srgbClr val="3A3630"/>
                </a:solidFill>
                <a:latin typeface="Source Han Sans JP"/>
                <a:ea typeface="Source Han Sans JP"/>
                <a:cs typeface="Source Han Sans JP"/>
                <a:sym typeface="Source Han Sans JP"/>
              </a:rPr>
              <a:t>Η αίσθηση που μας κάνει να θέλουμε να γίνουμε καλύτεροι. Μας συνδέει με τα όνειρά μας και τις δυνατότητές μας.</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 0"/>
          <p:cNvSpPr/>
          <p:nvPr/>
        </p:nvSpPr>
        <p:spPr>
          <a:xfrm>
            <a:off x="952649" y="1026765"/>
            <a:ext cx="15683359" cy="744290"/>
          </a:xfrm>
          <a:prstGeom prst="rect">
            <a:avLst/>
          </a:prstGeom>
          <a:noFill/>
          <a:ln/>
        </p:spPr>
        <p:txBody>
          <a:bodyPr wrap="none" lIns="0" tIns="0" rIns="0" bIns="0" rtlCol="0" anchor="t"/>
          <a:lstStyle/>
          <a:p>
            <a:pPr>
              <a:lnSpc>
                <a:spcPts val="5812"/>
              </a:lnSpc>
            </a:pPr>
            <a:r>
              <a:rPr lang="en-US" sz="4625" dirty="0">
                <a:solidFill>
                  <a:srgbClr val="38512F"/>
                </a:solidFill>
                <a:latin typeface="Lora"/>
              </a:rPr>
              <a:t>Πώς τα Θετικά Συναισθήματα Βοηθούν τον Άνθρωπο</a:t>
            </a:r>
          </a:p>
        </p:txBody>
      </p:sp>
      <p:pic>
        <p:nvPicPr>
          <p:cNvPr id="3" name="Image 0" descr="preencoded.png"/>
          <p:cNvPicPr>
            <a:picLocks noChangeAspect="1"/>
          </p:cNvPicPr>
          <p:nvPr/>
        </p:nvPicPr>
        <p:blipFill>
          <a:blip r:embed="rId3"/>
          <a:stretch>
            <a:fillRect/>
          </a:stretch>
        </p:blipFill>
        <p:spPr>
          <a:xfrm>
            <a:off x="952649" y="2247305"/>
            <a:ext cx="1190774" cy="1753195"/>
          </a:xfrm>
          <a:prstGeom prst="rect">
            <a:avLst/>
          </a:prstGeom>
        </p:spPr>
      </p:pic>
      <p:sp>
        <p:nvSpPr>
          <p:cNvPr id="4" name="Text 1"/>
          <p:cNvSpPr/>
          <p:nvPr/>
        </p:nvSpPr>
        <p:spPr>
          <a:xfrm>
            <a:off x="2381548" y="2485430"/>
            <a:ext cx="4439394" cy="372070"/>
          </a:xfrm>
          <a:prstGeom prst="rect">
            <a:avLst/>
          </a:prstGeom>
          <a:noFill/>
          <a:ln/>
        </p:spPr>
        <p:txBody>
          <a:bodyPr wrap="none" lIns="0" tIns="0" rIns="0" bIns="0" rtlCol="0" anchor="t"/>
          <a:lstStyle/>
          <a:p>
            <a:pPr>
              <a:lnSpc>
                <a:spcPts val="2810"/>
              </a:lnSpc>
            </a:pPr>
            <a:r>
              <a:rPr lang="en-US" sz="2287" b="1" dirty="0">
                <a:solidFill>
                  <a:srgbClr val="3A3630"/>
                </a:solidFill>
                <a:latin typeface="Lora Bold"/>
              </a:rPr>
              <a:t>Ενισχύουν τη </a:t>
            </a:r>
            <a:r>
              <a:rPr lang="en-US" sz="2287" b="1" dirty="0" err="1">
                <a:solidFill>
                  <a:srgbClr val="3A3630"/>
                </a:solidFill>
                <a:latin typeface="Lora Bold"/>
              </a:rPr>
              <a:t>Σωμ</a:t>
            </a:r>
            <a:r>
              <a:rPr lang="en-US" sz="2287" b="1" dirty="0">
                <a:solidFill>
                  <a:srgbClr val="3A3630"/>
                </a:solidFill>
                <a:latin typeface="Lora Bold"/>
              </a:rPr>
              <a:t>ατική Υγεία</a:t>
            </a:r>
          </a:p>
        </p:txBody>
      </p:sp>
      <p:sp>
        <p:nvSpPr>
          <p:cNvPr id="5" name="Text 2"/>
          <p:cNvSpPr/>
          <p:nvPr/>
        </p:nvSpPr>
        <p:spPr>
          <a:xfrm>
            <a:off x="2381548" y="3000375"/>
            <a:ext cx="14953804" cy="762000"/>
          </a:xfrm>
          <a:prstGeom prst="rect">
            <a:avLst/>
          </a:prstGeom>
          <a:noFill/>
          <a:ln/>
        </p:spPr>
        <p:txBody>
          <a:bodyPr wrap="square" lIns="0" tIns="0" rIns="0" bIns="0" rtlCol="0" anchor="t"/>
          <a:lstStyle/>
          <a:p>
            <a:pPr>
              <a:lnSpc>
                <a:spcPts val="3000"/>
              </a:lnSpc>
            </a:pPr>
            <a:r>
              <a:rPr lang="en-US" sz="1875" dirty="0">
                <a:solidFill>
                  <a:srgbClr val="405449"/>
                </a:solidFill>
                <a:latin typeface="Nobile" pitchFamily="34" charset="0"/>
                <a:ea typeface="Nobile" pitchFamily="34" charset="-122"/>
                <a:cs typeface="Nobile" pitchFamily="34" charset="-120"/>
              </a:rPr>
              <a:t>Μειώνουν το στρες, ενδυναμώνουν το ανοσοποιητικό σύστημα και βελτιώνουν την καρδιαγγειακή υγεία. Μελέτες δείχνουν ότι άνθρωποι που βιώνουν συχνά θετικά συναισθήματα ζουν περισσότερο και έχουν καλύτερη ποιότητα ζωής.</a:t>
            </a:r>
            <a:endParaRPr lang="en-US" sz="1875" dirty="0"/>
          </a:p>
        </p:txBody>
      </p:sp>
      <p:pic>
        <p:nvPicPr>
          <p:cNvPr id="6" name="Image 1" descr="preencoded.png"/>
          <p:cNvPicPr>
            <a:picLocks noChangeAspect="1"/>
          </p:cNvPicPr>
          <p:nvPr/>
        </p:nvPicPr>
        <p:blipFill>
          <a:blip r:embed="rId4"/>
          <a:stretch>
            <a:fillRect/>
          </a:stretch>
        </p:blipFill>
        <p:spPr>
          <a:xfrm>
            <a:off x="952649" y="4000500"/>
            <a:ext cx="1190774" cy="1753195"/>
          </a:xfrm>
          <a:prstGeom prst="rect">
            <a:avLst/>
          </a:prstGeom>
        </p:spPr>
      </p:pic>
      <p:sp>
        <p:nvSpPr>
          <p:cNvPr id="7" name="Text 3"/>
          <p:cNvSpPr/>
          <p:nvPr/>
        </p:nvSpPr>
        <p:spPr>
          <a:xfrm>
            <a:off x="2404207" y="4266903"/>
            <a:ext cx="3231059" cy="372070"/>
          </a:xfrm>
          <a:prstGeom prst="rect">
            <a:avLst/>
          </a:prstGeom>
          <a:noFill/>
          <a:ln/>
        </p:spPr>
        <p:txBody>
          <a:bodyPr wrap="none" lIns="0" tIns="0" rIns="0" bIns="0" rtlCol="0" anchor="t"/>
          <a:lstStyle/>
          <a:p>
            <a:pPr>
              <a:lnSpc>
                <a:spcPts val="2875"/>
              </a:lnSpc>
            </a:pPr>
            <a:r>
              <a:rPr lang="en-US" sz="2287" b="1" dirty="0">
                <a:solidFill>
                  <a:srgbClr val="3A3630"/>
                </a:solidFill>
                <a:latin typeface="Lora Bold"/>
              </a:rPr>
              <a:t>Διευρύνουν </a:t>
            </a:r>
            <a:r>
              <a:rPr lang="en-US" sz="2287" b="1" dirty="0" err="1">
                <a:solidFill>
                  <a:srgbClr val="3A3630"/>
                </a:solidFill>
                <a:latin typeface="Lora Bold"/>
              </a:rPr>
              <a:t>τη</a:t>
            </a:r>
            <a:r>
              <a:rPr lang="en-US" sz="2287" b="1" dirty="0">
                <a:solidFill>
                  <a:srgbClr val="3A3630"/>
                </a:solidFill>
                <a:latin typeface="Lora Bold"/>
              </a:rPr>
              <a:t> </a:t>
            </a:r>
            <a:r>
              <a:rPr lang="en-US" sz="2287" b="1" dirty="0" err="1">
                <a:solidFill>
                  <a:srgbClr val="3A3630"/>
                </a:solidFill>
                <a:latin typeface="Lora Bold"/>
              </a:rPr>
              <a:t>Σκέψη</a:t>
            </a:r>
            <a:endParaRPr lang="en-US" sz="2287" b="1" dirty="0">
              <a:solidFill>
                <a:srgbClr val="3A3630"/>
              </a:solidFill>
              <a:latin typeface="Lora Bold"/>
            </a:endParaRPr>
          </a:p>
        </p:txBody>
      </p:sp>
      <p:sp>
        <p:nvSpPr>
          <p:cNvPr id="8" name="Text 4"/>
          <p:cNvSpPr/>
          <p:nvPr/>
        </p:nvSpPr>
        <p:spPr>
          <a:xfrm>
            <a:off x="2381548" y="4753570"/>
            <a:ext cx="14953804" cy="762000"/>
          </a:xfrm>
          <a:prstGeom prst="rect">
            <a:avLst/>
          </a:prstGeom>
          <a:noFill/>
          <a:ln/>
        </p:spPr>
        <p:txBody>
          <a:bodyPr wrap="square" lIns="0" tIns="0" rIns="0" bIns="0" rtlCol="0" anchor="t"/>
          <a:lstStyle/>
          <a:p>
            <a:pPr>
              <a:lnSpc>
                <a:spcPts val="3000"/>
              </a:lnSpc>
            </a:pPr>
            <a:r>
              <a:rPr lang="el-GR" sz="1875" dirty="0">
                <a:solidFill>
                  <a:srgbClr val="405449"/>
                </a:solidFill>
                <a:latin typeface="Nobile" pitchFamily="34" charset="0"/>
                <a:ea typeface="Nobile" pitchFamily="34" charset="-122"/>
                <a:cs typeface="Nobile" pitchFamily="34" charset="-120"/>
              </a:rPr>
              <a:t>Τ</a:t>
            </a:r>
            <a:r>
              <a:rPr lang="en-US" sz="1875" dirty="0">
                <a:solidFill>
                  <a:srgbClr val="405449"/>
                </a:solidFill>
                <a:latin typeface="Nobile" pitchFamily="34" charset="0"/>
                <a:ea typeface="Nobile" pitchFamily="34" charset="-122"/>
                <a:cs typeface="Nobile" pitchFamily="34" charset="-120"/>
              </a:rPr>
              <a:t>α θετικά συναισθήματα διευρύνουν το πεδίο της προσοχής μας, ενισχύουν τη δημιουργικότητα και βοηθούν στην επίλυση προβλημάτων με πιο καινοτόμους τρόπους.</a:t>
            </a:r>
            <a:endParaRPr lang="en-US" sz="1875" dirty="0"/>
          </a:p>
        </p:txBody>
      </p:sp>
      <p:pic>
        <p:nvPicPr>
          <p:cNvPr id="9" name="Image 2" descr="preencoded.png"/>
          <p:cNvPicPr>
            <a:picLocks noChangeAspect="1"/>
          </p:cNvPicPr>
          <p:nvPr/>
        </p:nvPicPr>
        <p:blipFill>
          <a:blip r:embed="rId5"/>
          <a:stretch>
            <a:fillRect/>
          </a:stretch>
        </p:blipFill>
        <p:spPr>
          <a:xfrm>
            <a:off x="952649" y="5753695"/>
            <a:ext cx="1190774" cy="1753195"/>
          </a:xfrm>
          <a:prstGeom prst="rect">
            <a:avLst/>
          </a:prstGeom>
        </p:spPr>
      </p:pic>
      <p:sp>
        <p:nvSpPr>
          <p:cNvPr id="10" name="Text 5"/>
          <p:cNvSpPr/>
          <p:nvPr/>
        </p:nvSpPr>
        <p:spPr>
          <a:xfrm>
            <a:off x="2381548" y="5991820"/>
            <a:ext cx="4710410" cy="372070"/>
          </a:xfrm>
          <a:prstGeom prst="rect">
            <a:avLst/>
          </a:prstGeom>
          <a:noFill/>
          <a:ln/>
        </p:spPr>
        <p:txBody>
          <a:bodyPr wrap="none" lIns="0" tIns="0" rIns="0" bIns="0" rtlCol="0" anchor="t"/>
          <a:lstStyle/>
          <a:p>
            <a:pPr>
              <a:lnSpc>
                <a:spcPts val="2875"/>
              </a:lnSpc>
            </a:pPr>
            <a:r>
              <a:rPr lang="en-US" sz="2287" b="1" dirty="0">
                <a:solidFill>
                  <a:srgbClr val="3A3630"/>
                </a:solidFill>
                <a:latin typeface="Lora Bold"/>
              </a:rPr>
              <a:t>Χτίζουν </a:t>
            </a:r>
            <a:r>
              <a:rPr lang="en-US" sz="2287" b="1" dirty="0" err="1">
                <a:solidFill>
                  <a:srgbClr val="3A3630"/>
                </a:solidFill>
                <a:latin typeface="Lora Bold"/>
              </a:rPr>
              <a:t>Ψυχική</a:t>
            </a:r>
            <a:r>
              <a:rPr lang="en-US" sz="2287" b="1" dirty="0">
                <a:solidFill>
                  <a:srgbClr val="3A3630"/>
                </a:solidFill>
                <a:latin typeface="Lora Bold"/>
              </a:rPr>
              <a:t> </a:t>
            </a:r>
            <a:r>
              <a:rPr lang="en-US" sz="2287" b="1" dirty="0" err="1">
                <a:solidFill>
                  <a:srgbClr val="3A3630"/>
                </a:solidFill>
                <a:latin typeface="Lora Bold"/>
              </a:rPr>
              <a:t>Ανθεκτικότητ</a:t>
            </a:r>
            <a:r>
              <a:rPr lang="en-US" sz="2287" b="1" dirty="0">
                <a:solidFill>
                  <a:srgbClr val="3A3630"/>
                </a:solidFill>
                <a:latin typeface="Lora Bold"/>
              </a:rPr>
              <a:t>α</a:t>
            </a:r>
          </a:p>
        </p:txBody>
      </p:sp>
      <p:sp>
        <p:nvSpPr>
          <p:cNvPr id="11" name="Text 6"/>
          <p:cNvSpPr/>
          <p:nvPr/>
        </p:nvSpPr>
        <p:spPr>
          <a:xfrm>
            <a:off x="2381548" y="6506766"/>
            <a:ext cx="14953804" cy="762000"/>
          </a:xfrm>
          <a:prstGeom prst="rect">
            <a:avLst/>
          </a:prstGeom>
          <a:noFill/>
          <a:ln/>
        </p:spPr>
        <p:txBody>
          <a:bodyPr wrap="square" lIns="0" tIns="0" rIns="0" bIns="0" rtlCol="0" anchor="t"/>
          <a:lstStyle/>
          <a:p>
            <a:pPr>
              <a:lnSpc>
                <a:spcPts val="3000"/>
              </a:lnSpc>
            </a:pPr>
            <a:r>
              <a:rPr lang="en-US" sz="1875" dirty="0">
                <a:solidFill>
                  <a:srgbClr val="405449"/>
                </a:solidFill>
                <a:latin typeface="Nobile" pitchFamily="34" charset="0"/>
                <a:ea typeface="Nobile" pitchFamily="34" charset="-122"/>
                <a:cs typeface="Nobile" pitchFamily="34" charset="-120"/>
              </a:rPr>
              <a:t>Λειτουργούν ως ασπίδα προστασίας απέναντι στο άγχος και τη δυσκολία. Μας βοηθούν να ανακάμπτουμε πιο γρήγορα από τις αντιξοότητες και να αντιμετωπίζουμε προκλήσεις με περισσότερη αυτοπεποίθηση.</a:t>
            </a:r>
            <a:endParaRPr lang="en-US" sz="1875" dirty="0"/>
          </a:p>
        </p:txBody>
      </p:sp>
      <p:pic>
        <p:nvPicPr>
          <p:cNvPr id="12" name="Image 3" descr="preencoded.png"/>
          <p:cNvPicPr>
            <a:picLocks noChangeAspect="1"/>
          </p:cNvPicPr>
          <p:nvPr/>
        </p:nvPicPr>
        <p:blipFill>
          <a:blip r:embed="rId6"/>
          <a:stretch>
            <a:fillRect/>
          </a:stretch>
        </p:blipFill>
        <p:spPr>
          <a:xfrm>
            <a:off x="952649" y="7506891"/>
            <a:ext cx="1190774" cy="1753195"/>
          </a:xfrm>
          <a:prstGeom prst="rect">
            <a:avLst/>
          </a:prstGeom>
        </p:spPr>
      </p:pic>
      <p:sp>
        <p:nvSpPr>
          <p:cNvPr id="13" name="Text 7"/>
          <p:cNvSpPr/>
          <p:nvPr/>
        </p:nvSpPr>
        <p:spPr>
          <a:xfrm>
            <a:off x="2381547" y="7745016"/>
            <a:ext cx="3516958" cy="372070"/>
          </a:xfrm>
          <a:prstGeom prst="rect">
            <a:avLst/>
          </a:prstGeom>
          <a:noFill/>
          <a:ln/>
        </p:spPr>
        <p:txBody>
          <a:bodyPr wrap="none" lIns="0" tIns="0" rIns="0" bIns="0" rtlCol="0" anchor="t"/>
          <a:lstStyle/>
          <a:p>
            <a:pPr>
              <a:lnSpc>
                <a:spcPts val="2875"/>
              </a:lnSpc>
            </a:pPr>
            <a:r>
              <a:rPr lang="en-US" sz="2287" b="1" dirty="0">
                <a:solidFill>
                  <a:srgbClr val="3A3630"/>
                </a:solidFill>
                <a:latin typeface="Lora Bold"/>
              </a:rPr>
              <a:t>Βελτιώνουν </a:t>
            </a:r>
            <a:r>
              <a:rPr lang="en-US" sz="2287" b="1" dirty="0" err="1">
                <a:solidFill>
                  <a:srgbClr val="3A3630"/>
                </a:solidFill>
                <a:latin typeface="Lora Bold"/>
              </a:rPr>
              <a:t>τις</a:t>
            </a:r>
            <a:r>
              <a:rPr lang="en-US" sz="2287" b="1" dirty="0">
                <a:solidFill>
                  <a:srgbClr val="3A3630"/>
                </a:solidFill>
                <a:latin typeface="Lora Bold"/>
              </a:rPr>
              <a:t> </a:t>
            </a:r>
            <a:r>
              <a:rPr lang="en-US" sz="2287" b="1" dirty="0" err="1">
                <a:solidFill>
                  <a:srgbClr val="3A3630"/>
                </a:solidFill>
                <a:latin typeface="Lora Bold"/>
              </a:rPr>
              <a:t>Σχέσεις</a:t>
            </a:r>
            <a:endParaRPr lang="en-US" sz="2287" b="1" dirty="0">
              <a:solidFill>
                <a:srgbClr val="3A3630"/>
              </a:solidFill>
              <a:latin typeface="Lora Bold"/>
            </a:endParaRPr>
          </a:p>
        </p:txBody>
      </p:sp>
      <p:sp>
        <p:nvSpPr>
          <p:cNvPr id="14" name="Text 8"/>
          <p:cNvSpPr/>
          <p:nvPr/>
        </p:nvSpPr>
        <p:spPr>
          <a:xfrm>
            <a:off x="2381548" y="8259961"/>
            <a:ext cx="14953804" cy="762000"/>
          </a:xfrm>
          <a:prstGeom prst="rect">
            <a:avLst/>
          </a:prstGeom>
          <a:noFill/>
          <a:ln/>
        </p:spPr>
        <p:txBody>
          <a:bodyPr wrap="square" lIns="0" tIns="0" rIns="0" bIns="0" rtlCol="0" anchor="t"/>
          <a:lstStyle/>
          <a:p>
            <a:pPr>
              <a:lnSpc>
                <a:spcPts val="3000"/>
              </a:lnSpc>
            </a:pPr>
            <a:r>
              <a:rPr lang="en-US" sz="1875" dirty="0">
                <a:solidFill>
                  <a:srgbClr val="405449"/>
                </a:solidFill>
                <a:latin typeface="Nobile" pitchFamily="34" charset="0"/>
                <a:ea typeface="Nobile" pitchFamily="34" charset="-122"/>
                <a:cs typeface="Nobile" pitchFamily="34" charset="-120"/>
              </a:rPr>
              <a:t>Προάγουν την εμπάθεια, την επικοινωνία και τη συνεργασία. Άνθρωποι που εκπέμπουν θετικότητα προσελκύουν πιο εποικοδομητικές σχέσεις και δημιουργούν ισχυρότερους κοινωνικούς δεσμούς.</a:t>
            </a:r>
            <a:endParaRPr lang="en-US" sz="1875"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1430000" y="0"/>
            <a:ext cx="6858000" cy="10287000"/>
          </a:xfrm>
          <a:prstGeom prst="rect">
            <a:avLst/>
          </a:prstGeom>
        </p:spPr>
      </p:pic>
      <p:sp>
        <p:nvSpPr>
          <p:cNvPr id="3" name="Text 0"/>
          <p:cNvSpPr/>
          <p:nvPr/>
        </p:nvSpPr>
        <p:spPr>
          <a:xfrm>
            <a:off x="1047156" y="913211"/>
            <a:ext cx="9335691" cy="1760041"/>
          </a:xfrm>
          <a:prstGeom prst="rect">
            <a:avLst/>
          </a:prstGeom>
          <a:noFill/>
          <a:ln/>
        </p:spPr>
        <p:txBody>
          <a:bodyPr wrap="square" lIns="0" tIns="0" rIns="0" bIns="0" rtlCol="0" anchor="t"/>
          <a:lstStyle/>
          <a:p>
            <a:pPr>
              <a:lnSpc>
                <a:spcPts val="6875"/>
              </a:lnSpc>
            </a:pPr>
            <a:r>
              <a:rPr lang="en-US" sz="5500" dirty="0">
                <a:solidFill>
                  <a:srgbClr val="371A2D"/>
                </a:solidFill>
                <a:latin typeface="Lora" pitchFamily="2" charset="0"/>
                <a:ea typeface="Noto Serif HK Semi Bold" pitchFamily="34" charset="-122"/>
                <a:cs typeface="Noto Serif HK Semi Bold" pitchFamily="34" charset="-120"/>
              </a:rPr>
              <a:t>Γυμναστική: Το </a:t>
            </a:r>
            <a:r>
              <a:rPr lang="en-US" sz="4400" dirty="0">
                <a:solidFill>
                  <a:srgbClr val="371A2D"/>
                </a:solidFill>
                <a:latin typeface="Lora" pitchFamily="2" charset="0"/>
                <a:ea typeface="Noto Serif HK Semi Bold" pitchFamily="34" charset="-122"/>
                <a:cs typeface="Noto Serif HK Semi Bold" pitchFamily="34" charset="-120"/>
              </a:rPr>
              <a:t>Φάρμακο</a:t>
            </a:r>
            <a:r>
              <a:rPr lang="en-US" sz="5500" dirty="0">
                <a:solidFill>
                  <a:srgbClr val="371A2D"/>
                </a:solidFill>
                <a:latin typeface="Lora" pitchFamily="2" charset="0"/>
                <a:ea typeface="Noto Serif HK Semi Bold" pitchFamily="34" charset="-122"/>
                <a:cs typeface="Noto Serif HK Semi Bold" pitchFamily="34" charset="-120"/>
              </a:rPr>
              <a:t> για τη Ψυχή</a:t>
            </a:r>
            <a:endParaRPr lang="en-US" sz="5500" dirty="0">
              <a:latin typeface="Lora" pitchFamily="2" charset="0"/>
            </a:endParaRPr>
          </a:p>
        </p:txBody>
      </p:sp>
      <p:sp>
        <p:nvSpPr>
          <p:cNvPr id="4" name="Text 1"/>
          <p:cNvSpPr/>
          <p:nvPr/>
        </p:nvSpPr>
        <p:spPr>
          <a:xfrm>
            <a:off x="1047155" y="3121968"/>
            <a:ext cx="299145" cy="374005"/>
          </a:xfrm>
          <a:prstGeom prst="rect">
            <a:avLst/>
          </a:prstGeom>
          <a:noFill/>
          <a:ln/>
        </p:spPr>
        <p:txBody>
          <a:bodyPr wrap="none" lIns="0" tIns="0" rIns="0" bIns="0" rtlCol="0" anchor="t"/>
          <a:lstStyle/>
          <a:p>
            <a:pPr>
              <a:lnSpc>
                <a:spcPts val="3750"/>
              </a:lnSpc>
            </a:pPr>
            <a:r>
              <a:rPr lang="en-US" sz="2313" dirty="0">
                <a:solidFill>
                  <a:srgbClr val="432338"/>
                </a:solidFill>
                <a:latin typeface="Noto Serif HK Light" pitchFamily="34" charset="0"/>
                <a:ea typeface="Noto Serif HK Light" pitchFamily="34" charset="-122"/>
                <a:cs typeface="Noto Serif HK Light" pitchFamily="34" charset="-120"/>
              </a:rPr>
              <a:t>01</a:t>
            </a:r>
            <a:endParaRPr lang="en-US" sz="2313" dirty="0"/>
          </a:p>
        </p:txBody>
      </p:sp>
      <p:sp>
        <p:nvSpPr>
          <p:cNvPr id="5" name="Shape 2"/>
          <p:cNvSpPr/>
          <p:nvPr/>
        </p:nvSpPr>
        <p:spPr>
          <a:xfrm>
            <a:off x="1047155" y="3592414"/>
            <a:ext cx="4518273" cy="38100"/>
          </a:xfrm>
          <a:prstGeom prst="rect">
            <a:avLst/>
          </a:prstGeom>
          <a:solidFill>
            <a:srgbClr val="E851B2"/>
          </a:solidFill>
          <a:ln/>
        </p:spPr>
        <p:txBody>
          <a:bodyPr/>
          <a:lstStyle/>
          <a:p>
            <a:endParaRPr lang="el-GR" sz="2250"/>
          </a:p>
        </p:txBody>
      </p:sp>
      <p:sp>
        <p:nvSpPr>
          <p:cNvPr id="6" name="Text 3"/>
          <p:cNvSpPr/>
          <p:nvPr/>
        </p:nvSpPr>
        <p:spPr>
          <a:xfrm>
            <a:off x="1047156" y="3818186"/>
            <a:ext cx="3520231" cy="439936"/>
          </a:xfrm>
          <a:prstGeom prst="rect">
            <a:avLst/>
          </a:prstGeom>
          <a:noFill/>
          <a:ln/>
        </p:spPr>
        <p:txBody>
          <a:bodyPr wrap="none" lIns="0" tIns="0" rIns="0" bIns="0" rtlCol="0" anchor="t"/>
          <a:lstStyle/>
          <a:p>
            <a:pPr>
              <a:lnSpc>
                <a:spcPts val="3438"/>
              </a:lnSpc>
            </a:pPr>
            <a:r>
              <a:rPr lang="en-US" sz="2750" b="1" dirty="0">
                <a:solidFill>
                  <a:srgbClr val="432338"/>
                </a:solidFill>
                <a:latin typeface="Noto Serif HK Semi Bold" pitchFamily="34" charset="0"/>
                <a:ea typeface="Noto Serif HK Semi Bold" pitchFamily="34" charset="-122"/>
                <a:cs typeface="Noto Serif HK Semi Bold" pitchFamily="34" charset="-120"/>
              </a:rPr>
              <a:t>Ενδορφίνες</a:t>
            </a:r>
            <a:endParaRPr lang="en-US" sz="2750" b="1" dirty="0"/>
          </a:p>
        </p:txBody>
      </p:sp>
      <p:sp>
        <p:nvSpPr>
          <p:cNvPr id="7" name="Text 4"/>
          <p:cNvSpPr/>
          <p:nvPr/>
        </p:nvSpPr>
        <p:spPr>
          <a:xfrm>
            <a:off x="1047155" y="4437609"/>
            <a:ext cx="4518273" cy="1915120"/>
          </a:xfrm>
          <a:prstGeom prst="rect">
            <a:avLst/>
          </a:prstGeom>
          <a:noFill/>
          <a:ln/>
        </p:spPr>
        <p:txBody>
          <a:bodyPr wrap="square" lIns="0" tIns="0" rIns="0" bIns="0" rtlCol="0" anchor="t"/>
          <a:lstStyle/>
          <a:p>
            <a:pPr>
              <a:lnSpc>
                <a:spcPts val="3750"/>
              </a:lnSpc>
            </a:pPr>
            <a:r>
              <a:rPr lang="en-US" sz="2313" dirty="0">
                <a:solidFill>
                  <a:srgbClr val="432338"/>
                </a:solidFill>
                <a:latin typeface="Source Sans 3" pitchFamily="34" charset="0"/>
                <a:ea typeface="Source Sans 3" pitchFamily="34" charset="-122"/>
                <a:cs typeface="Source Sans 3" pitchFamily="34" charset="-120"/>
              </a:rPr>
              <a:t>Η άσκηση απελευθερώνει ενδορφίνες, τα φυσικά μας αντικαταθλιπτικά που μας κάνουν να νιώθουμε υπέροχα.</a:t>
            </a:r>
            <a:endParaRPr lang="en-US" sz="2313" dirty="0"/>
          </a:p>
        </p:txBody>
      </p:sp>
      <p:sp>
        <p:nvSpPr>
          <p:cNvPr id="8" name="Text 5"/>
          <p:cNvSpPr/>
          <p:nvPr/>
        </p:nvSpPr>
        <p:spPr>
          <a:xfrm>
            <a:off x="5864573" y="3121968"/>
            <a:ext cx="299145" cy="374005"/>
          </a:xfrm>
          <a:prstGeom prst="rect">
            <a:avLst/>
          </a:prstGeom>
          <a:noFill/>
          <a:ln/>
        </p:spPr>
        <p:txBody>
          <a:bodyPr wrap="none" lIns="0" tIns="0" rIns="0" bIns="0" rtlCol="0" anchor="t"/>
          <a:lstStyle/>
          <a:p>
            <a:pPr>
              <a:lnSpc>
                <a:spcPts val="3750"/>
              </a:lnSpc>
            </a:pPr>
            <a:r>
              <a:rPr lang="en-US" sz="2313" dirty="0">
                <a:solidFill>
                  <a:srgbClr val="432338"/>
                </a:solidFill>
                <a:latin typeface="Noto Serif HK Light" pitchFamily="34" charset="0"/>
                <a:ea typeface="Noto Serif HK Light" pitchFamily="34" charset="-122"/>
                <a:cs typeface="Noto Serif HK Light" pitchFamily="34" charset="-120"/>
              </a:rPr>
              <a:t>02</a:t>
            </a:r>
            <a:endParaRPr lang="en-US" sz="2313" dirty="0"/>
          </a:p>
        </p:txBody>
      </p:sp>
      <p:sp>
        <p:nvSpPr>
          <p:cNvPr id="9" name="Shape 6"/>
          <p:cNvSpPr/>
          <p:nvPr/>
        </p:nvSpPr>
        <p:spPr>
          <a:xfrm>
            <a:off x="5864572" y="3592414"/>
            <a:ext cx="4518273" cy="38100"/>
          </a:xfrm>
          <a:prstGeom prst="rect">
            <a:avLst/>
          </a:prstGeom>
          <a:solidFill>
            <a:srgbClr val="E851B2"/>
          </a:solidFill>
          <a:ln/>
        </p:spPr>
        <p:txBody>
          <a:bodyPr/>
          <a:lstStyle/>
          <a:p>
            <a:endParaRPr lang="el-GR" sz="2250"/>
          </a:p>
        </p:txBody>
      </p:sp>
      <p:sp>
        <p:nvSpPr>
          <p:cNvPr id="10" name="Text 7"/>
          <p:cNvSpPr/>
          <p:nvPr/>
        </p:nvSpPr>
        <p:spPr>
          <a:xfrm>
            <a:off x="5864573" y="3818186"/>
            <a:ext cx="3520231" cy="439936"/>
          </a:xfrm>
          <a:prstGeom prst="rect">
            <a:avLst/>
          </a:prstGeom>
          <a:noFill/>
          <a:ln/>
        </p:spPr>
        <p:txBody>
          <a:bodyPr wrap="none" lIns="0" tIns="0" rIns="0" bIns="0" rtlCol="0" anchor="t"/>
          <a:lstStyle/>
          <a:p>
            <a:pPr>
              <a:lnSpc>
                <a:spcPts val="3438"/>
              </a:lnSpc>
            </a:pPr>
            <a:r>
              <a:rPr lang="en-US" sz="2750" dirty="0">
                <a:solidFill>
                  <a:srgbClr val="432338"/>
                </a:solidFill>
                <a:latin typeface="Noto Serif HK Semi Bold" pitchFamily="34" charset="0"/>
                <a:ea typeface="Noto Serif HK Semi Bold" pitchFamily="34" charset="-122"/>
                <a:cs typeface="Noto Serif HK Semi Bold" pitchFamily="34" charset="-120"/>
              </a:rPr>
              <a:t>Βελτίωση </a:t>
            </a:r>
            <a:r>
              <a:rPr lang="en-US" sz="2750" b="1" dirty="0">
                <a:solidFill>
                  <a:srgbClr val="432338"/>
                </a:solidFill>
                <a:latin typeface="Noto Serif HK Semi Bold" pitchFamily="34" charset="0"/>
                <a:ea typeface="Noto Serif HK Semi Bold" pitchFamily="34" charset="-122"/>
                <a:cs typeface="Noto Serif HK Semi Bold" pitchFamily="34" charset="-120"/>
              </a:rPr>
              <a:t>Διάθεσης</a:t>
            </a:r>
            <a:endParaRPr lang="en-US" sz="2750" b="1" dirty="0"/>
          </a:p>
        </p:txBody>
      </p:sp>
      <p:sp>
        <p:nvSpPr>
          <p:cNvPr id="11" name="Text 8"/>
          <p:cNvSpPr/>
          <p:nvPr/>
        </p:nvSpPr>
        <p:spPr>
          <a:xfrm>
            <a:off x="5864572" y="4437609"/>
            <a:ext cx="4518273" cy="1436340"/>
          </a:xfrm>
          <a:prstGeom prst="rect">
            <a:avLst/>
          </a:prstGeom>
          <a:noFill/>
          <a:ln/>
        </p:spPr>
        <p:txBody>
          <a:bodyPr wrap="square" lIns="0" tIns="0" rIns="0" bIns="0" rtlCol="0" anchor="t"/>
          <a:lstStyle/>
          <a:p>
            <a:pPr>
              <a:lnSpc>
                <a:spcPts val="3750"/>
              </a:lnSpc>
            </a:pPr>
            <a:r>
              <a:rPr lang="en-US" sz="2313" dirty="0">
                <a:solidFill>
                  <a:srgbClr val="432338"/>
                </a:solidFill>
                <a:latin typeface="Source Sans 3" pitchFamily="34" charset="0"/>
                <a:ea typeface="Source Sans 3" pitchFamily="34" charset="-122"/>
                <a:cs typeface="Source Sans 3" pitchFamily="34" charset="-120"/>
              </a:rPr>
              <a:t>Βελτιώνει τη διάθεση μας, μειώνει το άγχος και τα συμπτώματα της κατάθλιψης σημαντικά.</a:t>
            </a:r>
            <a:endParaRPr lang="en-US" sz="2313" dirty="0"/>
          </a:p>
        </p:txBody>
      </p:sp>
      <p:sp>
        <p:nvSpPr>
          <p:cNvPr id="12" name="Text 9"/>
          <p:cNvSpPr/>
          <p:nvPr/>
        </p:nvSpPr>
        <p:spPr>
          <a:xfrm>
            <a:off x="1047155" y="6876158"/>
            <a:ext cx="299145" cy="374005"/>
          </a:xfrm>
          <a:prstGeom prst="rect">
            <a:avLst/>
          </a:prstGeom>
          <a:noFill/>
          <a:ln/>
        </p:spPr>
        <p:txBody>
          <a:bodyPr wrap="none" lIns="0" tIns="0" rIns="0" bIns="0" rtlCol="0" anchor="t"/>
          <a:lstStyle/>
          <a:p>
            <a:pPr>
              <a:lnSpc>
                <a:spcPts val="3750"/>
              </a:lnSpc>
            </a:pPr>
            <a:r>
              <a:rPr lang="en-US" sz="2313" dirty="0">
                <a:solidFill>
                  <a:srgbClr val="432338"/>
                </a:solidFill>
                <a:latin typeface="Noto Serif HK Light" pitchFamily="34" charset="0"/>
                <a:ea typeface="Noto Serif HK Light" pitchFamily="34" charset="-122"/>
                <a:cs typeface="Noto Serif HK Light" pitchFamily="34" charset="-120"/>
              </a:rPr>
              <a:t>03</a:t>
            </a:r>
            <a:endParaRPr lang="en-US" sz="2313" dirty="0"/>
          </a:p>
        </p:txBody>
      </p:sp>
      <p:sp>
        <p:nvSpPr>
          <p:cNvPr id="13" name="Shape 10"/>
          <p:cNvSpPr/>
          <p:nvPr/>
        </p:nvSpPr>
        <p:spPr>
          <a:xfrm>
            <a:off x="1047156" y="7346603"/>
            <a:ext cx="9335691" cy="38100"/>
          </a:xfrm>
          <a:prstGeom prst="rect">
            <a:avLst/>
          </a:prstGeom>
          <a:solidFill>
            <a:srgbClr val="E851B2"/>
          </a:solidFill>
          <a:ln/>
        </p:spPr>
        <p:txBody>
          <a:bodyPr/>
          <a:lstStyle/>
          <a:p>
            <a:endParaRPr lang="el-GR" sz="2250"/>
          </a:p>
        </p:txBody>
      </p:sp>
      <p:sp>
        <p:nvSpPr>
          <p:cNvPr id="14" name="Text 11"/>
          <p:cNvSpPr/>
          <p:nvPr/>
        </p:nvSpPr>
        <p:spPr>
          <a:xfrm>
            <a:off x="1047156" y="7572376"/>
            <a:ext cx="3520231" cy="439936"/>
          </a:xfrm>
          <a:prstGeom prst="rect">
            <a:avLst/>
          </a:prstGeom>
          <a:noFill/>
          <a:ln/>
        </p:spPr>
        <p:txBody>
          <a:bodyPr wrap="none" lIns="0" tIns="0" rIns="0" bIns="0" rtlCol="0" anchor="t"/>
          <a:lstStyle/>
          <a:p>
            <a:pPr>
              <a:lnSpc>
                <a:spcPts val="3438"/>
              </a:lnSpc>
            </a:pPr>
            <a:r>
              <a:rPr lang="en-US" sz="2750" b="1" dirty="0">
                <a:solidFill>
                  <a:srgbClr val="432338"/>
                </a:solidFill>
                <a:latin typeface="Noto Serif HK Semi Bold" pitchFamily="34" charset="0"/>
                <a:ea typeface="Noto Serif HK Semi Bold" pitchFamily="34" charset="-122"/>
                <a:cs typeface="Noto Serif HK Semi Bold" pitchFamily="34" charset="-120"/>
              </a:rPr>
              <a:t>Αυτοπεποίθηση</a:t>
            </a:r>
            <a:endParaRPr lang="en-US" sz="2750" b="1" dirty="0"/>
          </a:p>
        </p:txBody>
      </p:sp>
      <p:sp>
        <p:nvSpPr>
          <p:cNvPr id="15" name="Text 12"/>
          <p:cNvSpPr/>
          <p:nvPr/>
        </p:nvSpPr>
        <p:spPr>
          <a:xfrm>
            <a:off x="1047156" y="8191798"/>
            <a:ext cx="9335691" cy="957560"/>
          </a:xfrm>
          <a:prstGeom prst="rect">
            <a:avLst/>
          </a:prstGeom>
          <a:noFill/>
          <a:ln/>
        </p:spPr>
        <p:txBody>
          <a:bodyPr wrap="square" lIns="0" tIns="0" rIns="0" bIns="0" rtlCol="0" anchor="t"/>
          <a:lstStyle/>
          <a:p>
            <a:pPr>
              <a:lnSpc>
                <a:spcPts val="3750"/>
              </a:lnSpc>
            </a:pPr>
            <a:r>
              <a:rPr lang="en-US" sz="2313" dirty="0">
                <a:solidFill>
                  <a:srgbClr val="432338"/>
                </a:solidFill>
                <a:latin typeface="Source Sans 3" pitchFamily="34" charset="0"/>
                <a:ea typeface="Source Sans 3" pitchFamily="34" charset="-122"/>
                <a:cs typeface="Source Sans 3" pitchFamily="34" charset="-120"/>
              </a:rPr>
              <a:t>Δίνει αυτοπεποίθηση και αίσθημα επιτυχίας κάθε φορά που ολοκληρώνουμε την προπόνησή μας.</a:t>
            </a:r>
            <a:endParaRPr lang="en-US" sz="2313"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8288000" cy="3740200"/>
          </a:xfrm>
          <a:prstGeom prst="rect">
            <a:avLst/>
          </a:prstGeom>
        </p:spPr>
      </p:pic>
      <p:sp>
        <p:nvSpPr>
          <p:cNvPr id="3" name="Text 0"/>
          <p:cNvSpPr/>
          <p:nvPr/>
        </p:nvSpPr>
        <p:spPr>
          <a:xfrm>
            <a:off x="1047155" y="4789735"/>
            <a:ext cx="16193690" cy="3520083"/>
          </a:xfrm>
          <a:prstGeom prst="rect">
            <a:avLst/>
          </a:prstGeom>
          <a:noFill/>
          <a:ln/>
        </p:spPr>
        <p:txBody>
          <a:bodyPr wrap="square" lIns="0" tIns="0" rIns="0" bIns="0" rtlCol="0" anchor="t"/>
          <a:lstStyle/>
          <a:p>
            <a:pPr>
              <a:lnSpc>
                <a:spcPts val="13813"/>
              </a:lnSpc>
            </a:pPr>
            <a:r>
              <a:rPr lang="en-US" sz="5400" dirty="0">
                <a:solidFill>
                  <a:srgbClr val="371A2D"/>
                </a:solidFill>
                <a:latin typeface="Lora" pitchFamily="2" charset="0"/>
                <a:ea typeface="Noto Serif HK Semi Bold" pitchFamily="34" charset="-122"/>
                <a:cs typeface="Noto Serif HK Semi Bold" pitchFamily="34" charset="-120"/>
              </a:rPr>
              <a:t>Χορός: Η Γλώσσα των Συναισθημάτων</a:t>
            </a:r>
            <a:endParaRPr lang="en-US" sz="5400" dirty="0">
              <a:latin typeface="Lora" pitchFamily="2" charset="0"/>
            </a:endParaRPr>
          </a:p>
        </p:txBody>
      </p:sp>
      <p:sp>
        <p:nvSpPr>
          <p:cNvPr id="4" name="Text 1"/>
          <p:cNvSpPr/>
          <p:nvPr/>
        </p:nvSpPr>
        <p:spPr>
          <a:xfrm>
            <a:off x="1047155" y="6972300"/>
            <a:ext cx="16193690" cy="478780"/>
          </a:xfrm>
          <a:prstGeom prst="rect">
            <a:avLst/>
          </a:prstGeom>
          <a:noFill/>
          <a:ln/>
        </p:spPr>
        <p:txBody>
          <a:bodyPr wrap="none" lIns="0" tIns="0" rIns="0" bIns="0" rtlCol="0" anchor="t"/>
          <a:lstStyle/>
          <a:p>
            <a:pPr>
              <a:lnSpc>
                <a:spcPts val="3750"/>
              </a:lnSpc>
            </a:pPr>
            <a:r>
              <a:rPr lang="en-US" sz="2313" dirty="0">
                <a:solidFill>
                  <a:srgbClr val="432338"/>
                </a:solidFill>
                <a:latin typeface="Source Sans 3" pitchFamily="34" charset="0"/>
                <a:ea typeface="Source Sans 3" pitchFamily="34" charset="-122"/>
                <a:cs typeface="Source Sans 3" pitchFamily="34" charset="-120"/>
              </a:rPr>
              <a:t>Κάθε κίνηση διηγείται μια ιστορία, κάθε βήμα εκφράζει μια συγκίνηση.</a:t>
            </a:r>
            <a:endParaRPr lang="en-US" sz="2313"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047155" y="1122910"/>
            <a:ext cx="10424220" cy="880021"/>
          </a:xfrm>
          <a:prstGeom prst="rect">
            <a:avLst/>
          </a:prstGeom>
          <a:noFill/>
          <a:ln/>
        </p:spPr>
        <p:txBody>
          <a:bodyPr wrap="none" lIns="0" tIns="0" rIns="0" bIns="0" rtlCol="0" anchor="t"/>
          <a:lstStyle/>
          <a:p>
            <a:pPr>
              <a:lnSpc>
                <a:spcPts val="6875"/>
              </a:lnSpc>
            </a:pPr>
            <a:r>
              <a:rPr lang="en-US" sz="5500" dirty="0">
                <a:solidFill>
                  <a:srgbClr val="371A2D"/>
                </a:solidFill>
                <a:latin typeface="Lora" pitchFamily="2" charset="0"/>
                <a:ea typeface="Noto Serif HK Semi Bold" pitchFamily="34" charset="-122"/>
                <a:cs typeface="Noto Serif HK Semi Bold" pitchFamily="34" charset="-120"/>
              </a:rPr>
              <a:t>Χορός: Η Τέχνη της Έκφρασης</a:t>
            </a:r>
            <a:endParaRPr lang="en-US" sz="5500" dirty="0">
              <a:latin typeface="Lora" pitchFamily="2" charset="0"/>
            </a:endParaRPr>
          </a:p>
        </p:txBody>
      </p:sp>
      <p:pic>
        <p:nvPicPr>
          <p:cNvPr id="3" name="Image 0" descr="preencoded.png"/>
          <p:cNvPicPr>
            <a:picLocks noChangeAspect="1"/>
          </p:cNvPicPr>
          <p:nvPr/>
        </p:nvPicPr>
        <p:blipFill>
          <a:blip r:embed="rId3"/>
          <a:stretch>
            <a:fillRect/>
          </a:stretch>
        </p:blipFill>
        <p:spPr>
          <a:xfrm>
            <a:off x="1047155" y="2788146"/>
            <a:ext cx="6039445" cy="6039445"/>
          </a:xfrm>
          <a:prstGeom prst="rect">
            <a:avLst/>
          </a:prstGeom>
        </p:spPr>
      </p:pic>
      <p:sp>
        <p:nvSpPr>
          <p:cNvPr id="4" name="Shape 1"/>
          <p:cNvSpPr/>
          <p:nvPr/>
        </p:nvSpPr>
        <p:spPr>
          <a:xfrm>
            <a:off x="7825979" y="2788146"/>
            <a:ext cx="673150" cy="673150"/>
          </a:xfrm>
          <a:prstGeom prst="roundRect">
            <a:avLst>
              <a:gd name="adj" fmla="val 18670"/>
            </a:avLst>
          </a:prstGeom>
          <a:solidFill>
            <a:srgbClr val="F9D2EB"/>
          </a:solidFill>
          <a:ln w="7620">
            <a:solidFill>
              <a:srgbClr val="DFB8D1"/>
            </a:solidFill>
            <a:prstDash val="solid"/>
          </a:ln>
        </p:spPr>
        <p:txBody>
          <a:bodyPr/>
          <a:lstStyle/>
          <a:p>
            <a:endParaRPr lang="el-GR" sz="2250"/>
          </a:p>
        </p:txBody>
      </p:sp>
      <p:sp>
        <p:nvSpPr>
          <p:cNvPr id="5" name="Text 2"/>
          <p:cNvSpPr/>
          <p:nvPr/>
        </p:nvSpPr>
        <p:spPr>
          <a:xfrm>
            <a:off x="8798273" y="2890987"/>
            <a:ext cx="3520231" cy="439936"/>
          </a:xfrm>
          <a:prstGeom prst="rect">
            <a:avLst/>
          </a:prstGeom>
          <a:noFill/>
          <a:ln/>
        </p:spPr>
        <p:txBody>
          <a:bodyPr wrap="none" lIns="0" tIns="0" rIns="0" bIns="0" rtlCol="0" anchor="t"/>
          <a:lstStyle/>
          <a:p>
            <a:pPr>
              <a:lnSpc>
                <a:spcPts val="3438"/>
              </a:lnSpc>
            </a:pPr>
            <a:r>
              <a:rPr lang="en-US" sz="2750" b="1" dirty="0">
                <a:solidFill>
                  <a:srgbClr val="432338"/>
                </a:solidFill>
                <a:latin typeface="Noto Serif HK Semi Bold" pitchFamily="34" charset="0"/>
                <a:ea typeface="Noto Serif HK Semi Bold" pitchFamily="34" charset="-122"/>
                <a:cs typeface="Noto Serif HK Semi Bold" pitchFamily="34" charset="-120"/>
              </a:rPr>
              <a:t>Επικοινωνία</a:t>
            </a:r>
            <a:endParaRPr lang="en-US" sz="2750" b="1" dirty="0"/>
          </a:p>
        </p:txBody>
      </p:sp>
      <p:sp>
        <p:nvSpPr>
          <p:cNvPr id="6" name="Text 3"/>
          <p:cNvSpPr/>
          <p:nvPr/>
        </p:nvSpPr>
        <p:spPr>
          <a:xfrm>
            <a:off x="8798273" y="3630066"/>
            <a:ext cx="3552825" cy="1915120"/>
          </a:xfrm>
          <a:prstGeom prst="rect">
            <a:avLst/>
          </a:prstGeom>
          <a:noFill/>
          <a:ln/>
        </p:spPr>
        <p:txBody>
          <a:bodyPr wrap="square" lIns="0" tIns="0" rIns="0" bIns="0" rtlCol="0" anchor="t"/>
          <a:lstStyle/>
          <a:p>
            <a:pPr>
              <a:lnSpc>
                <a:spcPts val="3750"/>
              </a:lnSpc>
            </a:pPr>
            <a:r>
              <a:rPr lang="en-US" sz="2313" dirty="0">
                <a:solidFill>
                  <a:srgbClr val="432338"/>
                </a:solidFill>
                <a:latin typeface="Source Sans 3" pitchFamily="34" charset="0"/>
                <a:ea typeface="Source Sans 3" pitchFamily="34" charset="-122"/>
                <a:cs typeface="Source Sans 3" pitchFamily="34" charset="-120"/>
              </a:rPr>
              <a:t>Ο χορός είναι μια μορφή επικοινωνίας και αυτοέκφρασης που ξεπερνά τα λόγια.</a:t>
            </a:r>
            <a:endParaRPr lang="en-US" sz="2313" dirty="0"/>
          </a:p>
        </p:txBody>
      </p:sp>
      <p:sp>
        <p:nvSpPr>
          <p:cNvPr id="7" name="Shape 4"/>
          <p:cNvSpPr/>
          <p:nvPr/>
        </p:nvSpPr>
        <p:spPr>
          <a:xfrm>
            <a:off x="12725103" y="2788146"/>
            <a:ext cx="673150" cy="673150"/>
          </a:xfrm>
          <a:prstGeom prst="roundRect">
            <a:avLst>
              <a:gd name="adj" fmla="val 18670"/>
            </a:avLst>
          </a:prstGeom>
          <a:solidFill>
            <a:srgbClr val="F9D2EB"/>
          </a:solidFill>
          <a:ln w="7620">
            <a:solidFill>
              <a:srgbClr val="DFB8D1"/>
            </a:solidFill>
            <a:prstDash val="solid"/>
          </a:ln>
        </p:spPr>
        <p:txBody>
          <a:bodyPr/>
          <a:lstStyle/>
          <a:p>
            <a:endParaRPr lang="el-GR" sz="2250"/>
          </a:p>
        </p:txBody>
      </p:sp>
      <p:sp>
        <p:nvSpPr>
          <p:cNvPr id="8" name="Text 5"/>
          <p:cNvSpPr/>
          <p:nvPr/>
        </p:nvSpPr>
        <p:spPr>
          <a:xfrm>
            <a:off x="13697397" y="2890987"/>
            <a:ext cx="3520231" cy="439936"/>
          </a:xfrm>
          <a:prstGeom prst="rect">
            <a:avLst/>
          </a:prstGeom>
          <a:noFill/>
          <a:ln/>
        </p:spPr>
        <p:txBody>
          <a:bodyPr wrap="none" lIns="0" tIns="0" rIns="0" bIns="0" rtlCol="0" anchor="t"/>
          <a:lstStyle/>
          <a:p>
            <a:pPr>
              <a:lnSpc>
                <a:spcPts val="3438"/>
              </a:lnSpc>
            </a:pPr>
            <a:r>
              <a:rPr lang="en-US" sz="2750" b="1" dirty="0">
                <a:solidFill>
                  <a:srgbClr val="432338"/>
                </a:solidFill>
                <a:latin typeface="Noto Serif HK Semi Bold" pitchFamily="34" charset="0"/>
                <a:ea typeface="Noto Serif HK Semi Bold" pitchFamily="34" charset="-122"/>
                <a:cs typeface="Noto Serif HK Semi Bold" pitchFamily="34" charset="-120"/>
              </a:rPr>
              <a:t>Έκφραση</a:t>
            </a:r>
            <a:endParaRPr lang="en-US" sz="2750" b="1" dirty="0"/>
          </a:p>
        </p:txBody>
      </p:sp>
      <p:sp>
        <p:nvSpPr>
          <p:cNvPr id="9" name="Text 6"/>
          <p:cNvSpPr/>
          <p:nvPr/>
        </p:nvSpPr>
        <p:spPr>
          <a:xfrm>
            <a:off x="13697396" y="3630066"/>
            <a:ext cx="3552825" cy="1915120"/>
          </a:xfrm>
          <a:prstGeom prst="rect">
            <a:avLst/>
          </a:prstGeom>
          <a:noFill/>
          <a:ln/>
        </p:spPr>
        <p:txBody>
          <a:bodyPr wrap="square" lIns="0" tIns="0" rIns="0" bIns="0" rtlCol="0" anchor="t"/>
          <a:lstStyle/>
          <a:p>
            <a:pPr>
              <a:lnSpc>
                <a:spcPts val="3750"/>
              </a:lnSpc>
            </a:pPr>
            <a:r>
              <a:rPr lang="en-US" sz="2313" dirty="0">
                <a:solidFill>
                  <a:srgbClr val="432338"/>
                </a:solidFill>
                <a:latin typeface="Source Sans 3" pitchFamily="34" charset="0"/>
                <a:ea typeface="Source Sans 3" pitchFamily="34" charset="-122"/>
                <a:cs typeface="Source Sans 3" pitchFamily="34" charset="-120"/>
              </a:rPr>
              <a:t>Μας βοηθά να εκφράσουμε συναισθήματα που δεν μπορούμε να πούμε με λόγια.</a:t>
            </a:r>
            <a:endParaRPr lang="en-US" sz="2313" dirty="0"/>
          </a:p>
        </p:txBody>
      </p:sp>
      <p:sp>
        <p:nvSpPr>
          <p:cNvPr id="10" name="Shape 7"/>
          <p:cNvSpPr/>
          <p:nvPr/>
        </p:nvSpPr>
        <p:spPr>
          <a:xfrm>
            <a:off x="7825979" y="6143625"/>
            <a:ext cx="673150" cy="673150"/>
          </a:xfrm>
          <a:prstGeom prst="roundRect">
            <a:avLst>
              <a:gd name="adj" fmla="val 18670"/>
            </a:avLst>
          </a:prstGeom>
          <a:solidFill>
            <a:srgbClr val="F9D2EB"/>
          </a:solidFill>
          <a:ln w="7620">
            <a:solidFill>
              <a:srgbClr val="DFB8D1"/>
            </a:solidFill>
            <a:prstDash val="solid"/>
          </a:ln>
        </p:spPr>
        <p:txBody>
          <a:bodyPr/>
          <a:lstStyle/>
          <a:p>
            <a:endParaRPr lang="el-GR" sz="2250"/>
          </a:p>
        </p:txBody>
      </p:sp>
      <p:sp>
        <p:nvSpPr>
          <p:cNvPr id="11" name="Text 8"/>
          <p:cNvSpPr/>
          <p:nvPr/>
        </p:nvSpPr>
        <p:spPr>
          <a:xfrm>
            <a:off x="8798273" y="6246466"/>
            <a:ext cx="3520231" cy="439936"/>
          </a:xfrm>
          <a:prstGeom prst="rect">
            <a:avLst/>
          </a:prstGeom>
          <a:noFill/>
          <a:ln/>
        </p:spPr>
        <p:txBody>
          <a:bodyPr wrap="none" lIns="0" tIns="0" rIns="0" bIns="0" rtlCol="0" anchor="t"/>
          <a:lstStyle/>
          <a:p>
            <a:pPr>
              <a:lnSpc>
                <a:spcPts val="3438"/>
              </a:lnSpc>
            </a:pPr>
            <a:r>
              <a:rPr lang="en-US" sz="2750" b="1" dirty="0">
                <a:solidFill>
                  <a:srgbClr val="432338"/>
                </a:solidFill>
                <a:latin typeface="Noto Serif HK Semi Bold" pitchFamily="34" charset="0"/>
                <a:ea typeface="Noto Serif HK Semi Bold" pitchFamily="34" charset="-122"/>
                <a:cs typeface="Noto Serif HK Semi Bold" pitchFamily="34" charset="-120"/>
              </a:rPr>
              <a:t>Χαρά</a:t>
            </a:r>
            <a:endParaRPr lang="en-US" sz="2750" b="1" dirty="0"/>
          </a:p>
        </p:txBody>
      </p:sp>
      <p:sp>
        <p:nvSpPr>
          <p:cNvPr id="12" name="Text 9"/>
          <p:cNvSpPr/>
          <p:nvPr/>
        </p:nvSpPr>
        <p:spPr>
          <a:xfrm>
            <a:off x="8798273" y="6985546"/>
            <a:ext cx="8451949" cy="957560"/>
          </a:xfrm>
          <a:prstGeom prst="rect">
            <a:avLst/>
          </a:prstGeom>
          <a:noFill/>
          <a:ln/>
        </p:spPr>
        <p:txBody>
          <a:bodyPr wrap="square" lIns="0" tIns="0" rIns="0" bIns="0" rtlCol="0" anchor="t"/>
          <a:lstStyle/>
          <a:p>
            <a:pPr>
              <a:lnSpc>
                <a:spcPts val="3750"/>
              </a:lnSpc>
            </a:pPr>
            <a:r>
              <a:rPr lang="en-US" sz="2313" dirty="0">
                <a:solidFill>
                  <a:srgbClr val="432338"/>
                </a:solidFill>
                <a:latin typeface="Source Sans 3" pitchFamily="34" charset="0"/>
                <a:ea typeface="Source Sans 3" pitchFamily="34" charset="-122"/>
                <a:cs typeface="Source Sans 3" pitchFamily="34" charset="-120"/>
              </a:rPr>
              <a:t>Δημιουργεί χαρά, ενθουσιασμό και κοινωνική σύνδεση με τους γύρω μας.</a:t>
            </a:r>
            <a:endParaRPr lang="en-US" sz="2313" dirty="0"/>
          </a:p>
        </p:txBody>
      </p:sp>
    </p:spTree>
  </p:cSld>
  <p:clrMapOvr>
    <a:masterClrMapping/>
  </p:clrMapOvr>
</p:sld>
</file>

<file path=ppt/theme/theme1.xml><?xml version="1.0" encoding="utf-8"?>
<a:theme xmlns:a="http://schemas.openxmlformats.org/drawingml/2006/main" name="Office Theme">
  <a:themeElements>
    <a:clrScheme name="Διάμεσος">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939</Words>
  <Application>Microsoft Office PowerPoint</Application>
  <PresentationFormat>Προσαρμογή</PresentationFormat>
  <Paragraphs>98</Paragraphs>
  <Slides>13</Slides>
  <Notes>5</Notes>
  <HiddenSlides>0</HiddenSlides>
  <MMClips>0</MMClips>
  <ScaleCrop>false</ScaleCrop>
  <HeadingPairs>
    <vt:vector size="6" baseType="variant">
      <vt:variant>
        <vt:lpstr>Γραμματοσειρές που χρησιμοποιούνται</vt:lpstr>
      </vt:variant>
      <vt:variant>
        <vt:i4>9</vt:i4>
      </vt:variant>
      <vt:variant>
        <vt:lpstr>Θέμα</vt:lpstr>
      </vt:variant>
      <vt:variant>
        <vt:i4>1</vt:i4>
      </vt:variant>
      <vt:variant>
        <vt:lpstr>Τίτλοι διαφανειών</vt:lpstr>
      </vt:variant>
      <vt:variant>
        <vt:i4>13</vt:i4>
      </vt:variant>
    </vt:vector>
  </HeadingPairs>
  <TitlesOfParts>
    <vt:vector size="23" baseType="lpstr">
      <vt:lpstr>Source Han Sans JP</vt:lpstr>
      <vt:lpstr>Noto Serif HK Light</vt:lpstr>
      <vt:lpstr>Source Sans 3</vt:lpstr>
      <vt:lpstr>Nobile</vt:lpstr>
      <vt:lpstr>Calibri</vt:lpstr>
      <vt:lpstr>Lora</vt:lpstr>
      <vt:lpstr>Arial</vt:lpstr>
      <vt:lpstr>Noto Serif HK Semi Bold</vt:lpstr>
      <vt:lpstr>Lora Bold</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Μας κάνουν πιο δημιουργικούς και ανοιχτούς σε νέες ιδέες</dc:title>
  <cp:lastModifiedBy>ΕΛΕΥΘΕΡΙΑ ΠΑΠΑΔΑΚΗ</cp:lastModifiedBy>
  <cp:revision>14</cp:revision>
  <dcterms:created xsi:type="dcterms:W3CDTF">2006-08-16T00:00:00Z</dcterms:created>
  <dcterms:modified xsi:type="dcterms:W3CDTF">2025-11-09T21:26:21Z</dcterms:modified>
  <dc:identifier>DAG3GoKlN6Q</dc:identifier>
</cp:coreProperties>
</file>