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71" r:id="rId13"/>
    <p:sldId id="272" r:id="rId14"/>
    <p:sldId id="267" r:id="rId15"/>
    <p:sldId id="269" r:id="rId16"/>
  </p:sldIdLst>
  <p:sldSz cx="9753600" cy="7315200"/>
  <p:notesSz cx="6858000" cy="9144000"/>
  <p:embeddedFontLst>
    <p:embeddedFont>
      <p:font typeface="Eastman Grotesque" panose="020B0604020202020204" charset="0"/>
      <p:regular r:id="rId18"/>
    </p:embeddedFont>
    <p:embeddedFont>
      <p:font typeface="Eastman Grotesque Bold" panose="020B0604020202020204" charset="0"/>
      <p:regular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5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nebreath.eu/blog/diafragmatiki-anapnoi-agxos" TargetMode="External"/><Relationship Id="rId13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hyperlink" Target="https://www.youtube.com/watch?v=GsMRfE1lc3c" TargetMode="External"/><Relationship Id="rId12" Type="http://schemas.openxmlformats.org/officeDocument/2006/relationships/image" Target="../media/image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5.svg"/><Relationship Id="rId4" Type="http://schemas.openxmlformats.org/officeDocument/2006/relationships/audio" Target="../media/media2.m4a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44784" y="5035062"/>
            <a:ext cx="2965579" cy="914764"/>
            <a:chOff x="0" y="0"/>
            <a:chExt cx="1098363" cy="3388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8363" cy="338801"/>
            </a:xfrm>
            <a:custGeom>
              <a:avLst/>
              <a:gdLst/>
              <a:ahLst/>
              <a:cxnLst/>
              <a:rect l="l" t="t" r="r" b="b"/>
              <a:pathLst>
                <a:path w="1098363" h="338801">
                  <a:moveTo>
                    <a:pt x="549181" y="0"/>
                  </a:moveTo>
                  <a:cubicBezTo>
                    <a:pt x="245877" y="0"/>
                    <a:pt x="0" y="75843"/>
                    <a:pt x="0" y="169401"/>
                  </a:cubicBezTo>
                  <a:cubicBezTo>
                    <a:pt x="0" y="262958"/>
                    <a:pt x="245877" y="338801"/>
                    <a:pt x="549181" y="338801"/>
                  </a:cubicBezTo>
                  <a:cubicBezTo>
                    <a:pt x="852486" y="338801"/>
                    <a:pt x="1098363" y="262958"/>
                    <a:pt x="1098363" y="169401"/>
                  </a:cubicBezTo>
                  <a:cubicBezTo>
                    <a:pt x="1098363" y="75843"/>
                    <a:pt x="852486" y="0"/>
                    <a:pt x="549181" y="0"/>
                  </a:cubicBezTo>
                  <a:close/>
                </a:path>
              </a:pathLst>
            </a:custGeom>
            <a:solidFill>
              <a:srgbClr val="000000">
                <a:alpha val="41961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2972" y="-15862"/>
              <a:ext cx="892420" cy="3229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263638" y="1504729"/>
            <a:ext cx="2965579" cy="4305742"/>
          </a:xfrm>
          <a:custGeom>
            <a:avLst/>
            <a:gdLst/>
            <a:ahLst/>
            <a:cxnLst/>
            <a:rect l="l" t="t" r="r" b="b"/>
            <a:pathLst>
              <a:path w="2965579" h="4305742">
                <a:moveTo>
                  <a:pt x="0" y="0"/>
                </a:moveTo>
                <a:lnTo>
                  <a:pt x="2965580" y="0"/>
                </a:lnTo>
                <a:lnTo>
                  <a:pt x="2965580" y="4305742"/>
                </a:lnTo>
                <a:lnTo>
                  <a:pt x="0" y="43057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6" name="TextBox 6"/>
          <p:cNvSpPr txBox="1"/>
          <p:nvPr/>
        </p:nvSpPr>
        <p:spPr>
          <a:xfrm>
            <a:off x="866104" y="1609504"/>
            <a:ext cx="5236959" cy="1560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7"/>
              </a:lnSpc>
            </a:pPr>
            <a:r>
              <a:rPr lang="el-GR" sz="6017" dirty="0">
                <a:solidFill>
                  <a:srgbClr val="FFFFFF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Η Φυσιολογία του άγχους</a:t>
            </a:r>
            <a:endParaRPr lang="en-US" sz="6017" dirty="0">
              <a:solidFill>
                <a:srgbClr val="FFFFFF"/>
              </a:solidFill>
              <a:latin typeface="Eastman Grotesque"/>
              <a:ea typeface="Eastman Grotesque"/>
              <a:cs typeface="Eastman Grotesque"/>
              <a:sym typeface="Eastman Grotesque"/>
            </a:endParaRPr>
          </a:p>
        </p:txBody>
      </p:sp>
      <p:sp>
        <p:nvSpPr>
          <p:cNvPr id="7" name="Freeform 7"/>
          <p:cNvSpPr/>
          <p:nvPr/>
        </p:nvSpPr>
        <p:spPr>
          <a:xfrm rot="6813455">
            <a:off x="5966127" y="2524461"/>
            <a:ext cx="595023" cy="822268"/>
          </a:xfrm>
          <a:custGeom>
            <a:avLst/>
            <a:gdLst/>
            <a:ahLst/>
            <a:cxnLst/>
            <a:rect l="l" t="t" r="r" b="b"/>
            <a:pathLst>
              <a:path w="595023" h="822268">
                <a:moveTo>
                  <a:pt x="0" y="0"/>
                </a:moveTo>
                <a:lnTo>
                  <a:pt x="595023" y="0"/>
                </a:lnTo>
                <a:lnTo>
                  <a:pt x="595023" y="822268"/>
                </a:lnTo>
                <a:lnTo>
                  <a:pt x="0" y="8222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Freeform 8"/>
          <p:cNvSpPr/>
          <p:nvPr/>
        </p:nvSpPr>
        <p:spPr>
          <a:xfrm>
            <a:off x="7712737" y="235732"/>
            <a:ext cx="2040863" cy="918389"/>
          </a:xfrm>
          <a:custGeom>
            <a:avLst/>
            <a:gdLst/>
            <a:ahLst/>
            <a:cxnLst/>
            <a:rect l="l" t="t" r="r" b="b"/>
            <a:pathLst>
              <a:path w="2040863" h="918389">
                <a:moveTo>
                  <a:pt x="0" y="0"/>
                </a:moveTo>
                <a:lnTo>
                  <a:pt x="2040864" y="0"/>
                </a:lnTo>
                <a:lnTo>
                  <a:pt x="2040864" y="918389"/>
                </a:lnTo>
                <a:lnTo>
                  <a:pt x="0" y="9183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9" name="Freeform 9"/>
          <p:cNvSpPr/>
          <p:nvPr/>
        </p:nvSpPr>
        <p:spPr>
          <a:xfrm flipV="1">
            <a:off x="866104" y="6373881"/>
            <a:ext cx="2040863" cy="918389"/>
          </a:xfrm>
          <a:custGeom>
            <a:avLst/>
            <a:gdLst/>
            <a:ahLst/>
            <a:cxnLst/>
            <a:rect l="l" t="t" r="r" b="b"/>
            <a:pathLst>
              <a:path w="2040863" h="918389">
                <a:moveTo>
                  <a:pt x="0" y="918389"/>
                </a:moveTo>
                <a:lnTo>
                  <a:pt x="2040863" y="918389"/>
                </a:lnTo>
                <a:lnTo>
                  <a:pt x="2040863" y="0"/>
                </a:lnTo>
                <a:lnTo>
                  <a:pt x="0" y="0"/>
                </a:lnTo>
                <a:lnTo>
                  <a:pt x="0" y="9183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10" name="Group 10"/>
          <p:cNvGrpSpPr/>
          <p:nvPr/>
        </p:nvGrpSpPr>
        <p:grpSpPr>
          <a:xfrm>
            <a:off x="866104" y="4577270"/>
            <a:ext cx="5236959" cy="1171779"/>
            <a:chOff x="0" y="0"/>
            <a:chExt cx="2067860" cy="4626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67860" cy="462687"/>
            </a:xfrm>
            <a:custGeom>
              <a:avLst/>
              <a:gdLst/>
              <a:ahLst/>
              <a:cxnLst/>
              <a:rect l="l" t="t" r="r" b="b"/>
              <a:pathLst>
                <a:path w="2067860" h="462687">
                  <a:moveTo>
                    <a:pt x="53220" y="0"/>
                  </a:moveTo>
                  <a:lnTo>
                    <a:pt x="2014640" y="0"/>
                  </a:lnTo>
                  <a:cubicBezTo>
                    <a:pt x="2044033" y="0"/>
                    <a:pt x="2067860" y="23827"/>
                    <a:pt x="2067860" y="53220"/>
                  </a:cubicBezTo>
                  <a:lnTo>
                    <a:pt x="2067860" y="409468"/>
                  </a:lnTo>
                  <a:cubicBezTo>
                    <a:pt x="2067860" y="438860"/>
                    <a:pt x="2044033" y="462687"/>
                    <a:pt x="2014640" y="462687"/>
                  </a:cubicBezTo>
                  <a:lnTo>
                    <a:pt x="53220" y="462687"/>
                  </a:lnTo>
                  <a:cubicBezTo>
                    <a:pt x="23827" y="462687"/>
                    <a:pt x="0" y="438860"/>
                    <a:pt x="0" y="409468"/>
                  </a:cubicBezTo>
                  <a:lnTo>
                    <a:pt x="0" y="53220"/>
                  </a:lnTo>
                  <a:cubicBezTo>
                    <a:pt x="0" y="23827"/>
                    <a:pt x="23827" y="0"/>
                    <a:pt x="53220" y="0"/>
                  </a:cubicBezTo>
                  <a:close/>
                </a:path>
              </a:pathLst>
            </a:custGeom>
            <a:solidFill>
              <a:srgbClr val="F0EBE3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067860" cy="510312"/>
            </a:xfrm>
            <a:prstGeom prst="rect">
              <a:avLst/>
            </a:prstGeom>
          </p:spPr>
          <p:txBody>
            <a:bodyPr lIns="55603" tIns="55603" rIns="55603" bIns="55603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11934" y="4669447"/>
            <a:ext cx="4145298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Δράση “Ευ Ζην”</a:t>
            </a:r>
          </a:p>
          <a:p>
            <a:pPr algn="l">
              <a:lnSpc>
                <a:spcPts val="24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Γ Λυκείου </a:t>
            </a:r>
          </a:p>
          <a:p>
            <a:pPr algn="l">
              <a:lnSpc>
                <a:spcPts val="24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Μάθημα Φυσικής Αγωγής </a:t>
            </a:r>
          </a:p>
        </p:txBody>
      </p:sp>
      <p:pic>
        <p:nvPicPr>
          <p:cNvPr id="15" name="René Aubry  Guitare Bambou">
            <a:hlinkClick r:id="" action="ppaction://media"/>
            <a:extLst>
              <a:ext uri="{FF2B5EF4-FFF2-40B4-BE49-F238E27FC236}">
                <a16:creationId xmlns:a16="http://schemas.microsoft.com/office/drawing/2014/main" id="{4919B53D-89D4-7873-FB28-1659F5724F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32325" y="34131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43600" y="1428183"/>
            <a:ext cx="2107148" cy="1283413"/>
          </a:xfrm>
          <a:custGeom>
            <a:avLst/>
            <a:gdLst/>
            <a:ahLst/>
            <a:cxnLst/>
            <a:rect l="l" t="t" r="r" b="b"/>
            <a:pathLst>
              <a:path w="2290068" h="1437017">
                <a:moveTo>
                  <a:pt x="0" y="0"/>
                </a:moveTo>
                <a:lnTo>
                  <a:pt x="2290068" y="0"/>
                </a:lnTo>
                <a:lnTo>
                  <a:pt x="2290068" y="1437017"/>
                </a:lnTo>
                <a:lnTo>
                  <a:pt x="0" y="14370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TextBox 3"/>
          <p:cNvSpPr txBox="1"/>
          <p:nvPr/>
        </p:nvSpPr>
        <p:spPr>
          <a:xfrm>
            <a:off x="356296" y="520001"/>
            <a:ext cx="8780176" cy="1077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1"/>
              </a:lnSpc>
            </a:pPr>
            <a:r>
              <a:rPr lang="en-US" sz="4171" b="1">
                <a:solidFill>
                  <a:srgbClr val="FFFFFF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ΠΑΡΑΣΥΜΠΑΘΗΤΙΚΟ ΝΕΥΡΙΚΟ ΣΥΣΤΗΜΑ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89587" y="2708132"/>
            <a:ext cx="4543199" cy="427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9"/>
              </a:lnSpc>
            </a:pPr>
            <a:endParaRPr dirty="0"/>
          </a:p>
          <a:p>
            <a:pPr marL="458617" lvl="1" indent="-229308" algn="l">
              <a:lnSpc>
                <a:spcPts val="2549"/>
              </a:lnSpc>
              <a:buFont typeface="Arial"/>
              <a:buChar char="•"/>
            </a:pP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Ενεργο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ποιείται όταν ο κίδυνος παρέλθει.</a:t>
            </a:r>
          </a:p>
          <a:p>
            <a:pPr marL="458617" lvl="1" indent="-229308" algn="l">
              <a:lnSpc>
                <a:spcPts val="2549"/>
              </a:lnSpc>
              <a:buFont typeface="Arial"/>
              <a:buChar char="•"/>
            </a:pP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Είν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αι υπεύθυνο για την αντίδραση "ξεκούρασης και πέψης" 🧘‍♀️.</a:t>
            </a:r>
          </a:p>
          <a:p>
            <a:pPr marL="458617" lvl="1" indent="-229308" algn="l">
              <a:lnSpc>
                <a:spcPts val="2549"/>
              </a:lnSpc>
              <a:buFont typeface="Arial"/>
              <a:buChar char="•"/>
            </a:pP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Επανα</a:t>
            </a: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φέρει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</a:t>
            </a: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τον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</a:t>
            </a: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οργ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ανισμό στην κανονική του κατάσταση (ομοιόσταση).</a:t>
            </a:r>
          </a:p>
          <a:p>
            <a:pPr marL="458617" lvl="1" indent="-229308" algn="l">
              <a:lnSpc>
                <a:spcPts val="2549"/>
              </a:lnSpc>
              <a:buFont typeface="Arial"/>
              <a:buChar char="•"/>
            </a:pP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Μειώνει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</a:t>
            </a: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τον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κα</a:t>
            </a: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ρδι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ακό ρυθμό και την αρτηριακή πίεση.</a:t>
            </a:r>
          </a:p>
          <a:p>
            <a:pPr marL="458617" lvl="1" indent="-229308" algn="l">
              <a:lnSpc>
                <a:spcPts val="2549"/>
              </a:lnSpc>
              <a:buFont typeface="Arial"/>
              <a:buChar char="•"/>
            </a:pP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Ενισχύει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</a:t>
            </a: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την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π</a:t>
            </a: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έψη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και </a:t>
            </a: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την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απ</a:t>
            </a: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οκ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ατάσταση της ενέργειας.</a:t>
            </a:r>
          </a:p>
          <a:p>
            <a:pPr algn="l">
              <a:lnSpc>
                <a:spcPts val="1469"/>
              </a:lnSpc>
            </a:pPr>
            <a:endParaRPr lang="en-US" sz="2124" b="1" dirty="0">
              <a:solidFill>
                <a:srgbClr val="F4D35E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</p:txBody>
      </p:sp>
      <p:pic>
        <p:nvPicPr>
          <p:cNvPr id="7" name="Εικόνα 6" descr="Εικόνα που περιέχει κείμενο, καρτούν, σκελετό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164D1C0-EE1A-3C15-ED28-66068E020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1" y="1676400"/>
            <a:ext cx="4462486" cy="5349240"/>
          </a:xfrm>
          <a:prstGeom prst="rect">
            <a:avLst/>
          </a:prstGeom>
        </p:spPr>
      </p:pic>
      <p:pic>
        <p:nvPicPr>
          <p:cNvPr id="5" name="René Aubry  Guitare Bambou">
            <a:hlinkClick r:id="" action="ppaction://media"/>
            <a:extLst>
              <a:ext uri="{FF2B5EF4-FFF2-40B4-BE49-F238E27FC236}">
                <a16:creationId xmlns:a16="http://schemas.microsoft.com/office/drawing/2014/main" id="{4686C67A-B411-9F34-1A48-4CCBE41E0D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32325" y="3413125"/>
            <a:ext cx="487363" cy="487363"/>
          </a:xfrm>
          <a:prstGeom prst="rect">
            <a:avLst/>
          </a:prstGeom>
        </p:spPr>
      </p:pic>
      <p:pic>
        <p:nvPicPr>
          <p:cNvPr id="6" name="René Aubry  Guitare Bambou">
            <a:hlinkClick r:id="" action="ppaction://media"/>
            <a:extLst>
              <a:ext uri="{FF2B5EF4-FFF2-40B4-BE49-F238E27FC236}">
                <a16:creationId xmlns:a16="http://schemas.microsoft.com/office/drawing/2014/main" id="{D888D87B-9D37-37FA-4A44-DBD4B8C43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32325" y="34131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7802880" y="2368184"/>
            <a:ext cx="3901440" cy="2578831"/>
          </a:xfrm>
          <a:custGeom>
            <a:avLst/>
            <a:gdLst/>
            <a:ahLst/>
            <a:cxnLst/>
            <a:rect l="l" t="t" r="r" b="b"/>
            <a:pathLst>
              <a:path w="3901440" h="2578831">
                <a:moveTo>
                  <a:pt x="0" y="0"/>
                </a:moveTo>
                <a:lnTo>
                  <a:pt x="3901440" y="0"/>
                </a:lnTo>
                <a:lnTo>
                  <a:pt x="3901440" y="2578832"/>
                </a:lnTo>
                <a:lnTo>
                  <a:pt x="0" y="2578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9" name="Freeform 9"/>
          <p:cNvSpPr/>
          <p:nvPr/>
        </p:nvSpPr>
        <p:spPr>
          <a:xfrm rot="4754669" flipV="1">
            <a:off x="7360085" y="5957497"/>
            <a:ext cx="619344" cy="855877"/>
          </a:xfrm>
          <a:custGeom>
            <a:avLst/>
            <a:gdLst/>
            <a:ahLst/>
            <a:cxnLst/>
            <a:rect l="l" t="t" r="r" b="b"/>
            <a:pathLst>
              <a:path w="619344" h="855877">
                <a:moveTo>
                  <a:pt x="0" y="855877"/>
                </a:moveTo>
                <a:lnTo>
                  <a:pt x="619344" y="855877"/>
                </a:lnTo>
                <a:lnTo>
                  <a:pt x="619344" y="0"/>
                </a:lnTo>
                <a:lnTo>
                  <a:pt x="0" y="0"/>
                </a:lnTo>
                <a:lnTo>
                  <a:pt x="0" y="85587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TextBox 11"/>
          <p:cNvSpPr txBox="1"/>
          <p:nvPr/>
        </p:nvSpPr>
        <p:spPr>
          <a:xfrm>
            <a:off x="2819400" y="711620"/>
            <a:ext cx="3429000" cy="580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18"/>
              </a:lnSpc>
            </a:pPr>
            <a:r>
              <a:rPr lang="el-GR" sz="4418" b="1" dirty="0">
                <a:solidFill>
                  <a:srgbClr val="FFFFFF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Η Ισορροπία</a:t>
            </a:r>
            <a:endParaRPr lang="en-US" sz="4418" b="1" dirty="0">
              <a:solidFill>
                <a:srgbClr val="FFFFFF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517049" y="4586131"/>
            <a:ext cx="2899402" cy="710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60"/>
              </a:lnSpc>
            </a:pPr>
            <a:r>
              <a:rPr lang="el-GR" sz="2300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Παρασυμπαθητικό</a:t>
            </a:r>
          </a:p>
          <a:p>
            <a:pPr algn="l">
              <a:lnSpc>
                <a:spcPts val="2760"/>
              </a:lnSpc>
            </a:pPr>
            <a:r>
              <a:rPr lang="el-GR" sz="2300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Σύστημα</a:t>
            </a:r>
            <a:r>
              <a:rPr lang="en-US" sz="2300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47800" y="4610376"/>
            <a:ext cx="3274821" cy="710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0"/>
              </a:lnSpc>
            </a:pPr>
            <a:r>
              <a:rPr lang="el-GR" sz="2300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Συμπαθητικό </a:t>
            </a:r>
          </a:p>
          <a:p>
            <a:pPr algn="l">
              <a:lnSpc>
                <a:spcPts val="2760"/>
              </a:lnSpc>
            </a:pPr>
            <a:r>
              <a:rPr lang="el-GR" sz="2300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σύστημα</a:t>
            </a:r>
            <a:endParaRPr lang="en-US" sz="2300" b="1" dirty="0">
              <a:solidFill>
                <a:srgbClr val="F4D35E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</p:txBody>
      </p: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D7F1D61B-73CF-85DA-7BA1-A6A964D27E46}"/>
              </a:ext>
            </a:extLst>
          </p:cNvPr>
          <p:cNvCxnSpPr/>
          <p:nvPr/>
        </p:nvCxnSpPr>
        <p:spPr>
          <a:xfrm>
            <a:off x="1447800" y="3200400"/>
            <a:ext cx="622195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Ισοσκελές τρίγωνο 18">
            <a:extLst>
              <a:ext uri="{FF2B5EF4-FFF2-40B4-BE49-F238E27FC236}">
                <a16:creationId xmlns:a16="http://schemas.microsoft.com/office/drawing/2014/main" id="{E387B833-6129-87A1-C714-A70BDBEE0993}"/>
              </a:ext>
            </a:extLst>
          </p:cNvPr>
          <p:cNvSpPr/>
          <p:nvPr/>
        </p:nvSpPr>
        <p:spPr>
          <a:xfrm>
            <a:off x="3886200" y="3221182"/>
            <a:ext cx="1134382" cy="990597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9C5282-077F-0779-F33F-78088996D34A}"/>
              </a:ext>
            </a:extLst>
          </p:cNvPr>
          <p:cNvSpPr txBox="1"/>
          <p:nvPr/>
        </p:nvSpPr>
        <p:spPr>
          <a:xfrm>
            <a:off x="1219200" y="14478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  <a:latin typeface="Eastman Grotesque" panose="020B0604020202020204" charset="0"/>
              </a:rPr>
              <a:t>Τα δύο συστήματα επιτελούν ανταγωνιστικές λειτουργίες, συμβάλλοντας με αυτό τον τρόπο στην διατήρηση της ισορροπίας του οργανισμού </a:t>
            </a:r>
          </a:p>
        </p:txBody>
      </p:sp>
      <p:pic>
        <p:nvPicPr>
          <p:cNvPr id="3" name="René Aubry  Guitare Bambou">
            <a:hlinkClick r:id="" action="ppaction://media"/>
            <a:extLst>
              <a:ext uri="{FF2B5EF4-FFF2-40B4-BE49-F238E27FC236}">
                <a16:creationId xmlns:a16="http://schemas.microsoft.com/office/drawing/2014/main" id="{07D3EEE3-6126-82D9-8F69-3B0A71D025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32325" y="34131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D7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7B9776-EB17-C1C0-6FBA-1009F85A3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43EFBF6-E424-5B0B-063A-2A18487D168D}"/>
              </a:ext>
            </a:extLst>
          </p:cNvPr>
          <p:cNvSpPr/>
          <p:nvPr/>
        </p:nvSpPr>
        <p:spPr>
          <a:xfrm rot="5400000">
            <a:off x="7802880" y="2368184"/>
            <a:ext cx="3901440" cy="2578831"/>
          </a:xfrm>
          <a:custGeom>
            <a:avLst/>
            <a:gdLst/>
            <a:ahLst/>
            <a:cxnLst/>
            <a:rect l="l" t="t" r="r" b="b"/>
            <a:pathLst>
              <a:path w="3901440" h="2578831">
                <a:moveTo>
                  <a:pt x="0" y="0"/>
                </a:moveTo>
                <a:lnTo>
                  <a:pt x="3901440" y="0"/>
                </a:lnTo>
                <a:lnTo>
                  <a:pt x="3901440" y="2578832"/>
                </a:lnTo>
                <a:lnTo>
                  <a:pt x="0" y="2578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DAB1D04-683F-5F38-33F0-3E0818189C8F}"/>
              </a:ext>
            </a:extLst>
          </p:cNvPr>
          <p:cNvSpPr/>
          <p:nvPr/>
        </p:nvSpPr>
        <p:spPr>
          <a:xfrm rot="4754669" flipV="1">
            <a:off x="7360085" y="5957497"/>
            <a:ext cx="619344" cy="855877"/>
          </a:xfrm>
          <a:custGeom>
            <a:avLst/>
            <a:gdLst/>
            <a:ahLst/>
            <a:cxnLst/>
            <a:rect l="l" t="t" r="r" b="b"/>
            <a:pathLst>
              <a:path w="619344" h="855877">
                <a:moveTo>
                  <a:pt x="0" y="855877"/>
                </a:moveTo>
                <a:lnTo>
                  <a:pt x="619344" y="855877"/>
                </a:lnTo>
                <a:lnTo>
                  <a:pt x="619344" y="0"/>
                </a:lnTo>
                <a:lnTo>
                  <a:pt x="0" y="0"/>
                </a:lnTo>
                <a:lnTo>
                  <a:pt x="0" y="85587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D0C0A3C-68F6-8981-12E5-B13BE9676D1E}"/>
              </a:ext>
            </a:extLst>
          </p:cNvPr>
          <p:cNvSpPr txBox="1"/>
          <p:nvPr/>
        </p:nvSpPr>
        <p:spPr>
          <a:xfrm>
            <a:off x="907561" y="940044"/>
            <a:ext cx="7240406" cy="580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8"/>
              </a:lnSpc>
            </a:pPr>
            <a:r>
              <a:rPr lang="el-GR" sz="4418" b="1" dirty="0">
                <a:solidFill>
                  <a:srgbClr val="FFFFFF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Στρες</a:t>
            </a:r>
            <a:endParaRPr lang="en-US" sz="4418" b="1" dirty="0">
              <a:solidFill>
                <a:srgbClr val="FFFFFF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8B6DF16-A33E-5CF7-29B4-ACCB3246531C}"/>
              </a:ext>
            </a:extLst>
          </p:cNvPr>
          <p:cNvSpPr txBox="1"/>
          <p:nvPr/>
        </p:nvSpPr>
        <p:spPr>
          <a:xfrm>
            <a:off x="5517049" y="4586131"/>
            <a:ext cx="2899402" cy="710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60"/>
              </a:lnSpc>
            </a:pPr>
            <a:r>
              <a:rPr lang="el-GR" sz="2300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Παρασυμπαθητικό</a:t>
            </a:r>
          </a:p>
          <a:p>
            <a:pPr algn="l">
              <a:lnSpc>
                <a:spcPts val="2760"/>
              </a:lnSpc>
            </a:pPr>
            <a:r>
              <a:rPr lang="el-GR" sz="2300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Σύστημα</a:t>
            </a:r>
            <a:endParaRPr lang="en-US" sz="2300" b="1" dirty="0">
              <a:solidFill>
                <a:srgbClr val="F4D35E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29F34D7-6FF8-DCFA-7C83-E05F698704B4}"/>
              </a:ext>
            </a:extLst>
          </p:cNvPr>
          <p:cNvSpPr txBox="1"/>
          <p:nvPr/>
        </p:nvSpPr>
        <p:spPr>
          <a:xfrm>
            <a:off x="1447800" y="4610376"/>
            <a:ext cx="3274821" cy="710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0"/>
              </a:lnSpc>
            </a:pPr>
            <a:r>
              <a:rPr lang="el-GR" sz="2300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Συμπαθητικό </a:t>
            </a:r>
          </a:p>
          <a:p>
            <a:pPr algn="l">
              <a:lnSpc>
                <a:spcPts val="2760"/>
              </a:lnSpc>
            </a:pPr>
            <a:r>
              <a:rPr lang="el-GR" sz="2300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σύστημα</a:t>
            </a:r>
            <a:endParaRPr lang="en-US" sz="2300" b="1" dirty="0">
              <a:solidFill>
                <a:srgbClr val="F4D35E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</p:txBody>
      </p: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00848292-3604-DC66-C85A-C62386879E9B}"/>
              </a:ext>
            </a:extLst>
          </p:cNvPr>
          <p:cNvCxnSpPr>
            <a:cxnSpLocks/>
          </p:cNvCxnSpPr>
          <p:nvPr/>
        </p:nvCxnSpPr>
        <p:spPr>
          <a:xfrm flipV="1">
            <a:off x="1600200" y="2209800"/>
            <a:ext cx="5867400" cy="17526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Ισοσκελές τρίγωνο 18">
            <a:extLst>
              <a:ext uri="{FF2B5EF4-FFF2-40B4-BE49-F238E27FC236}">
                <a16:creationId xmlns:a16="http://schemas.microsoft.com/office/drawing/2014/main" id="{9490F4CE-B00C-6B7E-38D5-C2CE3F54A222}"/>
              </a:ext>
            </a:extLst>
          </p:cNvPr>
          <p:cNvSpPr/>
          <p:nvPr/>
        </p:nvSpPr>
        <p:spPr>
          <a:xfrm>
            <a:off x="3886200" y="3162300"/>
            <a:ext cx="1134382" cy="990597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Κάτω 5">
            <a:extLst>
              <a:ext uri="{FF2B5EF4-FFF2-40B4-BE49-F238E27FC236}">
                <a16:creationId xmlns:a16="http://schemas.microsoft.com/office/drawing/2014/main" id="{3E98467D-C607-416C-C5A1-7963DAB1F3D1}"/>
              </a:ext>
            </a:extLst>
          </p:cNvPr>
          <p:cNvSpPr/>
          <p:nvPr/>
        </p:nvSpPr>
        <p:spPr>
          <a:xfrm>
            <a:off x="1524000" y="1905000"/>
            <a:ext cx="228600" cy="7998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René Aubry  Guitare Bambou">
            <a:hlinkClick r:id="" action="ppaction://media"/>
            <a:extLst>
              <a:ext uri="{FF2B5EF4-FFF2-40B4-BE49-F238E27FC236}">
                <a16:creationId xmlns:a16="http://schemas.microsoft.com/office/drawing/2014/main" id="{4D1B38AD-A73C-0306-31ED-CCDE6391D2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32325" y="3413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7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D7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2D7062-A4E8-CBBF-E0B0-56A9886C5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9D19798-5A50-646D-ADF6-BC8903A7CCFA}"/>
              </a:ext>
            </a:extLst>
          </p:cNvPr>
          <p:cNvSpPr/>
          <p:nvPr/>
        </p:nvSpPr>
        <p:spPr>
          <a:xfrm rot="5400000">
            <a:off x="7802880" y="2368184"/>
            <a:ext cx="3901440" cy="2578831"/>
          </a:xfrm>
          <a:custGeom>
            <a:avLst/>
            <a:gdLst/>
            <a:ahLst/>
            <a:cxnLst/>
            <a:rect l="l" t="t" r="r" b="b"/>
            <a:pathLst>
              <a:path w="3901440" h="2578831">
                <a:moveTo>
                  <a:pt x="0" y="0"/>
                </a:moveTo>
                <a:lnTo>
                  <a:pt x="3901440" y="0"/>
                </a:lnTo>
                <a:lnTo>
                  <a:pt x="3901440" y="2578832"/>
                </a:lnTo>
                <a:lnTo>
                  <a:pt x="0" y="2578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0776082-E167-382C-57AD-09263A870C0B}"/>
              </a:ext>
            </a:extLst>
          </p:cNvPr>
          <p:cNvSpPr/>
          <p:nvPr/>
        </p:nvSpPr>
        <p:spPr>
          <a:xfrm rot="4754669" flipV="1">
            <a:off x="7360085" y="5957497"/>
            <a:ext cx="619344" cy="855877"/>
          </a:xfrm>
          <a:custGeom>
            <a:avLst/>
            <a:gdLst/>
            <a:ahLst/>
            <a:cxnLst/>
            <a:rect l="l" t="t" r="r" b="b"/>
            <a:pathLst>
              <a:path w="619344" h="855877">
                <a:moveTo>
                  <a:pt x="0" y="855877"/>
                </a:moveTo>
                <a:lnTo>
                  <a:pt x="619344" y="855877"/>
                </a:lnTo>
                <a:lnTo>
                  <a:pt x="619344" y="0"/>
                </a:lnTo>
                <a:lnTo>
                  <a:pt x="0" y="0"/>
                </a:lnTo>
                <a:lnTo>
                  <a:pt x="0" y="85587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596AA80-7E90-0BF4-5CE4-4552491F1B62}"/>
              </a:ext>
            </a:extLst>
          </p:cNvPr>
          <p:cNvSpPr txBox="1"/>
          <p:nvPr/>
        </p:nvSpPr>
        <p:spPr>
          <a:xfrm>
            <a:off x="1789810" y="1000991"/>
            <a:ext cx="1988039" cy="551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18"/>
              </a:lnSpc>
            </a:pPr>
            <a:r>
              <a:rPr lang="el-GR" sz="3600" b="1" dirty="0">
                <a:solidFill>
                  <a:srgbClr val="FFFFFF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Στρες</a:t>
            </a:r>
            <a:endParaRPr lang="en-US" sz="3600" b="1" dirty="0">
              <a:solidFill>
                <a:srgbClr val="FFFFFF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F5DD4A4-B92D-DBA7-A327-E04FCE3B0300}"/>
              </a:ext>
            </a:extLst>
          </p:cNvPr>
          <p:cNvSpPr txBox="1"/>
          <p:nvPr/>
        </p:nvSpPr>
        <p:spPr>
          <a:xfrm>
            <a:off x="5517049" y="4586131"/>
            <a:ext cx="2899402" cy="710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60"/>
              </a:lnSpc>
            </a:pPr>
            <a:r>
              <a:rPr lang="el-GR" sz="2300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Παρασυμπαθητικό</a:t>
            </a:r>
          </a:p>
          <a:p>
            <a:pPr algn="l">
              <a:lnSpc>
                <a:spcPts val="2760"/>
              </a:lnSpc>
            </a:pPr>
            <a:r>
              <a:rPr lang="el-GR" sz="2300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Σύστημα</a:t>
            </a:r>
            <a:endParaRPr lang="en-US" sz="2300" b="1" dirty="0">
              <a:solidFill>
                <a:srgbClr val="F4D35E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A7BB7C3-6093-B510-31D5-CE2D4CD5A79D}"/>
              </a:ext>
            </a:extLst>
          </p:cNvPr>
          <p:cNvSpPr txBox="1"/>
          <p:nvPr/>
        </p:nvSpPr>
        <p:spPr>
          <a:xfrm>
            <a:off x="1447800" y="4610376"/>
            <a:ext cx="3274821" cy="710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0"/>
              </a:lnSpc>
            </a:pPr>
            <a:r>
              <a:rPr lang="el-GR" sz="2300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Συμπαθητικό </a:t>
            </a:r>
          </a:p>
          <a:p>
            <a:pPr algn="l">
              <a:lnSpc>
                <a:spcPts val="2760"/>
              </a:lnSpc>
            </a:pPr>
            <a:r>
              <a:rPr lang="el-GR" sz="2300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σύστημα</a:t>
            </a:r>
            <a:endParaRPr lang="en-US" sz="2300" b="1" dirty="0">
              <a:solidFill>
                <a:srgbClr val="F4D35E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</p:txBody>
      </p: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23B912E2-E490-41F8-1463-32762188BD26}"/>
              </a:ext>
            </a:extLst>
          </p:cNvPr>
          <p:cNvCxnSpPr>
            <a:cxnSpLocks/>
          </p:cNvCxnSpPr>
          <p:nvPr/>
        </p:nvCxnSpPr>
        <p:spPr>
          <a:xfrm flipV="1">
            <a:off x="1852200" y="3152559"/>
            <a:ext cx="2590800" cy="8001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Ισοσκελές τρίγωνο 18">
            <a:extLst>
              <a:ext uri="{FF2B5EF4-FFF2-40B4-BE49-F238E27FC236}">
                <a16:creationId xmlns:a16="http://schemas.microsoft.com/office/drawing/2014/main" id="{0C35C051-F485-8AA0-1D43-66DE8D73A219}"/>
              </a:ext>
            </a:extLst>
          </p:cNvPr>
          <p:cNvSpPr/>
          <p:nvPr/>
        </p:nvSpPr>
        <p:spPr>
          <a:xfrm>
            <a:off x="3886200" y="3162300"/>
            <a:ext cx="1134382" cy="990597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Κάτω 5">
            <a:extLst>
              <a:ext uri="{FF2B5EF4-FFF2-40B4-BE49-F238E27FC236}">
                <a16:creationId xmlns:a16="http://schemas.microsoft.com/office/drawing/2014/main" id="{1ED97DF2-5123-CFE0-F4BE-C0EF5F479002}"/>
              </a:ext>
            </a:extLst>
          </p:cNvPr>
          <p:cNvSpPr/>
          <p:nvPr/>
        </p:nvSpPr>
        <p:spPr>
          <a:xfrm>
            <a:off x="1981200" y="2210353"/>
            <a:ext cx="228600" cy="7998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23C7C402-5B3E-EB00-06DD-2D36C8F08C95}"/>
              </a:ext>
            </a:extLst>
          </p:cNvPr>
          <p:cNvCxnSpPr>
            <a:cxnSpLocks/>
          </p:cNvCxnSpPr>
          <p:nvPr/>
        </p:nvCxnSpPr>
        <p:spPr>
          <a:xfrm>
            <a:off x="4463782" y="3162300"/>
            <a:ext cx="2394218" cy="62135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Βέλος: Κάτω 16">
            <a:extLst>
              <a:ext uri="{FF2B5EF4-FFF2-40B4-BE49-F238E27FC236}">
                <a16:creationId xmlns:a16="http://schemas.microsoft.com/office/drawing/2014/main" id="{6B0638AD-8D08-2996-FC60-86A9FFCB676D}"/>
              </a:ext>
            </a:extLst>
          </p:cNvPr>
          <p:cNvSpPr/>
          <p:nvPr/>
        </p:nvSpPr>
        <p:spPr>
          <a:xfrm>
            <a:off x="2438400" y="2222891"/>
            <a:ext cx="228600" cy="7998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3F0A9A53-2E9D-FC3F-3DF7-DBE303605D44}"/>
              </a:ext>
            </a:extLst>
          </p:cNvPr>
          <p:cNvSpPr txBox="1"/>
          <p:nvPr/>
        </p:nvSpPr>
        <p:spPr>
          <a:xfrm>
            <a:off x="5257800" y="1000991"/>
            <a:ext cx="3591430" cy="790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00"/>
              </a:lnSpc>
            </a:pPr>
            <a:r>
              <a:rPr lang="el-GR" sz="2400" b="1" dirty="0">
                <a:solidFill>
                  <a:srgbClr val="FFFFFF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Επιτυχημένη ανταπόκριση και επαναφορά στην ηρεμία</a:t>
            </a:r>
            <a:endParaRPr lang="en-US" sz="2400" b="1" dirty="0">
              <a:solidFill>
                <a:srgbClr val="FFFFFF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</p:txBody>
      </p:sp>
      <p:sp>
        <p:nvSpPr>
          <p:cNvPr id="21" name="Βέλος: Κάτω 20">
            <a:extLst>
              <a:ext uri="{FF2B5EF4-FFF2-40B4-BE49-F238E27FC236}">
                <a16:creationId xmlns:a16="http://schemas.microsoft.com/office/drawing/2014/main" id="{2A5A1285-C5CB-B151-C915-AADDCEC1F5BA}"/>
              </a:ext>
            </a:extLst>
          </p:cNvPr>
          <p:cNvSpPr/>
          <p:nvPr/>
        </p:nvSpPr>
        <p:spPr>
          <a:xfrm rot="10800000">
            <a:off x="5907465" y="2222891"/>
            <a:ext cx="228600" cy="7998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Βέλος: Κάτω 21">
            <a:extLst>
              <a:ext uri="{FF2B5EF4-FFF2-40B4-BE49-F238E27FC236}">
                <a16:creationId xmlns:a16="http://schemas.microsoft.com/office/drawing/2014/main" id="{906AD6CB-98E1-9292-D2AE-91FE6A5D2C35}"/>
              </a:ext>
            </a:extLst>
          </p:cNvPr>
          <p:cNvSpPr/>
          <p:nvPr/>
        </p:nvSpPr>
        <p:spPr>
          <a:xfrm rot="10800000">
            <a:off x="6350437" y="2222891"/>
            <a:ext cx="228600" cy="7998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René Aubry  Guitare Bambou">
            <a:hlinkClick r:id="" action="ppaction://media"/>
            <a:extLst>
              <a:ext uri="{FF2B5EF4-FFF2-40B4-BE49-F238E27FC236}">
                <a16:creationId xmlns:a16="http://schemas.microsoft.com/office/drawing/2014/main" id="{3A00326D-47D2-1769-0D82-CFFA571567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32325" y="3413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6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9351" y="3055847"/>
            <a:ext cx="2757493" cy="2212888"/>
          </a:xfrm>
          <a:custGeom>
            <a:avLst/>
            <a:gdLst/>
            <a:ahLst/>
            <a:cxnLst/>
            <a:rect l="l" t="t" r="r" b="b"/>
            <a:pathLst>
              <a:path w="2757493" h="2212888">
                <a:moveTo>
                  <a:pt x="0" y="0"/>
                </a:moveTo>
                <a:lnTo>
                  <a:pt x="2757493" y="0"/>
                </a:lnTo>
                <a:lnTo>
                  <a:pt x="2757493" y="2212888"/>
                </a:lnTo>
                <a:lnTo>
                  <a:pt x="0" y="22128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TextBox 3"/>
          <p:cNvSpPr txBox="1"/>
          <p:nvPr/>
        </p:nvSpPr>
        <p:spPr>
          <a:xfrm>
            <a:off x="989351" y="1133255"/>
            <a:ext cx="6000674" cy="84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044" b="1" dirty="0">
                <a:solidFill>
                  <a:srgbClr val="FFFFFF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Tips </a:t>
            </a:r>
            <a:r>
              <a:rPr lang="el-GR" sz="3044" b="1" dirty="0">
                <a:solidFill>
                  <a:srgbClr val="FFFFFF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για τη διαχείριση του άγχους</a:t>
            </a:r>
            <a:endParaRPr lang="en-US" sz="3044" b="1" dirty="0">
              <a:solidFill>
                <a:srgbClr val="FFFFFF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1957" y="2321343"/>
            <a:ext cx="2873513" cy="710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l-GR" sz="2299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Στρατηγικές </a:t>
            </a:r>
            <a:r>
              <a:rPr lang="el-GR" sz="2299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αυτοφροντίδας</a:t>
            </a:r>
            <a:r>
              <a:rPr lang="en-US" sz="2299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89688" y="2519671"/>
            <a:ext cx="3935112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030" lvl="1" indent="-207515" algn="l">
              <a:lnSpc>
                <a:spcPts val="2306"/>
              </a:lnSpc>
              <a:buFont typeface="Arial"/>
              <a:buChar char="•"/>
            </a:pPr>
            <a:r>
              <a:rPr lang="el-GR" sz="1922" dirty="0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Φυσική άσκηση ( τρέξιμο, χορός, κολύμβηση, ποδηλασία….)</a:t>
            </a:r>
            <a:endParaRPr lang="en-US" sz="1922" dirty="0">
              <a:solidFill>
                <a:srgbClr val="D9D9D9"/>
              </a:solidFill>
              <a:latin typeface="Eastman Grotesque"/>
              <a:ea typeface="Eastman Grotesque"/>
              <a:cs typeface="Eastman Grotesque"/>
              <a:sym typeface="Eastman Grotesq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89688" y="3360627"/>
            <a:ext cx="4047276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030" lvl="1" indent="-207515" algn="l">
              <a:lnSpc>
                <a:spcPts val="2306"/>
              </a:lnSpc>
              <a:buFont typeface="Arial"/>
              <a:buChar char="•"/>
            </a:pPr>
            <a:r>
              <a:rPr lang="el-GR" sz="1922" dirty="0">
                <a:solidFill>
                  <a:schemeClr val="bg1"/>
                </a:solidFill>
                <a:latin typeface="Eastman Grotesque"/>
                <a:ea typeface="Eastman Grotesque"/>
                <a:cs typeface="Eastman Grotesque"/>
                <a:sym typeface="Eastman Grotesqu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Αναπνευστικές ασκήσεις</a:t>
            </a:r>
            <a:endParaRPr lang="en-US" sz="1922" dirty="0">
              <a:solidFill>
                <a:schemeClr val="bg1"/>
              </a:solidFill>
              <a:latin typeface="Eastman Grotesque"/>
              <a:ea typeface="Eastman Grotesque"/>
              <a:cs typeface="Eastman Grotesque"/>
              <a:sym typeface="Eastman Grotesqu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989688" y="4201583"/>
            <a:ext cx="4428664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030" lvl="1" indent="-207515" algn="l">
              <a:lnSpc>
                <a:spcPts val="2306"/>
              </a:lnSpc>
              <a:buFont typeface="Arial"/>
              <a:buChar char="•"/>
            </a:pPr>
            <a:r>
              <a:rPr lang="el-GR" sz="1922" dirty="0">
                <a:solidFill>
                  <a:schemeClr val="bg1"/>
                </a:solidFill>
                <a:latin typeface="Eastman Grotesque"/>
                <a:ea typeface="Eastman Grotesque"/>
                <a:cs typeface="Eastman Grotesque"/>
                <a:sym typeface="Eastman Grotesque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Διαχείριση άγχους</a:t>
            </a:r>
            <a:r>
              <a:rPr lang="el-GR" sz="1922" dirty="0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: Τεχνικές χαλάρωσης όπως η ενασχόληση με  τα χόμπι , η μουσική…</a:t>
            </a:r>
            <a:endParaRPr lang="en-US" sz="1922" dirty="0">
              <a:solidFill>
                <a:srgbClr val="D9D9D9"/>
              </a:solidFill>
              <a:latin typeface="Eastman Grotesque"/>
              <a:ea typeface="Eastman Grotesque"/>
              <a:cs typeface="Eastman Grotesque"/>
              <a:sym typeface="Eastman Grotesqu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89351" y="5723433"/>
            <a:ext cx="2873513" cy="710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l-GR" sz="2299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Διαμορφώστε μια ρουτίνα</a:t>
            </a:r>
            <a:r>
              <a:rPr lang="en-US" sz="2299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89688" y="5608629"/>
            <a:ext cx="4428664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030" lvl="1" indent="-207515" algn="l">
              <a:lnSpc>
                <a:spcPts val="2306"/>
              </a:lnSpc>
              <a:buFont typeface="Arial"/>
              <a:buChar char="•"/>
            </a:pPr>
            <a:r>
              <a:rPr lang="el-GR" sz="1922" dirty="0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Εξασφαλίστε επαρκή ύπνο, υγιεινή διατροφή και θετικές κοινωνικές σχέσεις</a:t>
            </a:r>
            <a:endParaRPr lang="en-US" sz="1922" dirty="0">
              <a:solidFill>
                <a:srgbClr val="D9D9D9"/>
              </a:solidFill>
              <a:latin typeface="Eastman Grotesque"/>
              <a:ea typeface="Eastman Grotesque"/>
              <a:cs typeface="Eastman Grotesque"/>
              <a:sym typeface="Eastman Grotesque"/>
            </a:endParaRPr>
          </a:p>
        </p:txBody>
      </p:sp>
      <p:sp>
        <p:nvSpPr>
          <p:cNvPr id="10" name="Freeform 10"/>
          <p:cNvSpPr/>
          <p:nvPr/>
        </p:nvSpPr>
        <p:spPr>
          <a:xfrm rot="489841">
            <a:off x="7323144" y="-495476"/>
            <a:ext cx="2777150" cy="2453991"/>
          </a:xfrm>
          <a:custGeom>
            <a:avLst/>
            <a:gdLst/>
            <a:ahLst/>
            <a:cxnLst/>
            <a:rect l="l" t="t" r="r" b="b"/>
            <a:pathLst>
              <a:path w="2777150" h="2453991">
                <a:moveTo>
                  <a:pt x="0" y="0"/>
                </a:moveTo>
                <a:lnTo>
                  <a:pt x="2777150" y="0"/>
                </a:lnTo>
                <a:lnTo>
                  <a:pt x="2777150" y="2453992"/>
                </a:lnTo>
                <a:lnTo>
                  <a:pt x="0" y="24539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>
          <a:xfrm rot="6813455">
            <a:off x="8707781" y="2877142"/>
            <a:ext cx="1298575" cy="1794514"/>
          </a:xfrm>
          <a:custGeom>
            <a:avLst/>
            <a:gdLst/>
            <a:ahLst/>
            <a:cxnLst/>
            <a:rect l="l" t="t" r="r" b="b"/>
            <a:pathLst>
              <a:path w="1298575" h="1794514">
                <a:moveTo>
                  <a:pt x="0" y="0"/>
                </a:moveTo>
                <a:lnTo>
                  <a:pt x="1298575" y="0"/>
                </a:lnTo>
                <a:lnTo>
                  <a:pt x="1298575" y="1794514"/>
                </a:lnTo>
                <a:lnTo>
                  <a:pt x="0" y="17945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pic>
        <p:nvPicPr>
          <p:cNvPr id="14" name="René Aubry  Guitare Bambou">
            <a:hlinkClick r:id="" action="ppaction://media"/>
            <a:extLst>
              <a:ext uri="{FF2B5EF4-FFF2-40B4-BE49-F238E27FC236}">
                <a16:creationId xmlns:a16="http://schemas.microsoft.com/office/drawing/2014/main" id="{4CE70563-E55D-DE2D-3696-4E5690CA75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632325" y="3413125"/>
            <a:ext cx="487363" cy="487363"/>
          </a:xfrm>
          <a:prstGeom prst="rect">
            <a:avLst/>
          </a:prstGeom>
        </p:spPr>
      </p:pic>
      <p:pic>
        <p:nvPicPr>
          <p:cNvPr id="16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BC6C4B9A-17B7-A09C-BCD3-22AE797917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632325" y="341312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27"/>
    </mc:Choice>
    <mc:Fallback>
      <p:transition spd="slow" advTm="4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2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27545" y="-107280"/>
            <a:ext cx="2629825" cy="1183421"/>
          </a:xfrm>
          <a:custGeom>
            <a:avLst/>
            <a:gdLst/>
            <a:ahLst/>
            <a:cxnLst/>
            <a:rect l="l" t="t" r="r" b="b"/>
            <a:pathLst>
              <a:path w="2629825" h="1183421">
                <a:moveTo>
                  <a:pt x="0" y="0"/>
                </a:moveTo>
                <a:lnTo>
                  <a:pt x="2629824" y="0"/>
                </a:lnTo>
                <a:lnTo>
                  <a:pt x="2629824" y="1183422"/>
                </a:lnTo>
                <a:lnTo>
                  <a:pt x="0" y="11834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Freeform 3"/>
          <p:cNvSpPr/>
          <p:nvPr/>
        </p:nvSpPr>
        <p:spPr>
          <a:xfrm flipV="1">
            <a:off x="1050949" y="6284669"/>
            <a:ext cx="2705333" cy="1217400"/>
          </a:xfrm>
          <a:custGeom>
            <a:avLst/>
            <a:gdLst/>
            <a:ahLst/>
            <a:cxnLst/>
            <a:rect l="l" t="t" r="r" b="b"/>
            <a:pathLst>
              <a:path w="2705333" h="1217400">
                <a:moveTo>
                  <a:pt x="0" y="1217400"/>
                </a:moveTo>
                <a:lnTo>
                  <a:pt x="2705332" y="1217400"/>
                </a:lnTo>
                <a:lnTo>
                  <a:pt x="2705332" y="0"/>
                </a:lnTo>
                <a:lnTo>
                  <a:pt x="0" y="0"/>
                </a:lnTo>
                <a:lnTo>
                  <a:pt x="0" y="12174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4" name="Freeform 4"/>
          <p:cNvSpPr/>
          <p:nvPr/>
        </p:nvSpPr>
        <p:spPr>
          <a:xfrm>
            <a:off x="8033338" y="5200778"/>
            <a:ext cx="614930" cy="614930"/>
          </a:xfrm>
          <a:custGeom>
            <a:avLst/>
            <a:gdLst/>
            <a:ahLst/>
            <a:cxnLst/>
            <a:rect l="l" t="t" r="r" b="b"/>
            <a:pathLst>
              <a:path w="614930" h="614930">
                <a:moveTo>
                  <a:pt x="0" y="0"/>
                </a:moveTo>
                <a:lnTo>
                  <a:pt x="614930" y="0"/>
                </a:lnTo>
                <a:lnTo>
                  <a:pt x="614930" y="614930"/>
                </a:lnTo>
                <a:lnTo>
                  <a:pt x="0" y="614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5" name="Freeform 5"/>
          <p:cNvSpPr/>
          <p:nvPr/>
        </p:nvSpPr>
        <p:spPr>
          <a:xfrm>
            <a:off x="939177" y="1298071"/>
            <a:ext cx="614930" cy="614930"/>
          </a:xfrm>
          <a:custGeom>
            <a:avLst/>
            <a:gdLst/>
            <a:ahLst/>
            <a:cxnLst/>
            <a:rect l="l" t="t" r="r" b="b"/>
            <a:pathLst>
              <a:path w="614930" h="614930">
                <a:moveTo>
                  <a:pt x="0" y="0"/>
                </a:moveTo>
                <a:lnTo>
                  <a:pt x="614930" y="0"/>
                </a:lnTo>
                <a:lnTo>
                  <a:pt x="614930" y="614930"/>
                </a:lnTo>
                <a:lnTo>
                  <a:pt x="0" y="614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6" name="TextBox 6"/>
          <p:cNvSpPr txBox="1"/>
          <p:nvPr/>
        </p:nvSpPr>
        <p:spPr>
          <a:xfrm>
            <a:off x="2221965" y="1752600"/>
            <a:ext cx="5309669" cy="2500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l-GR" sz="7200" b="1" dirty="0">
                <a:solidFill>
                  <a:srgbClr val="FFFFFF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Σας ευχαριστώ!</a:t>
            </a:r>
            <a:endParaRPr lang="en-US" sz="7200" b="1" dirty="0">
              <a:solidFill>
                <a:srgbClr val="FFFFFF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</p:txBody>
      </p:sp>
      <p:pic>
        <p:nvPicPr>
          <p:cNvPr id="8" name="René Aubry  Guitare Bambou">
            <a:hlinkClick r:id="" action="ppaction://media"/>
            <a:extLst>
              <a:ext uri="{FF2B5EF4-FFF2-40B4-BE49-F238E27FC236}">
                <a16:creationId xmlns:a16="http://schemas.microsoft.com/office/drawing/2014/main" id="{E68F41DC-3D82-F8AD-E939-8A539E50AC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32325" y="34131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8021" y="5549830"/>
            <a:ext cx="2965579" cy="914764"/>
            <a:chOff x="0" y="0"/>
            <a:chExt cx="1098363" cy="3388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8363" cy="338801"/>
            </a:xfrm>
            <a:custGeom>
              <a:avLst/>
              <a:gdLst/>
              <a:ahLst/>
              <a:cxnLst/>
              <a:rect l="l" t="t" r="r" b="b"/>
              <a:pathLst>
                <a:path w="1098363" h="338801">
                  <a:moveTo>
                    <a:pt x="549181" y="0"/>
                  </a:moveTo>
                  <a:cubicBezTo>
                    <a:pt x="245877" y="0"/>
                    <a:pt x="0" y="75843"/>
                    <a:pt x="0" y="169401"/>
                  </a:cubicBezTo>
                  <a:cubicBezTo>
                    <a:pt x="0" y="262958"/>
                    <a:pt x="245877" y="338801"/>
                    <a:pt x="549181" y="338801"/>
                  </a:cubicBezTo>
                  <a:cubicBezTo>
                    <a:pt x="852486" y="338801"/>
                    <a:pt x="1098363" y="262958"/>
                    <a:pt x="1098363" y="169401"/>
                  </a:cubicBezTo>
                  <a:cubicBezTo>
                    <a:pt x="1098363" y="75843"/>
                    <a:pt x="852486" y="0"/>
                    <a:pt x="549181" y="0"/>
                  </a:cubicBezTo>
                  <a:close/>
                </a:path>
              </a:pathLst>
            </a:custGeom>
            <a:solidFill>
              <a:srgbClr val="000000">
                <a:alpha val="41961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2972" y="-15862"/>
              <a:ext cx="892420" cy="3229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222245" y="1297249"/>
            <a:ext cx="1937656" cy="4829049"/>
          </a:xfrm>
          <a:custGeom>
            <a:avLst/>
            <a:gdLst/>
            <a:ahLst/>
            <a:cxnLst/>
            <a:rect l="l" t="t" r="r" b="b"/>
            <a:pathLst>
              <a:path w="1937656" h="4829049">
                <a:moveTo>
                  <a:pt x="0" y="0"/>
                </a:moveTo>
                <a:lnTo>
                  <a:pt x="1937657" y="0"/>
                </a:lnTo>
                <a:lnTo>
                  <a:pt x="1937657" y="4829049"/>
                </a:lnTo>
                <a:lnTo>
                  <a:pt x="0" y="48290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TextBox 7"/>
          <p:cNvSpPr txBox="1"/>
          <p:nvPr/>
        </p:nvSpPr>
        <p:spPr>
          <a:xfrm>
            <a:off x="731520" y="759658"/>
            <a:ext cx="6406885" cy="888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8"/>
              </a:lnSpc>
            </a:pPr>
            <a:r>
              <a:rPr lang="en-US" sz="4218" b="1" dirty="0">
                <a:solidFill>
                  <a:srgbClr val="FFFFFF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ΟΡΙΣΜΟΣ ΤΟΥ ΑΓΧΟΥΣ</a:t>
            </a:r>
          </a:p>
          <a:p>
            <a:pPr algn="l">
              <a:lnSpc>
                <a:spcPts val="2718"/>
              </a:lnSpc>
            </a:pPr>
            <a:r>
              <a:rPr lang="en-US" sz="2718" b="1" dirty="0">
                <a:solidFill>
                  <a:srgbClr val="FFFFFF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ΤΙ ΕΙΝΑΙ ΤΟ ΑΓΧΟΣ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1520" y="2286000"/>
            <a:ext cx="6270787" cy="3526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7"/>
              </a:lnSpc>
            </a:pPr>
            <a:r>
              <a:rPr lang="en-US" sz="2089" b="1" dirty="0" err="1">
                <a:solidFill>
                  <a:srgbClr val="FFFFFF"/>
                </a:solidFill>
                <a:latin typeface="Eastman Grotesque" panose="020B0604020202020204" charset="0"/>
                <a:ea typeface="Poppins Bold"/>
                <a:cs typeface="Poppins Bold"/>
                <a:sym typeface="Poppins Bold"/>
              </a:rPr>
              <a:t>Το</a:t>
            </a:r>
            <a:r>
              <a:rPr lang="el-GR" sz="2089" b="1" dirty="0">
                <a:solidFill>
                  <a:srgbClr val="FFFFFF"/>
                </a:solidFill>
                <a:latin typeface="Eastman Grotesque" panose="020B060402020202020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89" b="1" dirty="0">
                <a:solidFill>
                  <a:srgbClr val="FFFFFF"/>
                </a:solidFill>
                <a:latin typeface="Eastman Grotesque" panose="020B060402020202020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89" b="1" dirty="0" err="1">
                <a:solidFill>
                  <a:srgbClr val="FFFFFF"/>
                </a:solidFill>
                <a:latin typeface="Eastman Grotesque" panose="020B0604020202020204" charset="0"/>
                <a:ea typeface="Poppins Bold"/>
                <a:cs typeface="Poppins Bold"/>
                <a:sym typeface="Poppins Bold"/>
              </a:rPr>
              <a:t>άγχος</a:t>
            </a:r>
            <a:r>
              <a:rPr lang="el-GR" sz="2089" b="1" dirty="0">
                <a:solidFill>
                  <a:srgbClr val="FFFFFF"/>
                </a:solidFill>
                <a:latin typeface="Eastman Grotesque" panose="020B060402020202020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89" b="1" dirty="0">
                <a:solidFill>
                  <a:srgbClr val="FFFFFF"/>
                </a:solidFill>
                <a:latin typeface="Eastman Grotesque" panose="020B060402020202020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89" b="1" dirty="0" err="1">
                <a:solidFill>
                  <a:srgbClr val="FFFFFF"/>
                </a:solidFill>
                <a:latin typeface="Eastman Grotesque" panose="020B0604020202020204" charset="0"/>
                <a:ea typeface="Poppins Bold"/>
                <a:cs typeface="Poppins Bold"/>
                <a:sym typeface="Poppins Bold"/>
              </a:rPr>
              <a:t>είν</a:t>
            </a:r>
            <a:r>
              <a:rPr lang="en-US" sz="2089" b="1" dirty="0">
                <a:solidFill>
                  <a:srgbClr val="FFFFFF"/>
                </a:solidFill>
                <a:latin typeface="Eastman Grotesque" panose="020B0604020202020204" charset="0"/>
                <a:ea typeface="Poppins Bold"/>
                <a:cs typeface="Poppins Bold"/>
                <a:sym typeface="Poppins Bold"/>
              </a:rPr>
              <a:t>αι μια φυσιολογική και απαραίτητη αντίδραση του οργανισμού σε μια απειλητική ή αγχωτική κατάσταση. </a:t>
            </a:r>
            <a:endParaRPr lang="el-GR" sz="2089" b="1" dirty="0">
              <a:solidFill>
                <a:srgbClr val="FFFFFF"/>
              </a:solidFill>
              <a:latin typeface="Eastman Grotesque" panose="020B0604020202020204" charset="0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07"/>
              </a:lnSpc>
            </a:pPr>
            <a:r>
              <a:rPr lang="en-US" sz="2089" b="1" dirty="0" err="1">
                <a:solidFill>
                  <a:srgbClr val="FFFFFF"/>
                </a:solidFill>
                <a:latin typeface="Eastman Grotesque" panose="020B0604020202020204" charset="0"/>
                <a:ea typeface="Poppins Bold"/>
                <a:cs typeface="Poppins Bold"/>
                <a:sym typeface="Poppins Bold"/>
              </a:rPr>
              <a:t>Δεν</a:t>
            </a:r>
            <a:r>
              <a:rPr lang="en-US" sz="2089" b="1" dirty="0">
                <a:solidFill>
                  <a:srgbClr val="FFFFFF"/>
                </a:solidFill>
                <a:latin typeface="Eastman Grotesque" panose="020B0604020202020204" charset="0"/>
                <a:ea typeface="Poppins Bold"/>
                <a:cs typeface="Poppins Bold"/>
                <a:sym typeface="Poppins Bold"/>
              </a:rPr>
              <a:t> </a:t>
            </a:r>
            <a:r>
              <a:rPr lang="el-GR" sz="2089" b="1" dirty="0">
                <a:solidFill>
                  <a:srgbClr val="FFFFFF"/>
                </a:solidFill>
                <a:latin typeface="Eastman Grotesque" panose="020B060402020202020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89" b="1" dirty="0" err="1">
                <a:solidFill>
                  <a:srgbClr val="FFFFFF"/>
                </a:solidFill>
                <a:latin typeface="Eastman Grotesque" panose="020B0604020202020204" charset="0"/>
                <a:ea typeface="Poppins Bold"/>
                <a:cs typeface="Poppins Bold"/>
                <a:sym typeface="Poppins Bold"/>
              </a:rPr>
              <a:t>είν</a:t>
            </a:r>
            <a:r>
              <a:rPr lang="en-US" sz="2089" b="1" dirty="0">
                <a:solidFill>
                  <a:srgbClr val="FFFFFF"/>
                </a:solidFill>
                <a:latin typeface="Eastman Grotesque" panose="020B0604020202020204" charset="0"/>
                <a:ea typeface="Poppins Bold"/>
                <a:cs typeface="Poppins Bold"/>
                <a:sym typeface="Poppins Bold"/>
              </a:rPr>
              <a:t>αι πάντα κάτι αρνητικό! </a:t>
            </a:r>
            <a:endParaRPr lang="el-GR" sz="2089" b="1" dirty="0">
              <a:solidFill>
                <a:srgbClr val="FFFFFF"/>
              </a:solidFill>
              <a:latin typeface="Eastman Grotesque" panose="020B0604020202020204" charset="0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07"/>
              </a:lnSpc>
            </a:pPr>
            <a:r>
              <a:rPr lang="en-US" sz="2089" b="1" dirty="0">
                <a:solidFill>
                  <a:srgbClr val="FFFFFF"/>
                </a:solidFill>
                <a:latin typeface="Eastman Grotesque" panose="020B0604020202020204" charset="0"/>
                <a:ea typeface="Poppins Bold"/>
                <a:cs typeface="Poppins Bold"/>
                <a:sym typeface="Poppins Bold"/>
              </a:rPr>
              <a:t>Λειτουργεί </a:t>
            </a:r>
            <a:r>
              <a:rPr lang="en-US" sz="2089" b="1" dirty="0" err="1">
                <a:solidFill>
                  <a:srgbClr val="FFFFFF"/>
                </a:solidFill>
                <a:latin typeface="Eastman Grotesque" panose="020B0604020202020204" charset="0"/>
                <a:ea typeface="Poppins Bold"/>
                <a:cs typeface="Poppins Bold"/>
                <a:sym typeface="Poppins Bold"/>
              </a:rPr>
              <a:t>ως</a:t>
            </a:r>
            <a:r>
              <a:rPr lang="el-GR" sz="2089" b="1" dirty="0">
                <a:solidFill>
                  <a:srgbClr val="FFFFFF"/>
                </a:solidFill>
                <a:latin typeface="Eastman Grotesque" panose="020B060402020202020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89" b="1" dirty="0">
                <a:solidFill>
                  <a:srgbClr val="FFFFFF"/>
                </a:solidFill>
                <a:latin typeface="Eastman Grotesque" panose="020B060402020202020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2089" b="1" dirty="0" err="1">
                <a:solidFill>
                  <a:srgbClr val="FFFFFF"/>
                </a:solidFill>
                <a:latin typeface="Eastman Grotesque" panose="020B0604020202020204" charset="0"/>
                <a:ea typeface="Poppins Bold"/>
                <a:cs typeface="Poppins Bold"/>
                <a:sym typeface="Poppins Bold"/>
              </a:rPr>
              <a:t>έν</a:t>
            </a:r>
            <a:r>
              <a:rPr lang="en-US" sz="2089" b="1" dirty="0">
                <a:solidFill>
                  <a:srgbClr val="FFFFFF"/>
                </a:solidFill>
                <a:latin typeface="Eastman Grotesque" panose="020B0604020202020204" charset="0"/>
                <a:ea typeface="Poppins Bold"/>
                <a:cs typeface="Poppins Bold"/>
                <a:sym typeface="Poppins Bold"/>
              </a:rPr>
              <a:t>ας εξελικτικός μηχανισμός επιβίωσης που μας προετοιμάζει για δράση, είτε για να αντιμετωπίσουμε τον κίνδυνο (μάχη) είτε για να τον αποφύγουμε (φυγή). </a:t>
            </a:r>
            <a:endParaRPr lang="el-GR" sz="2089" b="1" dirty="0">
              <a:solidFill>
                <a:srgbClr val="FFFFFF"/>
              </a:solidFill>
              <a:latin typeface="Eastman Grotesque" panose="020B0604020202020204" charset="0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507"/>
              </a:lnSpc>
            </a:pPr>
            <a:r>
              <a:rPr lang="en-US" sz="2089" b="1" dirty="0" err="1">
                <a:solidFill>
                  <a:srgbClr val="FFFFFF"/>
                </a:solidFill>
                <a:latin typeface="Eastman Grotesque" panose="020B0604020202020204" charset="0"/>
                <a:ea typeface="Poppins Bold"/>
                <a:cs typeface="Poppins Bold"/>
                <a:sym typeface="Poppins Bold"/>
              </a:rPr>
              <a:t>Γι</a:t>
            </a:r>
            <a:r>
              <a:rPr lang="en-US" sz="2089" b="1" dirty="0">
                <a:solidFill>
                  <a:srgbClr val="FFFFFF"/>
                </a:solidFill>
                <a:latin typeface="Eastman Grotesque" panose="020B0604020202020204" charset="0"/>
                <a:ea typeface="Poppins Bold"/>
                <a:cs typeface="Poppins Bold"/>
                <a:sym typeface="Poppins Bold"/>
              </a:rPr>
              <a:t>α παράδειγμα, το άγχος πριν από μια εξέταση μπορεί να μας κινητοποιήσει να μελετήσουμε περισσότερο</a:t>
            </a:r>
          </a:p>
        </p:txBody>
      </p:sp>
      <p:sp>
        <p:nvSpPr>
          <p:cNvPr id="9" name="Freeform 9"/>
          <p:cNvSpPr/>
          <p:nvPr/>
        </p:nvSpPr>
        <p:spPr>
          <a:xfrm rot="5400000" flipV="1">
            <a:off x="8621199" y="645146"/>
            <a:ext cx="452328" cy="625076"/>
          </a:xfrm>
          <a:custGeom>
            <a:avLst/>
            <a:gdLst/>
            <a:ahLst/>
            <a:cxnLst/>
            <a:rect l="l" t="t" r="r" b="b"/>
            <a:pathLst>
              <a:path w="452328" h="625076">
                <a:moveTo>
                  <a:pt x="0" y="625076"/>
                </a:moveTo>
                <a:lnTo>
                  <a:pt x="452328" y="625076"/>
                </a:lnTo>
                <a:lnTo>
                  <a:pt x="452328" y="0"/>
                </a:lnTo>
                <a:lnTo>
                  <a:pt x="0" y="0"/>
                </a:lnTo>
                <a:lnTo>
                  <a:pt x="0" y="62507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pic>
        <p:nvPicPr>
          <p:cNvPr id="10" name="René Aubry  Guitare Bambou">
            <a:hlinkClick r:id="" action="ppaction://media"/>
            <a:extLst>
              <a:ext uri="{FF2B5EF4-FFF2-40B4-BE49-F238E27FC236}">
                <a16:creationId xmlns:a16="http://schemas.microsoft.com/office/drawing/2014/main" id="{D0664F3C-A3C6-75CE-B87E-F0868F251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32325" y="34131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5828033" y="5981395"/>
            <a:ext cx="3901440" cy="1204570"/>
          </a:xfrm>
          <a:custGeom>
            <a:avLst/>
            <a:gdLst/>
            <a:ahLst/>
            <a:cxnLst/>
            <a:rect l="l" t="t" r="r" b="b"/>
            <a:pathLst>
              <a:path w="3901440" h="1204570">
                <a:moveTo>
                  <a:pt x="3901440" y="0"/>
                </a:moveTo>
                <a:lnTo>
                  <a:pt x="0" y="0"/>
                </a:lnTo>
                <a:lnTo>
                  <a:pt x="0" y="1204570"/>
                </a:lnTo>
                <a:lnTo>
                  <a:pt x="3901440" y="1204570"/>
                </a:lnTo>
                <a:lnTo>
                  <a:pt x="390144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Freeform 3"/>
          <p:cNvSpPr/>
          <p:nvPr/>
        </p:nvSpPr>
        <p:spPr>
          <a:xfrm>
            <a:off x="921453" y="383293"/>
            <a:ext cx="8100627" cy="6548614"/>
          </a:xfrm>
          <a:custGeom>
            <a:avLst/>
            <a:gdLst/>
            <a:ahLst/>
            <a:cxnLst/>
            <a:rect l="l" t="t" r="r" b="b"/>
            <a:pathLst>
              <a:path w="8100627" h="6548614">
                <a:moveTo>
                  <a:pt x="0" y="0"/>
                </a:moveTo>
                <a:lnTo>
                  <a:pt x="8100627" y="0"/>
                </a:lnTo>
                <a:lnTo>
                  <a:pt x="8100627" y="6548614"/>
                </a:lnTo>
                <a:lnTo>
                  <a:pt x="0" y="65486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384" b="-17315"/>
            </a:stretch>
          </a:blipFill>
        </p:spPr>
        <p:txBody>
          <a:bodyPr/>
          <a:lstStyle/>
          <a:p>
            <a:endParaRPr lang="el-GR"/>
          </a:p>
        </p:txBody>
      </p:sp>
      <p:pic>
        <p:nvPicPr>
          <p:cNvPr id="4" name="René Aubry  Guitare Bambou">
            <a:hlinkClick r:id="" action="ppaction://media"/>
            <a:extLst>
              <a:ext uri="{FF2B5EF4-FFF2-40B4-BE49-F238E27FC236}">
                <a16:creationId xmlns:a16="http://schemas.microsoft.com/office/drawing/2014/main" id="{02B5C10A-CD5E-F2A6-ACA0-44BE7068BD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32325" y="34131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96854" y="1813447"/>
            <a:ext cx="614930" cy="614930"/>
          </a:xfrm>
          <a:custGeom>
            <a:avLst/>
            <a:gdLst/>
            <a:ahLst/>
            <a:cxnLst/>
            <a:rect l="l" t="t" r="r" b="b"/>
            <a:pathLst>
              <a:path w="614930" h="614930">
                <a:moveTo>
                  <a:pt x="0" y="0"/>
                </a:moveTo>
                <a:lnTo>
                  <a:pt x="614930" y="0"/>
                </a:lnTo>
                <a:lnTo>
                  <a:pt x="614930" y="614930"/>
                </a:lnTo>
                <a:lnTo>
                  <a:pt x="0" y="614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Freeform 3"/>
          <p:cNvSpPr/>
          <p:nvPr/>
        </p:nvSpPr>
        <p:spPr>
          <a:xfrm rot="16200000">
            <a:off x="-534185" y="3401288"/>
            <a:ext cx="2040863" cy="918389"/>
          </a:xfrm>
          <a:custGeom>
            <a:avLst/>
            <a:gdLst/>
            <a:ahLst/>
            <a:cxnLst/>
            <a:rect l="l" t="t" r="r" b="b"/>
            <a:pathLst>
              <a:path w="2040863" h="918389">
                <a:moveTo>
                  <a:pt x="0" y="0"/>
                </a:moveTo>
                <a:lnTo>
                  <a:pt x="2040864" y="0"/>
                </a:lnTo>
                <a:lnTo>
                  <a:pt x="2040864" y="918388"/>
                </a:lnTo>
                <a:lnTo>
                  <a:pt x="0" y="9183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4" name="TextBox 4"/>
          <p:cNvSpPr txBox="1"/>
          <p:nvPr/>
        </p:nvSpPr>
        <p:spPr>
          <a:xfrm>
            <a:off x="1228328" y="3054325"/>
            <a:ext cx="6718525" cy="28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5439" lvl="1" indent="-252720" algn="l">
              <a:lnSpc>
                <a:spcPts val="2809"/>
              </a:lnSpc>
              <a:buFont typeface="Arial"/>
              <a:buChar char="•"/>
            </a:pPr>
            <a:r>
              <a:rPr lang="en-US" sz="2341" dirty="0" err="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Αυξημένος</a:t>
            </a:r>
            <a:r>
              <a:rPr lang="en-US" sz="2341" dirty="0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 κα</a:t>
            </a:r>
            <a:r>
              <a:rPr lang="en-US" sz="2341" dirty="0" err="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ρδι</a:t>
            </a:r>
            <a:r>
              <a:rPr lang="en-US" sz="2341" dirty="0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ακός ρυθμός και ταχυπαλμία.</a:t>
            </a:r>
          </a:p>
          <a:p>
            <a:pPr marL="505439" lvl="1" indent="-252720" algn="l">
              <a:lnSpc>
                <a:spcPts val="2809"/>
              </a:lnSpc>
              <a:buFont typeface="Arial"/>
              <a:buChar char="•"/>
            </a:pPr>
            <a:r>
              <a:rPr lang="en-US" sz="2341" dirty="0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Γρήγορη και </a:t>
            </a:r>
            <a:r>
              <a:rPr lang="en-US" sz="2341" dirty="0" err="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κοφτή</a:t>
            </a:r>
            <a:r>
              <a:rPr lang="en-US" sz="2341" dirty="0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 αναπ</a:t>
            </a:r>
            <a:r>
              <a:rPr lang="en-US" sz="2341" dirty="0" err="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νοή</a:t>
            </a:r>
            <a:r>
              <a:rPr lang="en-US" sz="2341" dirty="0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.</a:t>
            </a:r>
          </a:p>
          <a:p>
            <a:pPr marL="505439" lvl="1" indent="-252720" algn="l">
              <a:lnSpc>
                <a:spcPts val="2809"/>
              </a:lnSpc>
              <a:buFont typeface="Arial"/>
              <a:buChar char="•"/>
            </a:pPr>
            <a:r>
              <a:rPr lang="en-US" sz="2341" dirty="0" err="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Εφίδρωση</a:t>
            </a:r>
            <a:r>
              <a:rPr lang="en-US" sz="2341" dirty="0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 💧.</a:t>
            </a:r>
          </a:p>
          <a:p>
            <a:pPr marL="505439" lvl="1" indent="-252720" algn="l">
              <a:lnSpc>
                <a:spcPts val="2809"/>
              </a:lnSpc>
              <a:buFont typeface="Arial"/>
              <a:buChar char="•"/>
            </a:pPr>
            <a:r>
              <a:rPr lang="en-US" sz="2341" dirty="0" err="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Μυϊκή</a:t>
            </a:r>
            <a:r>
              <a:rPr lang="en-US" sz="2341" dirty="0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 </a:t>
            </a:r>
            <a:r>
              <a:rPr lang="en-US" sz="2341" dirty="0" err="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έντ</a:t>
            </a:r>
            <a:r>
              <a:rPr lang="en-US" sz="2341" dirty="0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αση ή πόνοι.</a:t>
            </a:r>
          </a:p>
          <a:p>
            <a:pPr marL="505439" lvl="1" indent="-252720" algn="l">
              <a:lnSpc>
                <a:spcPts val="2809"/>
              </a:lnSpc>
              <a:buFont typeface="Arial"/>
              <a:buChar char="•"/>
            </a:pPr>
            <a:r>
              <a:rPr lang="en-US" sz="2341" dirty="0" err="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Σφίξιμο</a:t>
            </a:r>
            <a:r>
              <a:rPr lang="en-US" sz="2341" dirty="0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 </a:t>
            </a:r>
            <a:r>
              <a:rPr lang="en-US" sz="2341" dirty="0" err="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στο</a:t>
            </a:r>
            <a:r>
              <a:rPr lang="en-US" sz="2341" dirty="0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 </a:t>
            </a:r>
            <a:r>
              <a:rPr lang="en-US" sz="2341" dirty="0" err="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στήθος</a:t>
            </a:r>
            <a:r>
              <a:rPr lang="en-US" sz="2341" dirty="0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 ή α</a:t>
            </a:r>
            <a:r>
              <a:rPr lang="en-US" sz="2341" dirty="0" err="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ίσθημ</a:t>
            </a:r>
            <a:r>
              <a:rPr lang="en-US" sz="2341" dirty="0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α «κόμπου» στο λαιμό.</a:t>
            </a:r>
          </a:p>
          <a:p>
            <a:pPr marL="505439" lvl="1" indent="-252720" algn="l">
              <a:lnSpc>
                <a:spcPts val="2809"/>
              </a:lnSpc>
              <a:buFont typeface="Arial"/>
              <a:buChar char="•"/>
            </a:pPr>
            <a:r>
              <a:rPr lang="en-US" sz="2341" dirty="0" err="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Δυσκολίες</a:t>
            </a:r>
            <a:r>
              <a:rPr lang="en-US" sz="2341" dirty="0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 </a:t>
            </a:r>
            <a:r>
              <a:rPr lang="en-US" sz="2341" dirty="0" err="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στον</a:t>
            </a:r>
            <a:r>
              <a:rPr lang="en-US" sz="2341" dirty="0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 ύπ</a:t>
            </a:r>
            <a:r>
              <a:rPr lang="en-US" sz="2341" dirty="0" err="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νο</a:t>
            </a:r>
            <a:r>
              <a:rPr lang="en-US" sz="2341" dirty="0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 (αϋπ</a:t>
            </a:r>
            <a:r>
              <a:rPr lang="en-US" sz="2341" dirty="0" err="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νί</a:t>
            </a:r>
            <a:r>
              <a:rPr lang="en-US" sz="2341" dirty="0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α).</a:t>
            </a:r>
          </a:p>
          <a:p>
            <a:pPr marL="505439" lvl="1" indent="-252720" algn="l">
              <a:lnSpc>
                <a:spcPts val="2809"/>
              </a:lnSpc>
              <a:buFont typeface="Arial"/>
              <a:buChar char="•"/>
            </a:pPr>
            <a:r>
              <a:rPr lang="en-US" sz="2341" dirty="0" err="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Πονοκέφ</a:t>
            </a:r>
            <a:r>
              <a:rPr lang="en-US" sz="2341" dirty="0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αλοι και ζάλη</a:t>
            </a:r>
          </a:p>
        </p:txBody>
      </p:sp>
      <p:sp>
        <p:nvSpPr>
          <p:cNvPr id="5" name="Freeform 5"/>
          <p:cNvSpPr/>
          <p:nvPr/>
        </p:nvSpPr>
        <p:spPr>
          <a:xfrm>
            <a:off x="6815812" y="4878824"/>
            <a:ext cx="2591944" cy="2300415"/>
          </a:xfrm>
          <a:custGeom>
            <a:avLst/>
            <a:gdLst/>
            <a:ahLst/>
            <a:cxnLst/>
            <a:rect l="l" t="t" r="r" b="b"/>
            <a:pathLst>
              <a:path w="2591944" h="2300415">
                <a:moveTo>
                  <a:pt x="0" y="0"/>
                </a:moveTo>
                <a:lnTo>
                  <a:pt x="2591944" y="0"/>
                </a:lnTo>
                <a:lnTo>
                  <a:pt x="2591944" y="2300416"/>
                </a:lnTo>
                <a:lnTo>
                  <a:pt x="0" y="23004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1238" r="-11238" b="-739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6" name="TextBox 6"/>
          <p:cNvSpPr txBox="1"/>
          <p:nvPr/>
        </p:nvSpPr>
        <p:spPr>
          <a:xfrm>
            <a:off x="1543470" y="864368"/>
            <a:ext cx="7281590" cy="601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8"/>
              </a:lnSpc>
            </a:pPr>
            <a:r>
              <a:rPr lang="en-US" sz="4227" b="1">
                <a:solidFill>
                  <a:srgbClr val="FFFFFF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ΣΥΜΠΤΩΜΑΤΑ ΤΟΥ ΑΓΧΟΥΣ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43470" y="2418852"/>
            <a:ext cx="5389725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Σωμ</a:t>
            </a:r>
            <a:r>
              <a:rPr lang="en-US" sz="2599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ατικά Συμπτώματα</a:t>
            </a:r>
          </a:p>
        </p:txBody>
      </p:sp>
      <p:pic>
        <p:nvPicPr>
          <p:cNvPr id="8" name="René Aubry  Guitare Bambou">
            <a:hlinkClick r:id="" action="ppaction://media"/>
            <a:extLst>
              <a:ext uri="{FF2B5EF4-FFF2-40B4-BE49-F238E27FC236}">
                <a16:creationId xmlns:a16="http://schemas.microsoft.com/office/drawing/2014/main" id="{1CD6E234-C3D9-AA43-EB07-C299D8BD7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32325" y="34131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96854" y="1813447"/>
            <a:ext cx="614930" cy="614930"/>
          </a:xfrm>
          <a:custGeom>
            <a:avLst/>
            <a:gdLst/>
            <a:ahLst/>
            <a:cxnLst/>
            <a:rect l="l" t="t" r="r" b="b"/>
            <a:pathLst>
              <a:path w="614930" h="614930">
                <a:moveTo>
                  <a:pt x="0" y="0"/>
                </a:moveTo>
                <a:lnTo>
                  <a:pt x="614930" y="0"/>
                </a:lnTo>
                <a:lnTo>
                  <a:pt x="614930" y="614930"/>
                </a:lnTo>
                <a:lnTo>
                  <a:pt x="0" y="614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Freeform 3"/>
          <p:cNvSpPr/>
          <p:nvPr/>
        </p:nvSpPr>
        <p:spPr>
          <a:xfrm rot="-5504854">
            <a:off x="-530331" y="3198405"/>
            <a:ext cx="2040863" cy="918389"/>
          </a:xfrm>
          <a:custGeom>
            <a:avLst/>
            <a:gdLst/>
            <a:ahLst/>
            <a:cxnLst/>
            <a:rect l="l" t="t" r="r" b="b"/>
            <a:pathLst>
              <a:path w="2040863" h="918389">
                <a:moveTo>
                  <a:pt x="0" y="0"/>
                </a:moveTo>
                <a:lnTo>
                  <a:pt x="2040864" y="0"/>
                </a:lnTo>
                <a:lnTo>
                  <a:pt x="2040864" y="918388"/>
                </a:lnTo>
                <a:lnTo>
                  <a:pt x="0" y="9183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4" name="Freeform 4"/>
          <p:cNvSpPr/>
          <p:nvPr/>
        </p:nvSpPr>
        <p:spPr>
          <a:xfrm>
            <a:off x="6303908" y="3788547"/>
            <a:ext cx="3270535" cy="3262358"/>
          </a:xfrm>
          <a:custGeom>
            <a:avLst/>
            <a:gdLst/>
            <a:ahLst/>
            <a:cxnLst/>
            <a:rect l="l" t="t" r="r" b="b"/>
            <a:pathLst>
              <a:path w="3270535" h="3262358">
                <a:moveTo>
                  <a:pt x="0" y="0"/>
                </a:moveTo>
                <a:lnTo>
                  <a:pt x="3270535" y="0"/>
                </a:lnTo>
                <a:lnTo>
                  <a:pt x="3270535" y="3262358"/>
                </a:lnTo>
                <a:lnTo>
                  <a:pt x="0" y="326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5" name="TextBox 5"/>
          <p:cNvSpPr txBox="1"/>
          <p:nvPr/>
        </p:nvSpPr>
        <p:spPr>
          <a:xfrm>
            <a:off x="1393259" y="3200107"/>
            <a:ext cx="7262920" cy="177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5439" lvl="1" indent="-252720" algn="l">
              <a:lnSpc>
                <a:spcPts val="2809"/>
              </a:lnSpc>
              <a:buFont typeface="Arial"/>
              <a:buChar char="•"/>
            </a:pPr>
            <a:r>
              <a:rPr lang="en-US" sz="234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Αίσθημα υπερβολικής ανησυχίας και νευρικότητας.</a:t>
            </a:r>
          </a:p>
          <a:p>
            <a:pPr marL="505439" lvl="1" indent="-252720" algn="l">
              <a:lnSpc>
                <a:spcPts val="2809"/>
              </a:lnSpc>
              <a:buFont typeface="Arial"/>
              <a:buChar char="•"/>
            </a:pPr>
            <a:r>
              <a:rPr lang="en-US" sz="234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Ευερεθιστότητα και θυμός.</a:t>
            </a:r>
          </a:p>
          <a:p>
            <a:pPr marL="505439" lvl="1" indent="-252720" algn="l">
              <a:lnSpc>
                <a:spcPts val="2809"/>
              </a:lnSpc>
              <a:buFont typeface="Arial"/>
              <a:buChar char="•"/>
            </a:pPr>
            <a:r>
              <a:rPr lang="en-US" sz="234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Αίσθημα φόβου ή πανικού.</a:t>
            </a:r>
          </a:p>
          <a:p>
            <a:pPr marL="505439" lvl="1" indent="-252720" algn="l">
              <a:lnSpc>
                <a:spcPts val="2809"/>
              </a:lnSpc>
              <a:buFont typeface="Arial"/>
              <a:buChar char="•"/>
            </a:pPr>
            <a:r>
              <a:rPr lang="en-US" sz="234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Αίσθημα απελπισίας ή απογοήτευσης.</a:t>
            </a:r>
          </a:p>
          <a:p>
            <a:pPr algn="l">
              <a:lnSpc>
                <a:spcPts val="2809"/>
              </a:lnSpc>
            </a:pPr>
            <a:endParaRPr lang="en-US" sz="2341">
              <a:solidFill>
                <a:srgbClr val="D9D9D9"/>
              </a:solidFill>
              <a:latin typeface="Eastman Grotesque"/>
              <a:ea typeface="Eastman Grotesque"/>
              <a:cs typeface="Eastman Grotesque"/>
              <a:sym typeface="Eastman Grotesq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43470" y="864368"/>
            <a:ext cx="7281590" cy="601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8"/>
              </a:lnSpc>
            </a:pPr>
            <a:r>
              <a:rPr lang="en-US" sz="4227" b="1">
                <a:solidFill>
                  <a:srgbClr val="FFFFFF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ΣΥΜΠΤΩΜΑΤΑ ΤΟΥ ΑΓΧΟΥΣ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43470" y="2418852"/>
            <a:ext cx="5389725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b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Συναισθηματικά Συμπτώματα</a:t>
            </a:r>
          </a:p>
        </p:txBody>
      </p:sp>
      <p:pic>
        <p:nvPicPr>
          <p:cNvPr id="8" name="René Aubry  Guitare Bambou">
            <a:hlinkClick r:id="" action="ppaction://media"/>
            <a:extLst>
              <a:ext uri="{FF2B5EF4-FFF2-40B4-BE49-F238E27FC236}">
                <a16:creationId xmlns:a16="http://schemas.microsoft.com/office/drawing/2014/main" id="{A0B5F6B4-0839-3ADA-9998-ED75ED81EE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32325" y="3413125"/>
            <a:ext cx="487363" cy="487363"/>
          </a:xfrm>
          <a:prstGeom prst="rect">
            <a:avLst/>
          </a:prstGeom>
        </p:spPr>
      </p:pic>
      <p:pic>
        <p:nvPicPr>
          <p:cNvPr id="9" name="René Aubry  Guitare Bambou">
            <a:hlinkClick r:id="" action="ppaction://media"/>
            <a:extLst>
              <a:ext uri="{FF2B5EF4-FFF2-40B4-BE49-F238E27FC236}">
                <a16:creationId xmlns:a16="http://schemas.microsoft.com/office/drawing/2014/main" id="{BCD8209D-9A71-3C93-FFDB-9787191F18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32325" y="34131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8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88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96854" y="1813447"/>
            <a:ext cx="614930" cy="614930"/>
          </a:xfrm>
          <a:custGeom>
            <a:avLst/>
            <a:gdLst/>
            <a:ahLst/>
            <a:cxnLst/>
            <a:rect l="l" t="t" r="r" b="b"/>
            <a:pathLst>
              <a:path w="614930" h="614930">
                <a:moveTo>
                  <a:pt x="0" y="0"/>
                </a:moveTo>
                <a:lnTo>
                  <a:pt x="614930" y="0"/>
                </a:lnTo>
                <a:lnTo>
                  <a:pt x="614930" y="614930"/>
                </a:lnTo>
                <a:lnTo>
                  <a:pt x="0" y="614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Freeform 3"/>
          <p:cNvSpPr/>
          <p:nvPr/>
        </p:nvSpPr>
        <p:spPr>
          <a:xfrm rot="16200000">
            <a:off x="-530331" y="3317967"/>
            <a:ext cx="2040863" cy="918389"/>
          </a:xfrm>
          <a:custGeom>
            <a:avLst/>
            <a:gdLst/>
            <a:ahLst/>
            <a:cxnLst/>
            <a:rect l="l" t="t" r="r" b="b"/>
            <a:pathLst>
              <a:path w="2040863" h="918389">
                <a:moveTo>
                  <a:pt x="0" y="0"/>
                </a:moveTo>
                <a:lnTo>
                  <a:pt x="2040864" y="0"/>
                </a:lnTo>
                <a:lnTo>
                  <a:pt x="2040864" y="918388"/>
                </a:lnTo>
                <a:lnTo>
                  <a:pt x="0" y="9183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4" name="Freeform 4"/>
          <p:cNvSpPr/>
          <p:nvPr/>
        </p:nvSpPr>
        <p:spPr>
          <a:xfrm>
            <a:off x="6933195" y="4090694"/>
            <a:ext cx="2489051" cy="3125966"/>
          </a:xfrm>
          <a:custGeom>
            <a:avLst/>
            <a:gdLst/>
            <a:ahLst/>
            <a:cxnLst/>
            <a:rect l="l" t="t" r="r" b="b"/>
            <a:pathLst>
              <a:path w="2489051" h="3125966">
                <a:moveTo>
                  <a:pt x="0" y="0"/>
                </a:moveTo>
                <a:lnTo>
                  <a:pt x="2489050" y="0"/>
                </a:lnTo>
                <a:lnTo>
                  <a:pt x="2489050" y="3125967"/>
                </a:lnTo>
                <a:lnTo>
                  <a:pt x="0" y="31259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5" name="TextBox 5"/>
          <p:cNvSpPr txBox="1"/>
          <p:nvPr/>
        </p:nvSpPr>
        <p:spPr>
          <a:xfrm>
            <a:off x="1393259" y="3200107"/>
            <a:ext cx="7262920" cy="177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5439" lvl="1" indent="-252720" algn="l">
              <a:lnSpc>
                <a:spcPts val="2809"/>
              </a:lnSpc>
              <a:buFont typeface="Arial"/>
              <a:buChar char="•"/>
            </a:pPr>
            <a:r>
              <a:rPr lang="en-US" sz="234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Δυσκολία συγκέντρωσης και εστίασης.</a:t>
            </a:r>
          </a:p>
          <a:p>
            <a:pPr marL="505439" lvl="1" indent="-252720" algn="l">
              <a:lnSpc>
                <a:spcPts val="2809"/>
              </a:lnSpc>
              <a:buFont typeface="Arial"/>
              <a:buChar char="•"/>
            </a:pPr>
            <a:r>
              <a:rPr lang="en-US" sz="234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Επαναλαμβανόμενες σκέψεις ή υπερανάλυση.</a:t>
            </a:r>
          </a:p>
          <a:p>
            <a:pPr marL="505439" lvl="1" indent="-252720" algn="l">
              <a:lnSpc>
                <a:spcPts val="2809"/>
              </a:lnSpc>
              <a:buFont typeface="Arial"/>
              <a:buChar char="•"/>
            </a:pPr>
            <a:r>
              <a:rPr lang="en-US" sz="234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Αίσθημα επικείμενης καταστροφής.</a:t>
            </a:r>
          </a:p>
          <a:p>
            <a:pPr marL="505439" lvl="1" indent="-252720" algn="l">
              <a:lnSpc>
                <a:spcPts val="2809"/>
              </a:lnSpc>
              <a:buFont typeface="Arial"/>
              <a:buChar char="•"/>
            </a:pPr>
            <a:r>
              <a:rPr lang="en-US" sz="2341">
                <a:solidFill>
                  <a:srgbClr val="D9D9D9"/>
                </a:solidFill>
                <a:latin typeface="Eastman Grotesque"/>
                <a:ea typeface="Eastman Grotesque"/>
                <a:cs typeface="Eastman Grotesque"/>
                <a:sym typeface="Eastman Grotesque"/>
              </a:rPr>
              <a:t>Αδυναμία χαλάρωσης.</a:t>
            </a:r>
          </a:p>
          <a:p>
            <a:pPr algn="l">
              <a:lnSpc>
                <a:spcPts val="2809"/>
              </a:lnSpc>
            </a:pPr>
            <a:endParaRPr lang="en-US" sz="2341">
              <a:solidFill>
                <a:srgbClr val="D9D9D9"/>
              </a:solidFill>
              <a:latin typeface="Eastman Grotesque"/>
              <a:ea typeface="Eastman Grotesque"/>
              <a:cs typeface="Eastman Grotesque"/>
              <a:sym typeface="Eastman Grotesq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43470" y="864368"/>
            <a:ext cx="7281590" cy="601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8"/>
              </a:lnSpc>
            </a:pPr>
            <a:r>
              <a:rPr lang="en-US" sz="4227" b="1">
                <a:solidFill>
                  <a:srgbClr val="FFFFFF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ΣΥΜΠΤΩΜΑΤΑ ΤΟΥ ΑΓΧΟΥΣ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43470" y="2418852"/>
            <a:ext cx="5389725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b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Νοητικά Συμπτώματα</a:t>
            </a:r>
          </a:p>
        </p:txBody>
      </p:sp>
      <p:pic>
        <p:nvPicPr>
          <p:cNvPr id="8" name="René Aubry  Guitare Bambou">
            <a:hlinkClick r:id="" action="ppaction://media"/>
            <a:extLst>
              <a:ext uri="{FF2B5EF4-FFF2-40B4-BE49-F238E27FC236}">
                <a16:creationId xmlns:a16="http://schemas.microsoft.com/office/drawing/2014/main" id="{0F850768-6CB8-E424-4B5D-0D3CDC1107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32325" y="3413125"/>
            <a:ext cx="487363" cy="487363"/>
          </a:xfrm>
          <a:prstGeom prst="rect">
            <a:avLst/>
          </a:prstGeom>
        </p:spPr>
      </p:pic>
      <p:pic>
        <p:nvPicPr>
          <p:cNvPr id="9" name="René Aubry  Guitare Bambou">
            <a:hlinkClick r:id="" action="ppaction://media"/>
            <a:extLst>
              <a:ext uri="{FF2B5EF4-FFF2-40B4-BE49-F238E27FC236}">
                <a16:creationId xmlns:a16="http://schemas.microsoft.com/office/drawing/2014/main" id="{EACAD197-9F61-B9B6-6520-7EAEAD5566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32325" y="34131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4291" y="1676400"/>
            <a:ext cx="8504888" cy="5351269"/>
          </a:xfrm>
          <a:custGeom>
            <a:avLst/>
            <a:gdLst/>
            <a:ahLst/>
            <a:cxnLst/>
            <a:rect l="l" t="t" r="r" b="b"/>
            <a:pathLst>
              <a:path w="4649702" h="4196181">
                <a:moveTo>
                  <a:pt x="0" y="0"/>
                </a:moveTo>
                <a:lnTo>
                  <a:pt x="4649702" y="0"/>
                </a:lnTo>
                <a:lnTo>
                  <a:pt x="4649702" y="4196182"/>
                </a:lnTo>
                <a:lnTo>
                  <a:pt x="0" y="4196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935" r="-10107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TextBox 3"/>
          <p:cNvSpPr txBox="1"/>
          <p:nvPr/>
        </p:nvSpPr>
        <p:spPr>
          <a:xfrm>
            <a:off x="486712" y="434797"/>
            <a:ext cx="8780176" cy="1077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1"/>
              </a:lnSpc>
            </a:pPr>
            <a:r>
              <a:rPr lang="en-US" sz="3600" b="1" dirty="0">
                <a:solidFill>
                  <a:srgbClr val="FFFFFF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Ο ΡΟΛΟΣ ΤΟΥ ΑΥΤΟΝΟΜΟΥ ΝΕΥΡΙΚΟΥ ΣΥΣΤΗΜΑΤΟΣ</a:t>
            </a:r>
          </a:p>
        </p:txBody>
      </p:sp>
      <p:pic>
        <p:nvPicPr>
          <p:cNvPr id="4" name="René Aubry  Guitare Bambou">
            <a:hlinkClick r:id="" action="ppaction://media"/>
            <a:extLst>
              <a:ext uri="{FF2B5EF4-FFF2-40B4-BE49-F238E27FC236}">
                <a16:creationId xmlns:a16="http://schemas.microsoft.com/office/drawing/2014/main" id="{BB4625B2-B64A-11AD-C141-2D55F2D4C4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2325" y="3413125"/>
            <a:ext cx="487363" cy="487363"/>
          </a:xfrm>
          <a:prstGeom prst="rect">
            <a:avLst/>
          </a:prstGeom>
        </p:spPr>
      </p:pic>
      <p:pic>
        <p:nvPicPr>
          <p:cNvPr id="5" name="René Aubry  Guitare Bambou">
            <a:hlinkClick r:id="" action="ppaction://media"/>
            <a:extLst>
              <a:ext uri="{FF2B5EF4-FFF2-40B4-BE49-F238E27FC236}">
                <a16:creationId xmlns:a16="http://schemas.microsoft.com/office/drawing/2014/main" id="{32EE83C1-5CD8-1B52-878D-814FE76067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2325" y="34131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88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D7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3E19E0-3D2D-9E11-76B7-C384E936E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0A0D61CE-1C3A-45DA-F140-0DB22F1B1981}"/>
              </a:ext>
            </a:extLst>
          </p:cNvPr>
          <p:cNvSpPr txBox="1"/>
          <p:nvPr/>
        </p:nvSpPr>
        <p:spPr>
          <a:xfrm>
            <a:off x="486712" y="434797"/>
            <a:ext cx="8780176" cy="1077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1"/>
              </a:lnSpc>
            </a:pPr>
            <a:r>
              <a:rPr lang="en-US" sz="3600" b="1" dirty="0">
                <a:solidFill>
                  <a:srgbClr val="FFFFFF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Ο ΡΟΛΟΣ ΤΟΥ ΑΥΤΟΝΟΜΟΥ ΝΕΥΡΙΚΟΥ ΣΥΣΤΗΜΑΤΟΣ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AA55A20-B67C-3F12-1CA9-C6531BED3DBF}"/>
              </a:ext>
            </a:extLst>
          </p:cNvPr>
          <p:cNvSpPr/>
          <p:nvPr/>
        </p:nvSpPr>
        <p:spPr>
          <a:xfrm>
            <a:off x="1066800" y="2063429"/>
            <a:ext cx="7162800" cy="2360424"/>
          </a:xfrm>
          <a:custGeom>
            <a:avLst/>
            <a:gdLst/>
            <a:ahLst/>
            <a:cxnLst/>
            <a:rect l="l" t="t" r="r" b="b"/>
            <a:pathLst>
              <a:path w="1613089" h="297506">
                <a:moveTo>
                  <a:pt x="74244" y="0"/>
                </a:moveTo>
                <a:lnTo>
                  <a:pt x="1538845" y="0"/>
                </a:lnTo>
                <a:cubicBezTo>
                  <a:pt x="1579849" y="0"/>
                  <a:pt x="1613089" y="33240"/>
                  <a:pt x="1613089" y="74244"/>
                </a:cubicBezTo>
                <a:lnTo>
                  <a:pt x="1613089" y="223262"/>
                </a:lnTo>
                <a:cubicBezTo>
                  <a:pt x="1613089" y="242953"/>
                  <a:pt x="1605267" y="261837"/>
                  <a:pt x="1591343" y="275761"/>
                </a:cubicBezTo>
                <a:cubicBezTo>
                  <a:pt x="1577420" y="289684"/>
                  <a:pt x="1558536" y="297506"/>
                  <a:pt x="1538845" y="297506"/>
                </a:cubicBezTo>
                <a:lnTo>
                  <a:pt x="74244" y="297506"/>
                </a:lnTo>
                <a:cubicBezTo>
                  <a:pt x="33240" y="297506"/>
                  <a:pt x="0" y="264266"/>
                  <a:pt x="0" y="223262"/>
                </a:cubicBezTo>
                <a:lnTo>
                  <a:pt x="0" y="74244"/>
                </a:lnTo>
                <a:cubicBezTo>
                  <a:pt x="0" y="33240"/>
                  <a:pt x="33240" y="0"/>
                  <a:pt x="74244" y="0"/>
                </a:cubicBezTo>
                <a:close/>
              </a:path>
            </a:pathLst>
          </a:custGeom>
          <a:solidFill>
            <a:srgbClr val="FBD0D6"/>
          </a:solidFill>
        </p:spPr>
        <p:txBody>
          <a:bodyPr/>
          <a:lstStyle/>
          <a:p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37FB2-497E-201C-4DD7-4F37FDA9D672}"/>
              </a:ext>
            </a:extLst>
          </p:cNvPr>
          <p:cNvSpPr txBox="1"/>
          <p:nvPr/>
        </p:nvSpPr>
        <p:spPr>
          <a:xfrm>
            <a:off x="1295400" y="2096228"/>
            <a:ext cx="6629400" cy="2327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85"/>
              </a:lnSpc>
            </a:pPr>
            <a:r>
              <a:rPr lang="el-GR" sz="2071" b="1" dirty="0">
                <a:solidFill>
                  <a:srgbClr val="002060"/>
                </a:solidFill>
                <a:latin typeface="Eastman Grotesque Bold"/>
              </a:rPr>
              <a:t>Το Αυτόνομο ή Φυτικό Νευρικό Σύστημα </a:t>
            </a:r>
          </a:p>
          <a:p>
            <a:pPr>
              <a:lnSpc>
                <a:spcPts val="2485"/>
              </a:lnSpc>
            </a:pPr>
            <a:r>
              <a:rPr lang="el-GR" sz="2071" b="1" dirty="0">
                <a:solidFill>
                  <a:srgbClr val="002060"/>
                </a:solidFill>
                <a:latin typeface="Eastman Grotesque Bold"/>
              </a:rPr>
              <a:t>είναι το σύστημα  του οποίου οι λειτουργίες πραγματοποιούνται χωρίς την ανθρώπινη θέληση (ακούσιες λειτουργίες, καρδιακός παλμός, αναπνοή , πέψη) </a:t>
            </a:r>
          </a:p>
          <a:p>
            <a:pPr>
              <a:lnSpc>
                <a:spcPts val="2485"/>
              </a:lnSpc>
            </a:pPr>
            <a:r>
              <a:rPr lang="el-GR" sz="2071" b="1" dirty="0">
                <a:solidFill>
                  <a:srgbClr val="002060"/>
                </a:solidFill>
                <a:latin typeface="Eastman Grotesque Bold"/>
              </a:rPr>
              <a:t>και συνδέεται λειτουργικά με την καρδιά, τους αδένες και τους λείους μυς. 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7E1E564-B98F-5951-3866-EAD2352A324F}"/>
              </a:ext>
            </a:extLst>
          </p:cNvPr>
          <p:cNvSpPr/>
          <p:nvPr/>
        </p:nvSpPr>
        <p:spPr>
          <a:xfrm>
            <a:off x="1143000" y="4926912"/>
            <a:ext cx="7162800" cy="1981200"/>
          </a:xfrm>
          <a:custGeom>
            <a:avLst/>
            <a:gdLst/>
            <a:ahLst/>
            <a:cxnLst/>
            <a:rect l="l" t="t" r="r" b="b"/>
            <a:pathLst>
              <a:path w="1613089" h="297506">
                <a:moveTo>
                  <a:pt x="74244" y="0"/>
                </a:moveTo>
                <a:lnTo>
                  <a:pt x="1538845" y="0"/>
                </a:lnTo>
                <a:cubicBezTo>
                  <a:pt x="1579849" y="0"/>
                  <a:pt x="1613089" y="33240"/>
                  <a:pt x="1613089" y="74244"/>
                </a:cubicBezTo>
                <a:lnTo>
                  <a:pt x="1613089" y="223262"/>
                </a:lnTo>
                <a:cubicBezTo>
                  <a:pt x="1613089" y="242953"/>
                  <a:pt x="1605267" y="261837"/>
                  <a:pt x="1591343" y="275761"/>
                </a:cubicBezTo>
                <a:cubicBezTo>
                  <a:pt x="1577420" y="289684"/>
                  <a:pt x="1558536" y="297506"/>
                  <a:pt x="1538845" y="297506"/>
                </a:cubicBezTo>
                <a:lnTo>
                  <a:pt x="74244" y="297506"/>
                </a:lnTo>
                <a:cubicBezTo>
                  <a:pt x="33240" y="297506"/>
                  <a:pt x="0" y="264266"/>
                  <a:pt x="0" y="223262"/>
                </a:cubicBezTo>
                <a:lnTo>
                  <a:pt x="0" y="74244"/>
                </a:lnTo>
                <a:cubicBezTo>
                  <a:pt x="0" y="33240"/>
                  <a:pt x="33240" y="0"/>
                  <a:pt x="74244" y="0"/>
                </a:cubicBezTo>
                <a:close/>
              </a:path>
            </a:pathLst>
          </a:custGeom>
          <a:solidFill>
            <a:srgbClr val="FBD0D6"/>
          </a:solidFill>
        </p:spPr>
        <p:txBody>
          <a:bodyPr/>
          <a:lstStyle/>
          <a:p>
            <a:endParaRPr lang="el-GR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554482B-8816-43A1-ABDA-5CE6377AA820}"/>
              </a:ext>
            </a:extLst>
          </p:cNvPr>
          <p:cNvSpPr txBox="1"/>
          <p:nvPr/>
        </p:nvSpPr>
        <p:spPr>
          <a:xfrm>
            <a:off x="1579409" y="5473452"/>
            <a:ext cx="7336000" cy="1275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85"/>
              </a:lnSpc>
            </a:pPr>
            <a:r>
              <a:rPr lang="en-US" sz="2071" b="1" dirty="0" err="1">
                <a:solidFill>
                  <a:srgbClr val="00206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Το</a:t>
            </a:r>
            <a:r>
              <a:rPr lang="en-US" sz="2071" b="1" dirty="0">
                <a:solidFill>
                  <a:srgbClr val="00206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α</a:t>
            </a:r>
            <a:r>
              <a:rPr lang="en-US" sz="2071" b="1" dirty="0" err="1">
                <a:solidFill>
                  <a:srgbClr val="00206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υτόνομο</a:t>
            </a:r>
            <a:r>
              <a:rPr lang="en-US" sz="2071" b="1" dirty="0">
                <a:solidFill>
                  <a:srgbClr val="00206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</a:t>
            </a:r>
            <a:r>
              <a:rPr lang="en-US" sz="2071" b="1" dirty="0" err="1">
                <a:solidFill>
                  <a:srgbClr val="00206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νευρικό</a:t>
            </a:r>
            <a:r>
              <a:rPr lang="en-US" sz="2071" b="1" dirty="0">
                <a:solidFill>
                  <a:srgbClr val="00206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</a:t>
            </a:r>
            <a:r>
              <a:rPr lang="en-US" sz="2071" b="1" dirty="0" err="1">
                <a:solidFill>
                  <a:srgbClr val="00206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σύστημ</a:t>
            </a:r>
            <a:r>
              <a:rPr lang="en-US" sz="2071" b="1" dirty="0">
                <a:solidFill>
                  <a:srgbClr val="00206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α </a:t>
            </a:r>
            <a:r>
              <a:rPr lang="el-GR" sz="2071" b="1" dirty="0">
                <a:solidFill>
                  <a:srgbClr val="00206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α</a:t>
            </a:r>
            <a:r>
              <a:rPr lang="en-US" sz="2071" b="1" dirty="0">
                <a:solidFill>
                  <a:srgbClr val="00206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π</a:t>
            </a:r>
            <a:r>
              <a:rPr lang="en-US" sz="2071" b="1" dirty="0" err="1">
                <a:solidFill>
                  <a:srgbClr val="00206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οτελείτ</a:t>
            </a:r>
            <a:r>
              <a:rPr lang="en-US" sz="2071" b="1" dirty="0">
                <a:solidFill>
                  <a:srgbClr val="00206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αι από δύο ανταγωνιστικά συστήματα: </a:t>
            </a:r>
            <a:endParaRPr lang="el-GR" sz="2071" b="1" dirty="0">
              <a:solidFill>
                <a:srgbClr val="002060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  <a:p>
            <a:pPr algn="l">
              <a:lnSpc>
                <a:spcPts val="2485"/>
              </a:lnSpc>
            </a:pPr>
            <a:r>
              <a:rPr lang="en-US" sz="2071" b="1" dirty="0" err="1">
                <a:solidFill>
                  <a:srgbClr val="00206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το</a:t>
            </a:r>
            <a:r>
              <a:rPr lang="en-US" sz="2071" b="1" dirty="0">
                <a:solidFill>
                  <a:srgbClr val="002060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συμπαθητικό και το παρασυμπαθητικό.</a:t>
            </a:r>
          </a:p>
          <a:p>
            <a:pPr algn="l">
              <a:lnSpc>
                <a:spcPts val="2485"/>
              </a:lnSpc>
            </a:pPr>
            <a:endParaRPr lang="en-US" sz="2071" b="1" dirty="0">
              <a:solidFill>
                <a:srgbClr val="F4D35E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</p:txBody>
      </p:sp>
      <p:pic>
        <p:nvPicPr>
          <p:cNvPr id="2" name="René Aubry  Guitare Bambou">
            <a:hlinkClick r:id="" action="ppaction://media"/>
            <a:extLst>
              <a:ext uri="{FF2B5EF4-FFF2-40B4-BE49-F238E27FC236}">
                <a16:creationId xmlns:a16="http://schemas.microsoft.com/office/drawing/2014/main" id="{C137D93A-6069-D70B-94CD-605D9E9F2B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2325" y="3413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6296" y="1597518"/>
            <a:ext cx="4520504" cy="5406220"/>
          </a:xfrm>
          <a:custGeom>
            <a:avLst/>
            <a:gdLst/>
            <a:ahLst/>
            <a:cxnLst/>
            <a:rect l="l" t="t" r="r" b="b"/>
            <a:pathLst>
              <a:path w="4520504" h="5406220">
                <a:moveTo>
                  <a:pt x="0" y="0"/>
                </a:moveTo>
                <a:lnTo>
                  <a:pt x="4520504" y="0"/>
                </a:lnTo>
                <a:lnTo>
                  <a:pt x="4520504" y="5406220"/>
                </a:lnTo>
                <a:lnTo>
                  <a:pt x="0" y="54062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796" r="-9796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Freeform 3"/>
          <p:cNvSpPr/>
          <p:nvPr/>
        </p:nvSpPr>
        <p:spPr>
          <a:xfrm>
            <a:off x="3913163" y="1226611"/>
            <a:ext cx="1280806" cy="1415255"/>
          </a:xfrm>
          <a:custGeom>
            <a:avLst/>
            <a:gdLst/>
            <a:ahLst/>
            <a:cxnLst/>
            <a:rect l="l" t="t" r="r" b="b"/>
            <a:pathLst>
              <a:path w="1280806" h="1415255">
                <a:moveTo>
                  <a:pt x="0" y="0"/>
                </a:moveTo>
                <a:lnTo>
                  <a:pt x="1280806" y="0"/>
                </a:lnTo>
                <a:lnTo>
                  <a:pt x="1280806" y="1415255"/>
                </a:lnTo>
                <a:lnTo>
                  <a:pt x="0" y="14152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4" name="TextBox 4"/>
          <p:cNvSpPr txBox="1"/>
          <p:nvPr/>
        </p:nvSpPr>
        <p:spPr>
          <a:xfrm>
            <a:off x="486712" y="672969"/>
            <a:ext cx="8780176" cy="553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1"/>
              </a:lnSpc>
            </a:pPr>
            <a:r>
              <a:rPr lang="en-US" sz="3600" b="1" dirty="0">
                <a:solidFill>
                  <a:srgbClr val="FFFFFF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ΣΥΜΠΑΘΗΤΙΚΟ ΝΕΥΡΙΚΟ ΣΥΣΤΗΜΑ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995886" y="1962264"/>
            <a:ext cx="4543199" cy="490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8617" lvl="1" indent="-229308" algn="l">
              <a:lnSpc>
                <a:spcPts val="2549"/>
              </a:lnSpc>
              <a:buFont typeface="Arial"/>
              <a:buChar char="•"/>
            </a:pP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Ενεργο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ποιείται κατά τη διάρκεια του άγχους και του στρες.</a:t>
            </a:r>
          </a:p>
          <a:p>
            <a:pPr marL="458617" lvl="1" indent="-229308" algn="l">
              <a:lnSpc>
                <a:spcPts val="2549"/>
              </a:lnSpc>
              <a:buFont typeface="Arial"/>
              <a:buChar char="•"/>
            </a:pP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Είν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αι υπεύθυνο για την αντίδραση "μάχης ή φυγής" ⚔️🏃.</a:t>
            </a:r>
          </a:p>
          <a:p>
            <a:pPr marL="458617" lvl="1" indent="-229308" algn="l">
              <a:lnSpc>
                <a:spcPts val="2549"/>
              </a:lnSpc>
              <a:buFont typeface="Arial"/>
              <a:buChar char="•"/>
            </a:pP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Αυξάνει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</a:t>
            </a: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τον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κα</a:t>
            </a: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ρδι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ακό ρυθμό, την αρτηριακή πίεση και τον ρυθμό της αναπνοής.</a:t>
            </a:r>
          </a:p>
          <a:p>
            <a:pPr marL="458617" lvl="1" indent="-229308" algn="l">
              <a:lnSpc>
                <a:spcPts val="2549"/>
              </a:lnSpc>
              <a:buFont typeface="Arial"/>
              <a:buChar char="•"/>
            </a:pP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Ενεργο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ποιεί την παραγωγή αδρεναλίνης και κορτιζόλης (ορμόνες του στρες).</a:t>
            </a:r>
          </a:p>
          <a:p>
            <a:pPr marL="458617" lvl="1" indent="-229308" algn="l">
              <a:lnSpc>
                <a:spcPts val="2549"/>
              </a:lnSpc>
              <a:buFont typeface="Arial"/>
              <a:buChar char="•"/>
            </a:pP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Μειώνει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</a:t>
            </a: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τη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</a:t>
            </a: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ροή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</a:t>
            </a: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του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 α</a:t>
            </a:r>
            <a:r>
              <a:rPr lang="en-US" sz="2124" b="1" dirty="0" err="1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ίμ</a:t>
            </a:r>
            <a:r>
              <a:rPr lang="en-US" sz="2124" b="1" dirty="0">
                <a:solidFill>
                  <a:srgbClr val="F4D35E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ατος στα όργανα της πέψης και την περιφέρεια, κατευθύνοντάς το στους μυς για άμεση δράση.</a:t>
            </a:r>
          </a:p>
          <a:p>
            <a:pPr algn="l">
              <a:lnSpc>
                <a:spcPts val="1469"/>
              </a:lnSpc>
            </a:pPr>
            <a:endParaRPr lang="en-US" sz="2124" b="1" dirty="0">
              <a:solidFill>
                <a:srgbClr val="F4D35E"/>
              </a:solidFill>
              <a:latin typeface="Eastman Grotesque Bold"/>
              <a:ea typeface="Eastman Grotesque Bold"/>
              <a:cs typeface="Eastman Grotesque Bold"/>
              <a:sym typeface="Eastman Grotesque Bold"/>
            </a:endParaRPr>
          </a:p>
        </p:txBody>
      </p:sp>
      <p:pic>
        <p:nvPicPr>
          <p:cNvPr id="6" name="René Aubry  Guitare Bambou">
            <a:hlinkClick r:id="" action="ppaction://media"/>
            <a:extLst>
              <a:ext uri="{FF2B5EF4-FFF2-40B4-BE49-F238E27FC236}">
                <a16:creationId xmlns:a16="http://schemas.microsoft.com/office/drawing/2014/main" id="{8370CA3C-9CD1-8DFA-74B4-586FE5ACA4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32325" y="34131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473</Words>
  <Application>Microsoft Office PowerPoint</Application>
  <PresentationFormat>Προσαρμογή</PresentationFormat>
  <Paragraphs>78</Paragraphs>
  <Slides>15</Slides>
  <Notes>1</Notes>
  <HiddenSlides>0</HiddenSlides>
  <MMClips>20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Arial</vt:lpstr>
      <vt:lpstr>Calibri</vt:lpstr>
      <vt:lpstr>Eastman Grotesque Bold</vt:lpstr>
      <vt:lpstr>Eastman Grotesque</vt:lpstr>
      <vt:lpstr>Poppins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για το Άγχος</dc:title>
  <dc:creator>ΕΛΕΥΘΕΡΙΑ ΠΑΠΑΔΑΚΗ</dc:creator>
  <cp:lastModifiedBy>ΕΛΕΥΘΕΡΙΑ ΠΑΠΑΔΑΚΗ</cp:lastModifiedBy>
  <cp:revision>24</cp:revision>
  <dcterms:created xsi:type="dcterms:W3CDTF">2006-08-16T00:00:00Z</dcterms:created>
  <dcterms:modified xsi:type="dcterms:W3CDTF">2025-09-28T22:04:48Z</dcterms:modified>
  <dc:identifier>DAGzmqs2ncs</dc:identifier>
</cp:coreProperties>
</file>