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9" r:id="rId9"/>
    <p:sldId id="260" r:id="rId10"/>
    <p:sldId id="261" r:id="rId11"/>
    <p:sldId id="262" r:id="rId12"/>
    <p:sldId id="263" r:id="rId13"/>
    <p:sldId id="264" r:id="rId14"/>
    <p:sldId id="265" r:id="rId15"/>
    <p:sldId id="271" r:id="rId16"/>
    <p:sldId id="270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 dirty="0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C164AE-8CFF-4404-90F9-C8D481DB80BA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9AC688-2298-4337-97A1-4CBE5280348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‘Οι μαθησιακεσ δυσκολιεσ και η αποσαφηνιση τουσ ωσ ορισμου’ 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>
                <a:solidFill>
                  <a:schemeClr val="bg2"/>
                </a:solidFill>
              </a:rPr>
              <a:t>Δρ. Σεβαστή Α. Αποστόλου (Πανεπιστήμιο Αιγαίου), Σχολική Ψυχολόγος Ολοήμερα Δημοτικά Καλαμαριάς</a:t>
            </a:r>
            <a:endParaRPr lang="el-GR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ΕΠΙΔΗΜΙΟΛΟΓΙΚΑ ΣΤΟΙΧΕΙΑ ΕΜΦΑΝΙΣΗΣ 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Συνεχώς αυξανόμενος αριθμός παιδιών με μαθησιακές δυσκολίες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ΑΙΤΙΑ ΜΑΘΗΣΙΑΚΩΝ ΔΥΣΚΟΛΙΩΝ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Εγκεφαλική βλάβη ή δυσλειτουργία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Κληρονομικότητα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Βιοχημική ανισορροπία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Περιβαλλοντικοί παράγοντες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ΔΙΑΓΝΩΣΤΙΚΗ ΔΙΑΔΙΚΑΣΙΑ ΚΑΙ ΑΞΙΟΛΟΓΗΣΗ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Τέστ νοημοσύνης και επίδοσης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Τέστ αναφοράς σε κριτήριο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Καταγραφή ανάγνωσης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Αξιολόγηση βασισμένη στο αναλυτικό πρόγραμμα (ευχέρεια διάκρισης αρχικών ήχων, ονομασίας γραμμάτων, φωνημικής ανάλυσης, ψευδολέξεων, μεγαλόφωνης ανάγνωσης, αναδιήγησης) 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Άμεση καθημερινή μέτρηση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ΕΚΠΑΙΔΕΥΤΙΚΕΣ ΠΑΡΕΜΒΑΣΕΙΣ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Σαφής διδασκαλία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Ενισχύσεις περιεχομένου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l-GR" dirty="0" smtClean="0">
                <a:solidFill>
                  <a:schemeClr val="tx2"/>
                </a:solidFill>
              </a:rPr>
              <a:t>α) Διαγράμματα οργάνωσης, β) Στρατηγικές λήψης σημειώσεων-καθοδηγούμενες σημειώσεις, γ) Μνημονικές στρατηγικές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Στρατηγικές μάθησης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ΥΠΟΣΤΗΡΙΚΤΙΚΑ ΕΚΠΑΙΔΕΥΤΙΚΑ ΠΛΑΙΣΙΑ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Σχολικές τάξεις γενικής εκπαίδευσης</a:t>
            </a:r>
          </a:p>
          <a:p>
            <a:r>
              <a:rPr lang="el-GR" smtClean="0">
                <a:solidFill>
                  <a:schemeClr val="tx2"/>
                </a:solidFill>
              </a:rPr>
              <a:t>Σύμβουλος εκπαιδευτικός</a:t>
            </a:r>
            <a:endParaRPr lang="el-GR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Τμήμα ένταξης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Ξεχωριστή τάξη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ΒΙΒΛΙΟΓΡΑΦΙΑ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Heward, W.L. (2011). </a:t>
            </a:r>
            <a:r>
              <a:rPr lang="el-GR" i="1" dirty="0" smtClean="0">
                <a:solidFill>
                  <a:schemeClr val="tx2"/>
                </a:solidFill>
              </a:rPr>
              <a:t>Παιδιά με ειδικές ανάγκες. Μια εισαγωγή στην ειδική εκπαίδευση. </a:t>
            </a:r>
            <a:r>
              <a:rPr lang="el-GR" dirty="0" smtClean="0">
                <a:solidFill>
                  <a:schemeClr val="tx2"/>
                </a:solidFill>
              </a:rPr>
              <a:t>Επιμ. Δαβάζογλου, Α., Κόκκινος, Κ. Μτφρ. Λυμπεροπούλου, Χ. Εκδόσεις</a:t>
            </a:r>
            <a:r>
              <a:rPr lang="el-GR" i="1" dirty="0" smtClean="0">
                <a:solidFill>
                  <a:schemeClr val="tx2"/>
                </a:solidFill>
              </a:rPr>
              <a:t> </a:t>
            </a:r>
            <a:r>
              <a:rPr lang="el-GR" dirty="0" smtClean="0">
                <a:solidFill>
                  <a:schemeClr val="tx2"/>
                </a:solidFill>
              </a:rPr>
              <a:t>Τόπος. Αθήνα.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ΕΥΧΑΡΙΣΤΙΕΣ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Ευχαριστούμε για την παρακολούθηση του θέματος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Με εκτίμηση,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3</a:t>
            </a:r>
            <a:r>
              <a:rPr lang="el-GR" baseline="30000" dirty="0" smtClean="0">
                <a:solidFill>
                  <a:schemeClr val="tx2"/>
                </a:solidFill>
              </a:rPr>
              <a:t>ο</a:t>
            </a:r>
            <a:r>
              <a:rPr lang="el-GR" dirty="0" smtClean="0">
                <a:solidFill>
                  <a:schemeClr val="tx2"/>
                </a:solidFill>
              </a:rPr>
              <a:t> ΔΣ Καλαμαριάς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10</a:t>
            </a:r>
            <a:r>
              <a:rPr lang="el-GR" baseline="30000" dirty="0" smtClean="0">
                <a:solidFill>
                  <a:schemeClr val="tx2"/>
                </a:solidFill>
              </a:rPr>
              <a:t>ο</a:t>
            </a:r>
            <a:r>
              <a:rPr lang="el-GR" dirty="0" smtClean="0">
                <a:solidFill>
                  <a:schemeClr val="tx2"/>
                </a:solidFill>
              </a:rPr>
              <a:t> ΔΣ Καλαμαριάς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11</a:t>
            </a:r>
            <a:r>
              <a:rPr lang="el-GR" baseline="30000" dirty="0" smtClean="0">
                <a:solidFill>
                  <a:schemeClr val="tx2"/>
                </a:solidFill>
              </a:rPr>
              <a:t>ο</a:t>
            </a:r>
            <a:r>
              <a:rPr lang="el-GR" dirty="0" smtClean="0">
                <a:solidFill>
                  <a:schemeClr val="tx2"/>
                </a:solidFill>
              </a:rPr>
              <a:t> ΔΣ Καλαμαριάς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13</a:t>
            </a:r>
            <a:r>
              <a:rPr lang="el-GR" baseline="30000" dirty="0" smtClean="0">
                <a:solidFill>
                  <a:schemeClr val="tx2"/>
                </a:solidFill>
              </a:rPr>
              <a:t>ο</a:t>
            </a:r>
            <a:r>
              <a:rPr lang="el-GR" dirty="0" smtClean="0">
                <a:solidFill>
                  <a:schemeClr val="tx2"/>
                </a:solidFill>
              </a:rPr>
              <a:t> ΔΣ Καλαμαριάς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17</a:t>
            </a:r>
            <a:r>
              <a:rPr lang="el-GR" baseline="30000" dirty="0" smtClean="0">
                <a:solidFill>
                  <a:schemeClr val="tx2"/>
                </a:solidFill>
              </a:rPr>
              <a:t>ο</a:t>
            </a:r>
            <a:r>
              <a:rPr lang="el-GR" dirty="0" smtClean="0">
                <a:solidFill>
                  <a:schemeClr val="tx2"/>
                </a:solidFill>
              </a:rPr>
              <a:t> </a:t>
            </a:r>
            <a:r>
              <a:rPr lang="el-GR" smtClean="0">
                <a:solidFill>
                  <a:schemeClr val="tx2"/>
                </a:solidFill>
              </a:rPr>
              <a:t>ΔΣ Καλαμαριάς</a:t>
            </a:r>
            <a:endParaRPr lang="el-GR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ΟΡΙΣΜΟΣ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l-GR" dirty="0" smtClean="0">
                <a:solidFill>
                  <a:schemeClr val="accent2"/>
                </a:solidFill>
              </a:rPr>
              <a:t>Α’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Ειδική Μαθησιακή Δυσκολία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</a:p>
          <a:p>
            <a:r>
              <a:rPr lang="en-US" i="1" dirty="0" smtClean="0">
                <a:solidFill>
                  <a:schemeClr val="tx2"/>
                </a:solidFill>
              </a:rPr>
              <a:t>“</a:t>
            </a:r>
            <a:r>
              <a:rPr lang="el-GR" i="1" dirty="0" smtClean="0">
                <a:solidFill>
                  <a:schemeClr val="tx2"/>
                </a:solidFill>
              </a:rPr>
              <a:t>αναφέρεται στη διαταραχή σε μια ή περισσότερες βασικές ψυχολογικές διεργασίες που αφορούν στην κατανόηση/χρήση της γλώσσας, προφορικής/γραπτής, που εκδηλώνεται με τη μορφή ατελούς ικανότητας ακρόασης, σκέψης, ομιλίας, ανάγνωσης, γραφής, ορθογραφίας ή επιτέλεσης μαθηματικών υπολογισμών</a:t>
            </a:r>
            <a:r>
              <a:rPr lang="en-US" i="1" dirty="0" smtClean="0">
                <a:solidFill>
                  <a:schemeClr val="tx2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ΣΥΣΧΕΤΙΣΗ ΕΙΔΙΚΗΣ ΜΑΘΗΣΙΑΚΗΣ ΔΥΣΚΟΛΙΑΣ ΜΕ ΑΛΛΕΣ ΔΙΑΤΑΡΑΧΕΣ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Σχετίζεται με καταστάσεις αντιληπτικής αναπηρίας, εγκεφαλικής βλάβης, ελάχιστης εγκεφαλικής δυσλειτουργίας, δυσλεξίας και αναπτυξιακής αφασίας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Δε σχετίζεται με καταστάσεις οπτικής, ακουστικής, κινητικής αναπηρίας, νοητικής υστέρησης, συναισθηματικής διαταραχής ή περιβαλλοντικής, πολιτισμικής και οικονομικής συνθήκης      </a:t>
            </a: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ΟΡΙΣΜΟΣ Β’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Σημειώνει αδυναμίες στον παραπάνω ορισμό που αφορούν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endParaRPr lang="el-GR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Τον αποκλεισμό των ενηλίκων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Τον όρο ‘βασικές ψυχολογικές διεργασίες’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Την αναφορά της ορθογραφικής ικανότητας ως μαθησιακής δυσκολίας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Τη χρήση απαρχαιωμένων όρων (δυσλεξία, εγκεφαλική δυσλειτουργία, αντιληπτικές διαταραχές, αναπτυξιακή αφασία)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Αποκλεισμός άλλων διαταραχών</a:t>
            </a: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l-GR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>
                <a:solidFill>
                  <a:schemeClr val="accent2"/>
                </a:solidFill>
              </a:rPr>
              <a:t>ΣΗΜΕΙΑ ΤΑΥΤΙΣΗΣ ΚΑΙ ΔΙΑΦΟΡΟΠΟΙΗΣΗΣ ΤΩΝ ΔΥΟ ΟΡΙΣΜΩΝ</a:t>
            </a:r>
            <a:endParaRPr lang="el-GR" sz="3600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Οι Ειδικές Μαθησιακές Δυσκολίες αφορούν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Δυσκολίες στην ακρόαση, ομιλία, ανάγνωση, γραφή, λογική ή μαθηματικά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Οφείλονται σε δυσλειτουργία του κεντρικού νευρικού συστήματος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Προβλήματα κοινωνικής συμπεριφοράς, αντίληψης και αλληλεπίδρασης μπορεί να συνυπάρχουν, αλλά δεν αποτελούν Ειδική Μαθησιακή Δυσκολία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Οι Ειδικές Μαθησιακές Δυσκολίες μπορεί να συνυπάρχουν με άλλες διαταραχές χωρίς να υπάρχει μεταξύ τους σχέση αιτιώδης    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ΔΕΙΚΤΗΣ ΝΟΗΜΟΣΥΝΗΣ ΚΑΙ ΕΠΙΔΟΣΗ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Ο ορισμός Α’ επιβάλλει να πληρούνται τα εξής κριτήρια στην περίπτωση διάγνωσης Ειδικής Μαθησιακής Δυσκολίας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 Διαφορά μεταξύ δείκτη νοημοσύνης και σχολικής επίδοσης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Αποκλεισμός άλλης κατάστασης ως αιτίας μαθησιακών προβλημάτων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Ανάγκη ειδικής εκπαιδευτικής υποστήριξης 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ΤΟ ΜΟΝΤΕΛΟ ‘ΑΝΤΑΠΟΚΡΙΣΗ ΣΤΗΝ ΠΑΡΕΜΒΑΣΗ’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Πρώιμη διάγνωση και πρόληψη (</a:t>
            </a:r>
            <a:r>
              <a:rPr lang="en-US" dirty="0" smtClean="0">
                <a:solidFill>
                  <a:schemeClr val="tx2"/>
                </a:solidFill>
              </a:rPr>
              <a:t>Vaughn &amp; Fuchs, 2003)</a:t>
            </a:r>
            <a:endParaRPr lang="el-GR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Δυο παράγοντες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r>
              <a:rPr lang="el-GR" dirty="0" smtClean="0">
                <a:solidFill>
                  <a:schemeClr val="tx2"/>
                </a:solidFill>
              </a:rPr>
              <a:t> α) παρέμβαση με συνέπεια και β) αξιόπιστη μέτρηση προόδου στα διάφορα επίπεδα παρέμβασης 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Πρωτογενής παρέμβαση στη σχολική τάξη γενικής εκπαίδευσης (8 εβδομάδες)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Δευτερογενής παρέμβαση (10-12 εβδομάδες, φάση Α και Β)</a:t>
            </a:r>
            <a:r>
              <a:rPr lang="en-US" dirty="0" smtClean="0">
                <a:solidFill>
                  <a:schemeClr val="tx2"/>
                </a:solidFill>
              </a:rPr>
              <a:t>-</a:t>
            </a:r>
            <a:r>
              <a:rPr lang="el-GR" dirty="0" smtClean="0">
                <a:solidFill>
                  <a:schemeClr val="tx2"/>
                </a:solidFill>
              </a:rPr>
              <a:t> κριτήριο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l-GR" dirty="0" smtClean="0">
                <a:solidFill>
                  <a:schemeClr val="tx2"/>
                </a:solidFill>
              </a:rPr>
              <a:t>διπλής διαφοράς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l-GR" dirty="0" smtClean="0">
                <a:solidFill>
                  <a:schemeClr val="tx2"/>
                </a:solidFill>
              </a:rPr>
              <a:t>α) μη πρόοδος μαθητή και β) ολοκλήρωση παρέμβασης χωρίς πλήρωση κριτηρίων (</a:t>
            </a:r>
            <a:r>
              <a:rPr lang="en-US" dirty="0" smtClean="0">
                <a:solidFill>
                  <a:schemeClr val="tx2"/>
                </a:solidFill>
              </a:rPr>
              <a:t>Fuchs &amp; Fuchs, 2007)</a:t>
            </a:r>
            <a:r>
              <a:rPr lang="el-GR" dirty="0" smtClean="0">
                <a:solidFill>
                  <a:schemeClr val="tx2"/>
                </a:solidFill>
              </a:rPr>
              <a:t>  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Τριτογενής παρέμβαση (ειδική εκπαίδευση)  </a:t>
            </a:r>
          </a:p>
          <a:p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ΟΦΕΛΗ ΑΝΤΑΠΟΚΡΙΣΗΣ ΣΤΗΝ ΠΑΡΕΜΒΑΣΗ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Έγκαιρος εντοπισμός μαθητών 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Μείωση παραπομπών μαθητών στην ειδική εκπαίδευση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Μείωση διαγνώσεων μαθητών μειονοτήτων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Συλλογή δεδομένων αξιοποιήσιμων από τη διδακτική διαδικασία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Προνόμιο μιας ποιοτικής διδασκαλίας στο πλαίσιο της γενικής τάξης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Πρόσβαση στην πρώιμη παρέμβαση και πρόληψη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Υποστηρικτικές υπηρεσίες προς όλους τους μαθητές με προβλήματα επίδοσης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/>
                </a:solidFill>
              </a:rPr>
              <a:t>ΧΑΡΑΚΤΗΡΙΣΤΙΚΑ ΜΑΘΗΣΙΑΚΩΝ ΔΥΣΚΟΛΙΩΝ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Προβλήματα ανάγνωσης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Ελλείμματα στη γραπτή γλώσσα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Υποεπίδοση στα μαθηματικά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Ελλείμματα στις κοινωνικές δεξιότητες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Προβλήματα προσοχής και υπερκινητικότητα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Προβλήματα συμπεριφοράς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Χαμηλή βαθμολογία στην αυτοαποτελεσματικότητα</a:t>
            </a:r>
          </a:p>
          <a:p>
            <a:r>
              <a:rPr lang="el-GR" dirty="0" smtClean="0">
                <a:solidFill>
                  <a:schemeClr val="tx2"/>
                </a:solidFill>
              </a:rPr>
              <a:t>Καθοριστικό χαρακτηριστικό η ανακολουθία ανάμεσα στην ελλιπή επίδοση και την επαρκή νοημοσύνη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242</TotalTime>
  <Words>620</Words>
  <Application>Microsoft Office PowerPoint</Application>
  <PresentationFormat>Προβολή στην οθόνη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Διάμεσος</vt:lpstr>
      <vt:lpstr>‘Οι μαθησιακεσ δυσκολιεσ και η αποσαφηνιση τουσ ωσ ορισμου’ </vt:lpstr>
      <vt:lpstr>ΟΡΙΣΜΟΣ Α’</vt:lpstr>
      <vt:lpstr>ΣΥΣΧΕΤΙΣΗ ΕΙΔΙΚΗΣ ΜΑΘΗΣΙΑΚΗΣ ΔΥΣΚΟΛΙΑΣ ΜΕ ΑΛΛΕΣ ΔΙΑΤΑΡΑΧΕΣ</vt:lpstr>
      <vt:lpstr>ΟΡΙΣΜΟΣ Β’</vt:lpstr>
      <vt:lpstr>ΣΗΜΕΙΑ ΤΑΥΤΙΣΗΣ ΚΑΙ ΔΙΑΦΟΡΟΠΟΙΗΣΗΣ ΤΩΝ ΔΥΟ ΟΡΙΣΜΩΝ</vt:lpstr>
      <vt:lpstr>ΔΕΙΚΤΗΣ ΝΟΗΜΟΣΥΝΗΣ ΚΑΙ ΕΠΙΔΟΣΗ</vt:lpstr>
      <vt:lpstr>ΤΟ ΜΟΝΤΕΛΟ ‘ΑΝΤΑΠΟΚΡΙΣΗ ΣΤΗΝ ΠΑΡΕΜΒΑΣΗ’</vt:lpstr>
      <vt:lpstr>ΟΦΕΛΗ ΑΝΤΑΠΟΚΡΙΣΗΣ ΣΤΗΝ ΠΑΡΕΜΒΑΣΗ</vt:lpstr>
      <vt:lpstr>ΧΑΡΑΚΤΗΡΙΣΤΙΚΑ ΜΑΘΗΣΙΑΚΩΝ ΔΥΣΚΟΛΙΩΝ</vt:lpstr>
      <vt:lpstr>ΕΠΙΔΗΜΙΟΛΟΓΙΚΑ ΣΤΟΙΧΕΙΑ ΕΜΦΑΝΙΣΗΣ </vt:lpstr>
      <vt:lpstr>ΑΙΤΙΑ ΜΑΘΗΣΙΑΚΩΝ ΔΥΣΚΟΛΙΩΝ</vt:lpstr>
      <vt:lpstr>ΔΙΑΓΝΩΣΤΙΚΗ ΔΙΑΔΙΚΑΣΙΑ ΚΑΙ ΑΞΙΟΛΟΓΗΣΗ</vt:lpstr>
      <vt:lpstr>ΕΚΠΑΙΔΕΥΤΙΚΕΣ ΠΑΡΕΜΒΑΣΕΙΣ</vt:lpstr>
      <vt:lpstr>ΥΠΟΣΤΗΡΙΚΤΙΚΑ ΕΚΠΑΙΔΕΥΤΙΚΑ ΠΛΑΙΣΙΑ</vt:lpstr>
      <vt:lpstr>ΒΙΒΛΙΟΓΡΑΦΙΑ</vt:lpstr>
      <vt:lpstr>ΕΥΧΑΡΙΣΤΙΕΣ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Sevi</dc:creator>
  <cp:lastModifiedBy>user</cp:lastModifiedBy>
  <cp:revision>45</cp:revision>
  <dcterms:created xsi:type="dcterms:W3CDTF">2015-03-22T17:40:29Z</dcterms:created>
  <dcterms:modified xsi:type="dcterms:W3CDTF">2020-03-27T23:55:04Z</dcterms:modified>
</cp:coreProperties>
</file>