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2" r:id="rId5"/>
    <p:sldId id="266" r:id="rId6"/>
    <p:sldId id="267" r:id="rId7"/>
    <p:sldId id="259" r:id="rId8"/>
    <p:sldId id="263" r:id="rId9"/>
    <p:sldId id="264" r:id="rId10"/>
    <p:sldId id="260" r:id="rId11"/>
    <p:sldId id="268" r:id="rId12"/>
    <p:sldId id="261" r:id="rId13"/>
    <p:sldId id="265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308C89F-21B3-4830-80DD-B63FD1186345}" type="datetimeFigureOut">
              <a:rPr lang="el-GR" smtClean="0"/>
              <a:pPr/>
              <a:t>28/3/2020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E219C9D-40A4-4B1E-B2AE-A091B5CB127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Σεβαστή Α. Αποστόλου </a:t>
            </a:r>
          </a:p>
          <a:p>
            <a:r>
              <a:rPr lang="el-GR" dirty="0" smtClean="0"/>
              <a:t>Δρ. Πανεπιστήμιο Αιγαίου</a:t>
            </a:r>
          </a:p>
          <a:p>
            <a:r>
              <a:rPr lang="el-GR" dirty="0" smtClean="0"/>
              <a:t>Σχολική Ψυχολόγος Ολοήμερα Δημοτικά</a:t>
            </a:r>
          </a:p>
          <a:p>
            <a:r>
              <a:rPr lang="el-GR" dirty="0" smtClean="0"/>
              <a:t> 3</a:t>
            </a:r>
            <a:r>
              <a:rPr lang="el-GR" baseline="30000" dirty="0" smtClean="0"/>
              <a:t>ο</a:t>
            </a:r>
            <a:r>
              <a:rPr lang="el-GR" dirty="0" smtClean="0"/>
              <a:t> , 10</a:t>
            </a:r>
            <a:r>
              <a:rPr lang="el-GR" baseline="30000" dirty="0" smtClean="0"/>
              <a:t>ο</a:t>
            </a:r>
            <a:r>
              <a:rPr lang="el-GR" dirty="0" smtClean="0"/>
              <a:t> , 11</a:t>
            </a:r>
            <a:r>
              <a:rPr lang="el-GR" baseline="30000" dirty="0" smtClean="0"/>
              <a:t>ο</a:t>
            </a:r>
            <a:r>
              <a:rPr lang="el-GR" dirty="0" smtClean="0"/>
              <a:t> , 13</a:t>
            </a:r>
            <a:r>
              <a:rPr lang="el-GR" baseline="30000" dirty="0" smtClean="0"/>
              <a:t>ο</a:t>
            </a:r>
            <a:r>
              <a:rPr lang="el-GR" dirty="0" smtClean="0"/>
              <a:t> , 17</a:t>
            </a:r>
            <a:r>
              <a:rPr lang="el-GR" baseline="30000" dirty="0" smtClean="0"/>
              <a:t>ο</a:t>
            </a:r>
            <a:r>
              <a:rPr lang="el-GR" dirty="0" smtClean="0"/>
              <a:t>  ΔΣ Καλαμαριάς</a:t>
            </a:r>
          </a:p>
          <a:p>
            <a:r>
              <a:rPr lang="el-GR" dirty="0" smtClean="0"/>
              <a:t> 2019-2020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ειδική αγωγή στο σχολείο της γενικής εκπαίδευσης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Έρευνα και πράξη-μια απόσταση που πρέπει να διανυθεί</a:t>
            </a:r>
          </a:p>
          <a:p>
            <a:r>
              <a:rPr lang="el-GR" dirty="0" smtClean="0"/>
              <a:t>Πρώιμη παρέμβαση και προγράμματα πρόληψης για βρέφη, νήπια, παιδιά προσχολικής ηλικίας με αναπηρίες και σε κατάσταση επικινδυνότητας</a:t>
            </a:r>
          </a:p>
          <a:p>
            <a:r>
              <a:rPr lang="el-GR" dirty="0" smtClean="0"/>
              <a:t>Υποστήριξη κατά τη μετάβαση των παιδιών με αναπηρίες από το σχολείο στην ενήλική ζωή </a:t>
            </a:r>
          </a:p>
          <a:p>
            <a:r>
              <a:rPr lang="el-GR" dirty="0" smtClean="0"/>
              <a:t>Συνεργασία ειδικής αγωγής και γενικής εκπαίδευσης για παιδιά μη διαγνωσμένα που εντούτοις αντιμετωπίζουν δυσκολίες στο σχολείο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Σχετικές προκλήσεις στην εκπαίδευση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Προσοχή στους χαρισματικούς μαθητές</a:t>
            </a:r>
          </a:p>
          <a:p>
            <a:r>
              <a:rPr lang="el-GR" dirty="0" smtClean="0"/>
              <a:t>Επιμόρφωση επαγγελματιών ειδικής αγωγής</a:t>
            </a:r>
          </a:p>
          <a:p>
            <a:r>
              <a:rPr lang="el-GR" dirty="0" smtClean="0"/>
              <a:t>Εποπτείες επαγγελματιών ειδικής αγωγής </a:t>
            </a:r>
          </a:p>
          <a:p>
            <a:r>
              <a:rPr lang="el-GR" dirty="0" smtClean="0"/>
              <a:t>Εναλλακτικές αξιολογήσεις</a:t>
            </a:r>
          </a:p>
          <a:p>
            <a:r>
              <a:rPr lang="el-GR" dirty="0" smtClean="0"/>
              <a:t>Τεχνολογικά μέσα</a:t>
            </a:r>
          </a:p>
          <a:p>
            <a:r>
              <a:rPr lang="el-GR" dirty="0" smtClean="0"/>
              <a:t>Πρόσβαση σε υποστηρικτικά μέσα</a:t>
            </a:r>
          </a:p>
          <a:p>
            <a:r>
              <a:rPr lang="el-GR" dirty="0" smtClean="0"/>
              <a:t>Στάσεις προς άτομα με αναπηρίες</a:t>
            </a:r>
          </a:p>
          <a:p>
            <a:r>
              <a:rPr lang="el-GR" dirty="0" smtClean="0"/>
              <a:t>Συμμετοχή των ατόμων με αναπηρίες σε όλες τις εκφάνσεις της κοινωνικής ζωής  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Αλλά και…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Heward, W.L. (2011). </a:t>
            </a:r>
            <a:r>
              <a:rPr lang="el-GR" i="1" dirty="0" smtClean="0"/>
              <a:t>Παιδιά με ειδικές ανάγκες. Μια εισαγωγή στην ειδική εκπαίδευση. </a:t>
            </a:r>
            <a:r>
              <a:rPr lang="el-GR" dirty="0" smtClean="0"/>
              <a:t>Επιμ. Δαβάζογλου, Α., Κόκκινος, Κ. Μτφρ. Λυμπεροπούλου, Χ. Εκδόσεις</a:t>
            </a:r>
            <a:r>
              <a:rPr lang="el-GR" i="1" dirty="0" smtClean="0"/>
              <a:t> </a:t>
            </a:r>
            <a:r>
              <a:rPr lang="el-GR" dirty="0" smtClean="0"/>
              <a:t>Τόπος. Αθήνα.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Εκ </a:t>
            </a:r>
            <a:r>
              <a:rPr lang="el-GR" dirty="0" smtClean="0"/>
              <a:t>μέρους των ολοήμερων δημοτικών</a:t>
            </a:r>
            <a:endParaRPr lang="el-GR" dirty="0" smtClean="0"/>
          </a:p>
          <a:p>
            <a:r>
              <a:rPr lang="el-GR" dirty="0" smtClean="0"/>
              <a:t>13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dirty="0" smtClean="0"/>
              <a:t>ΔΣ </a:t>
            </a:r>
            <a:r>
              <a:rPr lang="el-GR" dirty="0" smtClean="0"/>
              <a:t>Καλαμαριάς</a:t>
            </a:r>
            <a:endParaRPr lang="el-GR" dirty="0" smtClean="0"/>
          </a:p>
          <a:p>
            <a:r>
              <a:rPr lang="el-GR" dirty="0" smtClean="0"/>
              <a:t>10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dirty="0" smtClean="0"/>
              <a:t>ΔΣ </a:t>
            </a:r>
            <a:r>
              <a:rPr lang="el-GR" dirty="0" smtClean="0"/>
              <a:t>Καλαμαριάς</a:t>
            </a:r>
            <a:endParaRPr lang="el-GR" dirty="0" smtClean="0"/>
          </a:p>
          <a:p>
            <a:r>
              <a:rPr lang="el-GR" dirty="0" smtClean="0"/>
              <a:t>11</a:t>
            </a:r>
            <a:r>
              <a:rPr lang="el-GR" baseline="30000" dirty="0" smtClean="0"/>
              <a:t>ο</a:t>
            </a:r>
            <a:r>
              <a:rPr lang="el-GR" dirty="0" smtClean="0"/>
              <a:t> ΔΣ Καλαμαριάς</a:t>
            </a:r>
            <a:endParaRPr lang="el-GR" dirty="0" smtClean="0"/>
          </a:p>
          <a:p>
            <a:r>
              <a:rPr lang="el-GR" dirty="0" smtClean="0"/>
              <a:t>13</a:t>
            </a:r>
            <a:r>
              <a:rPr lang="el-GR" baseline="30000" dirty="0" smtClean="0"/>
              <a:t>ο</a:t>
            </a:r>
            <a:r>
              <a:rPr lang="el-GR" dirty="0" smtClean="0"/>
              <a:t> ΔΣ </a:t>
            </a:r>
            <a:r>
              <a:rPr lang="el-GR" dirty="0" smtClean="0"/>
              <a:t>Καλαμαριάς</a:t>
            </a:r>
            <a:endParaRPr lang="el-GR" dirty="0" smtClean="0"/>
          </a:p>
          <a:p>
            <a:r>
              <a:rPr lang="el-GR" dirty="0" smtClean="0"/>
              <a:t>17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smtClean="0"/>
              <a:t>ΔΣ </a:t>
            </a:r>
            <a:r>
              <a:rPr lang="el-GR" smtClean="0"/>
              <a:t>Καλαμαριάς</a:t>
            </a:r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Ευχαριστίες προς τους γονείς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Διαφορά από το μέσο όρο, είτε προς τα πάνω, είτε προς τα κάτω,  ως προς σωματικά ή μαθησιακά γνωρίσματα-χρήζουν εξατομικευμένου προγράμματος διεπιστημονικής υποστήριξης</a:t>
            </a:r>
          </a:p>
          <a:p>
            <a:r>
              <a:rPr lang="el-GR" dirty="0" smtClean="0"/>
              <a:t>Βλάβη-λειτουργία</a:t>
            </a:r>
          </a:p>
          <a:p>
            <a:r>
              <a:rPr lang="el-GR" dirty="0" smtClean="0"/>
              <a:t>Αναπηρία-ικανότητα</a:t>
            </a:r>
          </a:p>
          <a:p>
            <a:r>
              <a:rPr lang="el-GR" dirty="0" smtClean="0"/>
              <a:t>Μειονεξία-περιορισμοί </a:t>
            </a:r>
          </a:p>
          <a:p>
            <a:r>
              <a:rPr lang="el-GR" dirty="0" smtClean="0"/>
              <a:t>Επικινδυνότητα-πιθανότητα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Παιδιά με ειδικές ανάγκες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Διανοητικές αναπηρίες </a:t>
            </a:r>
          </a:p>
          <a:p>
            <a:r>
              <a:rPr lang="el-GR" dirty="0" smtClean="0"/>
              <a:t>Μαθησιακές δυσκολίες</a:t>
            </a:r>
          </a:p>
          <a:p>
            <a:r>
              <a:rPr lang="el-GR" dirty="0" smtClean="0"/>
              <a:t>Συναισθηματικές ή συμπεριφορικές διαταραχές</a:t>
            </a:r>
          </a:p>
          <a:p>
            <a:r>
              <a:rPr lang="el-GR" dirty="0" smtClean="0"/>
              <a:t>Αυτισμός</a:t>
            </a:r>
          </a:p>
          <a:p>
            <a:r>
              <a:rPr lang="el-GR" dirty="0" smtClean="0"/>
              <a:t>Διαταραχές λόγου ή ομιλίας</a:t>
            </a:r>
          </a:p>
          <a:p>
            <a:r>
              <a:rPr lang="el-GR" dirty="0" smtClean="0"/>
              <a:t>Διαταραχές ακοής</a:t>
            </a:r>
          </a:p>
          <a:p>
            <a:r>
              <a:rPr lang="el-GR" dirty="0" smtClean="0"/>
              <a:t>Διαταραχές όρασης</a:t>
            </a:r>
          </a:p>
          <a:p>
            <a:r>
              <a:rPr lang="el-GR" dirty="0" smtClean="0"/>
              <a:t>Σωματικές αναπηρίες ή προβλήματα υγείας</a:t>
            </a:r>
          </a:p>
          <a:p>
            <a:r>
              <a:rPr lang="el-GR" dirty="0" smtClean="0"/>
              <a:t>Τραυματική εγκεφαλική βλάβη</a:t>
            </a:r>
          </a:p>
          <a:p>
            <a:r>
              <a:rPr lang="el-GR" dirty="0" smtClean="0"/>
              <a:t>Πολλαπλές αναπηρίες</a:t>
            </a:r>
          </a:p>
          <a:p>
            <a:r>
              <a:rPr lang="el-GR" dirty="0" smtClean="0"/>
              <a:t>Χαρισματικότητα και ταλέντα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των παιδιών με ειδικές ανάγκες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Πλεονεκτήματα-προϋπόθεση παρέμβασης, συμβολή στη διαφοροδιάγνωση</a:t>
            </a:r>
          </a:p>
          <a:p>
            <a:r>
              <a:rPr lang="el-GR" dirty="0" smtClean="0"/>
              <a:t>Μειονεκτήματα-αποκλεισμός</a:t>
            </a:r>
          </a:p>
          <a:p>
            <a:r>
              <a:rPr lang="el-GR" dirty="0" smtClean="0"/>
              <a:t>Εναλλακτική προσέγγιση-χαρακτηρισμός σύμφωνα με αναλυτικά προγράμματα και δεξιότητες μαθητών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Ετικετοποίηση-ταξινόμηση παιδιών με ειδικές ανάγκες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Αναγνώριση διαφορών-υπευθυνότητα δράσης αντιμετώπισης </a:t>
            </a:r>
          </a:p>
          <a:p>
            <a:r>
              <a:rPr lang="el-GR" dirty="0" smtClean="0"/>
              <a:t>Πρόσβαση σε υπηρεσίες</a:t>
            </a:r>
          </a:p>
          <a:p>
            <a:r>
              <a:rPr lang="el-GR" dirty="0" smtClean="0"/>
              <a:t>Προστατευτικό κοινωνικό περιβάλλον </a:t>
            </a:r>
          </a:p>
          <a:p>
            <a:r>
              <a:rPr lang="el-GR" dirty="0" smtClean="0"/>
              <a:t>Επιτέλεση διαφοροδιάγνωσης</a:t>
            </a:r>
          </a:p>
          <a:p>
            <a:r>
              <a:rPr lang="el-GR" dirty="0" smtClean="0"/>
              <a:t>Διαμόρφωση χρηματοδοτήσεων και πόρων</a:t>
            </a:r>
          </a:p>
          <a:p>
            <a:r>
              <a:rPr lang="el-GR" dirty="0" smtClean="0"/>
              <a:t>Δράσεις προάσπισης δικαιωμάτων</a:t>
            </a:r>
          </a:p>
          <a:p>
            <a:r>
              <a:rPr lang="el-GR" dirty="0" smtClean="0"/>
              <a:t>Ορατές στο κοινωνικό σύνολο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Πλεονεκτήματα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Εστιασμός στο ‘δεν δύνανται’</a:t>
            </a:r>
          </a:p>
          <a:p>
            <a:r>
              <a:rPr lang="el-GR" dirty="0" smtClean="0"/>
              <a:t>Απόρριψη</a:t>
            </a:r>
          </a:p>
          <a:p>
            <a:r>
              <a:rPr lang="el-GR" dirty="0" smtClean="0"/>
              <a:t>Χαμηλές προσδοκίες</a:t>
            </a:r>
          </a:p>
          <a:p>
            <a:r>
              <a:rPr lang="el-GR" dirty="0" smtClean="0"/>
              <a:t>Επίδραση στην αυτοεκτίμηση</a:t>
            </a:r>
          </a:p>
          <a:p>
            <a:r>
              <a:rPr lang="el-GR" dirty="0" smtClean="0"/>
              <a:t>Χρήση ως ερμηνευτικές μέθοδοι</a:t>
            </a:r>
          </a:p>
          <a:p>
            <a:r>
              <a:rPr lang="el-GR" smtClean="0"/>
              <a:t>Πλήγμα </a:t>
            </a:r>
            <a:r>
              <a:rPr lang="el-GR" dirty="0" smtClean="0"/>
              <a:t>μοναδικότητας</a:t>
            </a:r>
          </a:p>
          <a:p>
            <a:r>
              <a:rPr lang="el-GR" dirty="0" smtClean="0"/>
              <a:t>Μη έλεγχος μη αποτελεσματικής διδασκαλίας</a:t>
            </a:r>
          </a:p>
          <a:p>
            <a:r>
              <a:rPr lang="el-GR" dirty="0" smtClean="0"/>
              <a:t>Συμπερίληψη πολυπολιτισμικών ομάδων</a:t>
            </a:r>
          </a:p>
          <a:p>
            <a:r>
              <a:rPr lang="el-GR" dirty="0" smtClean="0"/>
              <a:t>Ασύμφορη υλικά και χρονικά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Μειονεκτήματα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Ως παρέμβαση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προληπτική παρέμβαση</a:t>
            </a:r>
            <a:r>
              <a:rPr lang="en-US" dirty="0" smtClean="0"/>
              <a:t>: </a:t>
            </a:r>
            <a:r>
              <a:rPr lang="el-GR" dirty="0" smtClean="0"/>
              <a:t>πρωτογενής (νέα περιστατικά), δευτερογενής (πρώιμες ενδείξεις), τριτογενής πρόληψη (επιδείνωση)</a:t>
            </a:r>
          </a:p>
          <a:p>
            <a:r>
              <a:rPr lang="el-GR" dirty="0" smtClean="0"/>
              <a:t>διορθωτική παρέμβαση (αποκατάσταση-συνέπειες)</a:t>
            </a:r>
          </a:p>
          <a:p>
            <a:r>
              <a:rPr lang="el-GR" dirty="0" smtClean="0"/>
              <a:t>αντισταθμιστική παρέμβαση (εναλλακτική δεξιότητα)</a:t>
            </a:r>
          </a:p>
          <a:p>
            <a:r>
              <a:rPr lang="el-GR" dirty="0" smtClean="0"/>
              <a:t>Ως διδασκαλία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Ποιος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Τι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Πως</a:t>
            </a:r>
            <a:r>
              <a:rPr lang="en-US" dirty="0" smtClean="0"/>
              <a:t>;</a:t>
            </a:r>
            <a:endParaRPr lang="el-GR" dirty="0" smtClean="0"/>
          </a:p>
          <a:p>
            <a:r>
              <a:rPr lang="el-GR" dirty="0" smtClean="0"/>
              <a:t>Που</a:t>
            </a:r>
            <a:r>
              <a:rPr lang="en-US" dirty="0" smtClean="0"/>
              <a:t>;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Έννοια της ειδικής αγωγής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Κανονική τάξη</a:t>
            </a:r>
          </a:p>
          <a:p>
            <a:r>
              <a:rPr lang="el-GR" dirty="0" smtClean="0"/>
              <a:t>Τμήμα ένταξης</a:t>
            </a:r>
          </a:p>
          <a:p>
            <a:r>
              <a:rPr lang="el-GR" dirty="0" smtClean="0"/>
              <a:t>Ξεχωριστή τάξη</a:t>
            </a:r>
          </a:p>
          <a:p>
            <a:r>
              <a:rPr lang="el-GR" dirty="0" smtClean="0"/>
              <a:t>Ειδικό σχολείο</a:t>
            </a:r>
          </a:p>
          <a:p>
            <a:r>
              <a:rPr lang="el-GR" dirty="0" smtClean="0"/>
              <a:t>Σχολείο-οικοτροφείο</a:t>
            </a:r>
          </a:p>
          <a:p>
            <a:r>
              <a:rPr lang="el-GR" dirty="0" smtClean="0"/>
              <a:t>Πρόγραμμα στο σπίτι/νοσοκομείο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Εκπαιδευτικά πλαίσια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Ως διδασκαλία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Ατομικά σχεδιασμένη</a:t>
            </a:r>
          </a:p>
          <a:p>
            <a:r>
              <a:rPr lang="el-GR" dirty="0" smtClean="0"/>
              <a:t>Εξειδικευμένη</a:t>
            </a:r>
          </a:p>
          <a:p>
            <a:r>
              <a:rPr lang="el-GR" dirty="0" smtClean="0"/>
              <a:t>Εντατική</a:t>
            </a:r>
          </a:p>
          <a:p>
            <a:r>
              <a:rPr lang="el-GR" dirty="0" smtClean="0"/>
              <a:t>Στοχοκατευθυνόμενη</a:t>
            </a:r>
          </a:p>
          <a:p>
            <a:r>
              <a:rPr lang="el-GR" dirty="0" smtClean="0"/>
              <a:t>Υλοποίηση με βάση ερευνητικές μεθόδους</a:t>
            </a:r>
          </a:p>
          <a:p>
            <a:r>
              <a:rPr lang="el-GR" dirty="0" smtClean="0"/>
              <a:t>Καθοδηγούμενη από συστηματικές μετρήσεις της επίδοσης του μαθητή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ειδικής αγωγής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241</TotalTime>
  <Words>430</Words>
  <Application>Microsoft Office PowerPoint</Application>
  <PresentationFormat>Προβολή στην οθόνη (4:3)</PresentationFormat>
  <Paragraphs>97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Χαρτί</vt:lpstr>
      <vt:lpstr>Η ειδική αγωγή στο σχολείο της γενικής εκπαίδευσης</vt:lpstr>
      <vt:lpstr>Παιδιά με ειδικές ανάγκες</vt:lpstr>
      <vt:lpstr>Κατηγοριοποίηση των παιδιών με ειδικές ανάγκες</vt:lpstr>
      <vt:lpstr>Ετικετοποίηση-ταξινόμηση παιδιών με ειδικές ανάγκες</vt:lpstr>
      <vt:lpstr>Πλεονεκτήματα</vt:lpstr>
      <vt:lpstr>Μειονεκτήματα</vt:lpstr>
      <vt:lpstr>Έννοια της ειδικής αγωγής</vt:lpstr>
      <vt:lpstr>Εκπαιδευτικά πλαίσια</vt:lpstr>
      <vt:lpstr>Χαρακτηριστικά ειδικής αγωγής</vt:lpstr>
      <vt:lpstr>Σχετικές προκλήσεις στην εκπαίδευση</vt:lpstr>
      <vt:lpstr>Αλλά και…</vt:lpstr>
      <vt:lpstr>Βιβλιογραφία </vt:lpstr>
      <vt:lpstr>Ευχαριστίες προς τους γονείς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ειδική αγωγή στο σχολείο της γενικής εκπαίδευσης</dc:title>
  <dc:creator>Sevi</dc:creator>
  <cp:lastModifiedBy>user</cp:lastModifiedBy>
  <cp:revision>49</cp:revision>
  <dcterms:created xsi:type="dcterms:W3CDTF">2014-11-23T17:42:36Z</dcterms:created>
  <dcterms:modified xsi:type="dcterms:W3CDTF">2020-03-27T23:36:43Z</dcterms:modified>
</cp:coreProperties>
</file>