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5" r:id="rId18"/>
    <p:sldId id="274" r:id="rId19"/>
    <p:sldId id="279" r:id="rId20"/>
    <p:sldId id="276" r:id="rId21"/>
    <p:sldId id="277" r:id="rId22"/>
    <p:sldId id="278" r:id="rId23"/>
    <p:sldId id="280" r:id="rId24"/>
    <p:sldId id="257" r:id="rId25"/>
    <p:sldId id="270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060-E00A-4CB8-A60D-CBC45758EEA2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F75786-A061-49A2-8FB6-ED0CB20D26A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060-E00A-4CB8-A60D-CBC45758EEA2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5786-A061-49A2-8FB6-ED0CB20D26A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0F75786-A061-49A2-8FB6-ED0CB20D26A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060-E00A-4CB8-A60D-CBC45758EEA2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060-E00A-4CB8-A60D-CBC45758EEA2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0F75786-A061-49A2-8FB6-ED0CB20D26A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060-E00A-4CB8-A60D-CBC45758EEA2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F75786-A061-49A2-8FB6-ED0CB20D26A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DE5E060-E00A-4CB8-A60D-CBC45758EEA2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75786-A061-49A2-8FB6-ED0CB20D26A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060-E00A-4CB8-A60D-CBC45758EEA2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0F75786-A061-49A2-8FB6-ED0CB20D26A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060-E00A-4CB8-A60D-CBC45758EEA2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0F75786-A061-49A2-8FB6-ED0CB20D26A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060-E00A-4CB8-A60D-CBC45758EEA2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F75786-A061-49A2-8FB6-ED0CB20D26A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F75786-A061-49A2-8FB6-ED0CB20D26A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5E060-E00A-4CB8-A60D-CBC45758EEA2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0F75786-A061-49A2-8FB6-ED0CB20D26A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DE5E060-E00A-4CB8-A60D-CBC45758EEA2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DE5E060-E00A-4CB8-A60D-CBC45758EEA2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F75786-A061-49A2-8FB6-ED0CB20D26A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 </a:t>
            </a:r>
            <a:r>
              <a:rPr lang="el-GR" dirty="0" err="1" smtClean="0">
                <a:solidFill>
                  <a:schemeClr val="accent3"/>
                </a:solidFill>
              </a:rPr>
              <a:t>σεβαστη</a:t>
            </a:r>
            <a:r>
              <a:rPr lang="el-GR" dirty="0" smtClean="0">
                <a:solidFill>
                  <a:schemeClr val="accent3"/>
                </a:solidFill>
              </a:rPr>
              <a:t> </a:t>
            </a:r>
            <a:r>
              <a:rPr lang="el-GR" dirty="0" smtClean="0">
                <a:solidFill>
                  <a:schemeClr val="accent3"/>
                </a:solidFill>
              </a:rPr>
              <a:t>α. αποστολου</a:t>
            </a:r>
          </a:p>
          <a:p>
            <a:r>
              <a:rPr lang="el-GR" dirty="0" smtClean="0">
                <a:solidFill>
                  <a:schemeClr val="accent3"/>
                </a:solidFill>
              </a:rPr>
              <a:t>Διδακτωρ πανεπιστημιου αιγαιου</a:t>
            </a:r>
          </a:p>
          <a:p>
            <a:r>
              <a:rPr lang="el-GR" dirty="0" smtClean="0">
                <a:solidFill>
                  <a:schemeClr val="accent3"/>
                </a:solidFill>
              </a:rPr>
              <a:t>ΣΧΟΛΙΚΗ </a:t>
            </a:r>
            <a:r>
              <a:rPr lang="el-GR" dirty="0" err="1" smtClean="0">
                <a:solidFill>
                  <a:schemeClr val="accent3"/>
                </a:solidFill>
              </a:rPr>
              <a:t>ψυχολογοσ</a:t>
            </a:r>
            <a:r>
              <a:rPr lang="el-GR" dirty="0" smtClean="0">
                <a:solidFill>
                  <a:schemeClr val="accent3"/>
                </a:solidFill>
              </a:rPr>
              <a:t> </a:t>
            </a:r>
            <a:r>
              <a:rPr lang="el-GR" dirty="0" smtClean="0">
                <a:solidFill>
                  <a:schemeClr val="accent3"/>
                </a:solidFill>
              </a:rPr>
              <a:t>ΟΛΟΗΜΕΡΑ ΔΗΜΟΤΙΚΑ </a:t>
            </a:r>
          </a:p>
          <a:p>
            <a:r>
              <a:rPr lang="el-GR" dirty="0" smtClean="0">
                <a:solidFill>
                  <a:schemeClr val="accent3"/>
                </a:solidFill>
              </a:rPr>
              <a:t>3</a:t>
            </a:r>
            <a:r>
              <a:rPr lang="el-GR" baseline="30000" dirty="0" smtClean="0">
                <a:solidFill>
                  <a:schemeClr val="accent3"/>
                </a:solidFill>
              </a:rPr>
              <a:t>ο</a:t>
            </a:r>
            <a:r>
              <a:rPr lang="el-GR" dirty="0" smtClean="0">
                <a:solidFill>
                  <a:schemeClr val="accent3"/>
                </a:solidFill>
              </a:rPr>
              <a:t> ,10</a:t>
            </a:r>
            <a:r>
              <a:rPr lang="el-GR" baseline="30000" dirty="0" smtClean="0">
                <a:solidFill>
                  <a:schemeClr val="accent3"/>
                </a:solidFill>
              </a:rPr>
              <a:t>ο</a:t>
            </a:r>
            <a:r>
              <a:rPr lang="el-GR" dirty="0" smtClean="0">
                <a:solidFill>
                  <a:schemeClr val="accent3"/>
                </a:solidFill>
              </a:rPr>
              <a:t> ,11</a:t>
            </a:r>
            <a:r>
              <a:rPr lang="el-GR" baseline="30000" dirty="0" smtClean="0">
                <a:solidFill>
                  <a:schemeClr val="accent3"/>
                </a:solidFill>
              </a:rPr>
              <a:t>ο</a:t>
            </a:r>
            <a:r>
              <a:rPr lang="el-GR" dirty="0" smtClean="0">
                <a:solidFill>
                  <a:schemeClr val="accent3"/>
                </a:solidFill>
              </a:rPr>
              <a:t> ,13</a:t>
            </a:r>
            <a:r>
              <a:rPr lang="el-GR" baseline="30000" dirty="0" smtClean="0">
                <a:solidFill>
                  <a:schemeClr val="accent3"/>
                </a:solidFill>
              </a:rPr>
              <a:t>ο</a:t>
            </a:r>
            <a:r>
              <a:rPr lang="el-GR" dirty="0" smtClean="0">
                <a:solidFill>
                  <a:schemeClr val="accent3"/>
                </a:solidFill>
              </a:rPr>
              <a:t> ,17</a:t>
            </a:r>
            <a:r>
              <a:rPr lang="el-GR" baseline="30000" dirty="0" smtClean="0">
                <a:solidFill>
                  <a:schemeClr val="accent3"/>
                </a:solidFill>
              </a:rPr>
              <a:t>ο</a:t>
            </a:r>
            <a:r>
              <a:rPr lang="el-GR" dirty="0" smtClean="0">
                <a:solidFill>
                  <a:schemeClr val="accent3"/>
                </a:solidFill>
              </a:rPr>
              <a:t>  ΔΣ ΚΑΛΑΜΑΡΙΑΣ</a:t>
            </a:r>
          </a:p>
          <a:p>
            <a:r>
              <a:rPr lang="el-GR" dirty="0" smtClean="0">
                <a:solidFill>
                  <a:schemeClr val="accent3"/>
                </a:solidFill>
              </a:rPr>
              <a:t> </a:t>
            </a:r>
          </a:p>
          <a:p>
            <a:r>
              <a:rPr lang="el-GR" baseline="30000" dirty="0" smtClean="0">
                <a:solidFill>
                  <a:schemeClr val="accent3"/>
                </a:solidFill>
              </a:rPr>
              <a:t> </a:t>
            </a:r>
            <a:r>
              <a:rPr lang="el-GR" dirty="0" smtClean="0">
                <a:solidFill>
                  <a:schemeClr val="accent3"/>
                </a:solidFill>
              </a:rPr>
              <a:t> </a:t>
            </a:r>
            <a:endParaRPr lang="el-GR" dirty="0">
              <a:solidFill>
                <a:schemeClr val="accent3"/>
              </a:solidFill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ΣΗΜΑΣΙΑ ΤΗΣ ΣΥΝΕΡΓΑΣΙΑΣ ΜΕΤΑΞΥ ΣΧΟΛΕΙΟΥ ΚΑΙ ΓΟΝΕΩΝ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ΟΦΕΛΗ ΔΙΑΛΟΓΟΥ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Στοχάζομαι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Εξηγώ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Αιτιολογώ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Κατανοώ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Διαπραγματεύομαι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Gonzalez-Mena, 2006)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ΣΥΝΕΡΓΑΣΙΑ ΜΕΤ’ ΕΜΠΟΔΙΩΝ ΜΕ ΟΙΚΟΓΕΝΕΙΕΣ ΜΕ ΠΟΛΥΠΟΛΙΤΙΣΜΙΚΟ ΥΠΟΒΑΘΡΟ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Γλωσσικές δεξιότητες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Συνεργασία ανάμεσα σε σπίτι και σχολείο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Επαγγελματικές υποχρεώσεις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Γνώση εκπαιδευτικού συστήματος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Αυτοπεποίθηση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Προσωπικά βιώματα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Antunez, 2000)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ΚΑΤΑΝΟΗΣΗ ΚΑΙ ΣΕΒΑΣΜΟΣ ΣΤΗΝ ΠΟΛΙΤΙΣΜΙΚΗ ΤΑΥΤΟΤΗΤΑ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Εκμάθηση γλώσσας κυρίαρχης κουλτούρας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Χαμηλό εισόδημα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Οι γονείς γνωρίζουν το παιδί τους καλύτερα ανεξάρτητα από το μορφωτικό επίπεδο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 άνεση στην αλληλεπίδραση με θεσμικούς εκπρόσωπους εξουσίας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Προσανατολισμός στην οικογένεια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Διαφορετικές στάσεις και αντιλήψεις ως προς τις ειδικές  ανάγκες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 σύστημα της ειδικής αγωγής μπορεί να φαντάζει ως απειλή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ΥΠΟΣΤΗΡΙΚΤΙΚΕΣ ΔΟΜΕΣ ΠΟΛΥΠΟΛΙΤΙΣΜΙΚΩΝ ΟΙΚΟΓΕΝΕΙΩΝ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Πολιτισμικός διερμηνέας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(Gabel, 2004)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Πολιτισμική αμοιβαιότητα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(Harry, 2003)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ΤΕΧΝΙΚΕΣ ΕΠΙΚΟΙΝΩΝΙΑΣ ΟΙΚΟΓΕΝΕΙΑΣ-ΣΧΟΛΕΙΟΥ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Συναντήσεις γονέα-εκπαιδευτικού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Γραπτή επικοινωνία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Τηλεφωνική επικοινωνία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ΠΡΟΕΤΟΙΜΑΣΙΑ ΚΑΙ ΔΙΕΞΑΓΩΓΗ ΣΥΝΑΝΤΗΣΗΣ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4 στάδια διεξαγωγής της συνάντησης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Οικοδόμηση σχέσης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Συλλογή πληροφοριών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Παροχή πληροφοριών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Σύνοψη και επανεξέταση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Stephens &amp; Wolf, 1989)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ΓΡΑΠΤΗ ΕΠΙΚΟΙΝΩΝΙΑ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Ευχαριστήρια γράμματα και ειδικών επιτευγμάτων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Έντυπα διπλής αναφοράς σπιτιού-σχολείου και σημειωματάρια διαλόγου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Συμβόλαια σπιτιού-σχολείου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Δελτία και ιστοσελίδες τάξης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ΓΡΑΜΜΑ ΕΚΤΙΜΗΣΗΣ ΠΡΟΣ ΤΟΝ ΓΟΝΕΑ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Πίνακας ειδικών επιτευγμάτων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Μετατροπή σημειώσεων σε γράμματα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Περιεχόμενο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σκοπός, περιγραφή επιτεύγματος, σημασία του, ευχαριστίες προς γονείς και συσχέτιση επιτεύγματος με ευρύτερη επιτυχία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(Dardig, 2008)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ΤΗΛΕΦΩΝΙΚΗ ΕΠΙΚΟΙΝΩΝΙΑ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Τηλεφωνήματα σε γονείς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Φωνητικά μηνύματα στους γονείς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10 ΣΥΜΒΟΥΛΕΥΤΙΚΕΣ ΚΑΤΕΥΘΥΝΣΕΙΣ ΠΡΟΣ ΤΟΥΣ ΕΚΠΑΙΔΕΥΤΙΚΟΥΣ 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υποθέτουμε ότι γνωρίζουμε περισσότερα από τους γονείς για το παιδί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Αποφεύγουμε την επαγγελματική ορολογία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αφήνουμε υποθέσεις και γενικεύσεις να κατευθύνουν την παρέμβασή μας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Είμαστε ευαισθητοποιημένοι στο πολιτισμικό υπόβαθρο των οικογενειών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Παραπέμπουμε σε άλλους ειδικούς όταν κρίνεται απαραίτητο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Στηρίζουμε τους γονείς, ώστε να είναι ρεαλιστικά αισιόδοξοι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Ξεκινούμε με ο, τι μπορούν να καταφέρουν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Σεβόμαστε το δικαίωμα να πουν ‘όχι’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 διστάζουμε να πούμε ‘δεν ξέρω’  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ΕΜΠΛΟΚΗ ΓΟΝΕΩΝ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Επιθυμία γονέων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Ενίσχυση εκπαιδευτικής αποτελεσματικότητας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Υποστήριξη μέσω θεσμικού πλαισίου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ΜΟΡΦΕΣ ΓΟΝΕΪΚΗΣ ΕΜΠΛΟΚΗΣ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Οι γονείς παιδαγωγοί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Εκπαίδευση και υποστηρικτικές ομάδες γονέων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Ομάδες γονέα-γονέα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Οι γονείς ερευνητικοί συνεργάτες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ΓΟΝΕΙΣ ΩΣ ΠΑΙΔΑΓΩΓΟΙ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Σύντομες συνεδρίες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Θετική εμπειρία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Ευκαιρίες για ανταπόκριση παιδιού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Συνεπής συμπεριφορά προς το παιδί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Χρήση της διδασκαλίας στο σπίτι για εξάσκηση και διεύρυνση όσων διδάχτηκαν στο σχολείο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Διατήρηση αρχείου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ΕΚΠΑΙΔΕΥΣΗ ΚΑΙ ΥΠΟΣΤΗΡΙΚΤΙΚΕΣ ΟΜΑΔΕΣ ΓΟΝΕΩΝ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Αξιολόγηση αναγκών ανοιχτού τύπου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Αξιολόγηση αναγκών κλειστού τύπου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ΚΑΘΡΕΦΤΗΣ ΤΗΣ ΓΟΝΕΪΚΗΣ ΕΜΠΛΟΚΗΣ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Οι επαγγελματίες στην υπηρεσία των γονέων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Οι γονείς στην υπηρεσία των επαγγελματιών και των γονέων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Όλοι- Πληροφορίες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Οι περισσότεροι- Ενεργητική συμμετοχή στον εκπαιδευτικό σχεδιασμό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Μερικοί/Λίγοι-Συμμετοχή στην υλοποίηση του ειδικού εκπαιδευτικού προγράμματος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(Kroth &amp; Edge, 2007) 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ΕΥΧΑΡΙΣΤΙΕΣ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Σας ευχαριστούμε για την παρακολούθηση της ομιλίας μας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 εκτίμηση,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Δρ. Σεβαστή Α. Αποστόλου 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Σχολική </a:t>
            </a:r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Ψυχολόγος Ολοήμερα Δημοτικά 3</a:t>
            </a:r>
            <a:r>
              <a:rPr lang="el-GR" baseline="30000" smtClean="0">
                <a:solidFill>
                  <a:schemeClr val="accent6">
                    <a:lumMod val="75000"/>
                  </a:schemeClr>
                </a:solidFill>
              </a:rPr>
              <a:t>ο</a:t>
            </a:r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 , 10</a:t>
            </a:r>
            <a:r>
              <a:rPr lang="el-GR" baseline="30000" smtClean="0">
                <a:solidFill>
                  <a:schemeClr val="accent6">
                    <a:lumMod val="75000"/>
                  </a:schemeClr>
                </a:solidFill>
              </a:rPr>
              <a:t>ο</a:t>
            </a:r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 , 11</a:t>
            </a:r>
            <a:r>
              <a:rPr lang="el-GR" baseline="30000" smtClean="0">
                <a:solidFill>
                  <a:schemeClr val="accent6">
                    <a:lumMod val="75000"/>
                  </a:schemeClr>
                </a:solidFill>
              </a:rPr>
              <a:t>ο</a:t>
            </a:r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, 13</a:t>
            </a:r>
            <a:r>
              <a:rPr lang="el-GR" baseline="30000" smtClean="0">
                <a:solidFill>
                  <a:schemeClr val="accent6">
                    <a:lumMod val="75000"/>
                  </a:schemeClr>
                </a:solidFill>
              </a:rPr>
              <a:t>ο</a:t>
            </a:r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 , 17</a:t>
            </a:r>
            <a:r>
              <a:rPr lang="el-GR" baseline="30000" smtClean="0">
                <a:solidFill>
                  <a:schemeClr val="accent6">
                    <a:lumMod val="75000"/>
                  </a:schemeClr>
                </a:solidFill>
              </a:rPr>
              <a:t>ο</a:t>
            </a:r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  ΔΣ Καλαμαριάς, 2019-2020  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Heward, W.L. (2011).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</a:rPr>
              <a:t>Παιδιά με ειδικές ανάγκες. Μια εισαγωγή στην ειδική εκπαίδευση.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Επιμ. Δαβάζογλου, Α., Κόκκινος, Κ. Μτφρ. Λυμπεροπούλου, Χ. Εκδόσεις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Τόπος. Αθήνα.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ΓΙΑΤΙ Η ΕΜΠΛΟΚΗ ΤΩΝ ΓΟΝΕΩΝ…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Γνωρίζουν τα παιδιά τους όσο κανένας άλλος 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Ενδιαφέρονται για τη μάθηση των παιδιών τους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Συμμετέχουν στη σχολική πορεία του παιδιού καθ’ όλη τη διάρκειά της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Είναι οι αποδέκτες των εκπαιδευτικών αποφάσεων αναφορικά με τα παιδιά τους καθημερινά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(Ciangrego, Cloninger &amp; Iverson, 1998)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ΑΝΘΕΚΤΙΚΟΤΗΤΑ ΤΗΣ ΟΙΚΟΓΕΝΕΙΑΣ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Στάδια προσαρμογής οικογένειας με παιδί με ειδικές ανάγκες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Εντοπισμός αναπηρίας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Αυτοεκπαίδευση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Σκέψεις γύρω από τον εαυτό και την οικογένεια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Προάσπιση και ενδυνάμωση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Εκτίμηση και συνειδητοποίηση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Kochhar-Bryant, 2008)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ΟΙ ΡΟΛΟΙ ΤΟΥ ΓΟΝΕΑ ΜΕ ΠΑΙΔΙ ΜΕ ΕΙΔΙΚΕΣ ΑΝΑΓΚΕΣ 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Φροντιστής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Παροχέας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Εκπαιδευτής 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Σύμβουλος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Ειδικός σε θέματα συμπεριφοράς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Γονέας αδελφών παιδιού με ειδικές ανάγκες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Σύντροφος γάμου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Ειδικός εκπαιδευτής σημαντικών άλλων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Συνήγορος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ΜΕΤΑΒΑΛΛΟΜΕΝΕΣ ΑΝΑΓΚΕΣ ΠΑΙΔΙΟΥ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Γέννηση και νηπιακή ηλικία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Παιδική ηλικία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Εφηβεία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Ενήλικη ζωή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 βάση τρία κριτήρια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συμβολή γονέων, αδερφών και επιτυχούς μετάβασης από το ένα στάδιο στο άλλο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Turnbull &amp; Turnbull, 1990, 1997, 2001, Turnbull, Turnbull, Erwin &amp; Soodak, 2006))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ΣΧΕΣΗ ΣΥΝΕΡΓΑΣΙΑΣ ΜΕΤΑΞΥ ΟΙΚΟΓΕΝΕΙΑΣ ΚΑΙ ΕΠΑΓΓΕΛΜΑΤΙΩΝ 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Επικοινωνία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Δέσμευση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Ισότητα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Δεξιότητες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Εμπιστοσύνη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Σεβασμός 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Blue-Banning, Summers, Frankland, Nelson &amp; Beegle, 2004)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ΑΠΟΤΕΛΕΣΜΑΤΙΚΗ ΕΠΙΚΟΙΝΩΝΙΑ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Αποδοχή γονικών δηλώσεων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Ενεργητική ακρόαση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Αποτελεσματικές ερωτήσεις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Ενθάρρυνση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Διατήρηση εστίασης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Wilson, 1995)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ΕΜΠΟΔΙΑ ΣΥΝΕΡΓΑΣΙΑΣ ΓΟΝΕΑ-ΣΧΟΛΕΙΟΥ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 αντίληψη γονέων ως ισότιμων συνεργατών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Επαγγελματική απόσταση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Προσδοκία επαγγελματιών ότι οι γονείς χρήζουν συμβουλευτικής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Απόδοση ευθυνών στους γονείς για την κατάσταση του παιδιού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 σεβασμός γονέων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Αντιμετώπιση γονέων ως αντιπάλων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Ετικετοποίηση γονέων   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318</TotalTime>
  <Words>762</Words>
  <Application>Microsoft Office PowerPoint</Application>
  <PresentationFormat>Προβολή στην οθόνη (4:3)</PresentationFormat>
  <Paragraphs>152</Paragraphs>
  <Slides>25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6" baseType="lpstr">
      <vt:lpstr>Δημοτικός</vt:lpstr>
      <vt:lpstr>Η ΣΗΜΑΣΙΑ ΤΗΣ ΣΥΝΕΡΓΑΣΙΑΣ ΜΕΤΑΞΥ ΣΧΟΛΕΙΟΥ ΚΑΙ ΓΟΝΕΩΝ</vt:lpstr>
      <vt:lpstr>ΕΜΠΛΟΚΗ ΓΟΝΕΩΝ</vt:lpstr>
      <vt:lpstr>ΓΙΑΤΙ Η ΕΜΠΛΟΚΗ ΤΩΝ ΓΟΝΕΩΝ… </vt:lpstr>
      <vt:lpstr>ΑΝΘΕΚΤΙΚΟΤΗΤΑ ΤΗΣ ΟΙΚΟΓΕΝΕΙΑΣ</vt:lpstr>
      <vt:lpstr>ΟΙ ΡΟΛΟΙ ΤΟΥ ΓΟΝΕΑ ΜΕ ΠΑΙΔΙ ΜΕ ΕΙΔΙΚΕΣ ΑΝΑΓΚΕΣ </vt:lpstr>
      <vt:lpstr>ΜΕΤΑΒΑΛΛΟΜΕΝΕΣ ΑΝΑΓΚΕΣ ΠΑΙΔΙΟΥ</vt:lpstr>
      <vt:lpstr>ΣΧΕΣΗ ΣΥΝΕΡΓΑΣΙΑΣ ΜΕΤΑΞΥ ΟΙΚΟΓΕΝΕΙΑΣ ΚΑΙ ΕΠΑΓΓΕΛΜΑΤΙΩΝ </vt:lpstr>
      <vt:lpstr>ΑΠΟΤΕΛΕΣΜΑΤΙΚΗ ΕΠΙΚΟΙΝΩΝΙΑ</vt:lpstr>
      <vt:lpstr>ΕΜΠΟΔΙΑ ΣΥΝΕΡΓΑΣΙΑΣ ΓΟΝΕΑ-ΣΧΟΛΕΙΟΥ</vt:lpstr>
      <vt:lpstr>ΟΦΕΛΗ ΔΙΑΛΟΓΟΥ</vt:lpstr>
      <vt:lpstr>ΣΥΝΕΡΓΑΣΙΑ ΜΕΤ’ ΕΜΠΟΔΙΩΝ ΜΕ ΟΙΚΟΓΕΝΕΙΕΣ ΜΕ ΠΟΛΥΠΟΛΙΤΙΣΜΙΚΟ ΥΠΟΒΑΘΡΟ</vt:lpstr>
      <vt:lpstr>ΚΑΤΑΝΟΗΣΗ ΚΑΙ ΣΕΒΑΣΜΟΣ ΣΤΗΝ ΠΟΛΙΤΙΣΜΙΚΗ ΤΑΥΤΟΤΗΤΑ</vt:lpstr>
      <vt:lpstr>ΥΠΟΣΤΗΡΙΚΤΙΚΕΣ ΔΟΜΕΣ ΠΟΛΥΠΟΛΙΤΙΣΜΙΚΩΝ ΟΙΚΟΓΕΝΕΙΩΝ</vt:lpstr>
      <vt:lpstr>ΤΕΧΝΙΚΕΣ ΕΠΙΚΟΙΝΩΝΙΑΣ ΟΙΚΟΓΕΝΕΙΑΣ-ΣΧΟΛΕΙΟΥ</vt:lpstr>
      <vt:lpstr>ΠΡΟΕΤΟΙΜΑΣΙΑ ΚΑΙ ΔΙΕΞΑΓΩΓΗ ΣΥΝΑΝΤΗΣΗΣ</vt:lpstr>
      <vt:lpstr>ΓΡΑΠΤΗ ΕΠΙΚΟΙΝΩΝΙΑ</vt:lpstr>
      <vt:lpstr>ΓΡΑΜΜΑ ΕΚΤΙΜΗΣΗΣ ΠΡΟΣ ΤΟΝ ΓΟΝΕΑ </vt:lpstr>
      <vt:lpstr>ΤΗΛΕΦΩΝΙΚΗ ΕΠΙΚΟΙΝΩΝΙΑ</vt:lpstr>
      <vt:lpstr>10 ΣΥΜΒΟΥΛΕΥΤΙΚΕΣ ΚΑΤΕΥΘΥΝΣΕΙΣ ΠΡΟΣ ΤΟΥΣ ΕΚΠΑΙΔΕΥΤΙΚΟΥΣ </vt:lpstr>
      <vt:lpstr>ΜΟΡΦΕΣ ΓΟΝΕΪΚΗΣ ΕΜΠΛΟΚΗΣ</vt:lpstr>
      <vt:lpstr>ΟΙ ΓΟΝΕΙΣ ΩΣ ΠΑΙΔΑΓΩΓΟΙ</vt:lpstr>
      <vt:lpstr>ΕΚΠΑΙΔΕΥΣΗ ΚΑΙ ΥΠΟΣΤΗΡΙΚΤΙΚΕΣ ΟΜΑΔΕΣ ΓΟΝΕΩΝ</vt:lpstr>
      <vt:lpstr>Ο ΚΑΘΡΕΦΤΗΣ ΤΗΣ ΓΟΝΕΪΚΗΣ ΕΜΠΛΟΚΗΣ</vt:lpstr>
      <vt:lpstr>ΕΥΧΑΡΙΣΤΙΕΣ</vt:lpstr>
      <vt:lpstr>ΒΙΒΛΙΟΓΡΑΦΙΑ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ΣΗΜΑΣΙΑ ΤΗΣ ΣΥΝΕΡΓΑΣΙΑ</dc:title>
  <dc:creator>Sevi</dc:creator>
  <cp:lastModifiedBy>user</cp:lastModifiedBy>
  <cp:revision>61</cp:revision>
  <dcterms:created xsi:type="dcterms:W3CDTF">2015-01-25T17:07:55Z</dcterms:created>
  <dcterms:modified xsi:type="dcterms:W3CDTF">2020-03-27T23:31:36Z</dcterms:modified>
</cp:coreProperties>
</file>