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38"/>
  </p:notesMasterIdLst>
  <p:sldIdLst>
    <p:sldId id="256" r:id="rId2"/>
    <p:sldId id="283" r:id="rId3"/>
    <p:sldId id="282" r:id="rId4"/>
    <p:sldId id="269" r:id="rId5"/>
    <p:sldId id="284" r:id="rId6"/>
    <p:sldId id="258" r:id="rId7"/>
    <p:sldId id="262" r:id="rId8"/>
    <p:sldId id="259" r:id="rId9"/>
    <p:sldId id="260" r:id="rId10"/>
    <p:sldId id="263" r:id="rId11"/>
    <p:sldId id="267" r:id="rId12"/>
    <p:sldId id="264" r:id="rId13"/>
    <p:sldId id="275" r:id="rId14"/>
    <p:sldId id="276" r:id="rId15"/>
    <p:sldId id="285" r:id="rId16"/>
    <p:sldId id="295" r:id="rId17"/>
    <p:sldId id="296" r:id="rId18"/>
    <p:sldId id="311" r:id="rId19"/>
    <p:sldId id="310" r:id="rId20"/>
    <p:sldId id="309" r:id="rId21"/>
    <p:sldId id="307" r:id="rId22"/>
    <p:sldId id="308" r:id="rId23"/>
    <p:sldId id="286" r:id="rId24"/>
    <p:sldId id="257" r:id="rId25"/>
    <p:sldId id="287" r:id="rId26"/>
    <p:sldId id="288" r:id="rId27"/>
    <p:sldId id="289" r:id="rId28"/>
    <p:sldId id="290" r:id="rId29"/>
    <p:sldId id="291" r:id="rId30"/>
    <p:sldId id="270" r:id="rId31"/>
    <p:sldId id="292" r:id="rId32"/>
    <p:sldId id="293" r:id="rId33"/>
    <p:sldId id="265" r:id="rId34"/>
    <p:sldId id="266" r:id="rId35"/>
    <p:sldId id="294" r:id="rId36"/>
    <p:sldId id="26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169" autoAdjust="0"/>
    <p:restoredTop sz="86424" autoAdjust="0"/>
  </p:normalViewPr>
  <p:slideViewPr>
    <p:cSldViewPr snapToGrid="0">
      <p:cViewPr varScale="1">
        <p:scale>
          <a:sx n="29" d="100"/>
          <a:sy n="29" d="100"/>
        </p:scale>
        <p:origin x="53" y="869"/>
      </p:cViewPr>
      <p:guideLst/>
    </p:cSldViewPr>
  </p:slideViewPr>
  <p:outlineViewPr>
    <p:cViewPr>
      <p:scale>
        <a:sx n="33" d="100"/>
        <a:sy n="33" d="100"/>
      </p:scale>
      <p:origin x="0" y="-38707"/>
    </p:cViewPr>
  </p:outlineViewPr>
  <p:notesTextViewPr>
    <p:cViewPr>
      <p:scale>
        <a:sx n="1" d="1"/>
        <a:sy n="1" d="1"/>
      </p:scale>
      <p:origin x="0" y="0"/>
    </p:cViewPr>
  </p:notesTextViewPr>
  <p:sorterViewPr>
    <p:cViewPr>
      <p:scale>
        <a:sx n="100" d="100"/>
        <a:sy n="100" d="100"/>
      </p:scale>
      <p:origin x="0" y="-141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FECBBF-9221-4E3D-80D7-B08EA9742F8C}" type="datetimeFigureOut">
              <a:rPr lang="el-GR" smtClean="0"/>
              <a:t>23/6/2024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7ED20-D37E-48F1-89DF-6315FFBC9749}" type="slidenum">
              <a:rPr lang="el-GR" smtClean="0"/>
              <a:t>‹#›</a:t>
            </a:fld>
            <a:endParaRPr lang="el-GR"/>
          </a:p>
        </p:txBody>
      </p:sp>
    </p:spTree>
    <p:extLst>
      <p:ext uri="{BB962C8B-B14F-4D97-AF65-F5344CB8AC3E}">
        <p14:creationId xmlns:p14="http://schemas.microsoft.com/office/powerpoint/2010/main" val="219775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5E579977-41F8-DA1B-3D8E-B7157046B9B9}"/>
              </a:ext>
            </a:extLst>
          </p:cNvPr>
          <p:cNvSpPr txBox="1">
            <a:spLocks noGrp="1"/>
          </p:cNvSpPr>
          <p:nvPr>
            <p:ph type="sldNum" sz="quarter" idx="5"/>
          </p:nvPr>
        </p:nvSpPr>
        <p:spPr>
          <a:ln/>
        </p:spPr>
        <p:txBody>
          <a:bodyPr lIns="0" tIns="0" rIns="0" bIns="0" anchor="b" anchorCtr="0">
            <a:noAutofit/>
          </a:bodyPr>
          <a:lstStyle/>
          <a:p>
            <a:pPr lvl="0"/>
            <a:fld id="{A03237A1-396C-49C0-B608-ECF9BD205254}" type="slidenum">
              <a:t>4</a:t>
            </a:fld>
            <a:endParaRPr lang="el-GR"/>
          </a:p>
        </p:txBody>
      </p:sp>
      <p:sp>
        <p:nvSpPr>
          <p:cNvPr id="2" name="Θέση εικόνας διαφάνειας 1">
            <a:extLst>
              <a:ext uri="{FF2B5EF4-FFF2-40B4-BE49-F238E27FC236}">
                <a16:creationId xmlns:a16="http://schemas.microsoft.com/office/drawing/2014/main" id="{523CE70E-44D4-8CAF-29A3-31A98FB6D925}"/>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Θέση σημειώσεων 2">
            <a:extLst>
              <a:ext uri="{FF2B5EF4-FFF2-40B4-BE49-F238E27FC236}">
                <a16:creationId xmlns:a16="http://schemas.microsoft.com/office/drawing/2014/main" id="{0C256AAF-7E33-B5B0-730F-93DD5BF84A06}"/>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415E3482-E11D-59E5-9C04-7C6707616473}"/>
              </a:ext>
            </a:extLst>
          </p:cNvPr>
          <p:cNvSpPr txBox="1">
            <a:spLocks noGrp="1"/>
          </p:cNvSpPr>
          <p:nvPr>
            <p:ph type="sldNum" sz="quarter" idx="5"/>
          </p:nvPr>
        </p:nvSpPr>
        <p:spPr>
          <a:ln/>
        </p:spPr>
        <p:txBody>
          <a:bodyPr lIns="0" tIns="0" rIns="0" bIns="0" anchor="b" anchorCtr="0">
            <a:noAutofit/>
          </a:bodyPr>
          <a:lstStyle/>
          <a:p>
            <a:pPr lvl="0"/>
            <a:fld id="{53498F03-C439-4485-9CBB-2E10D074D9B0}" type="slidenum">
              <a:t>10</a:t>
            </a:fld>
            <a:endParaRPr lang="el-GR"/>
          </a:p>
        </p:txBody>
      </p:sp>
      <p:sp>
        <p:nvSpPr>
          <p:cNvPr id="2" name="Θέση εικόνας διαφάνειας 1">
            <a:extLst>
              <a:ext uri="{FF2B5EF4-FFF2-40B4-BE49-F238E27FC236}">
                <a16:creationId xmlns:a16="http://schemas.microsoft.com/office/drawing/2014/main" id="{0D9099CD-D179-10F2-EF1A-1B1AF54F9A4E}"/>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Θέση σημειώσεων 2">
            <a:extLst>
              <a:ext uri="{FF2B5EF4-FFF2-40B4-BE49-F238E27FC236}">
                <a16:creationId xmlns:a16="http://schemas.microsoft.com/office/drawing/2014/main" id="{09ACD106-F500-47C8-B693-CCE873A6FF51}"/>
              </a:ext>
            </a:extLst>
          </p:cNvPr>
          <p:cNvSpPr txBox="1">
            <a:spLocks noGrp="1"/>
          </p:cNvSpPr>
          <p:nvPr>
            <p:ph type="body" sz="quarter" idx="1"/>
          </p:nvPr>
        </p:nvSpPr>
        <p:spPr/>
        <p:txBody>
          <a:bodyPr>
            <a:spAutoFit/>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A69261B4-B3F1-50B2-EC7F-215D1B63F624}"/>
              </a:ext>
            </a:extLst>
          </p:cNvPr>
          <p:cNvSpPr txBox="1">
            <a:spLocks noGrp="1"/>
          </p:cNvSpPr>
          <p:nvPr>
            <p:ph type="sldNum" sz="quarter" idx="5"/>
          </p:nvPr>
        </p:nvSpPr>
        <p:spPr>
          <a:ln/>
        </p:spPr>
        <p:txBody>
          <a:bodyPr lIns="0" tIns="0" rIns="0" bIns="0" anchor="b" anchorCtr="0">
            <a:noAutofit/>
          </a:bodyPr>
          <a:lstStyle/>
          <a:p>
            <a:pPr lvl="0"/>
            <a:fld id="{75D41753-8F84-4D92-875A-C0225D136E02}" type="slidenum">
              <a:t>11</a:t>
            </a:fld>
            <a:endParaRPr lang="el-GR"/>
          </a:p>
        </p:txBody>
      </p:sp>
      <p:sp>
        <p:nvSpPr>
          <p:cNvPr id="2" name="Θέση εικόνας διαφάνειας 1">
            <a:extLst>
              <a:ext uri="{FF2B5EF4-FFF2-40B4-BE49-F238E27FC236}">
                <a16:creationId xmlns:a16="http://schemas.microsoft.com/office/drawing/2014/main" id="{CA0B486F-5485-6BC6-173C-35E30A786371}"/>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Θέση σημειώσεων 2">
            <a:extLst>
              <a:ext uri="{FF2B5EF4-FFF2-40B4-BE49-F238E27FC236}">
                <a16:creationId xmlns:a16="http://schemas.microsoft.com/office/drawing/2014/main" id="{4D1E9CA3-CD48-F89F-6648-8A034E086B71}"/>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Θέση αριθμού διαφάνειας 6">
            <a:extLst>
              <a:ext uri="{FF2B5EF4-FFF2-40B4-BE49-F238E27FC236}">
                <a16:creationId xmlns:a16="http://schemas.microsoft.com/office/drawing/2014/main" id="{61714290-C99B-5C7F-F4A8-D83CB468FA10}"/>
              </a:ext>
            </a:extLst>
          </p:cNvPr>
          <p:cNvSpPr txBox="1">
            <a:spLocks noGrp="1"/>
          </p:cNvSpPr>
          <p:nvPr>
            <p:ph type="sldNum" sz="quarter" idx="5"/>
          </p:nvPr>
        </p:nvSpPr>
        <p:spPr>
          <a:ln/>
        </p:spPr>
        <p:txBody>
          <a:bodyPr lIns="0" tIns="0" rIns="0" bIns="0" anchor="b" anchorCtr="0">
            <a:noAutofit/>
          </a:bodyPr>
          <a:lstStyle/>
          <a:p>
            <a:pPr lvl="0"/>
            <a:fld id="{601777EF-6A25-4B8D-885D-17A1A6BC37F3}" type="slidenum">
              <a:t>12</a:t>
            </a:fld>
            <a:endParaRPr lang="el-GR"/>
          </a:p>
        </p:txBody>
      </p:sp>
      <p:sp>
        <p:nvSpPr>
          <p:cNvPr id="2" name="Θέση εικόνας διαφάνειας 1">
            <a:extLst>
              <a:ext uri="{FF2B5EF4-FFF2-40B4-BE49-F238E27FC236}">
                <a16:creationId xmlns:a16="http://schemas.microsoft.com/office/drawing/2014/main" id="{F132E763-893D-98B3-6AC2-42F03B99FA7F}"/>
              </a:ext>
            </a:extLst>
          </p:cNvPr>
          <p:cNvSpPr>
            <a:spLocks noGrp="1" noRot="1" noChangeAspect="1" noResize="1"/>
          </p:cNvSpPr>
          <p:nvPr>
            <p:ph type="sldImg"/>
          </p:nvPr>
        </p:nvSpPr>
        <p:spPr>
          <a:xfrm>
            <a:off x="217488" y="812800"/>
            <a:ext cx="7123112" cy="4008438"/>
          </a:xfrm>
          <a:solidFill>
            <a:schemeClr val="accent1"/>
          </a:solidFill>
          <a:ln w="25400">
            <a:solidFill>
              <a:schemeClr val="accent1">
                <a:shade val="50000"/>
              </a:schemeClr>
            </a:solidFill>
            <a:prstDash val="solid"/>
          </a:ln>
        </p:spPr>
      </p:sp>
      <p:sp>
        <p:nvSpPr>
          <p:cNvPr id="3" name="Θέση σημειώσεων 2">
            <a:extLst>
              <a:ext uri="{FF2B5EF4-FFF2-40B4-BE49-F238E27FC236}">
                <a16:creationId xmlns:a16="http://schemas.microsoft.com/office/drawing/2014/main" id="{0E33FA1C-6C5F-CF13-F8C2-0E31FB56B594}"/>
              </a:ext>
            </a:extLst>
          </p:cNvPr>
          <p:cNvSpPr txBox="1">
            <a:spLocks noGrp="1"/>
          </p:cNvSpPr>
          <p:nvPr>
            <p:ph type="body" sz="quarter"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7F3038E-6D96-45C8-B3E9-03DE37D59389}" type="slidenum">
              <a:rPr lang="el-GR" smtClean="0"/>
              <a:t>34</a:t>
            </a:fld>
            <a:endParaRPr lang="el-GR"/>
          </a:p>
        </p:txBody>
      </p:sp>
    </p:spTree>
    <p:extLst>
      <p:ext uri="{BB962C8B-B14F-4D97-AF65-F5344CB8AC3E}">
        <p14:creationId xmlns:p14="http://schemas.microsoft.com/office/powerpoint/2010/main" val="343695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083045235"/>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358482623"/>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3096981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782623391"/>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78795818"/>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356992282"/>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455085157"/>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416760380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810516073"/>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8AE15CE4-C983-4320-B3FF-8FE0CA790B28}" type="datetimeFigureOut">
              <a:rPr lang="el-GR" smtClean="0"/>
              <a:t>23/6/2024</a:t>
            </a:fld>
            <a:endParaRPr lang="el-GR"/>
          </a:p>
        </p:txBody>
      </p:sp>
      <p:sp>
        <p:nvSpPr>
          <p:cNvPr id="5" name="Footer Placeholder 4"/>
          <p:cNvSpPr>
            <a:spLocks noGrp="1"/>
          </p:cNvSpPr>
          <p:nvPr>
            <p:ph type="ftr" sz="quarter" idx="11"/>
          </p:nvPr>
        </p:nvSpPr>
        <p:spPr/>
        <p:txBody>
          <a:bodyPr/>
          <a:lstStyle/>
          <a:p>
            <a:endParaRPr lang="el-G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88231692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072146691"/>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8AE15CE4-C983-4320-B3FF-8FE0CA790B28}" type="datetimeFigureOut">
              <a:rPr lang="el-GR" smtClean="0"/>
              <a:t>23/6/2024</a:t>
            </a:fld>
            <a:endParaRPr lang="el-GR"/>
          </a:p>
        </p:txBody>
      </p:sp>
      <p:sp>
        <p:nvSpPr>
          <p:cNvPr id="8" name="Footer Placeholder 7"/>
          <p:cNvSpPr>
            <a:spLocks noGrp="1"/>
          </p:cNvSpPr>
          <p:nvPr>
            <p:ph type="ftr" sz="quarter" idx="11"/>
          </p:nvPr>
        </p:nvSpPr>
        <p:spPr/>
        <p:txBody>
          <a:bodyPr/>
          <a:lstStyle/>
          <a:p>
            <a:endParaRPr lang="el-G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221123296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8AE15CE4-C983-4320-B3FF-8FE0CA790B28}" type="datetimeFigureOut">
              <a:rPr lang="el-GR" smtClean="0"/>
              <a:t>23/6/2024</a:t>
            </a:fld>
            <a:endParaRPr lang="el-GR"/>
          </a:p>
        </p:txBody>
      </p:sp>
      <p:sp>
        <p:nvSpPr>
          <p:cNvPr id="4" name="Footer Placeholder 3"/>
          <p:cNvSpPr>
            <a:spLocks noGrp="1"/>
          </p:cNvSpPr>
          <p:nvPr>
            <p:ph type="ftr" sz="quarter" idx="11"/>
          </p:nvPr>
        </p:nvSpPr>
        <p:spPr/>
        <p:txBody>
          <a:bodyPr/>
          <a:lstStyle/>
          <a:p>
            <a:endParaRPr lang="el-G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984517620"/>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15CE4-C983-4320-B3FF-8FE0CA790B28}" type="datetimeFigureOut">
              <a:rPr lang="el-GR" smtClean="0"/>
              <a:t>23/6/2024</a:t>
            </a:fld>
            <a:endParaRPr lang="el-GR"/>
          </a:p>
        </p:txBody>
      </p:sp>
      <p:sp>
        <p:nvSpPr>
          <p:cNvPr id="3" name="Footer Placeholder 2"/>
          <p:cNvSpPr>
            <a:spLocks noGrp="1"/>
          </p:cNvSpPr>
          <p:nvPr>
            <p:ph type="ftr" sz="quarter" idx="11"/>
          </p:nvPr>
        </p:nvSpPr>
        <p:spPr/>
        <p:txBody>
          <a:bodyPr/>
          <a:lstStyle/>
          <a:p>
            <a:endParaRPr lang="el-G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787307403"/>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3174228753"/>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8AE15CE4-C983-4320-B3FF-8FE0CA790B28}" type="datetimeFigureOut">
              <a:rPr lang="el-GR" smtClean="0"/>
              <a:t>23/6/2024</a:t>
            </a:fld>
            <a:endParaRPr lang="el-GR"/>
          </a:p>
        </p:txBody>
      </p:sp>
      <p:sp>
        <p:nvSpPr>
          <p:cNvPr id="6" name="Footer Placeholder 5"/>
          <p:cNvSpPr>
            <a:spLocks noGrp="1"/>
          </p:cNvSpPr>
          <p:nvPr>
            <p:ph type="ftr" sz="quarter" idx="11"/>
          </p:nvPr>
        </p:nvSpPr>
        <p:spPr/>
        <p:txBody>
          <a:bodyPr/>
          <a:lstStyle/>
          <a:p>
            <a:endParaRPr lang="el-G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F6134F-D7A5-4B89-A671-A2C5D2919761}" type="slidenum">
              <a:rPr lang="el-GR" smtClean="0"/>
              <a:t>‹#›</a:t>
            </a:fld>
            <a:endParaRPr lang="el-GR"/>
          </a:p>
        </p:txBody>
      </p:sp>
    </p:spTree>
    <p:extLst>
      <p:ext uri="{BB962C8B-B14F-4D97-AF65-F5344CB8AC3E}">
        <p14:creationId xmlns:p14="http://schemas.microsoft.com/office/powerpoint/2010/main" val="1198571815"/>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AE15CE4-C983-4320-B3FF-8FE0CA790B28}" type="datetimeFigureOut">
              <a:rPr lang="el-GR" smtClean="0"/>
              <a:t>23/6/2024</a:t>
            </a:fld>
            <a:endParaRPr lang="el-G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F6134F-D7A5-4B89-A671-A2C5D2919761}" type="slidenum">
              <a:rPr lang="el-GR" smtClean="0"/>
              <a:t>‹#›</a:t>
            </a:fld>
            <a:endParaRPr lang="el-GR"/>
          </a:p>
        </p:txBody>
      </p:sp>
    </p:spTree>
    <p:extLst>
      <p:ext uri="{BB962C8B-B14F-4D97-AF65-F5344CB8AC3E}">
        <p14:creationId xmlns:p14="http://schemas.microsoft.com/office/powerpoint/2010/main" val="123609675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ransition spd="slow">
    <p:cover/>
  </p:transition>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slide" Target="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hyperlink" Target="http://science.fandom.com/el/wiki/%CE%A6%CF%89%CE%BA%CE%AF%CE%B4%CE%B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ience.fandom.com/el/wiki/%CE%91%CE%AF%CE%B1%CF%82_/%CE%A3%CE%B1%CE%BB%CE%B1%CE%BC%CE%AF%CE%BD%CE%B1" TargetMode="External"/><Relationship Id="rId2" Type="http://schemas.openxmlformats.org/officeDocument/2006/relationships/hyperlink" Target="http://science.fandom.com/el/wiki/%CE%A3%CE%B1%CE%BB%CE%B1%CE%BC%CE%AF%CE%BD%CE%B1_/%CE%91%CE%B9%CE%B3%CE%B1%CE%AF%CE%BF"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hyperlink" Target="http://science.fandom.com/el/wiki/%CE%9A%CE%BF%CF%81%CE%B9%CE%BD%CE%B8%CE%AF%CE%B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1st-art-gallery.com/Guillaume-Guillon-Lethiere/Guillaume-Guillon-Lethiere/Guillaume-Guillon-Lethiere-oil-paintings.html"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ience.fandom.com/el/wiki/%CE%9C%CE%AC%CE%B3%CE%BD%CE%B7%CF%84%CE%B5%CF%8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E17A7F4-C519-0D7F-B0E8-397A7F886758}"/>
              </a:ext>
            </a:extLst>
          </p:cNvPr>
          <p:cNvSpPr txBox="1"/>
          <p:nvPr/>
        </p:nvSpPr>
        <p:spPr>
          <a:xfrm>
            <a:off x="532016" y="681644"/>
            <a:ext cx="11222180" cy="5761962"/>
          </a:xfrm>
          <a:prstGeom prst="rect">
            <a:avLst/>
          </a:prstGeom>
          <a:noFill/>
        </p:spPr>
        <p:txBody>
          <a:bodyPr wrap="square">
            <a:spAutoFit/>
          </a:bodyPr>
          <a:lstStyle/>
          <a:p>
            <a:pPr algn="ctr">
              <a:lnSpc>
                <a:spcPct val="115000"/>
              </a:lnSpc>
              <a:spcAft>
                <a:spcPts val="1000"/>
              </a:spcAft>
            </a:pPr>
            <a:r>
              <a:rPr lang="el-GR" sz="2800" b="1" dirty="0">
                <a:effectLst/>
                <a:latin typeface="Constantia" panose="02030602050306030303" pitchFamily="18" charset="0"/>
                <a:ea typeface="Calibri" panose="020F0502020204030204" pitchFamily="34" charset="0"/>
                <a:cs typeface="Times New Roman" panose="02020603050405020304" pitchFamily="18" charset="0"/>
              </a:rPr>
              <a:t>ΠΟΛΙΤΙΣΤΙΚΟ ΠΡΟΓΡΑΜΜΑ</a:t>
            </a:r>
            <a:endParaRPr lang="el-GR" sz="2800" dirty="0">
              <a:effectLst/>
              <a:latin typeface="Constantia" panose="02030602050306030303" pitchFamily="18" charset="0"/>
              <a:ea typeface="Calibri" panose="020F0502020204030204" pitchFamily="34" charset="0"/>
              <a:cs typeface="Times New Roman" panose="02020603050405020304" pitchFamily="18" charset="0"/>
            </a:endParaRPr>
          </a:p>
          <a:p>
            <a:pPr marL="6350" indent="-6350" algn="ctr">
              <a:lnSpc>
                <a:spcPct val="153000"/>
              </a:lnSpc>
              <a:spcAft>
                <a:spcPts val="15"/>
              </a:spcAft>
            </a:pPr>
            <a:r>
              <a:rPr lang="en-US" sz="2800" b="1" dirty="0">
                <a:solidFill>
                  <a:srgbClr val="C00000"/>
                </a:solidFill>
                <a:effectLst/>
                <a:latin typeface="Constantia" panose="02030602050306030303" pitchFamily="18" charset="0"/>
                <a:ea typeface="Calibri" panose="020F0502020204030204" pitchFamily="34" charset="0"/>
                <a:cs typeface="Times New Roman" panose="02020603050405020304" pitchFamily="18" charset="0"/>
              </a:rPr>
              <a:t>“</a:t>
            </a:r>
            <a:r>
              <a:rPr lang="el-GR" sz="2800" b="1" dirty="0">
                <a:solidFill>
                  <a:srgbClr val="C00000"/>
                </a:solidFill>
                <a:effectLst/>
                <a:latin typeface="Constantia" panose="02030602050306030303" pitchFamily="18" charset="0"/>
                <a:ea typeface="Calibri" panose="020F0502020204030204" pitchFamily="34" charset="0"/>
                <a:cs typeface="Times New Roman" panose="02020603050405020304" pitchFamily="18" charset="0"/>
              </a:rPr>
              <a:t> </a:t>
            </a:r>
            <a:r>
              <a:rPr lang="el-GR"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rPr>
              <a:t>Σε καρτερούσα μάθημα και εσύ ήρθες θάμα</a:t>
            </a:r>
            <a:r>
              <a:rPr lang="en-US"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rPr>
              <a:t>!</a:t>
            </a:r>
            <a:endParaRPr lang="el-GR" sz="2800" dirty="0">
              <a:solidFill>
                <a:srgbClr val="C00000"/>
              </a:solidFill>
              <a:effectLst/>
              <a:latin typeface="Constantia" panose="02030602050306030303" pitchFamily="18" charset="0"/>
              <a:ea typeface="Calibri" panose="020F0502020204030204" pitchFamily="34" charset="0"/>
              <a:cs typeface="Times New Roman" panose="02020603050405020304" pitchFamily="18" charset="0"/>
            </a:endParaRPr>
          </a:p>
          <a:p>
            <a:pPr marL="6350" indent="-6350" algn="ctr">
              <a:lnSpc>
                <a:spcPct val="153000"/>
              </a:lnSpc>
              <a:spcAft>
                <a:spcPts val="15"/>
              </a:spcAft>
            </a:pPr>
            <a:r>
              <a:rPr lang="el-GR" sz="2800" b="1" dirty="0" err="1">
                <a:solidFill>
                  <a:srgbClr val="C00000"/>
                </a:solidFill>
                <a:effectLst/>
                <a:latin typeface="Constantia" panose="02030602050306030303" pitchFamily="18" charset="0"/>
                <a:ea typeface="Calibri" panose="020F0502020204030204" pitchFamily="34" charset="0"/>
                <a:cs typeface="Calibri" panose="020F0502020204030204" pitchFamily="34" charset="0"/>
              </a:rPr>
              <a:t>Ταξιδεύ</a:t>
            </a:r>
            <a:r>
              <a:rPr lang="en-US"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rPr>
              <a:t>o</a:t>
            </a:r>
            <a:r>
              <a:rPr lang="el-GR"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rPr>
              <a:t>ντας  στο Ίλιον με τον Όμηρο</a:t>
            </a:r>
            <a:r>
              <a:rPr lang="en-US"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rPr>
              <a:t>”</a:t>
            </a:r>
            <a:endParaRPr lang="el-GR" sz="2800" b="1" dirty="0">
              <a:solidFill>
                <a:srgbClr val="C00000"/>
              </a:solidFill>
              <a:effectLst/>
              <a:latin typeface="Constantia" panose="02030602050306030303" pitchFamily="18" charset="0"/>
              <a:ea typeface="Calibri" panose="020F0502020204030204" pitchFamily="34" charset="0"/>
              <a:cs typeface="Calibri" panose="020F0502020204030204" pitchFamily="34" charset="0"/>
            </a:endParaRPr>
          </a:p>
          <a:p>
            <a:pPr marL="6350" indent="-6350" algn="ctr">
              <a:lnSpc>
                <a:spcPct val="153000"/>
              </a:lnSpc>
              <a:spcAft>
                <a:spcPts val="15"/>
              </a:spcAft>
            </a:pPr>
            <a:r>
              <a:rPr lang="el-GR" sz="2800" b="1" dirty="0">
                <a:solidFill>
                  <a:srgbClr val="000000"/>
                </a:solidFill>
                <a:effectLst/>
                <a:latin typeface="Constantia" panose="02030602050306030303" pitchFamily="18" charset="0"/>
                <a:ea typeface="Calibri" panose="020F0502020204030204" pitchFamily="34" charset="0"/>
                <a:cs typeface="Calibri" panose="020F0502020204030204" pitchFamily="34" charset="0"/>
              </a:rPr>
              <a:t>Τμήμα:Β1</a:t>
            </a:r>
          </a:p>
          <a:p>
            <a:pPr marL="6350" indent="-6350" algn="ctr">
              <a:lnSpc>
                <a:spcPct val="153000"/>
              </a:lnSpc>
              <a:spcAft>
                <a:spcPts val="15"/>
              </a:spcAft>
            </a:pPr>
            <a:r>
              <a:rPr lang="el-GR" sz="2800" b="1" dirty="0">
                <a:solidFill>
                  <a:srgbClr val="000000"/>
                </a:solidFill>
                <a:effectLst/>
                <a:latin typeface="Constantia" panose="02030602050306030303" pitchFamily="18" charset="0"/>
                <a:ea typeface="Calibri" panose="020F0502020204030204" pitchFamily="34" charset="0"/>
                <a:cs typeface="Calibri" panose="020F0502020204030204" pitchFamily="34" charset="0"/>
              </a:rPr>
              <a:t>Υπεύθυνες </a:t>
            </a:r>
            <a:r>
              <a:rPr lang="el-GR" sz="2800" b="1" dirty="0" err="1">
                <a:solidFill>
                  <a:srgbClr val="000000"/>
                </a:solidFill>
                <a:effectLst/>
                <a:latin typeface="Constantia" panose="02030602050306030303" pitchFamily="18" charset="0"/>
                <a:ea typeface="Calibri" panose="020F0502020204030204" pitchFamily="34" charset="0"/>
                <a:cs typeface="Calibri" panose="020F0502020204030204" pitchFamily="34" charset="0"/>
              </a:rPr>
              <a:t>Καθηγήτριες:Ειρήνη</a:t>
            </a:r>
            <a:r>
              <a:rPr lang="el-GR" sz="2800" b="1" dirty="0">
                <a:solidFill>
                  <a:srgbClr val="000000"/>
                </a:solidFill>
                <a:effectLst/>
                <a:latin typeface="Constantia" panose="02030602050306030303" pitchFamily="18" charset="0"/>
                <a:ea typeface="Calibri" panose="020F0502020204030204" pitchFamily="34" charset="0"/>
                <a:cs typeface="Calibri" panose="020F0502020204030204" pitchFamily="34" charset="0"/>
              </a:rPr>
              <a:t> </a:t>
            </a:r>
            <a:r>
              <a:rPr lang="el-GR" sz="2800" b="1" dirty="0" err="1">
                <a:solidFill>
                  <a:srgbClr val="000000"/>
                </a:solidFill>
                <a:effectLst/>
                <a:latin typeface="Constantia" panose="02030602050306030303" pitchFamily="18" charset="0"/>
                <a:ea typeface="Calibri" panose="020F0502020204030204" pitchFamily="34" charset="0"/>
                <a:cs typeface="Calibri" panose="020F0502020204030204" pitchFamily="34" charset="0"/>
              </a:rPr>
              <a:t>Αλωπούδη</a:t>
            </a:r>
            <a:r>
              <a:rPr lang="el-GR" sz="2800" b="1" dirty="0">
                <a:solidFill>
                  <a:srgbClr val="000000"/>
                </a:solidFill>
                <a:effectLst/>
                <a:latin typeface="Constantia" panose="02030602050306030303" pitchFamily="18" charset="0"/>
                <a:ea typeface="Calibri" panose="020F0502020204030204" pitchFamily="34" charset="0"/>
                <a:cs typeface="Calibri" panose="020F0502020204030204" pitchFamily="34" charset="0"/>
              </a:rPr>
              <a:t>, ΠΕ02</a:t>
            </a:r>
          </a:p>
          <a:p>
            <a:pPr marL="6350" indent="-6350" algn="ctr">
              <a:lnSpc>
                <a:spcPct val="153000"/>
              </a:lnSpc>
              <a:spcAft>
                <a:spcPts val="15"/>
              </a:spcAft>
            </a:pPr>
            <a:r>
              <a:rPr lang="el-GR" sz="2800" b="1" dirty="0">
                <a:solidFill>
                  <a:srgbClr val="000000"/>
                </a:solidFill>
                <a:latin typeface="Constantia" panose="02030602050306030303" pitchFamily="18" charset="0"/>
                <a:ea typeface="Calibri" panose="020F0502020204030204" pitchFamily="34" charset="0"/>
                <a:cs typeface="Calibri" panose="020F0502020204030204" pitchFamily="34" charset="0"/>
              </a:rPr>
              <a:t>Καλλιόπη Καρατζά Σαουλίδου,ΠΕ04.05</a:t>
            </a:r>
            <a:endParaRPr lang="el-GR" sz="2800" b="1" dirty="0">
              <a:solidFill>
                <a:srgbClr val="000000"/>
              </a:solidFill>
              <a:effectLst/>
              <a:latin typeface="Constantia" panose="02030602050306030303" pitchFamily="18" charset="0"/>
              <a:ea typeface="Calibri" panose="020F0502020204030204" pitchFamily="34" charset="0"/>
              <a:cs typeface="Calibri" panose="020F0502020204030204" pitchFamily="34" charset="0"/>
            </a:endParaRPr>
          </a:p>
          <a:p>
            <a:pPr marL="6350" indent="-6350" algn="ctr">
              <a:lnSpc>
                <a:spcPct val="153000"/>
              </a:lnSpc>
              <a:spcAft>
                <a:spcPts val="15"/>
              </a:spcAft>
            </a:pPr>
            <a:endParaRPr lang="el-GR" sz="2800" dirty="0">
              <a:effectLst/>
              <a:latin typeface="Constantia" panose="02030602050306030303"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l-GR" sz="2800" b="1" dirty="0">
                <a:effectLst/>
                <a:latin typeface="Constantia" panose="02030602050306030303" pitchFamily="18" charset="0"/>
                <a:ea typeface="Calibri" panose="020F0502020204030204" pitchFamily="34" charset="0"/>
                <a:cs typeface="Times New Roman" panose="02020603050405020304" pitchFamily="18" charset="0"/>
              </a:rPr>
              <a:t>Σχολικό Έτος</a:t>
            </a:r>
            <a:r>
              <a:rPr lang="el-GR" sz="2800" b="1">
                <a:effectLst/>
                <a:latin typeface="Constantia" panose="02030602050306030303" pitchFamily="18" charset="0"/>
                <a:ea typeface="Calibri" panose="020F0502020204030204" pitchFamily="34" charset="0"/>
                <a:cs typeface="Times New Roman" panose="02020603050405020304" pitchFamily="18" charset="0"/>
              </a:rPr>
              <a:t>:2023-2024</a:t>
            </a:r>
            <a:r>
              <a:rPr lang="el-GR" sz="2800" b="1">
                <a:latin typeface="Constantia" panose="02030602050306030303" pitchFamily="18" charset="0"/>
                <a:ea typeface="Calibri" panose="020F0502020204030204" pitchFamily="34" charset="0"/>
                <a:cs typeface="Times New Roman" panose="02020603050405020304" pitchFamily="18" charset="0"/>
              </a:rPr>
              <a:t>ΜΕΡΟΣ 1</a:t>
            </a:r>
            <a:r>
              <a:rPr lang="el-GR" sz="2800" b="1" baseline="30000">
                <a:latin typeface="Constantia" panose="02030602050306030303" pitchFamily="18" charset="0"/>
                <a:ea typeface="Calibri" panose="020F0502020204030204" pitchFamily="34" charset="0"/>
                <a:cs typeface="Times New Roman" panose="02020603050405020304" pitchFamily="18" charset="0"/>
              </a:rPr>
              <a:t>ο</a:t>
            </a:r>
            <a:r>
              <a:rPr lang="el-GR" sz="2800" b="1">
                <a:latin typeface="Constantia" panose="02030602050306030303" pitchFamily="18" charset="0"/>
                <a:ea typeface="Calibri" panose="020F0502020204030204" pitchFamily="34" charset="0"/>
                <a:cs typeface="Times New Roman" panose="02020603050405020304" pitchFamily="18" charset="0"/>
              </a:rPr>
              <a:t> </a:t>
            </a:r>
            <a:endParaRPr lang="el-GR" sz="2800" dirty="0">
              <a:effectLst/>
              <a:latin typeface="Constantia" panose="02030602050306030303" pitchFamily="18" charset="0"/>
              <a:ea typeface="Calibri" panose="020F0502020204030204" pitchFamily="34" charset="0"/>
              <a:cs typeface="Times New Roman" panose="02020603050405020304" pitchFamily="18" charset="0"/>
            </a:endParaRPr>
          </a:p>
          <a:p>
            <a:pPr>
              <a:lnSpc>
                <a:spcPct val="115000"/>
              </a:lnSpc>
              <a:spcAft>
                <a:spcPts val="1000"/>
              </a:spcAft>
            </a:pPr>
            <a:r>
              <a:rPr lang="el-GR" sz="2800" b="1" dirty="0">
                <a:effectLst/>
                <a:latin typeface="Constantia" panose="02030602050306030303" pitchFamily="18" charset="0"/>
                <a:ea typeface="Calibri" panose="020F0502020204030204" pitchFamily="34" charset="0"/>
                <a:cs typeface="Times New Roman" panose="02020603050405020304" pitchFamily="18" charset="0"/>
              </a:rPr>
              <a:t> </a:t>
            </a:r>
            <a:endParaRPr lang="el-GR" sz="2800" dirty="0">
              <a:effectLst/>
              <a:latin typeface="Constantia" panose="02030602050306030303" pitchFamily="18" charset="0"/>
              <a:ea typeface="Calibri" panose="020F0502020204030204" pitchFamily="34" charset="0"/>
              <a:cs typeface="Times New Roman" panose="02020603050405020304" pitchFamily="18" charset="0"/>
            </a:endParaRPr>
          </a:p>
        </p:txBody>
      </p:sp>
      <p:pic>
        <p:nvPicPr>
          <p:cNvPr id="3" name="Αρχαία Ελληνική Λύρα Μιχάλης Καραβασίλης (Απολλώνιος) InspireYourLife FORUM  ΕΝΑΤΗ">
            <a:hlinkClick r:id="" action="ppaction://media"/>
            <a:extLst>
              <a:ext uri="{FF2B5EF4-FFF2-40B4-BE49-F238E27FC236}">
                <a16:creationId xmlns:a16="http://schemas.microsoft.com/office/drawing/2014/main" id="{DF764222-1648-6494-FCA3-14D41D077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919204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fade">
                                      <p:cBhvr>
                                        <p:cTn id="27" dur="500"/>
                                        <p:tgtEl>
                                          <p:spTgt spid="7">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8" end="8"/>
                                            </p:txEl>
                                          </p:spTgt>
                                        </p:tgtEl>
                                        <p:attrNameLst>
                                          <p:attrName>style.visibility</p:attrName>
                                        </p:attrNameLst>
                                      </p:cBhvr>
                                      <p:to>
                                        <p:strVal val="visible"/>
                                      </p:to>
                                    </p:set>
                                    <p:animEffect transition="in" filter="fade">
                                      <p:cBhvr>
                                        <p:cTn id="30" dur="500"/>
                                        <p:tgtEl>
                                          <p:spTgt spid="7">
                                            <p:txEl>
                                              <p:pRg st="8" end="8"/>
                                            </p:txEl>
                                          </p:spTgt>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9D4FC0-3E18-FDE2-E180-D2E54C5D01DC}"/>
              </a:ext>
            </a:extLst>
          </p:cNvPr>
          <p:cNvSpPr txBox="1">
            <a:spLocks noGrp="1"/>
          </p:cNvSpPr>
          <p:nvPr>
            <p:ph type="title" idx="4294967295"/>
          </p:nvPr>
        </p:nvSpPr>
        <p:spPr>
          <a:xfrm>
            <a:off x="1597598" y="74655"/>
            <a:ext cx="10408136" cy="1569660"/>
          </a:xfrm>
        </p:spPr>
        <p:txBody>
          <a:bodyPr wrap="square">
            <a:spAutoFit/>
          </a:bodyPr>
          <a:lstStyle/>
          <a:p>
            <a:pPr lvl="0" algn="ctr"/>
            <a:r>
              <a:rPr lang="el-GR" sz="2400" dirty="0">
                <a:latin typeface="Constantia" panose="02030602050306030303" pitchFamily="18" charset="0"/>
              </a:rPr>
              <a:t>Το πρώτο χρονολογικά έργο του Ομήρου είναι η </a:t>
            </a:r>
            <a:r>
              <a:rPr lang="el-GR" sz="2400" dirty="0" err="1">
                <a:latin typeface="Constantia" panose="02030602050306030303" pitchFamily="18" charset="0"/>
              </a:rPr>
              <a:t>Ιλιάδα</a:t>
            </a:r>
            <a:r>
              <a:rPr lang="el-GR" sz="2400" dirty="0">
                <a:latin typeface="Constantia" panose="02030602050306030303" pitchFamily="18" charset="0"/>
              </a:rPr>
              <a:t> η οποία αφηγείται τον δεκάχρονο τρωικό πόλεμο  που συντελέστηκε στην εποχή της άνθισης του Μυκηναϊκού  πολιτισμού.</a:t>
            </a:r>
            <a:br>
              <a:rPr lang="el-GR" sz="2400" dirty="0">
                <a:latin typeface="Constantia" panose="02030602050306030303" pitchFamily="18" charset="0"/>
              </a:rPr>
            </a:br>
            <a:endParaRPr lang="el-GR" sz="2400" dirty="0">
              <a:latin typeface="Constantia" panose="02030602050306030303" pitchFamily="18" charset="0"/>
            </a:endParaRPr>
          </a:p>
        </p:txBody>
      </p:sp>
      <p:sp>
        <p:nvSpPr>
          <p:cNvPr id="3" name="Υπότιτλος 2">
            <a:extLst>
              <a:ext uri="{FF2B5EF4-FFF2-40B4-BE49-F238E27FC236}">
                <a16:creationId xmlns:a16="http://schemas.microsoft.com/office/drawing/2014/main" id="{5D62160E-5F01-C936-8322-CAB9A9D99132}"/>
              </a:ext>
            </a:extLst>
          </p:cNvPr>
          <p:cNvSpPr txBox="1">
            <a:spLocks noGrp="1"/>
          </p:cNvSpPr>
          <p:nvPr>
            <p:ph type="subTitle" idx="4294967295"/>
          </p:nvPr>
        </p:nvSpPr>
        <p:spPr>
          <a:xfrm>
            <a:off x="1383299" y="1178115"/>
            <a:ext cx="8915400" cy="5632311"/>
          </a:xfrm>
        </p:spPr>
        <p:txBody>
          <a:bodyPr anchor="ctr">
            <a:spAutoFit/>
          </a:bodyPr>
          <a:lstStyle/>
          <a:p>
            <a:pPr lvl="0"/>
            <a:r>
              <a:rPr lang="el-GR" sz="2000" dirty="0">
                <a:latin typeface="Constantia" panose="02030602050306030303" pitchFamily="18" charset="0"/>
              </a:rPr>
              <a:t>Τον Μυκηναϊκό πολιτισμό δημιούργησαν οι Αχαιοί το 1700 περίπου </a:t>
            </a:r>
            <a:r>
              <a:rPr lang="el-GR" sz="2000" dirty="0" err="1">
                <a:latin typeface="Constantia" panose="02030602050306030303" pitchFamily="18" charset="0"/>
              </a:rPr>
              <a:t>π.Χ</a:t>
            </a:r>
            <a:r>
              <a:rPr lang="el-GR" sz="2000" dirty="0">
                <a:latin typeface="Constantia" panose="02030602050306030303" pitchFamily="18" charset="0"/>
              </a:rPr>
              <a:t>,</a:t>
            </a:r>
          </a:p>
          <a:p>
            <a:pPr marL="0" lvl="0" indent="0">
              <a:buNone/>
            </a:pPr>
            <a:r>
              <a:rPr lang="el-GR" sz="2000" dirty="0">
                <a:latin typeface="Constantia" panose="02030602050306030303" pitchFamily="18" charset="0"/>
              </a:rPr>
              <a:t> εμπνευσμένοι από τον Μινωικό και Κυκλαδικό πολιτισμό. Ο πολιτισμός</a:t>
            </a:r>
          </a:p>
          <a:p>
            <a:pPr marL="0" lvl="0" indent="0">
              <a:buNone/>
            </a:pPr>
            <a:r>
              <a:rPr lang="el-GR" sz="2000" dirty="0">
                <a:latin typeface="Constantia" panose="02030602050306030303" pitchFamily="18" charset="0"/>
              </a:rPr>
              <a:t> πήρε το όνομά του από το μεγαλύτερο του κέντρο, τις Μυκήνες.  </a:t>
            </a:r>
          </a:p>
          <a:p>
            <a:pPr lvl="0" algn="ctr"/>
            <a:endParaRPr lang="el-GR" sz="2000" dirty="0">
              <a:latin typeface="Constantia" panose="02030602050306030303" pitchFamily="18" charset="0"/>
            </a:endParaRPr>
          </a:p>
          <a:p>
            <a:pPr lvl="0" algn="ctr"/>
            <a:endParaRPr lang="el-GR" sz="2000" dirty="0">
              <a:latin typeface="Constantia" panose="02030602050306030303" pitchFamily="18" charset="0"/>
            </a:endParaRPr>
          </a:p>
          <a:p>
            <a:pPr lvl="0" algn="ctr"/>
            <a:endParaRPr lang="el-GR" sz="2000" dirty="0">
              <a:latin typeface="Constantia" panose="02030602050306030303" pitchFamily="18" charset="0"/>
            </a:endParaRPr>
          </a:p>
          <a:p>
            <a:pPr lvl="0" algn="ctr"/>
            <a:endParaRPr lang="el-GR" sz="2000" dirty="0">
              <a:latin typeface="Constantia" panose="02030602050306030303" pitchFamily="18" charset="0"/>
            </a:endParaRPr>
          </a:p>
          <a:p>
            <a:pPr lvl="0"/>
            <a:endParaRPr lang="el-GR" sz="2000" dirty="0">
              <a:latin typeface="Constantia" panose="02030602050306030303" pitchFamily="18" charset="0"/>
            </a:endParaRPr>
          </a:p>
          <a:p>
            <a:pPr lvl="0"/>
            <a:endParaRPr lang="el-GR" sz="2000" dirty="0">
              <a:latin typeface="Constantia" panose="02030602050306030303" pitchFamily="18" charset="0"/>
            </a:endParaRPr>
          </a:p>
          <a:p>
            <a:pPr lvl="0"/>
            <a:endParaRPr lang="el-GR" sz="2000" dirty="0">
              <a:latin typeface="Constantia" panose="02030602050306030303" pitchFamily="18" charset="0"/>
            </a:endParaRPr>
          </a:p>
          <a:p>
            <a:pPr lvl="0"/>
            <a:r>
              <a:rPr lang="el-GR" sz="2000" dirty="0">
                <a:latin typeface="Constantia" panose="02030602050306030303" pitchFamily="18" charset="0"/>
              </a:rPr>
              <a:t>Οι Μυκηναίοι ήταν έμποροι. Μετέφεραν σε όλη τη</a:t>
            </a:r>
          </a:p>
          <a:p>
            <a:pPr marL="0" lvl="0" indent="0">
              <a:buNone/>
            </a:pPr>
            <a:r>
              <a:rPr lang="el-GR" sz="2000" dirty="0">
                <a:latin typeface="Constantia" panose="02030602050306030303" pitchFamily="18" charset="0"/>
              </a:rPr>
              <a:t> Μεσόγειο, αγγεία, λάδι, όπλα και κοσμήματα, έφερναν μεταλλεύματα</a:t>
            </a:r>
          </a:p>
          <a:p>
            <a:pPr marL="0" lvl="0" indent="0">
              <a:buNone/>
            </a:pPr>
            <a:r>
              <a:rPr lang="el-GR" sz="2000" dirty="0">
                <a:latin typeface="Constantia" panose="02030602050306030303" pitchFamily="18" charset="0"/>
              </a:rPr>
              <a:t> πολύτιμες πέτρες και ελεφαντόδοντο  </a:t>
            </a:r>
          </a:p>
        </p:txBody>
      </p:sp>
      <p:pic>
        <p:nvPicPr>
          <p:cNvPr id="1028" name="Picture 4" descr="4. Η καθημερινή ζωή των Μυκηναίων - Όλα για την τάξη μου | Ancient  civilizations, Ancient warfare, Mycenaean">
            <a:extLst>
              <a:ext uri="{FF2B5EF4-FFF2-40B4-BE49-F238E27FC236}">
                <a16:creationId xmlns:a16="http://schemas.microsoft.com/office/drawing/2014/main" id="{1B80075A-0D8B-374A-5508-B84EC5D60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581" y="2747775"/>
            <a:ext cx="3087408" cy="2261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2" descr="Εικόνα">
            <a:extLst>
              <a:ext uri="{FF2B5EF4-FFF2-40B4-BE49-F238E27FC236}">
                <a16:creationId xmlns:a16="http://schemas.microsoft.com/office/drawing/2014/main" id="{733A458E-206B-A7CB-0975-8526A83FF4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3270" y="1644315"/>
            <a:ext cx="2495662" cy="23589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Β5. Ο Μυκηναϊκός Κόσμος - Φιλολογική Ιστοσελίδα: Γυμνασίου">
            <a:extLst>
              <a:ext uri="{FF2B5EF4-FFF2-40B4-BE49-F238E27FC236}">
                <a16:creationId xmlns:a16="http://schemas.microsoft.com/office/drawing/2014/main" id="{7ACF98E7-6C34-BEDA-D100-9EAE0FB00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3270" y="4463628"/>
            <a:ext cx="2456273" cy="18864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500"/>
                                        <p:tgtEl>
                                          <p:spTgt spid="3">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30"/>
                                        </p:tgtEl>
                                        <p:attrNameLst>
                                          <p:attrName>style.visibility</p:attrName>
                                        </p:attrNameLst>
                                      </p:cBhvr>
                                      <p:to>
                                        <p:strVal val="visible"/>
                                      </p:to>
                                    </p:set>
                                    <p:animEffect transition="in" filter="fade">
                                      <p:cBhvr>
                                        <p:cTn id="4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EE89C-61E1-4A3F-2D80-FE792FDA53CF}"/>
              </a:ext>
            </a:extLst>
          </p:cNvPr>
          <p:cNvSpPr txBox="1">
            <a:spLocks noGrp="1"/>
          </p:cNvSpPr>
          <p:nvPr>
            <p:ph type="title" idx="4294967295"/>
          </p:nvPr>
        </p:nvSpPr>
        <p:spPr>
          <a:xfrm>
            <a:off x="1936867" y="655325"/>
            <a:ext cx="10396451" cy="1281112"/>
          </a:xfrm>
        </p:spPr>
        <p:txBody>
          <a:bodyPr>
            <a:normAutofit/>
          </a:bodyPr>
          <a:lstStyle/>
          <a:p>
            <a:pPr lvl="0"/>
            <a:r>
              <a:rPr lang="el-GR" sz="2400" dirty="0">
                <a:latin typeface="Constantia" panose="02030602050306030303" pitchFamily="18" charset="0"/>
              </a:rPr>
              <a:t>Η ΘΡΗΣΚΕΙΑ ΚΑΙ ΓΡΑΦΗ ΤΩΝ ΜΥΚΗΝΑΙΩΝ</a:t>
            </a:r>
          </a:p>
        </p:txBody>
      </p:sp>
      <p:sp>
        <p:nvSpPr>
          <p:cNvPr id="3" name="Θέση κειμένου 2">
            <a:extLst>
              <a:ext uri="{FF2B5EF4-FFF2-40B4-BE49-F238E27FC236}">
                <a16:creationId xmlns:a16="http://schemas.microsoft.com/office/drawing/2014/main" id="{CD31BA4D-C6A2-ED29-3A08-C01CD6A25C64}"/>
              </a:ext>
            </a:extLst>
          </p:cNvPr>
          <p:cNvSpPr txBox="1">
            <a:spLocks noGrp="1"/>
          </p:cNvSpPr>
          <p:nvPr>
            <p:ph type="body" idx="4294967295"/>
          </p:nvPr>
        </p:nvSpPr>
        <p:spPr>
          <a:xfrm>
            <a:off x="1728316" y="1659081"/>
            <a:ext cx="5487588" cy="3886200"/>
          </a:xfrm>
        </p:spPr>
        <p:txBody>
          <a:bodyPr>
            <a:normAutofit fontScale="92500" lnSpcReduction="20000"/>
          </a:bodyPr>
          <a:lstStyle/>
          <a:p>
            <a:pPr lvl="0">
              <a:lnSpc>
                <a:spcPct val="150000"/>
              </a:lnSpc>
            </a:pPr>
            <a:r>
              <a:rPr lang="el-GR" sz="2000" dirty="0">
                <a:latin typeface="Constantia" panose="02030602050306030303" pitchFamily="18" charset="0"/>
              </a:rPr>
              <a:t>Οι Μυκηναίοι λάτρευαν τη μεγάλη Θεά, η οποία ήταν η Θεά της βλάστησης, της άγριας φύσης και των ζώων. Λάτρευαν επίσης και τους περισσότερους Θεούς του Ολύμπου.</a:t>
            </a:r>
          </a:p>
          <a:p>
            <a:pPr lvl="0">
              <a:lnSpc>
                <a:spcPct val="150000"/>
              </a:lnSpc>
            </a:pPr>
            <a:endParaRPr lang="el-GR" sz="2000" dirty="0">
              <a:latin typeface="Constantia" panose="02030602050306030303" pitchFamily="18" charset="0"/>
            </a:endParaRPr>
          </a:p>
          <a:p>
            <a:pPr marL="0" lvl="0" indent="0">
              <a:lnSpc>
                <a:spcPct val="150000"/>
              </a:lnSpc>
              <a:buNone/>
            </a:pPr>
            <a:endParaRPr lang="el-GR" sz="2000" dirty="0">
              <a:latin typeface="Constantia" panose="02030602050306030303" pitchFamily="18" charset="0"/>
            </a:endParaRPr>
          </a:p>
          <a:p>
            <a:pPr lvl="0">
              <a:lnSpc>
                <a:spcPct val="150000"/>
              </a:lnSpc>
            </a:pPr>
            <a:r>
              <a:rPr lang="el-GR" sz="2000" dirty="0">
                <a:latin typeface="Constantia" panose="02030602050306030303" pitchFamily="18" charset="0"/>
              </a:rPr>
              <a:t>Οι Μυκηναίοι μιλούσαν ελληνικά και ανακάλυψαν την Γραμμική Β’, η οποία είναι η πρώτη ελληνική γραφή</a:t>
            </a:r>
            <a:r>
              <a:rPr lang="el-GR" dirty="0"/>
              <a:t>.</a:t>
            </a:r>
          </a:p>
        </p:txBody>
      </p:sp>
      <p:pic>
        <p:nvPicPr>
          <p:cNvPr id="5122" name="Picture 2" descr="ΙΣΤΟΡΙΑ Α΄ ΓΥΜΝΑΣΙΟΥ: Η ΜΥΚΗΝΑΪΚΗ ΘΡΗΣΚΕΙΑ ΚΑΙ ΤΕΧΝΗ">
            <a:extLst>
              <a:ext uri="{FF2B5EF4-FFF2-40B4-BE49-F238E27FC236}">
                <a16:creationId xmlns:a16="http://schemas.microsoft.com/office/drawing/2014/main" id="{997D460C-A37E-11A2-AA7E-DFDD70EEE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033" y="4486872"/>
            <a:ext cx="3852791" cy="17096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4" name="Picture 4" descr="κυκλαδικός μινωικός - μυκηναικός πολιτισμός | PPT">
            <a:extLst>
              <a:ext uri="{FF2B5EF4-FFF2-40B4-BE49-F238E27FC236}">
                <a16:creationId xmlns:a16="http://schemas.microsoft.com/office/drawing/2014/main" id="{88E3AA76-E952-5A4A-CAB0-9CF506017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545" t="-4546"/>
          <a:stretch/>
        </p:blipFill>
        <p:spPr bwMode="auto">
          <a:xfrm>
            <a:off x="8244629" y="1295881"/>
            <a:ext cx="1252708" cy="26832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DD73FB-9740-02E2-1068-7BDAA02A8D03}"/>
              </a:ext>
            </a:extLst>
          </p:cNvPr>
          <p:cNvSpPr>
            <a:spLocks noGrp="1"/>
          </p:cNvSpPr>
          <p:nvPr>
            <p:ph type="title"/>
          </p:nvPr>
        </p:nvSpPr>
        <p:spPr>
          <a:xfrm>
            <a:off x="1529543" y="149630"/>
            <a:ext cx="9975070" cy="548640"/>
          </a:xfrm>
        </p:spPr>
        <p:txBody>
          <a:bodyPr>
            <a:normAutofit/>
          </a:bodyPr>
          <a:lstStyle/>
          <a:p>
            <a:r>
              <a:rPr lang="el-GR" sz="2400" b="1" dirty="0">
                <a:latin typeface="Constantia" panose="02030602050306030303" pitchFamily="18" charset="0"/>
              </a:rPr>
              <a:t>ΜΥΚΗΝΕΣ: Το σπουδαιότερο κέντρο του </a:t>
            </a:r>
            <a:r>
              <a:rPr lang="el-GR" sz="2400" b="1" dirty="0" err="1">
                <a:latin typeface="Constantia" panose="02030602050306030303" pitchFamily="18" charset="0"/>
              </a:rPr>
              <a:t>Μυκηναικού</a:t>
            </a:r>
            <a:r>
              <a:rPr lang="el-GR" sz="2400" b="1" dirty="0">
                <a:latin typeface="Constantia" panose="02030602050306030303" pitchFamily="18" charset="0"/>
              </a:rPr>
              <a:t> πολιτισμού</a:t>
            </a:r>
          </a:p>
        </p:txBody>
      </p:sp>
      <p:pic>
        <p:nvPicPr>
          <p:cNvPr id="3" name="Θέση εικόνας 2">
            <a:extLst>
              <a:ext uri="{FF2B5EF4-FFF2-40B4-BE49-F238E27FC236}">
                <a16:creationId xmlns:a16="http://schemas.microsoft.com/office/drawing/2014/main" id="{3922CBB4-21C1-C94C-4A51-7C4D8A0B2A18}"/>
              </a:ext>
            </a:extLst>
          </p:cNvPr>
          <p:cNvPicPr>
            <a:picLocks noGrp="1" noChangeAspect="1"/>
          </p:cNvPicPr>
          <p:nvPr>
            <p:ph idx="1"/>
          </p:nvPr>
        </p:nvPicPr>
        <p:blipFill>
          <a:blip r:embed="rId3">
            <a:lum/>
            <a:alphaModFix/>
          </a:blip>
          <a:stretch>
            <a:fillRect/>
          </a:stretch>
        </p:blipFill>
        <p:spPr>
          <a:xfrm>
            <a:off x="8750130" y="4290262"/>
            <a:ext cx="1991775" cy="24181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2FA732BB-E3FC-0C04-5141-924499820374}"/>
              </a:ext>
            </a:extLst>
          </p:cNvPr>
          <p:cNvSpPr txBox="1"/>
          <p:nvPr/>
        </p:nvSpPr>
        <p:spPr>
          <a:xfrm>
            <a:off x="1296237" y="779407"/>
            <a:ext cx="8979773" cy="1679901"/>
          </a:xfrm>
          <a:prstGeom prst="rect">
            <a:avLst/>
          </a:prstGeom>
          <a:noFill/>
          <a:ln>
            <a:noFill/>
          </a:ln>
        </p:spPr>
        <p:txBody>
          <a:bodyPr vert="horz" wrap="none" lIns="81646" tIns="40823" rIns="81646" bIns="40823" anchorCtr="0" compatLnSpc="0"/>
          <a:lstStyle/>
          <a:p>
            <a:pPr hangingPunct="0">
              <a:lnSpc>
                <a:spcPct val="150000"/>
              </a:lnSpc>
            </a:pPr>
            <a:r>
              <a:rPr lang="en-US" dirty="0">
                <a:latin typeface="Constantia" panose="02030602050306030303" pitchFamily="18" charset="0"/>
                <a:ea typeface="Microsoft YaHei" pitchFamily="2"/>
                <a:cs typeface="Lucida Sans" pitchFamily="2"/>
              </a:rPr>
              <a:t>     </a:t>
            </a:r>
            <a:r>
              <a:rPr lang="el-GR" sz="2000" dirty="0">
                <a:latin typeface="Constantia" panose="02030602050306030303" pitchFamily="18" charset="0"/>
                <a:ea typeface="Microsoft YaHei" pitchFamily="2"/>
                <a:cs typeface="Lucida Sans" pitchFamily="2"/>
              </a:rPr>
              <a:t>Η ακρόπολη των Μυκηνών ήταν χτισμένη, πάνω σε έναν λόφο.</a:t>
            </a:r>
          </a:p>
          <a:p>
            <a:pPr hangingPunct="0">
              <a:lnSpc>
                <a:spcPct val="150000"/>
              </a:lnSpc>
            </a:pPr>
            <a:r>
              <a:rPr lang="el-GR" sz="2000" dirty="0">
                <a:latin typeface="Constantia" panose="02030602050306030303" pitchFamily="18" charset="0"/>
              </a:rPr>
              <a:t>Ήταν </a:t>
            </a:r>
            <a:r>
              <a:rPr lang="el-GR" sz="2000" dirty="0" err="1">
                <a:latin typeface="Constantia" panose="02030602050306030303" pitchFamily="18" charset="0"/>
              </a:rPr>
              <a:t>περιτριγυρισµένη</a:t>
            </a:r>
            <a:r>
              <a:rPr lang="el-GR" sz="2000" dirty="0">
                <a:latin typeface="Constantia" panose="02030602050306030303" pitchFamily="18" charset="0"/>
              </a:rPr>
              <a:t> από γερά τείχη.</a:t>
            </a:r>
          </a:p>
          <a:p>
            <a:pPr hangingPunct="0">
              <a:lnSpc>
                <a:spcPct val="150000"/>
              </a:lnSpc>
            </a:pPr>
            <a:r>
              <a:rPr lang="el-GR" sz="2000" dirty="0">
                <a:latin typeface="Constantia" panose="02030602050306030303" pitchFamily="18" charset="0"/>
              </a:rPr>
              <a:t> Ήταν τόσο µ</a:t>
            </a:r>
            <a:r>
              <a:rPr lang="el-GR" sz="2000" dirty="0" err="1">
                <a:latin typeface="Constantia" panose="02030602050306030303" pitchFamily="18" charset="0"/>
              </a:rPr>
              <a:t>εγάλες</a:t>
            </a:r>
            <a:r>
              <a:rPr lang="el-GR" sz="2000" dirty="0">
                <a:latin typeface="Constantia" panose="02030602050306030303" pitchFamily="18" charset="0"/>
              </a:rPr>
              <a:t> οι πέτρες αυτών των τειχών, που οι άνθρωποι πίστευαν ότι</a:t>
            </a:r>
          </a:p>
          <a:p>
            <a:pPr hangingPunct="0">
              <a:lnSpc>
                <a:spcPct val="150000"/>
              </a:lnSpc>
            </a:pPr>
            <a:r>
              <a:rPr lang="el-GR" sz="2000" dirty="0">
                <a:latin typeface="Constantia" panose="02030602050306030303" pitchFamily="18" charset="0"/>
              </a:rPr>
              <a:t> θα τα έφτιαξαν </a:t>
            </a:r>
            <a:r>
              <a:rPr lang="el-GR" sz="2000" dirty="0" err="1">
                <a:latin typeface="Constantia" panose="02030602050306030303" pitchFamily="18" charset="0"/>
              </a:rPr>
              <a:t>Κύκλωπες.Γι</a:t>
            </a:r>
            <a:r>
              <a:rPr lang="el-GR" sz="2000" dirty="0">
                <a:latin typeface="Constantia" panose="02030602050306030303" pitchFamily="18" charset="0"/>
              </a:rPr>
              <a:t>’ αυτό τα λένε µ</a:t>
            </a:r>
            <a:r>
              <a:rPr lang="el-GR" sz="2000" dirty="0" err="1">
                <a:latin typeface="Constantia" panose="02030602050306030303" pitchFamily="18" charset="0"/>
              </a:rPr>
              <a:t>έχρι</a:t>
            </a:r>
            <a:r>
              <a:rPr lang="el-GR" sz="2000" dirty="0">
                <a:latin typeface="Constantia" panose="02030602050306030303" pitchFamily="18" charset="0"/>
              </a:rPr>
              <a:t> </a:t>
            </a:r>
            <a:r>
              <a:rPr lang="el-GR" sz="2000" dirty="0" err="1">
                <a:latin typeface="Constantia" panose="02030602050306030303" pitchFamily="18" charset="0"/>
              </a:rPr>
              <a:t>σήµερα</a:t>
            </a:r>
            <a:r>
              <a:rPr lang="el-GR" sz="2000" dirty="0">
                <a:latin typeface="Constantia" panose="02030602050306030303" pitchFamily="18" charset="0"/>
              </a:rPr>
              <a:t> Κυκλώπεια  τείχη</a:t>
            </a:r>
            <a:r>
              <a:rPr lang="el-GR" sz="2000" dirty="0">
                <a:latin typeface="+mj-lt"/>
              </a:rPr>
              <a:t>.</a:t>
            </a:r>
          </a:p>
          <a:p>
            <a:pPr>
              <a:lnSpc>
                <a:spcPct val="150000"/>
              </a:lnSpc>
            </a:pPr>
            <a:r>
              <a:rPr lang="el-GR" u="sng" dirty="0">
                <a:solidFill>
                  <a:schemeClr val="tx1">
                    <a:lumMod val="85000"/>
                    <a:lumOff val="15000"/>
                  </a:schemeClr>
                </a:solidFill>
                <a:latin typeface="+mj-lt"/>
                <a:hlinkClick r:id="rId4" action="ppaction://hlinksldjump">
                  <a:extLst>
                    <a:ext uri="{A12FA001-AC4F-418D-AE19-62706E023703}">
                      <ahyp:hlinkClr xmlns:ahyp="http://schemas.microsoft.com/office/drawing/2018/hyperlinkcolor" val="tx"/>
                    </a:ext>
                  </a:extLst>
                </a:hlinkClick>
              </a:rPr>
              <a:t> </a:t>
            </a:r>
            <a:r>
              <a:rPr lang="el-GR" sz="1400" b="1" u="sng" dirty="0">
                <a:solidFill>
                  <a:schemeClr val="tx1">
                    <a:lumMod val="85000"/>
                    <a:lumOff val="15000"/>
                  </a:schemeClr>
                </a:solidFill>
                <a:latin typeface="Constantia" panose="02030602050306030303" pitchFamily="18" charset="0"/>
                <a:hlinkClick r:id="rId4" action="ppaction://hlinksldjump">
                  <a:extLst>
                    <a:ext uri="{A12FA001-AC4F-418D-AE19-62706E023703}">
                      <ahyp:hlinkClr xmlns:ahyp="http://schemas.microsoft.com/office/drawing/2018/hyperlinkcolor" val="tx"/>
                    </a:ext>
                  </a:extLst>
                </a:hlinkClick>
              </a:rPr>
              <a:t>Τι λένε οι µ</a:t>
            </a:r>
            <a:r>
              <a:rPr lang="el-GR" sz="1400" b="1" u="sng" dirty="0" err="1">
                <a:solidFill>
                  <a:schemeClr val="tx1">
                    <a:lumMod val="85000"/>
                    <a:lumOff val="15000"/>
                  </a:schemeClr>
                </a:solidFill>
                <a:latin typeface="Constantia" panose="02030602050306030303" pitchFamily="18" charset="0"/>
                <a:hlinkClick r:id="rId4" action="ppaction://hlinksldjump">
                  <a:extLst>
                    <a:ext uri="{A12FA001-AC4F-418D-AE19-62706E023703}">
                      <ahyp:hlinkClr xmlns:ahyp="http://schemas.microsoft.com/office/drawing/2018/hyperlinkcolor" val="tx"/>
                    </a:ext>
                  </a:extLst>
                </a:hlinkClick>
              </a:rPr>
              <a:t>ύθοι</a:t>
            </a:r>
            <a:r>
              <a:rPr lang="el-GR" sz="1400" b="1" u="sng" dirty="0">
                <a:solidFill>
                  <a:schemeClr val="tx1">
                    <a:lumMod val="85000"/>
                    <a:lumOff val="15000"/>
                  </a:schemeClr>
                </a:solidFill>
                <a:latin typeface="Constantia" panose="02030602050306030303" pitchFamily="18" charset="0"/>
                <a:hlinkClick r:id="rId4" action="ppaction://hlinksldjump">
                  <a:extLst>
                    <a:ext uri="{A12FA001-AC4F-418D-AE19-62706E023703}">
                      <ahyp:hlinkClr xmlns:ahyp="http://schemas.microsoft.com/office/drawing/2018/hyperlinkcolor" val="tx"/>
                    </a:ext>
                  </a:extLst>
                </a:hlinkClick>
              </a:rPr>
              <a:t> για τις Μυκήνες</a:t>
            </a:r>
            <a:r>
              <a:rPr lang="el-GR" sz="1400" u="sng" dirty="0">
                <a:solidFill>
                  <a:schemeClr val="tx1">
                    <a:lumMod val="85000"/>
                    <a:lumOff val="15000"/>
                  </a:schemeClr>
                </a:solidFill>
                <a:latin typeface="Constantia" panose="02030602050306030303" pitchFamily="18" charset="0"/>
              </a:rPr>
              <a:t>: Ο</a:t>
            </a:r>
            <a:r>
              <a:rPr lang="el-GR" sz="1400" dirty="0">
                <a:latin typeface="Constantia" panose="02030602050306030303" pitchFamily="18" charset="0"/>
              </a:rPr>
              <a:t> µ</a:t>
            </a:r>
            <a:r>
              <a:rPr lang="el-GR" sz="1400" dirty="0" err="1">
                <a:latin typeface="Constantia" panose="02030602050306030303" pitchFamily="18" charset="0"/>
              </a:rPr>
              <a:t>υθικός</a:t>
            </a:r>
            <a:r>
              <a:rPr lang="el-GR" sz="1400" dirty="0">
                <a:latin typeface="Constantia" panose="02030602050306030303" pitchFamily="18" charset="0"/>
              </a:rPr>
              <a:t> </a:t>
            </a:r>
            <a:r>
              <a:rPr lang="el-GR" sz="1400" dirty="0" err="1">
                <a:latin typeface="Constantia" panose="02030602050306030303" pitchFamily="18" charset="0"/>
              </a:rPr>
              <a:t>Περσέας</a:t>
            </a:r>
            <a:r>
              <a:rPr lang="el-GR" sz="1400" dirty="0">
                <a:latin typeface="Constantia" panose="02030602050306030303" pitchFamily="18" charset="0"/>
              </a:rPr>
              <a:t> έψαχνε µ</a:t>
            </a:r>
            <a:r>
              <a:rPr lang="el-GR" sz="1400" dirty="0" err="1">
                <a:latin typeface="Constantia" panose="02030602050306030303" pitchFamily="18" charset="0"/>
              </a:rPr>
              <a:t>έρος</a:t>
            </a:r>
            <a:r>
              <a:rPr lang="el-GR" sz="1400" dirty="0">
                <a:latin typeface="Constantia" panose="02030602050306030303" pitchFamily="18" charset="0"/>
              </a:rPr>
              <a:t> </a:t>
            </a:r>
          </a:p>
          <a:p>
            <a:pPr>
              <a:lnSpc>
                <a:spcPct val="150000"/>
              </a:lnSpc>
            </a:pPr>
            <a:r>
              <a:rPr lang="el-GR" sz="1400" dirty="0">
                <a:latin typeface="Constantia" panose="02030602050306030303" pitchFamily="18" charset="0"/>
              </a:rPr>
              <a:t>να εγκατασταθεί. Όταν έφτασε στο Άργος του άρεσε το µ</a:t>
            </a:r>
            <a:r>
              <a:rPr lang="el-GR" sz="1400" dirty="0" err="1">
                <a:latin typeface="Constantia" panose="02030602050306030303" pitchFamily="18" charset="0"/>
              </a:rPr>
              <a:t>έρος</a:t>
            </a:r>
            <a:endParaRPr lang="el-GR" sz="1400" dirty="0">
              <a:latin typeface="Constantia" panose="02030602050306030303" pitchFamily="18" charset="0"/>
            </a:endParaRPr>
          </a:p>
          <a:p>
            <a:pPr>
              <a:lnSpc>
                <a:spcPct val="150000"/>
              </a:lnSpc>
            </a:pPr>
            <a:r>
              <a:rPr lang="el-GR" sz="1400" dirty="0">
                <a:latin typeface="Constantia" panose="02030602050306030303" pitchFamily="18" charset="0"/>
              </a:rPr>
              <a:t>κι αποφάσισε να εγκατασταθεί εκεί. Άρχισε λοιπόν να κτίζει τις Μυκήνες.</a:t>
            </a:r>
          </a:p>
          <a:p>
            <a:pPr>
              <a:lnSpc>
                <a:spcPct val="150000"/>
              </a:lnSpc>
            </a:pPr>
            <a:r>
              <a:rPr lang="el-GR" sz="1400" dirty="0">
                <a:latin typeface="Constantia" panose="02030602050306030303" pitchFamily="18" charset="0"/>
              </a:rPr>
              <a:t> Κάλεσε και τους Κύκλωπες που έφτιαξαν τα τείχη. Παντρεύτηκε την </a:t>
            </a:r>
            <a:r>
              <a:rPr lang="el-GR" sz="1400" dirty="0" err="1">
                <a:latin typeface="Constantia" panose="02030602050306030303" pitchFamily="18" charset="0"/>
              </a:rPr>
              <a:t>Ανδροµέδα</a:t>
            </a:r>
            <a:r>
              <a:rPr lang="el-GR" sz="1400" dirty="0">
                <a:latin typeface="Constantia" panose="02030602050306030303" pitchFamily="18" charset="0"/>
              </a:rPr>
              <a:t> </a:t>
            </a:r>
          </a:p>
          <a:p>
            <a:pPr>
              <a:lnSpc>
                <a:spcPct val="150000"/>
              </a:lnSpc>
            </a:pPr>
            <a:r>
              <a:rPr lang="el-GR" sz="1400" dirty="0">
                <a:latin typeface="Constantia" panose="02030602050306030303" pitchFamily="18" charset="0"/>
              </a:rPr>
              <a:t>κι απόχτησε πολλά παιδιά κι εγγόνια. Το τελευταίο εγγόνι του ήταν ο Ευρυσθέας.</a:t>
            </a:r>
          </a:p>
          <a:p>
            <a:pPr>
              <a:lnSpc>
                <a:spcPct val="150000"/>
              </a:lnSpc>
            </a:pPr>
            <a:r>
              <a:rPr lang="el-GR" sz="1400" dirty="0">
                <a:latin typeface="Constantia" panose="02030602050306030303" pitchFamily="18" charset="0"/>
              </a:rPr>
              <a:t>Αργότερα, βασιλιάς των Μυκηνών έγινε </a:t>
            </a:r>
            <a:r>
              <a:rPr lang="el-GR" sz="1400" b="1" dirty="0">
                <a:latin typeface="Constantia" panose="02030602050306030303" pitchFamily="18" charset="0"/>
              </a:rPr>
              <a:t>ο Ατρέας </a:t>
            </a:r>
            <a:r>
              <a:rPr lang="el-GR" sz="1400" dirty="0">
                <a:latin typeface="Constantia" panose="02030602050306030303" pitchFamily="18" charset="0"/>
              </a:rPr>
              <a:t>και µ</a:t>
            </a:r>
            <a:r>
              <a:rPr lang="el-GR" sz="1400" dirty="0" err="1">
                <a:latin typeface="Constantia" panose="02030602050306030303" pitchFamily="18" charset="0"/>
              </a:rPr>
              <a:t>ετά</a:t>
            </a:r>
            <a:r>
              <a:rPr lang="el-GR" sz="1400" dirty="0">
                <a:latin typeface="Constantia" panose="02030602050306030303" pitchFamily="18" charset="0"/>
              </a:rPr>
              <a:t> ο γιος του, </a:t>
            </a:r>
            <a:r>
              <a:rPr lang="el-GR" sz="1400" b="1" dirty="0">
                <a:latin typeface="Constantia" panose="02030602050306030303" pitchFamily="18" charset="0"/>
              </a:rPr>
              <a:t>ο </a:t>
            </a:r>
            <a:r>
              <a:rPr lang="el-GR" sz="1400" b="1" dirty="0" err="1">
                <a:latin typeface="Constantia" panose="02030602050306030303" pitchFamily="18" charset="0"/>
              </a:rPr>
              <a:t>Αγαµέµνονας</a:t>
            </a:r>
            <a:r>
              <a:rPr lang="el-GR" sz="1400" dirty="0">
                <a:latin typeface="Constantia" panose="02030602050306030303" pitchFamily="18" charset="0"/>
              </a:rPr>
              <a:t>,</a:t>
            </a:r>
          </a:p>
          <a:p>
            <a:pPr>
              <a:lnSpc>
                <a:spcPct val="150000"/>
              </a:lnSpc>
            </a:pPr>
            <a:r>
              <a:rPr lang="el-GR" sz="1400" dirty="0">
                <a:latin typeface="Constantia" panose="02030602050306030303" pitchFamily="18" charset="0"/>
              </a:rPr>
              <a:t> που </a:t>
            </a:r>
            <a:r>
              <a:rPr lang="el-GR" sz="1400" dirty="0" err="1">
                <a:latin typeface="Constantia" panose="02030602050306030303" pitchFamily="18" charset="0"/>
              </a:rPr>
              <a:t>πολέµησε</a:t>
            </a:r>
            <a:r>
              <a:rPr lang="el-GR" sz="1400" dirty="0">
                <a:latin typeface="Constantia" panose="02030602050306030303" pitchFamily="18" charset="0"/>
              </a:rPr>
              <a:t> στην Τροία</a:t>
            </a:r>
            <a:r>
              <a:rPr lang="el-GR" sz="1400" b="0" i="0" dirty="0">
                <a:solidFill>
                  <a:srgbClr val="000000"/>
                </a:solidFill>
                <a:effectLst/>
                <a:highlight>
                  <a:srgbClr val="F1E1E3"/>
                </a:highlight>
                <a:latin typeface="Constantia" panose="02030602050306030303" pitchFamily="18" charset="0"/>
              </a:rPr>
              <a:t>.</a:t>
            </a:r>
            <a:r>
              <a:rPr lang="el-GR" sz="1400" dirty="0">
                <a:latin typeface="Constantia" panose="02030602050306030303" pitchFamily="18" charset="0"/>
                <a:ea typeface="Microsoft YaHei" pitchFamily="2"/>
                <a:cs typeface="Lucida Sans" pitchFamily="2"/>
              </a:rPr>
              <a:t> </a:t>
            </a:r>
          </a:p>
          <a:p>
            <a:pPr>
              <a:lnSpc>
                <a:spcPct val="150000"/>
              </a:lnSpc>
            </a:pPr>
            <a:endParaRPr lang="el-GR" sz="1400" dirty="0">
              <a:latin typeface="Constantia" panose="02030602050306030303" pitchFamily="18" charset="0"/>
              <a:ea typeface="Microsoft YaHei" pitchFamily="2"/>
              <a:cs typeface="Lucida Sans" pitchFamily="2"/>
            </a:endParaRPr>
          </a:p>
          <a:p>
            <a:pPr hangingPunct="0">
              <a:lnSpc>
                <a:spcPct val="150000"/>
              </a:lnSpc>
            </a:pPr>
            <a:r>
              <a:rPr lang="el-GR" sz="2000" dirty="0">
                <a:latin typeface="Constantia" panose="02030602050306030303" pitchFamily="18" charset="0"/>
                <a:ea typeface="Microsoft YaHei" pitchFamily="2"/>
                <a:cs typeface="Lucida Sans" pitchFamily="2"/>
              </a:rPr>
              <a:t>Την πύλη του τείχους τους στολίζουν 2 πέτρινα λιοντάρια.</a:t>
            </a:r>
          </a:p>
          <a:p>
            <a:pPr hangingPunct="0">
              <a:lnSpc>
                <a:spcPct val="150000"/>
              </a:lnSpc>
            </a:pPr>
            <a:r>
              <a:rPr lang="el-GR" sz="2000" dirty="0">
                <a:latin typeface="Constantia" panose="02030602050306030303" pitchFamily="18" charset="0"/>
                <a:ea typeface="Microsoft YaHei" pitchFamily="2"/>
                <a:cs typeface="Lucida Sans" pitchFamily="2"/>
              </a:rPr>
              <a:t>Αυτή είναι η περίφημη </a:t>
            </a:r>
            <a:r>
              <a:rPr lang="el-GR" sz="2000" b="1" dirty="0">
                <a:latin typeface="Constantia" panose="02030602050306030303" pitchFamily="18" charset="0"/>
                <a:ea typeface="Microsoft YaHei" pitchFamily="2"/>
                <a:cs typeface="Lucida Sans" pitchFamily="2"/>
              </a:rPr>
              <a:t>Πύλη των λεόν</a:t>
            </a:r>
            <a:r>
              <a:rPr lang="el-GR" b="1" dirty="0">
                <a:latin typeface="Constantia" panose="02030602050306030303" pitchFamily="18" charset="0"/>
                <a:ea typeface="Microsoft YaHei" pitchFamily="2"/>
                <a:cs typeface="Lucida Sans" pitchFamily="2"/>
              </a:rPr>
              <a:t>των. </a:t>
            </a:r>
          </a:p>
          <a:p>
            <a:br>
              <a:rPr lang="el-GR" b="1" dirty="0">
                <a:latin typeface="+mj-lt"/>
              </a:rPr>
            </a:br>
            <a:r>
              <a:rPr lang="el-GR" sz="1400" dirty="0">
                <a:latin typeface="+mj-lt"/>
              </a:rPr>
              <a:t>                                                                       </a:t>
            </a:r>
            <a:endParaRPr lang="el-GR" dirty="0">
              <a:latin typeface="+mj-lt"/>
            </a:endParaRPr>
          </a:p>
          <a:p>
            <a:pPr hangingPunct="0"/>
            <a:endParaRPr lang="el-GR" dirty="0">
              <a:latin typeface="+mj-lt"/>
            </a:endParaRPr>
          </a:p>
          <a:p>
            <a:pPr hangingPunct="0"/>
            <a:endParaRPr lang="el-GR" dirty="0">
              <a:latin typeface="+mj-lt"/>
            </a:endParaRPr>
          </a:p>
          <a:p>
            <a:pPr hangingPunct="0"/>
            <a:endParaRPr lang="el-GR" dirty="0">
              <a:latin typeface="+mj-lt"/>
            </a:endParaRPr>
          </a:p>
          <a:p>
            <a:pPr hangingPunct="0"/>
            <a:endParaRPr lang="el-GR" dirty="0"/>
          </a:p>
        </p:txBody>
      </p:sp>
      <p:pic>
        <p:nvPicPr>
          <p:cNvPr id="2050" name="Picture 2" descr="ΜΥΚΗΝΑΙΟΙ, οι ιππότες του χαλκού - ΤΟ ΒΗΜΑ">
            <a:extLst>
              <a:ext uri="{FF2B5EF4-FFF2-40B4-BE49-F238E27FC236}">
                <a16:creationId xmlns:a16="http://schemas.microsoft.com/office/drawing/2014/main" id="{C86AEB9C-164E-53BB-C456-A75E8C4BD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6549" y="698315"/>
            <a:ext cx="2355140" cy="13930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ΚΕΦΑΛΑΙΟ B: 6. ΜYΚΗΝΑΪΚΗ ΘΡΗΣΚΕIΑ ΚΑI ΤΕΧΝΗ">
            <a:extLst>
              <a:ext uri="{FF2B5EF4-FFF2-40B4-BE49-F238E27FC236}">
                <a16:creationId xmlns:a16="http://schemas.microsoft.com/office/drawing/2014/main" id="{C0F21161-0980-1964-8FDE-649E0756E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3456" y="2381459"/>
            <a:ext cx="2396898" cy="15408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3" end="13"/>
                                            </p:txEl>
                                          </p:spTgt>
                                        </p:tgtEl>
                                        <p:attrNameLst>
                                          <p:attrName>style.visibility</p:attrName>
                                        </p:attrNameLst>
                                      </p:cBhvr>
                                      <p:to>
                                        <p:strVal val="visible"/>
                                      </p:to>
                                    </p:set>
                                    <p:animEffect transition="in" filter="fade">
                                      <p:cBhvr>
                                        <p:cTn id="50" dur="500"/>
                                        <p:tgtEl>
                                          <p:spTgt spid="4">
                                            <p:txEl>
                                              <p:pRg st="13" end="13"/>
                                            </p:txEl>
                                          </p:spTgt>
                                        </p:tgtEl>
                                      </p:cBhvr>
                                    </p:animEffect>
                                  </p:childTnLst>
                                </p:cTn>
                              </p:par>
                              <p:par>
                                <p:cTn id="51" presetID="1" presetClass="entr" presetSubtype="0" fill="hold" nodeType="withEffect">
                                  <p:stCondLst>
                                    <p:cond delay="0"/>
                                  </p:stCondLst>
                                  <p:childTnLst>
                                    <p:set>
                                      <p:cBhvr>
                                        <p:cTn id="52"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CE8657-0877-B129-03E6-7E94C06CBEF5}"/>
              </a:ext>
            </a:extLst>
          </p:cNvPr>
          <p:cNvSpPr>
            <a:spLocks noGrp="1"/>
          </p:cNvSpPr>
          <p:nvPr>
            <p:ph type="title"/>
          </p:nvPr>
        </p:nvSpPr>
        <p:spPr>
          <a:xfrm>
            <a:off x="1256043" y="250534"/>
            <a:ext cx="10830661" cy="1182138"/>
          </a:xfrm>
        </p:spPr>
        <p:txBody>
          <a:bodyPr>
            <a:normAutofit fontScale="90000"/>
          </a:bodyPr>
          <a:lstStyle/>
          <a:p>
            <a:pPr algn="l"/>
            <a:r>
              <a:rPr lang="el-GR" b="1" dirty="0"/>
              <a:t>                  </a:t>
            </a:r>
            <a:r>
              <a:rPr lang="el-GR" b="1" dirty="0">
                <a:latin typeface="Constantia" panose="02030602050306030303" pitchFamily="18" charset="0"/>
              </a:rPr>
              <a:t>ΕΡΡΙΚΟΣ ΣΛΗΜΑΝ</a:t>
            </a:r>
            <a:r>
              <a:rPr lang="el-GR" sz="3600" dirty="0">
                <a:latin typeface="Constantia" panose="02030602050306030303" pitchFamily="18" charset="0"/>
              </a:rPr>
              <a:t> </a:t>
            </a:r>
            <a:br>
              <a:rPr lang="el-GR" sz="3600" dirty="0">
                <a:latin typeface="Constantia" panose="02030602050306030303" pitchFamily="18" charset="0"/>
              </a:rPr>
            </a:br>
            <a:r>
              <a:rPr lang="el-GR" sz="3600" dirty="0">
                <a:latin typeface="Constantia" panose="02030602050306030303" pitchFamily="18" charset="0"/>
              </a:rPr>
              <a:t>          </a:t>
            </a:r>
            <a:r>
              <a:rPr lang="el-GR" sz="2700" dirty="0">
                <a:latin typeface="Constantia" panose="02030602050306030303" pitchFamily="18" charset="0"/>
              </a:rPr>
              <a:t>Ο ερασιτέχνης αρχαιολόγος που ανακάλυψε την Τροία</a:t>
            </a:r>
            <a:br>
              <a:rPr lang="el-GR" sz="2700" dirty="0">
                <a:latin typeface="Constantia" panose="02030602050306030303" pitchFamily="18" charset="0"/>
              </a:rPr>
            </a:br>
            <a:r>
              <a:rPr lang="el-GR" sz="2700" dirty="0">
                <a:latin typeface="Constantia" panose="02030602050306030303" pitchFamily="18" charset="0"/>
              </a:rPr>
              <a:t>Ο άνθρωπος που επιβεβαίωσε τον Όμηρο και τα έπη του</a:t>
            </a:r>
            <a:r>
              <a:rPr lang="el-GR" sz="2700" b="0" i="0" dirty="0">
                <a:solidFill>
                  <a:srgbClr val="2E2E2E"/>
                </a:solidFill>
                <a:effectLst/>
                <a:highlight>
                  <a:srgbClr val="FFFFFF"/>
                </a:highlight>
                <a:latin typeface="Constantia" panose="02030602050306030303" pitchFamily="18" charset="0"/>
              </a:rPr>
              <a:t>.</a:t>
            </a:r>
            <a:br>
              <a:rPr lang="el-GR" sz="2700" b="0" i="0" dirty="0">
                <a:solidFill>
                  <a:srgbClr val="2E2E2E"/>
                </a:solidFill>
                <a:effectLst/>
                <a:highlight>
                  <a:srgbClr val="FFFFFF"/>
                </a:highlight>
                <a:latin typeface="Constantia" panose="02030602050306030303" pitchFamily="18" charset="0"/>
              </a:rPr>
            </a:br>
            <a:br>
              <a:rPr lang="el-GR" sz="2700" dirty="0">
                <a:latin typeface="Constantia" panose="02030602050306030303" pitchFamily="18" charset="0"/>
              </a:rPr>
            </a:br>
            <a:endParaRPr lang="el-GR" sz="2700" dirty="0">
              <a:latin typeface="Constantia" panose="02030602050306030303" pitchFamily="18" charset="0"/>
            </a:endParaRPr>
          </a:p>
        </p:txBody>
      </p:sp>
      <p:sp>
        <p:nvSpPr>
          <p:cNvPr id="3" name="Θέση περιεχομένου 2">
            <a:extLst>
              <a:ext uri="{FF2B5EF4-FFF2-40B4-BE49-F238E27FC236}">
                <a16:creationId xmlns:a16="http://schemas.microsoft.com/office/drawing/2014/main" id="{346C549C-3A5B-1C49-2103-BF6E039C7036}"/>
              </a:ext>
            </a:extLst>
          </p:cNvPr>
          <p:cNvSpPr>
            <a:spLocks noGrp="1"/>
          </p:cNvSpPr>
          <p:nvPr>
            <p:ph idx="1"/>
          </p:nvPr>
        </p:nvSpPr>
        <p:spPr>
          <a:xfrm>
            <a:off x="512466" y="1859844"/>
            <a:ext cx="8978522" cy="4989681"/>
          </a:xfrm>
        </p:spPr>
        <p:txBody>
          <a:bodyPr>
            <a:noAutofit/>
          </a:bodyPr>
          <a:lstStyle/>
          <a:p>
            <a:pPr algn="ctr">
              <a:lnSpc>
                <a:spcPct val="160000"/>
              </a:lnSpc>
            </a:pPr>
            <a:r>
              <a:rPr lang="el-GR" sz="2000" dirty="0">
                <a:latin typeface="Constantia" panose="02030602050306030303" pitchFamily="18" charset="0"/>
              </a:rPr>
              <a:t>O </a:t>
            </a:r>
            <a:r>
              <a:rPr lang="el-GR" sz="2000" dirty="0" err="1">
                <a:latin typeface="Constantia" panose="02030602050306030303" pitchFamily="18" charset="0"/>
              </a:rPr>
              <a:t>Eρρίκος</a:t>
            </a:r>
            <a:r>
              <a:rPr lang="el-GR" sz="2000" dirty="0">
                <a:latin typeface="Constantia" panose="02030602050306030303" pitchFamily="18" charset="0"/>
              </a:rPr>
              <a:t> </a:t>
            </a:r>
            <a:r>
              <a:rPr lang="el-GR" sz="2000" dirty="0" err="1">
                <a:latin typeface="Constantia" panose="02030602050306030303" pitchFamily="18" charset="0"/>
              </a:rPr>
              <a:t>Σλήμαν</a:t>
            </a:r>
            <a:r>
              <a:rPr lang="el-GR" sz="2000" dirty="0">
                <a:latin typeface="Constantia" panose="02030602050306030303" pitchFamily="18" charset="0"/>
              </a:rPr>
              <a:t> (1822 – 1890), γιός ευαγγελιστή πάστορα, αναγκάστηκε να εργαστεί από μικρή ηλικία για να επιβιώσει. Ιδιαίτερα ικανός στις διεθνείς εμπορικές επιχειρήσεις κατάφερε να δημιουργήσει μεγάλη περιουσία. </a:t>
            </a:r>
          </a:p>
          <a:p>
            <a:pPr algn="ctr">
              <a:lnSpc>
                <a:spcPct val="160000"/>
              </a:lnSpc>
            </a:pPr>
            <a:r>
              <a:rPr lang="el-GR" sz="2000" dirty="0">
                <a:latin typeface="Constantia" panose="02030602050306030303" pitchFamily="18" charset="0"/>
              </a:rPr>
              <a:t>Σε ηλικία 41 χρονών </a:t>
            </a:r>
            <a:r>
              <a:rPr lang="el-GR" sz="2000" dirty="0" err="1">
                <a:latin typeface="Constantia" panose="02030602050306030303" pitchFamily="18" charset="0"/>
              </a:rPr>
              <a:t>καφιερώθηκε</a:t>
            </a:r>
            <a:r>
              <a:rPr lang="el-GR" sz="2000" dirty="0">
                <a:latin typeface="Constantia" panose="02030602050306030303" pitchFamily="18" charset="0"/>
              </a:rPr>
              <a:t> στην αρχαιολογία. Το 1868 επισκέφτηκε για πρώτη φορά την Ελλάδα. </a:t>
            </a:r>
            <a:r>
              <a:rPr lang="el-GR" sz="2000" dirty="0" err="1">
                <a:latin typeface="Constantia" panose="02030602050306030303" pitchFamily="18" charset="0"/>
              </a:rPr>
              <a:t>Tον</a:t>
            </a:r>
            <a:r>
              <a:rPr lang="el-GR" sz="2000" dirty="0">
                <a:latin typeface="Constantia" panose="02030602050306030303" pitchFamily="18" charset="0"/>
              </a:rPr>
              <a:t> επόμενο χρόνο παντρεύτηκε την </a:t>
            </a:r>
            <a:r>
              <a:rPr lang="el-GR" sz="2000" dirty="0" err="1">
                <a:latin typeface="Constantia" panose="02030602050306030303" pitchFamily="18" charset="0"/>
              </a:rPr>
              <a:t>αθηναία</a:t>
            </a:r>
            <a:r>
              <a:rPr lang="el-GR" sz="2000" dirty="0">
                <a:latin typeface="Constantia" panose="02030602050306030303" pitchFamily="18" charset="0"/>
              </a:rPr>
              <a:t> Σοφία </a:t>
            </a:r>
            <a:r>
              <a:rPr lang="el-GR" sz="2000" dirty="0" err="1">
                <a:latin typeface="Constantia" panose="02030602050306030303" pitchFamily="18" charset="0"/>
              </a:rPr>
              <a:t>Eγκαστρωμένου</a:t>
            </a:r>
            <a:r>
              <a:rPr lang="el-GR" sz="2000" dirty="0">
                <a:latin typeface="Constantia" panose="02030602050306030303" pitchFamily="18" charset="0"/>
              </a:rPr>
              <a:t> (</a:t>
            </a:r>
            <a:r>
              <a:rPr lang="el-GR" sz="2000" dirty="0" err="1">
                <a:latin typeface="Constantia" panose="02030602050306030303" pitchFamily="18" charset="0"/>
              </a:rPr>
              <a:t>Kαστριώτη</a:t>
            </a:r>
            <a:r>
              <a:rPr lang="el-GR" sz="2000" dirty="0">
                <a:latin typeface="Constantia" panose="02030602050306030303" pitchFamily="18" charset="0"/>
              </a:rPr>
              <a:t>), και το 1870 εγκαταστάθηκε στην </a:t>
            </a:r>
            <a:r>
              <a:rPr lang="el-GR" sz="2000" dirty="0" err="1">
                <a:latin typeface="Constantia" panose="02030602050306030303" pitchFamily="18" charset="0"/>
              </a:rPr>
              <a:t>Aθήνα</a:t>
            </a:r>
            <a:r>
              <a:rPr lang="el-GR" sz="2000" dirty="0">
                <a:latin typeface="Constantia" panose="02030602050306030303" pitchFamily="18" charset="0"/>
              </a:rPr>
              <a:t>.</a:t>
            </a:r>
          </a:p>
          <a:p>
            <a:pPr marL="0" indent="0" algn="ctr">
              <a:lnSpc>
                <a:spcPct val="170000"/>
              </a:lnSpc>
              <a:buNone/>
            </a:pPr>
            <a:r>
              <a:rPr lang="el-GR" sz="2000" dirty="0">
                <a:latin typeface="Constantia" panose="02030602050306030303" pitchFamily="18" charset="0"/>
              </a:rPr>
              <a:t>     Το </a:t>
            </a:r>
            <a:r>
              <a:rPr lang="el-GR" sz="2000" b="1" dirty="0" err="1">
                <a:latin typeface="Constantia" panose="02030602050306030303" pitchFamily="18" charset="0"/>
              </a:rPr>
              <a:t>Iλίου</a:t>
            </a:r>
            <a:r>
              <a:rPr lang="el-GR" sz="2000" b="1" dirty="0">
                <a:latin typeface="Constantia" panose="02030602050306030303" pitchFamily="18" charset="0"/>
              </a:rPr>
              <a:t> </a:t>
            </a:r>
            <a:r>
              <a:rPr lang="el-GR" sz="2000" b="1" dirty="0" err="1">
                <a:latin typeface="Constantia" panose="02030602050306030303" pitchFamily="18" charset="0"/>
              </a:rPr>
              <a:t>Mέλαθρον</a:t>
            </a:r>
            <a:r>
              <a:rPr lang="el-GR" sz="2000" b="1" dirty="0">
                <a:latin typeface="Constantia" panose="02030602050306030303" pitchFamily="18" charset="0"/>
              </a:rPr>
              <a:t> </a:t>
            </a:r>
            <a:r>
              <a:rPr lang="el-GR" sz="2000" dirty="0">
                <a:latin typeface="Constantia" panose="02030602050306030303" pitchFamily="18" charset="0"/>
              </a:rPr>
              <a:t>χτίστηκε το 1880 ως κατοικία του ζεύγους και των δύο   παιδιών του, του </a:t>
            </a:r>
            <a:r>
              <a:rPr lang="el-GR" sz="2000" dirty="0" err="1">
                <a:latin typeface="Constantia" panose="02030602050306030303" pitchFamily="18" charset="0"/>
              </a:rPr>
              <a:t>Aγαμέμνονα</a:t>
            </a:r>
            <a:r>
              <a:rPr lang="el-GR" sz="2000" dirty="0">
                <a:latin typeface="Constantia" panose="02030602050306030303" pitchFamily="18" charset="0"/>
              </a:rPr>
              <a:t> και της </a:t>
            </a:r>
            <a:r>
              <a:rPr lang="el-GR" sz="2000" dirty="0" err="1">
                <a:latin typeface="Constantia" panose="02030602050306030303" pitchFamily="18" charset="0"/>
              </a:rPr>
              <a:t>Aνδρομάχης</a:t>
            </a:r>
            <a:r>
              <a:rPr lang="el-GR" sz="2000" dirty="0">
                <a:latin typeface="Constantia" panose="02030602050306030303" pitchFamily="18" charset="0"/>
              </a:rPr>
              <a:t>.</a:t>
            </a:r>
          </a:p>
        </p:txBody>
      </p:sp>
      <p:pic>
        <p:nvPicPr>
          <p:cNvPr id="6" name="Εικόνα 5">
            <a:extLst>
              <a:ext uri="{FF2B5EF4-FFF2-40B4-BE49-F238E27FC236}">
                <a16:creationId xmlns:a16="http://schemas.microsoft.com/office/drawing/2014/main" id="{417C9D72-180E-0E78-7927-EBE318C067E5}"/>
              </a:ext>
            </a:extLst>
          </p:cNvPr>
          <p:cNvPicPr>
            <a:picLocks noChangeAspect="1"/>
          </p:cNvPicPr>
          <p:nvPr/>
        </p:nvPicPr>
        <p:blipFill>
          <a:blip r:embed="rId2"/>
          <a:stretch>
            <a:fillRect/>
          </a:stretch>
        </p:blipFill>
        <p:spPr>
          <a:xfrm>
            <a:off x="9696808" y="313475"/>
            <a:ext cx="1924066" cy="13644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6" name="Picture 2" descr="Ιλίου Μέλαθρον - Βικιπαίδεια">
            <a:extLst>
              <a:ext uri="{FF2B5EF4-FFF2-40B4-BE49-F238E27FC236}">
                <a16:creationId xmlns:a16="http://schemas.microsoft.com/office/drawing/2014/main" id="{91DF2EE3-0B2A-7C42-4EBC-1CDA1FC81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5" t="-611" r="6763" b="1"/>
          <a:stretch/>
        </p:blipFill>
        <p:spPr bwMode="auto">
          <a:xfrm>
            <a:off x="9490988" y="4605121"/>
            <a:ext cx="2335708" cy="2023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48" name="Picture 4" descr="Σοφία Σλήμαν: Η ζωή και η δράση της συζύγου του Ερρίκου Σλήμαν | LiFO">
            <a:extLst>
              <a:ext uri="{FF2B5EF4-FFF2-40B4-BE49-F238E27FC236}">
                <a16:creationId xmlns:a16="http://schemas.microsoft.com/office/drawing/2014/main" id="{40D270BF-0D90-F8B0-4C88-EB49F3DB3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7104" y="2105069"/>
            <a:ext cx="1623475" cy="2254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6028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E402381-0890-98B0-B77D-A519D1ED84E3}"/>
              </a:ext>
            </a:extLst>
          </p:cNvPr>
          <p:cNvSpPr>
            <a:spLocks noGrp="1"/>
          </p:cNvSpPr>
          <p:nvPr>
            <p:ph idx="4294967295"/>
          </p:nvPr>
        </p:nvSpPr>
        <p:spPr>
          <a:xfrm>
            <a:off x="535181" y="693337"/>
            <a:ext cx="7937500" cy="7003701"/>
          </a:xfrm>
        </p:spPr>
        <p:txBody>
          <a:bodyPr>
            <a:normAutofit/>
          </a:bodyPr>
          <a:lstStyle/>
          <a:p>
            <a:pPr marL="0" indent="0" algn="ctr" fontAlgn="base">
              <a:buNone/>
            </a:pPr>
            <a:r>
              <a:rPr lang="el-GR" sz="2000" dirty="0">
                <a:latin typeface="Constantia" panose="02030602050306030303" pitchFamily="18" charset="0"/>
              </a:rPr>
              <a:t>                       Το μεγάλο πάθος του </a:t>
            </a:r>
            <a:r>
              <a:rPr lang="el-GR" sz="2000" dirty="0" err="1">
                <a:latin typeface="Constantia" panose="02030602050306030303" pitchFamily="18" charset="0"/>
              </a:rPr>
              <a:t>Σλήμαν</a:t>
            </a:r>
            <a:r>
              <a:rPr lang="el-GR" sz="2000" dirty="0">
                <a:latin typeface="Constantia" panose="02030602050306030303" pitchFamily="18" charset="0"/>
              </a:rPr>
              <a:t> για την αρχαιότητα εμπνέεται  από την γενικότερη αναζήτηση του αρχαίου ελληνικού πνεύματος ιδιαίτερα από την αγάπη του για τον Όμηρο που, σύμφωνα με τον ίδιο, είχε προσεγγίσει σε πολύ μικρή ηλικία.</a:t>
            </a:r>
          </a:p>
          <a:p>
            <a:pPr marL="0" indent="0" algn="ctr" fontAlgn="base">
              <a:buNone/>
            </a:pPr>
            <a:br>
              <a:rPr lang="el-GR" sz="2000" dirty="0">
                <a:latin typeface="Constantia" panose="02030602050306030303" pitchFamily="18" charset="0"/>
              </a:rPr>
            </a:br>
            <a:r>
              <a:rPr lang="el-GR" sz="2000" dirty="0" err="1">
                <a:latin typeface="Constantia" panose="02030602050306030303" pitchFamily="18" charset="0"/>
              </a:rPr>
              <a:t>Mε</a:t>
            </a:r>
            <a:r>
              <a:rPr lang="el-GR" sz="2000" dirty="0">
                <a:latin typeface="Constantia" panose="02030602050306030303" pitchFamily="18" charset="0"/>
              </a:rPr>
              <a:t> την ανασκαφή της Ιθάκης, την ανακάλυψη της Τροίας-</a:t>
            </a:r>
            <a:r>
              <a:rPr lang="el-GR" sz="2000" dirty="0" err="1">
                <a:latin typeface="Constantia" panose="02030602050306030303" pitchFamily="18" charset="0"/>
              </a:rPr>
              <a:t>Iλίου</a:t>
            </a:r>
            <a:r>
              <a:rPr lang="el-GR" sz="2000" dirty="0">
                <a:latin typeface="Constantia" panose="02030602050306030303" pitchFamily="18" charset="0"/>
              </a:rPr>
              <a:t> </a:t>
            </a:r>
          </a:p>
          <a:p>
            <a:pPr marL="0" indent="0" algn="ctr" fontAlgn="base">
              <a:buNone/>
            </a:pPr>
            <a:r>
              <a:rPr lang="el-GR" sz="2000" dirty="0">
                <a:latin typeface="Constantia" panose="02030602050306030303" pitchFamily="18" charset="0"/>
              </a:rPr>
              <a:t>και του θησαυρού του Πριάμου,</a:t>
            </a:r>
          </a:p>
          <a:p>
            <a:pPr marL="0" indent="0" algn="ctr" fontAlgn="base">
              <a:buNone/>
            </a:pPr>
            <a:r>
              <a:rPr lang="el-GR" sz="2000" dirty="0">
                <a:latin typeface="Constantia" panose="02030602050306030303" pitchFamily="18" charset="0"/>
              </a:rPr>
              <a:t>την ανασκαφή σημαντικών προϊστορικών πόλεων, </a:t>
            </a:r>
          </a:p>
          <a:p>
            <a:pPr marL="0" indent="0" algn="ctr" fontAlgn="base">
              <a:buNone/>
            </a:pPr>
            <a:r>
              <a:rPr lang="el-GR" sz="2000" dirty="0">
                <a:latin typeface="Constantia" panose="02030602050306030303" pitchFamily="18" charset="0"/>
              </a:rPr>
              <a:t>όπως οι Μυκήνες,  η Τίρυνθα, ο Ορχομενός, δόθηκε ιστορική </a:t>
            </a:r>
          </a:p>
          <a:p>
            <a:pPr marL="0" indent="0" algn="ctr" fontAlgn="base">
              <a:buNone/>
            </a:pPr>
            <a:r>
              <a:rPr lang="el-GR" sz="2000" dirty="0">
                <a:latin typeface="Constantia" panose="02030602050306030303" pitchFamily="18" charset="0"/>
              </a:rPr>
              <a:t>υπόσταση στα Ομηρικά έπη.</a:t>
            </a:r>
          </a:p>
          <a:p>
            <a:pPr marL="0" indent="0" algn="ctr" fontAlgn="base">
              <a:buNone/>
            </a:pPr>
            <a:endParaRPr lang="el-GR" sz="2000" dirty="0">
              <a:latin typeface="Constantia" panose="02030602050306030303" pitchFamily="18" charset="0"/>
            </a:endParaRPr>
          </a:p>
          <a:p>
            <a:pPr marL="0" indent="0" algn="ctr" fontAlgn="base">
              <a:buNone/>
            </a:pPr>
            <a:r>
              <a:rPr lang="el-GR" sz="2000" dirty="0" err="1">
                <a:latin typeface="Constantia" panose="02030602050306030303" pitchFamily="18" charset="0"/>
              </a:rPr>
              <a:t>Tο</a:t>
            </a:r>
            <a:r>
              <a:rPr lang="el-GR" sz="2000" dirty="0">
                <a:latin typeface="Constantia" panose="02030602050306030303" pitchFamily="18" charset="0"/>
              </a:rPr>
              <a:t> ανασκαφικό και συγγραφικό έργο του χάρισε στο </a:t>
            </a:r>
            <a:r>
              <a:rPr lang="el-GR" sz="2000" dirty="0" err="1">
                <a:latin typeface="Constantia" panose="02030602050306030303" pitchFamily="18" charset="0"/>
              </a:rPr>
              <a:t>Σλήμαν</a:t>
            </a:r>
            <a:r>
              <a:rPr lang="el-GR" sz="2000" dirty="0">
                <a:latin typeface="Constantia" panose="02030602050306030303" pitchFamily="18" charset="0"/>
              </a:rPr>
              <a:t> </a:t>
            </a:r>
          </a:p>
          <a:p>
            <a:pPr marL="0" indent="0" algn="ctr" fontAlgn="base">
              <a:buNone/>
            </a:pPr>
            <a:r>
              <a:rPr lang="el-GR" sz="2000" dirty="0">
                <a:latin typeface="Constantia" panose="02030602050306030303" pitchFamily="18" charset="0"/>
              </a:rPr>
              <a:t>τον τίτλο του </a:t>
            </a:r>
            <a:r>
              <a:rPr lang="el-GR" sz="2000" b="1" dirty="0">
                <a:latin typeface="Constantia" panose="02030602050306030303" pitchFamily="18" charset="0"/>
              </a:rPr>
              <a:t>«πατέρα της μυκηναϊκής αρχαιολογίας» </a:t>
            </a:r>
          </a:p>
          <a:p>
            <a:pPr marL="0" indent="0" algn="ctr" fontAlgn="base">
              <a:buNone/>
            </a:pPr>
            <a:r>
              <a:rPr lang="el-GR" sz="2000" dirty="0">
                <a:latin typeface="Constantia" panose="02030602050306030303" pitchFamily="18" charset="0"/>
              </a:rPr>
              <a:t>καθώς ανέδειξε μια σημαντική περίοδο του αρχαίου ελληνικού πολιτισμού.</a:t>
            </a:r>
          </a:p>
          <a:p>
            <a:endParaRPr lang="el-GR" dirty="0"/>
          </a:p>
        </p:txBody>
      </p:sp>
      <p:pic>
        <p:nvPicPr>
          <p:cNvPr id="4" name="Εικόνα 3">
            <a:extLst>
              <a:ext uri="{FF2B5EF4-FFF2-40B4-BE49-F238E27FC236}">
                <a16:creationId xmlns:a16="http://schemas.microsoft.com/office/drawing/2014/main" id="{2A93FF05-F4FF-042D-69BB-EFCCF2E1BC9A}"/>
              </a:ext>
            </a:extLst>
          </p:cNvPr>
          <p:cNvPicPr>
            <a:picLocks noChangeAspect="1"/>
          </p:cNvPicPr>
          <p:nvPr/>
        </p:nvPicPr>
        <p:blipFill>
          <a:blip r:embed="rId2"/>
          <a:stretch>
            <a:fillRect/>
          </a:stretch>
        </p:blipFill>
        <p:spPr>
          <a:xfrm>
            <a:off x="10495994" y="457200"/>
            <a:ext cx="1529751" cy="213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AutoShape 2" descr="Μυκήνες ">
            <a:extLst>
              <a:ext uri="{FF2B5EF4-FFF2-40B4-BE49-F238E27FC236}">
                <a16:creationId xmlns:a16="http://schemas.microsoft.com/office/drawing/2014/main" id="{B61748A8-05C3-2F94-8710-589F5BAE61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Εικόνα 5">
            <a:extLst>
              <a:ext uri="{FF2B5EF4-FFF2-40B4-BE49-F238E27FC236}">
                <a16:creationId xmlns:a16="http://schemas.microsoft.com/office/drawing/2014/main" id="{F5B5FB17-D419-7D92-38AC-1FE8F72FA79E}"/>
              </a:ext>
            </a:extLst>
          </p:cNvPr>
          <p:cNvPicPr>
            <a:picLocks noChangeAspect="1"/>
          </p:cNvPicPr>
          <p:nvPr/>
        </p:nvPicPr>
        <p:blipFill>
          <a:blip r:embed="rId3"/>
          <a:stretch>
            <a:fillRect/>
          </a:stretch>
        </p:blipFill>
        <p:spPr>
          <a:xfrm>
            <a:off x="7882791" y="4338392"/>
            <a:ext cx="2324584" cy="15497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Εικόνα 6">
            <a:extLst>
              <a:ext uri="{FF2B5EF4-FFF2-40B4-BE49-F238E27FC236}">
                <a16:creationId xmlns:a16="http://schemas.microsoft.com/office/drawing/2014/main" id="{99BF1C21-9736-CEC9-EA8D-CC5D15C92C5B}"/>
              </a:ext>
            </a:extLst>
          </p:cNvPr>
          <p:cNvPicPr>
            <a:picLocks noChangeAspect="1"/>
          </p:cNvPicPr>
          <p:nvPr/>
        </p:nvPicPr>
        <p:blipFill rotWithShape="1">
          <a:blip r:embed="rId4"/>
          <a:srcRect l="34097" t="-154"/>
          <a:stretch/>
        </p:blipFill>
        <p:spPr>
          <a:xfrm>
            <a:off x="8098243" y="1564295"/>
            <a:ext cx="2253442" cy="17123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Εικόνα 7">
            <a:extLst>
              <a:ext uri="{FF2B5EF4-FFF2-40B4-BE49-F238E27FC236}">
                <a16:creationId xmlns:a16="http://schemas.microsoft.com/office/drawing/2014/main" id="{40B05442-DF27-24B5-8FA7-2FA8D5A3C3E9}"/>
              </a:ext>
            </a:extLst>
          </p:cNvPr>
          <p:cNvPicPr>
            <a:picLocks noChangeAspect="1"/>
          </p:cNvPicPr>
          <p:nvPr/>
        </p:nvPicPr>
        <p:blipFill>
          <a:blip r:embed="rId5"/>
          <a:stretch>
            <a:fillRect/>
          </a:stretch>
        </p:blipFill>
        <p:spPr>
          <a:xfrm>
            <a:off x="10495994" y="3192609"/>
            <a:ext cx="1529751" cy="22915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768115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39CFA8-CA2C-C341-50FA-D5C86ADDE1AC}"/>
              </a:ext>
            </a:extLst>
          </p:cNvPr>
          <p:cNvSpPr>
            <a:spLocks noGrp="1"/>
          </p:cNvSpPr>
          <p:nvPr>
            <p:ph type="title"/>
          </p:nvPr>
        </p:nvSpPr>
        <p:spPr>
          <a:xfrm>
            <a:off x="1620982" y="567507"/>
            <a:ext cx="9783877" cy="629526"/>
          </a:xfrm>
        </p:spPr>
        <p:txBody>
          <a:bodyPr>
            <a:normAutofit fontScale="90000"/>
          </a:bodyPr>
          <a:lstStyle/>
          <a:p>
            <a:pPr algn="ctr"/>
            <a:r>
              <a:rPr lang="el-GR" dirty="0">
                <a:latin typeface="Constantia" panose="02030602050306030303" pitchFamily="18" charset="0"/>
              </a:rPr>
              <a:t>ΤΡΩΙΚΟΣ ΠΟΛΕΜΟΣ –ΙΛΙΑΔΑ</a:t>
            </a:r>
            <a:br>
              <a:rPr lang="el-GR" dirty="0"/>
            </a:br>
            <a:endParaRPr lang="el-GR" dirty="0"/>
          </a:p>
        </p:txBody>
      </p:sp>
      <p:sp>
        <p:nvSpPr>
          <p:cNvPr id="5" name="Rectangle 1">
            <a:extLst>
              <a:ext uri="{FF2B5EF4-FFF2-40B4-BE49-F238E27FC236}">
                <a16:creationId xmlns:a16="http://schemas.microsoft.com/office/drawing/2014/main" id="{9B698258-75CB-223E-5765-2E1E4DDD2491}"/>
              </a:ext>
            </a:extLst>
          </p:cNvPr>
          <p:cNvSpPr>
            <a:spLocks noChangeArrowheads="1"/>
          </p:cNvSpPr>
          <p:nvPr/>
        </p:nvSpPr>
        <p:spPr bwMode="auto">
          <a:xfrm>
            <a:off x="0" y="-1895053"/>
            <a:ext cx="184731"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l-GR"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
        <p:nvSpPr>
          <p:cNvPr id="7" name="Θέση περιεχομένου 6">
            <a:extLst>
              <a:ext uri="{FF2B5EF4-FFF2-40B4-BE49-F238E27FC236}">
                <a16:creationId xmlns:a16="http://schemas.microsoft.com/office/drawing/2014/main" id="{C072C024-2CC9-A25F-4565-82CD4610139A}"/>
              </a:ext>
            </a:extLst>
          </p:cNvPr>
          <p:cNvSpPr>
            <a:spLocks noGrp="1"/>
          </p:cNvSpPr>
          <p:nvPr>
            <p:ph idx="1"/>
          </p:nvPr>
        </p:nvSpPr>
        <p:spPr>
          <a:xfrm>
            <a:off x="1271847" y="1197033"/>
            <a:ext cx="6068291" cy="4714189"/>
          </a:xfrm>
        </p:spPr>
        <p:txBody>
          <a:bodyPr>
            <a:normAutofit fontScale="92500" lnSpcReduction="20000"/>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2800" b="1" u="none" strike="noStrike" cap="none" normalizeH="0" baseline="0" dirty="0">
                <a:ln>
                  <a:noFill/>
                </a:ln>
                <a:solidFill>
                  <a:schemeClr val="tx1"/>
                </a:solidFill>
                <a:effectLst/>
                <a:latin typeface="Constantia" panose="02030602050306030303" pitchFamily="18" charset="0"/>
              </a:rPr>
              <a:t>Το προοίμιο της </a:t>
            </a:r>
            <a:r>
              <a:rPr kumimoji="0" lang="el-GR" altLang="el-GR" sz="2800" b="1" u="none" strike="noStrike" cap="none" normalizeH="0" baseline="0" dirty="0" err="1">
                <a:ln>
                  <a:noFill/>
                </a:ln>
                <a:solidFill>
                  <a:schemeClr val="tx1"/>
                </a:solidFill>
                <a:effectLst/>
                <a:latin typeface="Constantia" panose="02030602050306030303" pitchFamily="18" charset="0"/>
              </a:rPr>
              <a:t>Ιλιάδας</a:t>
            </a:r>
            <a:endParaRPr kumimoji="0" lang="el-GR" altLang="el-GR" sz="2800" b="0" u="none" strike="noStrike" cap="none" normalizeH="0" baseline="0" dirty="0">
              <a:ln>
                <a:noFill/>
              </a:ln>
              <a:solidFill>
                <a:schemeClr val="tx1"/>
              </a:solidFill>
              <a:effectLst/>
              <a:latin typeface="Constantia" panose="02030602050306030303"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Μῆνιν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ἄειδε</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θεά,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Πηληϊάδεω</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Ἀχιλῆος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οὐλομένην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ἥ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μυρί</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Ἀχαιοῖς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ἄλγε</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ἔθηκε</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πολλάς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δ’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ἰφθίμους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ψυχάς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Ἄϊδι</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προΐαψεν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ἡρώων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αὐτούς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δέ</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ἑλώρια</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τεῦχε</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κύνεσσιν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οἰωνοῖσί</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τε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πᾶσι</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Διός δ’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ἐτελείετο</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βουλή,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ἐξ</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οὗ</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δή</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τά</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πρῶτα</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διαστήτην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ἐρίσαντε</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b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b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Ἀτρεΐδης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τε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ἄναξ</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ἀνδρῶν</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καί</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δῖος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 </a:t>
            </a:r>
            <a:r>
              <a:rPr kumimoji="0" lang="el-GR" altLang="el-GR" sz="1800" b="0" u="none" strike="noStrike" cap="none" normalizeH="0" baseline="0" dirty="0" err="1">
                <a:ln>
                  <a:noFill/>
                </a:ln>
                <a:solidFill>
                  <a:srgbClr val="000000"/>
                </a:solidFill>
                <a:effectLst/>
                <a:latin typeface="Constantia" panose="02030602050306030303" pitchFamily="18" charset="0"/>
                <a:cs typeface="Tahoma" panose="020B0604030504040204" pitchFamily="34" charset="0"/>
              </a:rPr>
              <a:t>Ἀχιλλεύς</a:t>
            </a: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a:t>
            </a:r>
            <a:endParaRPr kumimoji="0" lang="el-GR" altLang="el-GR" sz="1050" b="0" u="none" strike="noStrike" cap="none" normalizeH="0" baseline="0" dirty="0">
              <a:ln>
                <a:noFill/>
              </a:ln>
              <a:solidFill>
                <a:schemeClr val="tx1"/>
              </a:solidFill>
              <a:effectLst/>
              <a:latin typeface="Constantia" panose="02030602050306030303" pitchFamily="18"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l-GR" altLang="el-GR" sz="1800" b="0" u="none" strike="noStrike" cap="none" normalizeH="0" baseline="0" dirty="0">
                <a:ln>
                  <a:noFill/>
                </a:ln>
                <a:solidFill>
                  <a:srgbClr val="000000"/>
                </a:solidFill>
                <a:effectLst/>
                <a:latin typeface="Constantia" panose="02030602050306030303" pitchFamily="18" charset="0"/>
                <a:cs typeface="Tahoma" panose="020B0604030504040204" pitchFamily="34" charset="0"/>
              </a:rPr>
              <a:t>(Α 1-7)</a:t>
            </a:r>
            <a:endParaRPr kumimoji="0" lang="el-GR" altLang="el-GR" sz="1050" b="0" u="none" strike="noStrike" cap="none" normalizeH="0" baseline="0" dirty="0">
              <a:ln>
                <a:noFill/>
              </a:ln>
              <a:solidFill>
                <a:schemeClr val="tx1"/>
              </a:solidFill>
              <a:effectLst/>
              <a:latin typeface="Constantia" panose="02030602050306030303" pitchFamily="18" charset="0"/>
            </a:endParaRPr>
          </a:p>
          <a:p>
            <a:endParaRPr lang="el-GR" dirty="0"/>
          </a:p>
        </p:txBody>
      </p:sp>
      <p:pic>
        <p:nvPicPr>
          <p:cNvPr id="1027" name="Picture 3" descr="Εικόνα 3. Ένας αοιδός. Ζωγραφική σε αμφορέα. Παρίσι, συλλογή Rollin (αντίγραφο). ">
            <a:extLst>
              <a:ext uri="{FF2B5EF4-FFF2-40B4-BE49-F238E27FC236}">
                <a16:creationId xmlns:a16="http://schemas.microsoft.com/office/drawing/2014/main" id="{16A3B38B-8FDB-2A41-2D5A-CDA6A52200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8203" y="1409700"/>
            <a:ext cx="2371725" cy="4038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147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80CC64-7F01-46AA-3192-28DF0EA9AB7B}"/>
              </a:ext>
            </a:extLst>
          </p:cNvPr>
          <p:cNvSpPr>
            <a:spLocks noGrp="1"/>
          </p:cNvSpPr>
          <p:nvPr>
            <p:ph type="title"/>
          </p:nvPr>
        </p:nvSpPr>
        <p:spPr>
          <a:xfrm>
            <a:off x="2592925" y="182880"/>
            <a:ext cx="8911687" cy="823421"/>
          </a:xfrm>
        </p:spPr>
        <p:txBody>
          <a:bodyPr/>
          <a:lstStyle/>
          <a:p>
            <a:r>
              <a:rPr lang="el-GR" dirty="0">
                <a:latin typeface="Constantia" panose="02030602050306030303" pitchFamily="18" charset="0"/>
              </a:rPr>
              <a:t>Σύμμαχοι Αχαιών-</a:t>
            </a:r>
            <a:r>
              <a:rPr lang="el-GR" b="1" dirty="0">
                <a:solidFill>
                  <a:schemeClr val="tx1"/>
                </a:solidFill>
                <a:latin typeface="Constantia" panose="02030602050306030303" pitchFamily="18" charset="0"/>
              </a:rPr>
              <a:t> Νεών κατάλογος </a:t>
            </a:r>
            <a:endParaRPr lang="el-GR" dirty="0">
              <a:latin typeface="Constantia" panose="02030602050306030303" pitchFamily="18" charset="0"/>
            </a:endParaRPr>
          </a:p>
        </p:txBody>
      </p:sp>
      <p:sp>
        <p:nvSpPr>
          <p:cNvPr id="3" name="Θέση περιεχομένου 2">
            <a:extLst>
              <a:ext uri="{FF2B5EF4-FFF2-40B4-BE49-F238E27FC236}">
                <a16:creationId xmlns:a16="http://schemas.microsoft.com/office/drawing/2014/main" id="{8041113F-6CB2-65FB-1AE5-53FED8F887AF}"/>
              </a:ext>
            </a:extLst>
          </p:cNvPr>
          <p:cNvSpPr>
            <a:spLocks noGrp="1"/>
          </p:cNvSpPr>
          <p:nvPr>
            <p:ph idx="1"/>
          </p:nvPr>
        </p:nvSpPr>
        <p:spPr>
          <a:xfrm>
            <a:off x="822960" y="1256045"/>
            <a:ext cx="6441440" cy="5419076"/>
          </a:xfrm>
        </p:spPr>
        <p:txBody>
          <a:bodyPr>
            <a:normAutofit/>
          </a:bodyPr>
          <a:lstStyle/>
          <a:p>
            <a:pPr>
              <a:lnSpc>
                <a:spcPct val="150000"/>
              </a:lnSpc>
            </a:pPr>
            <a:r>
              <a:rPr lang="el-GR" b="1" dirty="0">
                <a:solidFill>
                  <a:schemeClr val="tx1"/>
                </a:solidFill>
                <a:latin typeface="Constantia" panose="02030602050306030303" pitchFamily="18" charset="0"/>
              </a:rPr>
              <a:t> Νεών κατάλογος </a:t>
            </a:r>
            <a:r>
              <a:rPr lang="el-GR" dirty="0">
                <a:solidFill>
                  <a:schemeClr val="tx1"/>
                </a:solidFill>
                <a:latin typeface="Constantia" panose="02030602050306030303" pitchFamily="18" charset="0"/>
              </a:rPr>
              <a:t>( κατάλογος πλοίων), είναι ο κατάλογος των πλοίων των Αχαιών που εκστράτευσαν κατά της Τροίας, όπως διασώζεται στην Β' ραψωδία της </a:t>
            </a:r>
            <a:r>
              <a:rPr lang="el-GR" dirty="0" err="1">
                <a:solidFill>
                  <a:schemeClr val="tx1"/>
                </a:solidFill>
                <a:latin typeface="Constantia" panose="02030602050306030303" pitchFamily="18" charset="0"/>
              </a:rPr>
              <a:t>Ιλιάδας</a:t>
            </a:r>
            <a:r>
              <a:rPr lang="el-GR" dirty="0">
                <a:solidFill>
                  <a:schemeClr val="tx1"/>
                </a:solidFill>
                <a:latin typeface="Constantia" panose="02030602050306030303" pitchFamily="18" charset="0"/>
              </a:rPr>
              <a:t> του Ομήρου (</a:t>
            </a:r>
            <a:r>
              <a:rPr lang="el-GR" dirty="0" err="1">
                <a:solidFill>
                  <a:schemeClr val="tx1"/>
                </a:solidFill>
                <a:latin typeface="Constantia" panose="02030602050306030303" pitchFamily="18" charset="0"/>
              </a:rPr>
              <a:t>στ</a:t>
            </a:r>
            <a:r>
              <a:rPr lang="el-GR" dirty="0">
                <a:solidFill>
                  <a:schemeClr val="tx1"/>
                </a:solidFill>
                <a:latin typeface="Constantia" panose="02030602050306030303" pitchFamily="18" charset="0"/>
              </a:rPr>
              <a:t>. 494-759). </a:t>
            </a:r>
          </a:p>
          <a:p>
            <a:pPr>
              <a:lnSpc>
                <a:spcPct val="150000"/>
              </a:lnSpc>
            </a:pPr>
            <a:r>
              <a:rPr lang="el-GR" dirty="0">
                <a:solidFill>
                  <a:schemeClr val="tx1"/>
                </a:solidFill>
                <a:latin typeface="Constantia" panose="02030602050306030303" pitchFamily="18" charset="0"/>
              </a:rPr>
              <a:t>Κατά την αφήγηση δίνεται αναλυτική περιγραφή των ονομάτων των ηγετών και των πόλεων που εκπροσωπεί κάθε βασίλειο. Επίσης, η αναφορά σε πόλεις και σε πληθυσμούς διανθίζεται με διάφορα επίθετα.</a:t>
            </a:r>
          </a:p>
          <a:p>
            <a:pPr>
              <a:lnSpc>
                <a:spcPct val="150000"/>
              </a:lnSpc>
            </a:pPr>
            <a:r>
              <a:rPr lang="el-GR" dirty="0">
                <a:solidFill>
                  <a:schemeClr val="tx1"/>
                </a:solidFill>
                <a:latin typeface="Constantia" panose="02030602050306030303" pitchFamily="18" charset="0"/>
              </a:rPr>
              <a:t> Μετά το πέρας του καταλόγου των Αχαϊκών πλοίων, η Β' ραψωδία ολοκληρώνεται με την καταγραφή των περιοχών και των ηγετών που πήραν το μέρος των Τρώων (</a:t>
            </a:r>
            <a:r>
              <a:rPr lang="el-GR" dirty="0" err="1">
                <a:solidFill>
                  <a:schemeClr val="tx1"/>
                </a:solidFill>
                <a:latin typeface="Constantia" panose="02030602050306030303" pitchFamily="18" charset="0"/>
              </a:rPr>
              <a:t>στ</a:t>
            </a:r>
            <a:r>
              <a:rPr lang="el-GR" dirty="0">
                <a:solidFill>
                  <a:schemeClr val="tx1"/>
                </a:solidFill>
                <a:latin typeface="Constantia" panose="02030602050306030303" pitchFamily="18" charset="0"/>
              </a:rPr>
              <a:t>. 816-877).</a:t>
            </a:r>
          </a:p>
        </p:txBody>
      </p:sp>
      <p:pic>
        <p:nvPicPr>
          <p:cNvPr id="8194" name="Picture 2" descr="Όλα για την τάξη μου: 3. Οι Αχαιοί φτάνουν στην Τροία">
            <a:extLst>
              <a:ext uri="{FF2B5EF4-FFF2-40B4-BE49-F238E27FC236}">
                <a16:creationId xmlns:a16="http://schemas.microsoft.com/office/drawing/2014/main" id="{10937A2E-1256-D59A-9EDC-F173800ED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0" y="2253210"/>
            <a:ext cx="4584260" cy="31750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9431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83AE61-5A31-8506-CD8B-D37C439AC466}"/>
              </a:ext>
            </a:extLst>
          </p:cNvPr>
          <p:cNvSpPr>
            <a:spLocks noGrp="1"/>
          </p:cNvSpPr>
          <p:nvPr>
            <p:ph type="title"/>
          </p:nvPr>
        </p:nvSpPr>
        <p:spPr/>
        <p:txBody>
          <a:bodyPr>
            <a:normAutofit fontScale="90000"/>
          </a:bodyPr>
          <a:lstStyle/>
          <a:p>
            <a:pPr algn="ctr"/>
            <a:r>
              <a:rPr lang="el-GR" sz="2400" dirty="0">
                <a:latin typeface="Constantia" panose="02030602050306030303" pitchFamily="18" charset="0"/>
              </a:rPr>
              <a:t>Συνολικά αναφέρονται 29 βασίλεια και ο συνολικός τους στόλος φτάνει τα 1186 πλοία. Τα περισσότερα τοπωνύμια έχουν εξακριβωθεί ότι πράγματι υπήρξαν οικισμοί της εποχής εκείνης.</a:t>
            </a:r>
            <a:br>
              <a:rPr lang="el-GR" sz="2400" dirty="0"/>
            </a:br>
            <a:endParaRPr lang="el-GR" sz="2400" dirty="0"/>
          </a:p>
        </p:txBody>
      </p:sp>
      <p:sp>
        <p:nvSpPr>
          <p:cNvPr id="6" name="Θέση περιεχομένου 5">
            <a:extLst>
              <a:ext uri="{FF2B5EF4-FFF2-40B4-BE49-F238E27FC236}">
                <a16:creationId xmlns:a16="http://schemas.microsoft.com/office/drawing/2014/main" id="{594A9EA5-9CCE-38EC-67BF-79C3376A4B9D}"/>
              </a:ext>
            </a:extLst>
          </p:cNvPr>
          <p:cNvSpPr>
            <a:spLocks noGrp="1"/>
          </p:cNvSpPr>
          <p:nvPr>
            <p:ph idx="1"/>
          </p:nvPr>
        </p:nvSpPr>
        <p:spPr>
          <a:xfrm>
            <a:off x="994786" y="1698171"/>
            <a:ext cx="7317941" cy="4827319"/>
          </a:xfrm>
        </p:spPr>
        <p:txBody>
          <a:bodyPr>
            <a:normAutofit lnSpcReduction="10000"/>
          </a:bodyPr>
          <a:lstStyle/>
          <a:p>
            <a:pPr>
              <a:lnSpc>
                <a:spcPct val="150000"/>
              </a:lnSpc>
            </a:pPr>
            <a:r>
              <a:rPr lang="el-GR" altLang="el-GR" sz="2000" b="1" dirty="0">
                <a:latin typeface="Constantia" panose="02030602050306030303" pitchFamily="18" charset="0"/>
              </a:rPr>
              <a:t>Βοιωτία </a:t>
            </a:r>
            <a:r>
              <a:rPr lang="el-GR" altLang="el-GR" sz="2000" dirty="0">
                <a:latin typeface="Constantia" panose="02030602050306030303" pitchFamily="18" charset="0"/>
              </a:rPr>
              <a:t>:</a:t>
            </a:r>
            <a:r>
              <a:rPr lang="el-GR" sz="2000" dirty="0">
                <a:latin typeface="Constantia" panose="02030602050306030303" pitchFamily="18" charset="0"/>
              </a:rPr>
              <a:t> Συμμετείχαν με </a:t>
            </a:r>
            <a:r>
              <a:rPr lang="el-GR" altLang="el-GR" sz="2000" dirty="0">
                <a:latin typeface="Constantia" panose="02030602050306030303" pitchFamily="18" charset="0"/>
              </a:rPr>
              <a:t>πενήντα πλοία και σε καθένα μέσα ήταν </a:t>
            </a:r>
            <a:r>
              <a:rPr lang="el-GR" altLang="el-GR" sz="2000" dirty="0" err="1">
                <a:latin typeface="Constantia" panose="02030602050306030303" pitchFamily="18" charset="0"/>
              </a:rPr>
              <a:t>εκατόν</a:t>
            </a:r>
            <a:r>
              <a:rPr lang="el-GR" altLang="el-GR" sz="2000" dirty="0">
                <a:latin typeface="Constantia" panose="02030602050306030303" pitchFamily="18" charset="0"/>
              </a:rPr>
              <a:t> είκοσι νέοι </a:t>
            </a:r>
            <a:r>
              <a:rPr lang="el-GR" altLang="el-GR" sz="2000" dirty="0" err="1">
                <a:latin typeface="Constantia" panose="02030602050306030303" pitchFamily="18" charset="0"/>
              </a:rPr>
              <a:t>Βοιωτοί</a:t>
            </a:r>
            <a:r>
              <a:rPr lang="el-GR" altLang="el-GR" sz="2000" dirty="0">
                <a:latin typeface="Constantia" panose="02030602050306030303" pitchFamily="18" charset="0"/>
              </a:rPr>
              <a:t>.</a:t>
            </a:r>
          </a:p>
          <a:p>
            <a:pPr>
              <a:lnSpc>
                <a:spcPct val="150000"/>
              </a:lnSpc>
            </a:pPr>
            <a:endParaRPr lang="el-GR" sz="2000" dirty="0">
              <a:latin typeface="Constantia" panose="02030602050306030303" pitchFamily="18" charset="0"/>
            </a:endParaRPr>
          </a:p>
          <a:p>
            <a:pPr>
              <a:lnSpc>
                <a:spcPct val="150000"/>
              </a:lnSpc>
            </a:pPr>
            <a:r>
              <a:rPr lang="el-GR" sz="2000" b="1" dirty="0" err="1">
                <a:latin typeface="Constantia" panose="02030602050306030303" pitchFamily="18" charset="0"/>
              </a:rPr>
              <a:t>Μινύεια</a:t>
            </a:r>
            <a:r>
              <a:rPr lang="el-GR" sz="2000" b="1" dirty="0">
                <a:latin typeface="Constantia" panose="02030602050306030303" pitchFamily="18" charset="0"/>
              </a:rPr>
              <a:t> Βοιωτία</a:t>
            </a:r>
            <a:r>
              <a:rPr lang="el-GR" sz="2000" dirty="0">
                <a:latin typeface="Constantia" panose="02030602050306030303" pitchFamily="18" charset="0"/>
              </a:rPr>
              <a:t>: Συμμετείχαν με τριάντα βαθιά πλοία. </a:t>
            </a:r>
          </a:p>
          <a:p>
            <a:pPr>
              <a:lnSpc>
                <a:spcPct val="150000"/>
              </a:lnSpc>
            </a:pPr>
            <a:endParaRPr lang="el-GR" sz="2000" dirty="0">
              <a:latin typeface="Constantia" panose="02030602050306030303" pitchFamily="18" charset="0"/>
            </a:endParaRPr>
          </a:p>
          <a:p>
            <a:pPr>
              <a:lnSpc>
                <a:spcPct val="150000"/>
              </a:lnSpc>
            </a:pPr>
            <a:r>
              <a:rPr lang="el-GR" sz="2000" b="1" dirty="0">
                <a:latin typeface="Constantia" panose="02030602050306030303" pitchFamily="18" charset="0"/>
                <a:hlinkClick r:id="rId2" tooltip="Φωκίδα">
                  <a:extLst>
                    <a:ext uri="{A12FA001-AC4F-418D-AE19-62706E023703}">
                      <ahyp:hlinkClr xmlns:ahyp="http://schemas.microsoft.com/office/drawing/2018/hyperlinkcolor" val="tx"/>
                    </a:ext>
                  </a:extLst>
                </a:hlinkClick>
              </a:rPr>
              <a:t>Φωκίδα</a:t>
            </a:r>
            <a:r>
              <a:rPr lang="el-GR" sz="2000" dirty="0">
                <a:latin typeface="Constantia" panose="02030602050306030303" pitchFamily="18" charset="0"/>
              </a:rPr>
              <a:t> :Συμμετείχαν με σαράντα καράβια</a:t>
            </a:r>
          </a:p>
          <a:p>
            <a:pPr>
              <a:lnSpc>
                <a:spcPct val="150000"/>
              </a:lnSpc>
            </a:pPr>
            <a:endParaRPr lang="el-GR" sz="2000" dirty="0">
              <a:latin typeface="Constantia" panose="02030602050306030303" pitchFamily="18" charset="0"/>
            </a:endParaRPr>
          </a:p>
          <a:p>
            <a:pPr>
              <a:lnSpc>
                <a:spcPct val="150000"/>
              </a:lnSpc>
            </a:pPr>
            <a:r>
              <a:rPr lang="el-GR" sz="2000" b="1" dirty="0" err="1">
                <a:latin typeface="Constantia" panose="02030602050306030303" pitchFamily="18" charset="0"/>
              </a:rPr>
              <a:t>Λοκρίδα</a:t>
            </a:r>
            <a:r>
              <a:rPr lang="el-GR" sz="2000" b="1" dirty="0">
                <a:latin typeface="Constantia" panose="02030602050306030303" pitchFamily="18" charset="0"/>
              </a:rPr>
              <a:t>: </a:t>
            </a:r>
            <a:r>
              <a:rPr lang="el-GR" sz="2000" dirty="0">
                <a:latin typeface="Constantia" panose="02030602050306030303" pitchFamily="18" charset="0"/>
              </a:rPr>
              <a:t>Συμμετείχαν με σαράντα μαύρα καράβια των </a:t>
            </a:r>
            <a:r>
              <a:rPr lang="el-GR" sz="2000" dirty="0" err="1">
                <a:latin typeface="Constantia" panose="02030602050306030303" pitchFamily="18" charset="0"/>
              </a:rPr>
              <a:t>Λοκρών</a:t>
            </a:r>
            <a:r>
              <a:rPr lang="el-GR" sz="2000" dirty="0">
                <a:latin typeface="Constantia" panose="02030602050306030303" pitchFamily="18" charset="0"/>
              </a:rPr>
              <a:t>, που κατοικούσαν απέναντι από την ιερή την</a:t>
            </a:r>
            <a:r>
              <a:rPr lang="el-GR" sz="2000" dirty="0">
                <a:solidFill>
                  <a:schemeClr val="tx1"/>
                </a:solidFill>
                <a:latin typeface="Constantia" panose="02030602050306030303" pitchFamily="18" charset="0"/>
              </a:rPr>
              <a:t> Εύβοια</a:t>
            </a:r>
            <a:r>
              <a:rPr lang="el-GR" sz="2000" dirty="0">
                <a:latin typeface="Constantia" panose="02030602050306030303" pitchFamily="18" charset="0"/>
              </a:rPr>
              <a:t>.</a:t>
            </a:r>
          </a:p>
          <a:p>
            <a:pPr>
              <a:lnSpc>
                <a:spcPct val="150000"/>
              </a:lnSpc>
            </a:pPr>
            <a:endParaRPr lang="el-GR" dirty="0">
              <a:latin typeface="Constantia" panose="02030602050306030303" pitchFamily="18" charset="0"/>
            </a:endParaRPr>
          </a:p>
          <a:p>
            <a:endParaRPr lang="el-GR" dirty="0"/>
          </a:p>
          <a:p>
            <a:endParaRPr lang="el-GR" dirty="0"/>
          </a:p>
        </p:txBody>
      </p:sp>
      <p:pic>
        <p:nvPicPr>
          <p:cNvPr id="10242" name="Picture 2" descr="Maps-Trojan-War-goog">
            <a:extLst>
              <a:ext uri="{FF2B5EF4-FFF2-40B4-BE49-F238E27FC236}">
                <a16:creationId xmlns:a16="http://schemas.microsoft.com/office/drawing/2014/main" id="{BF6D54B3-A405-D325-DD38-D92D269D3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2293" y="2466779"/>
            <a:ext cx="3674702" cy="30867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840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CCC53DA5-0E2A-D48D-DB60-308F2EA36C93}"/>
              </a:ext>
            </a:extLst>
          </p:cNvPr>
          <p:cNvSpPr>
            <a:spLocks noGrp="1"/>
          </p:cNvSpPr>
          <p:nvPr>
            <p:ph idx="1"/>
          </p:nvPr>
        </p:nvSpPr>
        <p:spPr>
          <a:xfrm>
            <a:off x="1748413" y="374073"/>
            <a:ext cx="7003701" cy="6483927"/>
          </a:xfrm>
        </p:spPr>
        <p:txBody>
          <a:bodyPr>
            <a:normAutofit/>
          </a:bodyPr>
          <a:lstStyle/>
          <a:p>
            <a:r>
              <a:rPr lang="el-GR" b="1" dirty="0">
                <a:latin typeface="Constantia" panose="02030602050306030303" pitchFamily="18" charset="0"/>
              </a:rPr>
              <a:t>Εύβοια</a:t>
            </a:r>
            <a:r>
              <a:rPr lang="el-GR" dirty="0">
                <a:latin typeface="Constantia" panose="02030602050306030303" pitchFamily="18" charset="0"/>
              </a:rPr>
              <a:t>: συμμετείχαν με  σαράντα μαύρα πλοία. </a:t>
            </a:r>
          </a:p>
          <a:p>
            <a:pPr marL="0" indent="0">
              <a:buNone/>
            </a:pPr>
            <a:endParaRPr lang="el-GR" dirty="0">
              <a:latin typeface="Constantia" panose="02030602050306030303" pitchFamily="18" charset="0"/>
            </a:endParaRPr>
          </a:p>
          <a:p>
            <a:r>
              <a:rPr lang="el-GR" b="1" dirty="0">
                <a:latin typeface="Constantia" panose="02030602050306030303" pitchFamily="18" charset="0"/>
              </a:rPr>
              <a:t>Αττική:  </a:t>
            </a:r>
            <a:r>
              <a:rPr lang="el-GR" dirty="0">
                <a:latin typeface="Constantia" panose="02030602050306030303" pitchFamily="18" charset="0"/>
              </a:rPr>
              <a:t>Συμμετείχαν με σαράντα πενήντα μαύρα καράβια. </a:t>
            </a:r>
          </a:p>
          <a:p>
            <a:r>
              <a:rPr lang="el-GR" b="1" u="sng" dirty="0">
                <a:solidFill>
                  <a:schemeClr val="tx1"/>
                </a:solidFill>
                <a:latin typeface="Constantia" panose="02030602050306030303" pitchFamily="18" charset="0"/>
                <a:hlinkClick r:id="rId2" tooltip="Σαλαμίνα \Αιγαίο">
                  <a:extLst>
                    <a:ext uri="{A12FA001-AC4F-418D-AE19-62706E023703}">
                      <ahyp:hlinkClr xmlns:ahyp="http://schemas.microsoft.com/office/drawing/2018/hyperlinkcolor" val="tx"/>
                    </a:ext>
                  </a:extLst>
                </a:hlinkClick>
              </a:rPr>
              <a:t>Σαλαμίνα</a:t>
            </a:r>
            <a:r>
              <a:rPr lang="el-GR" b="1" u="sng" dirty="0">
                <a:latin typeface="Constantia" panose="02030602050306030303" pitchFamily="18" charset="0"/>
              </a:rPr>
              <a:t>: </a:t>
            </a:r>
            <a:r>
              <a:rPr lang="el-GR" dirty="0">
                <a:latin typeface="Constantia" panose="02030602050306030303" pitchFamily="18" charset="0"/>
              </a:rPr>
              <a:t>Ο </a:t>
            </a:r>
            <a:r>
              <a:rPr lang="el-GR" dirty="0">
                <a:solidFill>
                  <a:schemeClr val="tx1"/>
                </a:solidFill>
                <a:latin typeface="Constantia" panose="02030602050306030303" pitchFamily="18" charset="0"/>
                <a:hlinkClick r:id="rId3" tooltip="Αίας \Σαλαμίνα">
                  <a:extLst>
                    <a:ext uri="{A12FA001-AC4F-418D-AE19-62706E023703}">
                      <ahyp:hlinkClr xmlns:ahyp="http://schemas.microsoft.com/office/drawing/2018/hyperlinkcolor" val="tx"/>
                    </a:ext>
                  </a:extLst>
                </a:hlinkClick>
              </a:rPr>
              <a:t>Αίας </a:t>
            </a:r>
            <a:r>
              <a:rPr lang="el-GR" dirty="0">
                <a:latin typeface="Constantia" panose="02030602050306030303" pitchFamily="18" charset="0"/>
              </a:rPr>
              <a:t>από τη Σαλαμίνα οδηγούσε δώδεκα</a:t>
            </a:r>
          </a:p>
          <a:p>
            <a:r>
              <a:rPr lang="el-GR" dirty="0">
                <a:latin typeface="Constantia" panose="02030602050306030303" pitchFamily="18" charset="0"/>
              </a:rPr>
              <a:t> καράβια </a:t>
            </a:r>
          </a:p>
          <a:p>
            <a:r>
              <a:rPr lang="el-GR" b="1" dirty="0">
                <a:latin typeface="Constantia" panose="02030602050306030303" pitchFamily="18" charset="0"/>
              </a:rPr>
              <a:t>Αργολίδα</a:t>
            </a:r>
            <a:r>
              <a:rPr lang="el-GR" b="1" u="sng" dirty="0">
                <a:latin typeface="Constantia" panose="02030602050306030303" pitchFamily="18" charset="0"/>
              </a:rPr>
              <a:t>:  </a:t>
            </a:r>
            <a:r>
              <a:rPr lang="el-GR" dirty="0">
                <a:latin typeface="Constantia" panose="02030602050306030303" pitchFamily="18" charset="0"/>
              </a:rPr>
              <a:t>ακολουθούσαν με ογδόντα μαύρα καράβια. </a:t>
            </a:r>
          </a:p>
          <a:p>
            <a:endParaRPr lang="el-GR" dirty="0">
              <a:latin typeface="Constantia" panose="02030602050306030303" pitchFamily="18" charset="0"/>
            </a:endParaRPr>
          </a:p>
          <a:p>
            <a:r>
              <a:rPr lang="el-GR" b="1" u="sng" dirty="0">
                <a:solidFill>
                  <a:schemeClr val="tx1"/>
                </a:solidFill>
                <a:latin typeface="Constantia" panose="02030602050306030303" pitchFamily="18" charset="0"/>
                <a:hlinkClick r:id="rId4" tooltip="Κορινθία">
                  <a:extLst>
                    <a:ext uri="{A12FA001-AC4F-418D-AE19-62706E023703}">
                      <ahyp:hlinkClr xmlns:ahyp="http://schemas.microsoft.com/office/drawing/2018/hyperlinkcolor" val="tx"/>
                    </a:ext>
                  </a:extLst>
                </a:hlinkClick>
              </a:rPr>
              <a:t>Κορινθία</a:t>
            </a:r>
            <a:r>
              <a:rPr lang="el-GR" b="1" dirty="0">
                <a:solidFill>
                  <a:schemeClr val="tx1"/>
                </a:solidFill>
                <a:latin typeface="Constantia" panose="02030602050306030303" pitchFamily="18" charset="0"/>
              </a:rPr>
              <a:t>:</a:t>
            </a:r>
            <a:r>
              <a:rPr lang="el-GR" dirty="0">
                <a:latin typeface="Constantia" panose="02030602050306030303" pitchFamily="18" charset="0"/>
              </a:rPr>
              <a:t> </a:t>
            </a:r>
            <a:r>
              <a:rPr lang="el-GR" dirty="0">
                <a:solidFill>
                  <a:schemeClr val="tx1"/>
                </a:solidFill>
                <a:latin typeface="Constantia" panose="02030602050306030303" pitchFamily="18" charset="0"/>
              </a:rPr>
              <a:t>Εκείνοι που είχαν τις Μυκήνες, την Κόρινθο και τις </a:t>
            </a:r>
            <a:r>
              <a:rPr lang="el-GR" dirty="0" err="1">
                <a:solidFill>
                  <a:schemeClr val="tx1"/>
                </a:solidFill>
                <a:latin typeface="Constantia" panose="02030602050306030303" pitchFamily="18" charset="0"/>
              </a:rPr>
              <a:t>Κλεωνές</a:t>
            </a:r>
            <a:r>
              <a:rPr lang="el-GR" dirty="0">
                <a:solidFill>
                  <a:schemeClr val="tx1"/>
                </a:solidFill>
                <a:latin typeface="Constantia" panose="02030602050306030303" pitchFamily="18" charset="0"/>
              </a:rPr>
              <a:t>, και ζούσαν στις </a:t>
            </a:r>
            <a:r>
              <a:rPr lang="el-GR" dirty="0" err="1">
                <a:solidFill>
                  <a:schemeClr val="tx1"/>
                </a:solidFill>
                <a:latin typeface="Constantia" panose="02030602050306030303" pitchFamily="18" charset="0"/>
              </a:rPr>
              <a:t>Ορνειέ</a:t>
            </a:r>
            <a:r>
              <a:rPr lang="el-GR" dirty="0">
                <a:solidFill>
                  <a:schemeClr val="tx1"/>
                </a:solidFill>
                <a:latin typeface="Constantia" panose="02030602050306030303" pitchFamily="18" charset="0"/>
              </a:rPr>
              <a:t> και στην </a:t>
            </a:r>
            <a:r>
              <a:rPr lang="el-GR" dirty="0" err="1">
                <a:solidFill>
                  <a:schemeClr val="tx1"/>
                </a:solidFill>
                <a:latin typeface="Constantia" panose="02030602050306030303" pitchFamily="18" charset="0"/>
              </a:rPr>
              <a:t>Αραιθυρέη</a:t>
            </a:r>
            <a:r>
              <a:rPr lang="el-GR" dirty="0">
                <a:solidFill>
                  <a:schemeClr val="tx1"/>
                </a:solidFill>
                <a:latin typeface="Constantia" panose="02030602050306030303" pitchFamily="18" charset="0"/>
              </a:rPr>
              <a:t> και στην </a:t>
            </a:r>
            <a:r>
              <a:rPr lang="el-GR" dirty="0" err="1">
                <a:solidFill>
                  <a:schemeClr val="tx1"/>
                </a:solidFill>
                <a:latin typeface="Constantia" panose="02030602050306030303" pitchFamily="18" charset="0"/>
              </a:rPr>
              <a:t>Σικυώνα,και</a:t>
            </a:r>
            <a:r>
              <a:rPr lang="el-GR" dirty="0">
                <a:solidFill>
                  <a:schemeClr val="tx1"/>
                </a:solidFill>
                <a:latin typeface="Constantia" panose="02030602050306030303" pitchFamily="18" charset="0"/>
              </a:rPr>
              <a:t> εκείνοι που είχαν την </a:t>
            </a:r>
            <a:r>
              <a:rPr lang="el-GR" dirty="0" err="1">
                <a:solidFill>
                  <a:schemeClr val="tx1"/>
                </a:solidFill>
                <a:latin typeface="Constantia" panose="02030602050306030303" pitchFamily="18" charset="0"/>
              </a:rPr>
              <a:t>Υπερησία</a:t>
            </a:r>
            <a:r>
              <a:rPr lang="el-GR" dirty="0">
                <a:solidFill>
                  <a:schemeClr val="tx1"/>
                </a:solidFill>
                <a:latin typeface="Constantia" panose="02030602050306030303" pitchFamily="18" charset="0"/>
              </a:rPr>
              <a:t> και </a:t>
            </a:r>
            <a:r>
              <a:rPr lang="el-GR" dirty="0" err="1">
                <a:solidFill>
                  <a:schemeClr val="tx1"/>
                </a:solidFill>
                <a:latin typeface="Constantia" panose="02030602050306030303" pitchFamily="18" charset="0"/>
              </a:rPr>
              <a:t>τηνΓονούσα</a:t>
            </a:r>
            <a:r>
              <a:rPr lang="el-GR" dirty="0">
                <a:solidFill>
                  <a:schemeClr val="tx1"/>
                </a:solidFill>
                <a:latin typeface="Constantia" panose="02030602050306030303" pitchFamily="18" charset="0"/>
              </a:rPr>
              <a:t> και την </a:t>
            </a:r>
            <a:r>
              <a:rPr lang="el-GR" dirty="0" err="1">
                <a:solidFill>
                  <a:schemeClr val="tx1"/>
                </a:solidFill>
                <a:latin typeface="Constantia" panose="02030602050306030303" pitchFamily="18" charset="0"/>
              </a:rPr>
              <a:t>Πελλήνη</a:t>
            </a:r>
            <a:r>
              <a:rPr lang="el-GR" dirty="0">
                <a:solidFill>
                  <a:schemeClr val="tx1"/>
                </a:solidFill>
                <a:latin typeface="Constantia" panose="02030602050306030303" pitchFamily="18" charset="0"/>
              </a:rPr>
              <a:t>, και όσοι κατοικούσαν στο Αίγιο και σε όλη την έκταση του Αιγιαλού, και γύρω στην πλατεία Ελίκη, σ' αυτών </a:t>
            </a:r>
            <a:r>
              <a:rPr lang="el-GR" b="1" dirty="0">
                <a:latin typeface="Constantia" panose="02030602050306030303" pitchFamily="18" charset="0"/>
              </a:rPr>
              <a:t>τα εκατό καράβια αρχηγός ήταν ο βασιλέας Αγαμέμνονας, ο </a:t>
            </a:r>
            <a:r>
              <a:rPr lang="el-GR" b="1" dirty="0" err="1">
                <a:latin typeface="Constantia" panose="02030602050306030303" pitchFamily="18" charset="0"/>
              </a:rPr>
              <a:t>υιος</a:t>
            </a:r>
            <a:r>
              <a:rPr lang="el-GR" b="1" dirty="0">
                <a:latin typeface="Constantia" panose="02030602050306030303" pitchFamily="18" charset="0"/>
              </a:rPr>
              <a:t> του Ατρέα</a:t>
            </a:r>
          </a:p>
          <a:p>
            <a:endParaRPr lang="el-GR" b="1" dirty="0">
              <a:latin typeface="Constantia" panose="02030602050306030303" pitchFamily="18" charset="0"/>
            </a:endParaRPr>
          </a:p>
          <a:p>
            <a:endParaRPr lang="el-GR" b="1" dirty="0">
              <a:latin typeface="Constantia" panose="02030602050306030303" pitchFamily="18" charset="0"/>
            </a:endParaRPr>
          </a:p>
          <a:p>
            <a:r>
              <a:rPr lang="el-GR" b="1" dirty="0">
                <a:solidFill>
                  <a:schemeClr val="tx1"/>
                </a:solidFill>
                <a:latin typeface="Constantia" panose="02030602050306030303" pitchFamily="18" charset="0"/>
              </a:rPr>
              <a:t>Λακωνία:</a:t>
            </a:r>
            <a:r>
              <a:rPr lang="el-GR" dirty="0">
                <a:latin typeface="Constantia" panose="02030602050306030303" pitchFamily="18" charset="0"/>
              </a:rPr>
              <a:t> Σε αυτών τα εξήντα πλοία αρχηγός ήταν ο αδελφός του, ο βροντόφωνος </a:t>
            </a:r>
            <a:r>
              <a:rPr lang="el-GR" b="1" dirty="0">
                <a:solidFill>
                  <a:schemeClr val="tx1"/>
                </a:solidFill>
                <a:latin typeface="Constantia" panose="02030602050306030303" pitchFamily="18" charset="0"/>
              </a:rPr>
              <a:t>Μενέλαος</a:t>
            </a:r>
            <a:r>
              <a:rPr lang="el-GR" dirty="0">
                <a:latin typeface="Constantia" panose="02030602050306030303" pitchFamily="18" charset="0"/>
              </a:rPr>
              <a:t>. </a:t>
            </a:r>
          </a:p>
          <a:p>
            <a:endParaRPr lang="el-GR" dirty="0"/>
          </a:p>
        </p:txBody>
      </p:sp>
      <p:pic>
        <p:nvPicPr>
          <p:cNvPr id="11266" name="Picture 2">
            <a:extLst>
              <a:ext uri="{FF2B5EF4-FFF2-40B4-BE49-F238E27FC236}">
                <a16:creationId xmlns:a16="http://schemas.microsoft.com/office/drawing/2014/main" id="{D566E85B-C851-A740-F583-FFA3D18735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33" r="34989"/>
          <a:stretch/>
        </p:blipFill>
        <p:spPr bwMode="auto">
          <a:xfrm>
            <a:off x="9040764" y="1866321"/>
            <a:ext cx="3151236" cy="34994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144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50744E-79B7-DCF8-A446-40BBE30AFBCF}"/>
              </a:ext>
            </a:extLst>
          </p:cNvPr>
          <p:cNvSpPr>
            <a:spLocks noGrp="1"/>
          </p:cNvSpPr>
          <p:nvPr>
            <p:ph idx="1"/>
          </p:nvPr>
        </p:nvSpPr>
        <p:spPr>
          <a:xfrm>
            <a:off x="1249120" y="0"/>
            <a:ext cx="7647709" cy="6575368"/>
          </a:xfrm>
        </p:spPr>
        <p:txBody>
          <a:bodyPr>
            <a:normAutofit/>
          </a:bodyPr>
          <a:lstStyle/>
          <a:p>
            <a:r>
              <a:rPr lang="el-GR" b="1" dirty="0">
                <a:solidFill>
                  <a:schemeClr val="tx1"/>
                </a:solidFill>
                <a:latin typeface="Constantia" panose="02030602050306030303" pitchFamily="18" charset="0"/>
              </a:rPr>
              <a:t>Μεσσηνία:</a:t>
            </a:r>
            <a:r>
              <a:rPr lang="el-GR" dirty="0">
                <a:latin typeface="Constantia" panose="02030602050306030303" pitchFamily="18" charset="0"/>
              </a:rPr>
              <a:t> Σ' αυτούς αρχηγός ήταν ο </a:t>
            </a:r>
            <a:r>
              <a:rPr lang="el-GR" dirty="0" err="1">
                <a:latin typeface="Constantia" panose="02030602050306030303" pitchFamily="18" charset="0"/>
              </a:rPr>
              <a:t>αρματομάχος</a:t>
            </a:r>
            <a:r>
              <a:rPr lang="el-GR" dirty="0">
                <a:latin typeface="Constantia" panose="02030602050306030303" pitchFamily="18" charset="0"/>
              </a:rPr>
              <a:t> ο Νέστωρ και μαζί μ' αυτόν ακολουθούσαν ενενήντα βαθιά καράβια. </a:t>
            </a:r>
            <a:endParaRPr lang="el-GR" b="1" dirty="0">
              <a:solidFill>
                <a:schemeClr val="tx1"/>
              </a:solidFill>
              <a:latin typeface="Constantia" panose="02030602050306030303" pitchFamily="18" charset="0"/>
            </a:endParaRPr>
          </a:p>
          <a:p>
            <a:endParaRPr lang="el-GR" dirty="0">
              <a:latin typeface="Constantia" panose="02030602050306030303" pitchFamily="18" charset="0"/>
            </a:endParaRPr>
          </a:p>
          <a:p>
            <a:r>
              <a:rPr lang="el-GR" b="1" dirty="0">
                <a:latin typeface="Constantia" panose="02030602050306030303" pitchFamily="18" charset="0"/>
              </a:rPr>
              <a:t>Αρκαδία</a:t>
            </a:r>
            <a:r>
              <a:rPr lang="el-GR" dirty="0">
                <a:latin typeface="Constantia" panose="02030602050306030303" pitchFamily="18" charset="0"/>
              </a:rPr>
              <a:t>: συμμετείχε με εξήντα καράβια</a:t>
            </a:r>
          </a:p>
          <a:p>
            <a:pPr marL="0" indent="0">
              <a:lnSpc>
                <a:spcPct val="150000"/>
              </a:lnSpc>
              <a:buNone/>
            </a:pPr>
            <a:r>
              <a:rPr lang="el-GR" b="1" dirty="0">
                <a:latin typeface="Constantia" panose="02030602050306030303" pitchFamily="18" charset="0"/>
              </a:rPr>
              <a:t>       Ηλεία: </a:t>
            </a:r>
            <a:r>
              <a:rPr lang="el-GR" dirty="0">
                <a:latin typeface="Constantia" panose="02030602050306030303" pitchFamily="18" charset="0"/>
              </a:rPr>
              <a:t>συμμετείχαν με σαράντα πλοία</a:t>
            </a:r>
          </a:p>
          <a:p>
            <a:pPr>
              <a:lnSpc>
                <a:spcPct val="150000"/>
              </a:lnSpc>
            </a:pPr>
            <a:r>
              <a:rPr lang="el-GR" b="1" dirty="0">
                <a:solidFill>
                  <a:schemeClr val="tx1"/>
                </a:solidFill>
                <a:latin typeface="Constantia" panose="02030602050306030303" pitchFamily="18" charset="0"/>
              </a:rPr>
              <a:t>Ιόνιοι Νήσοι: </a:t>
            </a:r>
            <a:r>
              <a:rPr lang="el-GR" dirty="0">
                <a:latin typeface="Constantia" panose="02030602050306030303" pitchFamily="18" charset="0"/>
              </a:rPr>
              <a:t>ακολουθούσαν σαράντα μαύρα πλοία. </a:t>
            </a:r>
          </a:p>
          <a:p>
            <a:pPr>
              <a:lnSpc>
                <a:spcPct val="150000"/>
              </a:lnSpc>
            </a:pPr>
            <a:r>
              <a:rPr lang="el-GR" b="1" dirty="0">
                <a:solidFill>
                  <a:schemeClr val="tx1"/>
                </a:solidFill>
                <a:latin typeface="Constantia" panose="02030602050306030303" pitchFamily="18" charset="0"/>
              </a:rPr>
              <a:t>Κεφαλληνία :</a:t>
            </a:r>
            <a:r>
              <a:rPr lang="el-GR" b="1" dirty="0">
                <a:latin typeface="Constantia" panose="02030602050306030303" pitchFamily="18" charset="0"/>
              </a:rPr>
              <a:t> </a:t>
            </a:r>
            <a:r>
              <a:rPr lang="el-GR" dirty="0">
                <a:latin typeface="Constantia" panose="02030602050306030303" pitchFamily="18" charset="0"/>
              </a:rPr>
              <a:t>Ο Οδυσσέας πάλι οδηγούσε τους γενναίους </a:t>
            </a:r>
            <a:r>
              <a:rPr lang="el-GR" dirty="0">
                <a:solidFill>
                  <a:schemeClr val="tx1"/>
                </a:solidFill>
                <a:latin typeface="Constantia" panose="02030602050306030303" pitchFamily="18" charset="0"/>
              </a:rPr>
              <a:t>Κεφαλλήνες, </a:t>
            </a:r>
            <a:r>
              <a:rPr lang="el-GR" dirty="0">
                <a:latin typeface="Constantia" panose="02030602050306030303" pitchFamily="18" charset="0"/>
              </a:rPr>
              <a:t>που είχαν την </a:t>
            </a:r>
            <a:r>
              <a:rPr lang="el-GR" u="sng" dirty="0">
                <a:solidFill>
                  <a:schemeClr val="tx1"/>
                </a:solidFill>
                <a:latin typeface="Constantia" panose="02030602050306030303" pitchFamily="18" charset="0"/>
              </a:rPr>
              <a:t>Ιθάκη </a:t>
            </a:r>
            <a:r>
              <a:rPr lang="el-GR" dirty="0">
                <a:latin typeface="Constantia" panose="02030602050306030303" pitchFamily="18" charset="0"/>
              </a:rPr>
              <a:t>και το πυκνόφυλλο </a:t>
            </a:r>
            <a:r>
              <a:rPr lang="el-GR" dirty="0" err="1">
                <a:latin typeface="Constantia" panose="02030602050306030303" pitchFamily="18" charset="0"/>
              </a:rPr>
              <a:t>Νήριτο</a:t>
            </a:r>
            <a:r>
              <a:rPr lang="el-GR" dirty="0">
                <a:latin typeface="Constantia" panose="02030602050306030303" pitchFamily="18" charset="0"/>
              </a:rPr>
              <a:t>, και αυτούς που είχαν τη </a:t>
            </a:r>
            <a:r>
              <a:rPr lang="el-GR" dirty="0">
                <a:solidFill>
                  <a:schemeClr val="tx1"/>
                </a:solidFill>
                <a:latin typeface="Constantia" panose="02030602050306030303" pitchFamily="18" charset="0"/>
              </a:rPr>
              <a:t>Ζάκυνθο</a:t>
            </a:r>
            <a:r>
              <a:rPr lang="el-GR" dirty="0">
                <a:latin typeface="Constantia" panose="02030602050306030303" pitchFamily="18" charset="0"/>
              </a:rPr>
              <a:t> και αυτούς που κατοικούσαν στη </a:t>
            </a:r>
            <a:r>
              <a:rPr lang="el-GR" dirty="0" err="1">
                <a:solidFill>
                  <a:schemeClr val="tx1"/>
                </a:solidFill>
                <a:latin typeface="Constantia" panose="02030602050306030303" pitchFamily="18" charset="0"/>
              </a:rPr>
              <a:t>Σάμο</a:t>
            </a:r>
            <a:r>
              <a:rPr lang="el-GR" dirty="0" err="1">
                <a:latin typeface="Constantia" panose="02030602050306030303" pitchFamily="18" charset="0"/>
              </a:rPr>
              <a:t>.Σ</a:t>
            </a:r>
            <a:r>
              <a:rPr lang="el-GR" dirty="0">
                <a:latin typeface="Constantia" panose="02030602050306030303" pitchFamily="18" charset="0"/>
              </a:rPr>
              <a:t>' αυτούς αρχηγός ήταν ο </a:t>
            </a:r>
            <a:r>
              <a:rPr lang="el-GR" b="1" dirty="0">
                <a:latin typeface="Constantia" panose="02030602050306030303" pitchFamily="18" charset="0"/>
              </a:rPr>
              <a:t>Οδυσσέας</a:t>
            </a:r>
            <a:r>
              <a:rPr lang="el-GR" dirty="0">
                <a:latin typeface="Constantia" panose="02030602050306030303" pitchFamily="18" charset="0"/>
              </a:rPr>
              <a:t> και μαζί μ' αυτόν ακολουθούσαν δώδεκα καράβια με </a:t>
            </a:r>
            <a:r>
              <a:rPr lang="el-GR" dirty="0" err="1">
                <a:latin typeface="Constantia" panose="02030602050306030303" pitchFamily="18" charset="0"/>
              </a:rPr>
              <a:t>κοκκινοβαμμένα</a:t>
            </a:r>
            <a:r>
              <a:rPr lang="el-GR" dirty="0">
                <a:latin typeface="Constantia" panose="02030602050306030303" pitchFamily="18" charset="0"/>
              </a:rPr>
              <a:t> τα πλευρά τους. </a:t>
            </a:r>
            <a:endParaRPr lang="el-GR" dirty="0">
              <a:solidFill>
                <a:schemeClr val="tx1"/>
              </a:solidFill>
              <a:latin typeface="Constantia" panose="02030602050306030303" pitchFamily="18" charset="0"/>
            </a:endParaRPr>
          </a:p>
          <a:p>
            <a:pPr>
              <a:lnSpc>
                <a:spcPct val="150000"/>
              </a:lnSpc>
            </a:pPr>
            <a:r>
              <a:rPr lang="el-GR" b="1" dirty="0">
                <a:solidFill>
                  <a:schemeClr val="tx1"/>
                </a:solidFill>
                <a:latin typeface="Constantia" panose="02030602050306030303" pitchFamily="18" charset="0"/>
              </a:rPr>
              <a:t>Αιτωλία </a:t>
            </a:r>
            <a:r>
              <a:rPr lang="el-GR" dirty="0">
                <a:solidFill>
                  <a:schemeClr val="tx1"/>
                </a:solidFill>
                <a:latin typeface="Constantia" panose="02030602050306030303" pitchFamily="18" charset="0"/>
              </a:rPr>
              <a:t>: ακολουθούσαν με σαράντα μαύρα πλοία</a:t>
            </a:r>
          </a:p>
          <a:p>
            <a:pPr>
              <a:lnSpc>
                <a:spcPct val="150000"/>
              </a:lnSpc>
            </a:pPr>
            <a:r>
              <a:rPr lang="el-GR" b="1" dirty="0">
                <a:solidFill>
                  <a:schemeClr val="tx1"/>
                </a:solidFill>
                <a:latin typeface="Constantia" panose="02030602050306030303" pitchFamily="18" charset="0"/>
              </a:rPr>
              <a:t>Κρήτη: </a:t>
            </a:r>
            <a:r>
              <a:rPr lang="el-GR" dirty="0">
                <a:latin typeface="Constantia" panose="02030602050306030303" pitchFamily="18" charset="0"/>
              </a:rPr>
              <a:t>αρχηγός ήταν ο ένδοξος στο δόρυ </a:t>
            </a:r>
            <a:r>
              <a:rPr lang="el-GR" dirty="0">
                <a:solidFill>
                  <a:schemeClr val="tx1"/>
                </a:solidFill>
                <a:latin typeface="Constantia" panose="02030602050306030303" pitchFamily="18" charset="0"/>
              </a:rPr>
              <a:t>Ιδομενέας και </a:t>
            </a:r>
            <a:r>
              <a:rPr lang="el-GR" dirty="0">
                <a:latin typeface="Constantia" panose="02030602050306030303" pitchFamily="18" charset="0"/>
              </a:rPr>
              <a:t>ο </a:t>
            </a:r>
            <a:r>
              <a:rPr lang="el-GR" dirty="0">
                <a:solidFill>
                  <a:schemeClr val="tx1"/>
                </a:solidFill>
                <a:latin typeface="Constantia" panose="02030602050306030303" pitchFamily="18" charset="0"/>
              </a:rPr>
              <a:t>Μηριόνης </a:t>
            </a:r>
            <a:r>
              <a:rPr lang="el-GR" dirty="0">
                <a:latin typeface="Constantia" panose="02030602050306030303" pitchFamily="18" charset="0"/>
              </a:rPr>
              <a:t>που σκοτώνει τους άνδρες. Μαζί με αυτούς ακολουθούσαν ογδόντα μαύρα πλοία.</a:t>
            </a:r>
          </a:p>
        </p:txBody>
      </p:sp>
      <p:pic>
        <p:nvPicPr>
          <p:cNvPr id="4" name="Picture 2">
            <a:extLst>
              <a:ext uri="{FF2B5EF4-FFF2-40B4-BE49-F238E27FC236}">
                <a16:creationId xmlns:a16="http://schemas.microsoft.com/office/drawing/2014/main" id="{11FD7FC9-D9F9-D16C-DF2B-3B8939420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r="34989"/>
          <a:stretch/>
        </p:blipFill>
        <p:spPr bwMode="auto">
          <a:xfrm>
            <a:off x="8912906" y="1436914"/>
            <a:ext cx="2913334" cy="3235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0932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CD592E-BA6D-5693-043D-7549643D5B56}"/>
              </a:ext>
            </a:extLst>
          </p:cNvPr>
          <p:cNvSpPr>
            <a:spLocks noGrp="1"/>
          </p:cNvSpPr>
          <p:nvPr>
            <p:ph type="title"/>
          </p:nvPr>
        </p:nvSpPr>
        <p:spPr/>
        <p:txBody>
          <a:bodyPr/>
          <a:lstStyle/>
          <a:p>
            <a:endParaRPr lang="el-GR" dirty="0"/>
          </a:p>
        </p:txBody>
      </p:sp>
      <p:sp>
        <p:nvSpPr>
          <p:cNvPr id="3" name="Θέση κειμένου 2">
            <a:extLst>
              <a:ext uri="{FF2B5EF4-FFF2-40B4-BE49-F238E27FC236}">
                <a16:creationId xmlns:a16="http://schemas.microsoft.com/office/drawing/2014/main" id="{8D5BC044-7F44-73AF-1FBA-FE23B941C1A7}"/>
              </a:ext>
            </a:extLst>
          </p:cNvPr>
          <p:cNvSpPr>
            <a:spLocks noGrp="1"/>
          </p:cNvSpPr>
          <p:nvPr>
            <p:ph type="body" idx="1"/>
          </p:nvPr>
        </p:nvSpPr>
        <p:spPr>
          <a:xfrm>
            <a:off x="2589212" y="6176356"/>
            <a:ext cx="8915399" cy="518624"/>
          </a:xfrm>
        </p:spPr>
        <p:txBody>
          <a:bodyPr>
            <a:noAutofit/>
          </a:bodyPr>
          <a:lstStyle/>
          <a:p>
            <a:r>
              <a:rPr lang="el-GR" u="sng" dirty="0">
                <a:solidFill>
                  <a:schemeClr val="tx1"/>
                </a:solidFill>
                <a:latin typeface="Constantia" panose="02030602050306030303" pitchFamily="18" charset="0"/>
              </a:rPr>
              <a:t>Ο ΟΜΗΡΟΣ ΣΤΙΣ ΠΥΛΕΣ ΤΩΝ ΑΘΗΝΩΝ, ΤΡΑΓΟΥΔΑ ΤΗΝ ΙΛΙΑΔΑ  </a:t>
            </a:r>
          </a:p>
          <a:p>
            <a:r>
              <a:rPr lang="el-GR" dirty="0">
                <a:solidFill>
                  <a:schemeClr val="tx1"/>
                </a:solidFill>
                <a:latin typeface="Constantia" panose="02030602050306030303" pitchFamily="18" charset="0"/>
              </a:rPr>
              <a:t>                             </a:t>
            </a:r>
            <a:r>
              <a:rPr lang="el-GR" u="sng" dirty="0">
                <a:solidFill>
                  <a:schemeClr val="tx1"/>
                </a:solidFill>
                <a:latin typeface="Constantia" panose="02030602050306030303" pitchFamily="18" charset="0"/>
              </a:rPr>
              <a:t> </a:t>
            </a:r>
            <a:r>
              <a:rPr lang="en-US" u="sng" dirty="0">
                <a:solidFill>
                  <a:schemeClr val="tx1"/>
                </a:solidFill>
                <a:latin typeface="Constantia" panose="02030602050306030303" pitchFamily="18" charset="0"/>
              </a:rPr>
              <a:t>By </a:t>
            </a:r>
            <a:r>
              <a:rPr lang="en-US" u="sng" dirty="0">
                <a:solidFill>
                  <a:schemeClr val="tx1"/>
                </a:solidFill>
                <a:latin typeface="Constantia" panose="02030602050306030303" pitchFamily="18" charset="0"/>
                <a:hlinkClick r:id="rId2">
                  <a:extLst>
                    <a:ext uri="{A12FA001-AC4F-418D-AE19-62706E023703}">
                      <ahyp:hlinkClr xmlns:ahyp="http://schemas.microsoft.com/office/drawing/2018/hyperlinkcolor" val="tx"/>
                    </a:ext>
                  </a:extLst>
                </a:hlinkClick>
              </a:rPr>
              <a:t>Guillaume </a:t>
            </a:r>
            <a:r>
              <a:rPr lang="en-US" u="sng" dirty="0" err="1">
                <a:solidFill>
                  <a:schemeClr val="tx1"/>
                </a:solidFill>
                <a:latin typeface="Constantia" panose="02030602050306030303" pitchFamily="18" charset="0"/>
                <a:hlinkClick r:id="rId2">
                  <a:extLst>
                    <a:ext uri="{A12FA001-AC4F-418D-AE19-62706E023703}">
                      <ahyp:hlinkClr xmlns:ahyp="http://schemas.microsoft.com/office/drawing/2018/hyperlinkcolor" val="tx"/>
                    </a:ext>
                  </a:extLst>
                </a:hlinkClick>
              </a:rPr>
              <a:t>Guillon</a:t>
            </a:r>
            <a:r>
              <a:rPr lang="en-US" u="sng" dirty="0">
                <a:solidFill>
                  <a:schemeClr val="tx1"/>
                </a:solidFill>
                <a:latin typeface="Constantia" panose="02030602050306030303" pitchFamily="18" charset="0"/>
                <a:hlinkClick r:id="rId2">
                  <a:extLst>
                    <a:ext uri="{A12FA001-AC4F-418D-AE19-62706E023703}">
                      <ahyp:hlinkClr xmlns:ahyp="http://schemas.microsoft.com/office/drawing/2018/hyperlinkcolor" val="tx"/>
                    </a:ext>
                  </a:extLst>
                </a:hlinkClick>
              </a:rPr>
              <a:t> </a:t>
            </a:r>
            <a:r>
              <a:rPr lang="en-US" u="sng" dirty="0" err="1">
                <a:solidFill>
                  <a:schemeClr val="tx1"/>
                </a:solidFill>
                <a:latin typeface="Constantia" panose="02030602050306030303" pitchFamily="18" charset="0"/>
                <a:hlinkClick r:id="rId2">
                  <a:extLst>
                    <a:ext uri="{A12FA001-AC4F-418D-AE19-62706E023703}">
                      <ahyp:hlinkClr xmlns:ahyp="http://schemas.microsoft.com/office/drawing/2018/hyperlinkcolor" val="tx"/>
                    </a:ext>
                  </a:extLst>
                </a:hlinkClick>
              </a:rPr>
              <a:t>Lethiere</a:t>
            </a:r>
            <a:br>
              <a:rPr lang="en-US" u="sng" dirty="0">
                <a:solidFill>
                  <a:schemeClr val="tx1"/>
                </a:solidFill>
                <a:latin typeface="Constantia" panose="02030602050306030303" pitchFamily="18" charset="0"/>
              </a:rPr>
            </a:br>
            <a:endParaRPr lang="el-GR" u="sng" dirty="0">
              <a:solidFill>
                <a:schemeClr val="tx1"/>
              </a:solidFill>
              <a:latin typeface="Constantia" panose="02030602050306030303" pitchFamily="18" charset="0"/>
            </a:endParaRPr>
          </a:p>
        </p:txBody>
      </p:sp>
      <p:pic>
        <p:nvPicPr>
          <p:cNvPr id="2050" name="Picture 2">
            <a:extLst>
              <a:ext uri="{FF2B5EF4-FFF2-40B4-BE49-F238E27FC236}">
                <a16:creationId xmlns:a16="http://schemas.microsoft.com/office/drawing/2014/main" id="{980DFA09-5854-86DA-E732-452D22A9D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068" y="345900"/>
            <a:ext cx="7489767" cy="526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749247"/>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50744E-79B7-DCF8-A446-40BBE30AFBCF}"/>
              </a:ext>
            </a:extLst>
          </p:cNvPr>
          <p:cNvSpPr>
            <a:spLocks noGrp="1"/>
          </p:cNvSpPr>
          <p:nvPr>
            <p:ph idx="1"/>
          </p:nvPr>
        </p:nvSpPr>
        <p:spPr>
          <a:xfrm>
            <a:off x="1438102" y="-241160"/>
            <a:ext cx="7107382" cy="6883029"/>
          </a:xfrm>
        </p:spPr>
        <p:txBody>
          <a:bodyPr>
            <a:normAutofit fontScale="92500" lnSpcReduction="20000"/>
          </a:bodyPr>
          <a:lstStyle/>
          <a:p>
            <a:pPr>
              <a:lnSpc>
                <a:spcPct val="150000"/>
              </a:lnSpc>
            </a:pPr>
            <a:endParaRPr lang="el-GR" b="1" dirty="0"/>
          </a:p>
          <a:p>
            <a:pPr>
              <a:lnSpc>
                <a:spcPct val="150000"/>
              </a:lnSpc>
            </a:pPr>
            <a:endParaRPr lang="el-GR" b="1" dirty="0"/>
          </a:p>
          <a:p>
            <a:pPr>
              <a:lnSpc>
                <a:spcPct val="150000"/>
              </a:lnSpc>
            </a:pPr>
            <a:r>
              <a:rPr lang="el-GR" sz="2000" b="1" dirty="0">
                <a:latin typeface="Constantia" panose="02030602050306030303" pitchFamily="18" charset="0"/>
              </a:rPr>
              <a:t>Ρόδος</a:t>
            </a:r>
            <a:r>
              <a:rPr lang="el-GR" sz="2000" dirty="0">
                <a:latin typeface="Constantia" panose="02030602050306030303" pitchFamily="18" charset="0"/>
              </a:rPr>
              <a:t>: Ο </a:t>
            </a:r>
            <a:r>
              <a:rPr lang="el-GR" sz="2000" dirty="0" err="1">
                <a:latin typeface="Constantia" panose="02030602050306030303" pitchFamily="18" charset="0"/>
              </a:rPr>
              <a:t>Τληπόλεμος</a:t>
            </a:r>
            <a:r>
              <a:rPr lang="el-GR" sz="2000" dirty="0">
                <a:latin typeface="Constantia" panose="02030602050306030303" pitchFamily="18" charset="0"/>
              </a:rPr>
              <a:t> ο γιος του Ηρακλή, ωραίος και μεγαλόσωμος, οδηγούσε τα εννέα πλοία των περήφανων Ροδίων.</a:t>
            </a:r>
          </a:p>
          <a:p>
            <a:pPr>
              <a:lnSpc>
                <a:spcPct val="150000"/>
              </a:lnSpc>
            </a:pPr>
            <a:r>
              <a:rPr lang="el-GR" sz="2000" b="1" dirty="0">
                <a:latin typeface="Constantia" panose="02030602050306030303" pitchFamily="18" charset="0"/>
              </a:rPr>
              <a:t>Σύμη: </a:t>
            </a:r>
            <a:r>
              <a:rPr lang="el-GR" sz="2000" dirty="0">
                <a:latin typeface="Constantia" panose="02030602050306030303" pitchFamily="18" charset="0"/>
              </a:rPr>
              <a:t>Ο </a:t>
            </a:r>
            <a:r>
              <a:rPr lang="el-GR" sz="2000" dirty="0" err="1">
                <a:latin typeface="Constantia" panose="02030602050306030303" pitchFamily="18" charset="0"/>
              </a:rPr>
              <a:t>Νιρέας</a:t>
            </a:r>
            <a:r>
              <a:rPr lang="el-GR" sz="2000" dirty="0">
                <a:latin typeface="Constantia" panose="02030602050306030303" pitchFamily="18" charset="0"/>
              </a:rPr>
              <a:t> πάλι από τη Σύμη οδηγούσε τρία συμμετρικά καράβια.</a:t>
            </a:r>
          </a:p>
          <a:p>
            <a:pPr>
              <a:lnSpc>
                <a:spcPct val="210000"/>
              </a:lnSpc>
            </a:pPr>
            <a:r>
              <a:rPr lang="el-GR" sz="2000" b="1" dirty="0">
                <a:latin typeface="Constantia" panose="02030602050306030303" pitchFamily="18" charset="0"/>
              </a:rPr>
              <a:t>Κως: </a:t>
            </a:r>
            <a:r>
              <a:rPr lang="el-GR" sz="2000" dirty="0">
                <a:latin typeface="Constantia" panose="02030602050306030303" pitchFamily="18" charset="0"/>
              </a:rPr>
              <a:t>ακολουθούσε με  τριάντα βαθιά καράβια. </a:t>
            </a:r>
          </a:p>
          <a:p>
            <a:pPr>
              <a:lnSpc>
                <a:spcPct val="210000"/>
              </a:lnSpc>
            </a:pPr>
            <a:r>
              <a:rPr lang="el-GR" sz="2000" b="1" dirty="0" err="1">
                <a:latin typeface="Constantia" panose="02030602050306030303" pitchFamily="18" charset="0"/>
              </a:rPr>
              <a:t>Φθία</a:t>
            </a:r>
            <a:r>
              <a:rPr lang="el-GR" sz="2000" b="1" dirty="0">
                <a:latin typeface="Constantia" panose="02030602050306030303" pitchFamily="18" charset="0"/>
              </a:rPr>
              <a:t>: </a:t>
            </a:r>
            <a:r>
              <a:rPr lang="el-GR" sz="2000" dirty="0">
                <a:latin typeface="Constantia" panose="02030602050306030303" pitchFamily="18" charset="0"/>
              </a:rPr>
              <a:t>είχαν πενήντα καράβια, και αρχηγός τους ήταν ο </a:t>
            </a:r>
            <a:r>
              <a:rPr lang="el-GR" sz="2000" b="1" dirty="0">
                <a:latin typeface="Constantia" panose="02030602050306030303" pitchFamily="18" charset="0"/>
              </a:rPr>
              <a:t>Αχιλλέας </a:t>
            </a:r>
          </a:p>
          <a:p>
            <a:pPr>
              <a:lnSpc>
                <a:spcPct val="210000"/>
              </a:lnSpc>
            </a:pPr>
            <a:r>
              <a:rPr lang="el-GR" sz="2000" b="1" dirty="0">
                <a:latin typeface="Constantia" panose="02030602050306030303" pitchFamily="18" charset="0"/>
              </a:rPr>
              <a:t>Θεσσαλία: </a:t>
            </a:r>
            <a:r>
              <a:rPr lang="el-GR" sz="2000" dirty="0">
                <a:latin typeface="Constantia" panose="02030602050306030303" pitchFamily="18" charset="0"/>
              </a:rPr>
              <a:t>ακολουθούσε με  σαράντα μαύρα καράβια. Όσοι είχαν αρχηγό τον </a:t>
            </a:r>
            <a:r>
              <a:rPr lang="el-GR" sz="2000" dirty="0" err="1">
                <a:latin typeface="Constantia" panose="02030602050306030303" pitchFamily="18" charset="0"/>
              </a:rPr>
              <a:t>Ευρύπυλο</a:t>
            </a:r>
            <a:r>
              <a:rPr lang="el-GR" sz="2000" dirty="0">
                <a:latin typeface="Constantia" panose="02030602050306030303" pitchFamily="18" charset="0"/>
              </a:rPr>
              <a:t> ακολουθούσαν  με σαράντα μαύρα καράβια.</a:t>
            </a:r>
            <a:endParaRPr lang="el-GR" sz="2000" b="1" dirty="0">
              <a:latin typeface="Constantia" panose="02030602050306030303" pitchFamily="18" charset="0"/>
            </a:endParaRPr>
          </a:p>
          <a:p>
            <a:endParaRPr lang="el-GR" sz="2000" dirty="0">
              <a:latin typeface="Constantia" panose="02030602050306030303" pitchFamily="18" charset="0"/>
            </a:endParaRPr>
          </a:p>
          <a:p>
            <a:endParaRPr lang="el-GR" dirty="0"/>
          </a:p>
        </p:txBody>
      </p:sp>
      <p:pic>
        <p:nvPicPr>
          <p:cNvPr id="6" name="Picture 2">
            <a:extLst>
              <a:ext uri="{FF2B5EF4-FFF2-40B4-BE49-F238E27FC236}">
                <a16:creationId xmlns:a16="http://schemas.microsoft.com/office/drawing/2014/main" id="{1A041B9B-C7A7-2DD4-3132-E8C8D6A0F9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33" r="34989"/>
          <a:stretch/>
        </p:blipFill>
        <p:spPr bwMode="auto">
          <a:xfrm>
            <a:off x="8831076" y="1669169"/>
            <a:ext cx="3169455" cy="35196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99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50744E-79B7-DCF8-A446-40BBE30AFBCF}"/>
              </a:ext>
            </a:extLst>
          </p:cNvPr>
          <p:cNvSpPr>
            <a:spLocks noGrp="1"/>
          </p:cNvSpPr>
          <p:nvPr>
            <p:ph idx="1"/>
          </p:nvPr>
        </p:nvSpPr>
        <p:spPr>
          <a:xfrm>
            <a:off x="1512916" y="224444"/>
            <a:ext cx="6059979" cy="6567054"/>
          </a:xfrm>
        </p:spPr>
        <p:txBody>
          <a:bodyPr>
            <a:normAutofit/>
          </a:bodyPr>
          <a:lstStyle/>
          <a:p>
            <a:pPr marL="0" marR="0" lvl="0" indent="0" algn="l" defTabSz="457200" rtl="0" eaLnBrk="1" fontAlgn="auto" latinLnBrk="0" hangingPunct="1">
              <a:lnSpc>
                <a:spcPct val="210000"/>
              </a:lnSpc>
              <a:spcBef>
                <a:spcPts val="1000"/>
              </a:spcBef>
              <a:spcAft>
                <a:spcPts val="0"/>
              </a:spcAft>
              <a:buClr>
                <a:srgbClr val="A53010"/>
              </a:buClr>
              <a:buSzTx/>
              <a:buFont typeface="Wingdings 3" charset="2"/>
              <a:buNone/>
              <a:tabLst/>
              <a:defRPr/>
            </a:pPr>
            <a:r>
              <a:rPr kumimoji="0" lang="el-GR" sz="13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a:t>
            </a:r>
            <a:r>
              <a:rPr kumimoji="0" lang="el-GR" sz="2000" b="1"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Φερές: </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συμμετείχαν με δεκαοχτώ καράβια</a:t>
            </a:r>
          </a:p>
          <a:p>
            <a:pPr marL="342900" marR="0" lvl="0" indent="-342900" algn="l" defTabSz="457200" rtl="0" eaLnBrk="1" fontAlgn="auto" latinLnBrk="0" hangingPunct="1">
              <a:lnSpc>
                <a:spcPct val="210000"/>
              </a:lnSpc>
              <a:spcBef>
                <a:spcPts val="1000"/>
              </a:spcBef>
              <a:spcAft>
                <a:spcPts val="0"/>
              </a:spcAft>
              <a:buClr>
                <a:srgbClr val="A53010"/>
              </a:buClr>
              <a:buSzTx/>
              <a:buFont typeface="Wingdings 3" charset="2"/>
              <a:buChar char=""/>
              <a:tabLst/>
              <a:defRPr/>
            </a:pPr>
            <a:r>
              <a:rPr kumimoji="0" lang="el-GR" sz="2000" b="1"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Εστιαιώτιδα</a:t>
            </a:r>
            <a:r>
              <a:rPr kumimoji="0" lang="el-GR" sz="2000" b="1"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πήγαιναν με  τριάντα βαθιά καράβια.</a:t>
            </a:r>
          </a:p>
          <a:p>
            <a:pPr marL="342900" marR="0" lvl="0" indent="-342900" algn="l" defTabSz="457200" rtl="0" eaLnBrk="1" fontAlgn="auto" latinLnBrk="0" hangingPunct="1">
              <a:lnSpc>
                <a:spcPct val="210000"/>
              </a:lnSpc>
              <a:spcBef>
                <a:spcPts val="1000"/>
              </a:spcBef>
              <a:spcAft>
                <a:spcPts val="0"/>
              </a:spcAft>
              <a:buClr>
                <a:srgbClr val="A53010"/>
              </a:buClr>
              <a:buSzTx/>
              <a:buFont typeface="Wingdings 3" charset="2"/>
              <a:buChar char=""/>
              <a:tabLst/>
              <a:defRPr/>
            </a:pPr>
            <a:r>
              <a:rPr kumimoji="0" lang="el-GR" sz="2000" b="1" i="0" u="none" strike="noStrike" kern="1200" cap="none" spc="0" normalizeH="0" baseline="0" noProof="0" dirty="0" err="1">
                <a:ln>
                  <a:noFill/>
                </a:ln>
                <a:solidFill>
                  <a:prstClr val="black"/>
                </a:solidFill>
                <a:effectLst/>
                <a:uLnTx/>
                <a:uFillTx/>
                <a:latin typeface="Constantia" panose="02030602050306030303" pitchFamily="18" charset="0"/>
              </a:rPr>
              <a:t>Πελασγιώτιδα</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a:t>
            </a:r>
            <a:r>
              <a:rPr kumimoji="0" lang="el-GR" sz="2000" b="0"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Λαπίθες</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ακολουθούσαν με σαράντα καράβια</a:t>
            </a:r>
          </a:p>
          <a:p>
            <a:pPr marL="342900" marR="0" lvl="0" indent="-342900" algn="l" defTabSz="457200" rtl="0" eaLnBrk="1" fontAlgn="auto" latinLnBrk="0" hangingPunct="1">
              <a:lnSpc>
                <a:spcPct val="210000"/>
              </a:lnSpc>
              <a:spcBef>
                <a:spcPts val="1000"/>
              </a:spcBef>
              <a:spcAft>
                <a:spcPts val="0"/>
              </a:spcAft>
              <a:buClr>
                <a:srgbClr val="A53010"/>
              </a:buClr>
              <a:buSzTx/>
              <a:buFont typeface="Wingdings 3" charset="2"/>
              <a:buChar char=""/>
              <a:tabLst/>
              <a:defRPr/>
            </a:pPr>
            <a:r>
              <a:rPr kumimoji="0" lang="el-GR" sz="2000" b="1" i="0" u="none" strike="noStrike" kern="1200" cap="none" spc="0" normalizeH="0" baseline="0" noProof="0" dirty="0" err="1">
                <a:ln>
                  <a:noFill/>
                </a:ln>
                <a:solidFill>
                  <a:prstClr val="black"/>
                </a:solidFill>
                <a:effectLst/>
                <a:uLnTx/>
                <a:uFillTx/>
                <a:latin typeface="Constantia" panose="02030602050306030303" pitchFamily="18" charset="0"/>
              </a:rPr>
              <a:t>Περραιβία</a:t>
            </a:r>
            <a:r>
              <a:rPr kumimoji="0" lang="el-GR" sz="2000" b="1"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Ο </a:t>
            </a:r>
            <a:r>
              <a:rPr kumimoji="0" lang="el-GR" sz="2000" b="0"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Γουνέας</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από την </a:t>
            </a:r>
            <a:r>
              <a:rPr kumimoji="0" lang="el-GR" sz="2000" b="0"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Κύφο</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οδηγούσε </a:t>
            </a:r>
            <a:r>
              <a:rPr kumimoji="0" lang="el-GR" sz="2000" b="0"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εικοσιδύο</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πλοία</a:t>
            </a:r>
          </a:p>
          <a:p>
            <a:pPr marL="342900" marR="0" lvl="0" indent="-342900" algn="l" defTabSz="457200" rtl="0" eaLnBrk="1" fontAlgn="auto" latinLnBrk="0" hangingPunct="1">
              <a:lnSpc>
                <a:spcPct val="210000"/>
              </a:lnSpc>
              <a:spcBef>
                <a:spcPts val="1000"/>
              </a:spcBef>
              <a:spcAft>
                <a:spcPts val="0"/>
              </a:spcAft>
              <a:buClr>
                <a:srgbClr val="A53010"/>
              </a:buClr>
              <a:buSzTx/>
              <a:buFont typeface="Wingdings 3" charset="2"/>
              <a:buChar char=""/>
              <a:tabLst/>
              <a:defRPr/>
            </a:pPr>
            <a:r>
              <a:rPr kumimoji="0" lang="el-GR" sz="2000" b="1" i="0" u="none" strike="noStrike" kern="1200" cap="none" spc="0" normalizeH="0" baseline="0" noProof="0" dirty="0" err="1">
                <a:ln>
                  <a:noFill/>
                </a:ln>
                <a:solidFill>
                  <a:prstClr val="black"/>
                </a:solidFill>
                <a:effectLst/>
                <a:uLnTx/>
                <a:uFillTx/>
                <a:latin typeface="Constantia" panose="02030602050306030303" pitchFamily="18" charset="0"/>
                <a:hlinkClick r:id="rId2" tooltip="Μάγνητες">
                  <a:extLst>
                    <a:ext uri="{A12FA001-AC4F-418D-AE19-62706E023703}">
                      <ahyp:hlinkClr xmlns:ahyp="http://schemas.microsoft.com/office/drawing/2018/hyperlinkcolor" val="tx"/>
                    </a:ext>
                  </a:extLst>
                </a:hlinkClick>
              </a:rPr>
              <a:t>Μάγνητες</a:t>
            </a:r>
            <a:r>
              <a:rPr kumimoji="0" lang="el-GR" sz="2000" b="1" i="0" u="none" strike="noStrike" kern="1200" cap="none" spc="0" normalizeH="0" baseline="0" noProof="0" dirty="0">
                <a:ln>
                  <a:noFill/>
                </a:ln>
                <a:solidFill>
                  <a:prstClr val="black"/>
                </a:solidFill>
                <a:effectLst/>
                <a:uLnTx/>
                <a:uFillTx/>
                <a:latin typeface="Constantia" panose="02030602050306030303" pitchFamily="18" charset="0"/>
              </a:rPr>
              <a:t> : </a:t>
            </a:r>
            <a:r>
              <a:rPr kumimoji="0" lang="el-GR" sz="2000" b="0" i="0" u="none" strike="noStrike" kern="1200" cap="none" spc="0" normalizeH="0" baseline="0" noProof="0" dirty="0">
                <a:ln>
                  <a:noFill/>
                </a:ln>
                <a:solidFill>
                  <a:prstClr val="black"/>
                </a:solidFill>
                <a:effectLst/>
                <a:uLnTx/>
                <a:uFillTx/>
                <a:latin typeface="Constantia" panose="02030602050306030303" pitchFamily="18" charset="0"/>
              </a:rPr>
              <a:t>γύρω στον Πηνειό και το Πήλιο. Α</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ρχηγός ήταν ο </a:t>
            </a:r>
            <a:r>
              <a:rPr kumimoji="0" lang="el-GR" sz="2000" b="0" i="0" u="none" strike="noStrike" kern="1200" cap="none" spc="0" normalizeH="0" baseline="0" noProof="0" dirty="0" err="1">
                <a:ln>
                  <a:noFill/>
                </a:ln>
                <a:solidFill>
                  <a:prstClr val="black">
                    <a:lumMod val="75000"/>
                    <a:lumOff val="25000"/>
                  </a:prstClr>
                </a:solidFill>
                <a:effectLst/>
                <a:uLnTx/>
                <a:uFillTx/>
                <a:latin typeface="Constantia" panose="02030602050306030303" pitchFamily="18" charset="0"/>
              </a:rPr>
              <a:t>Πρόθοος</a:t>
            </a:r>
            <a:r>
              <a:rPr kumimoji="0" lang="el-GR" sz="2000" b="0" i="0" u="none" strike="noStrike" kern="1200" cap="none" spc="0" normalizeH="0" baseline="0" noProof="0" dirty="0">
                <a:ln>
                  <a:noFill/>
                </a:ln>
                <a:solidFill>
                  <a:prstClr val="black">
                    <a:lumMod val="75000"/>
                    <a:lumOff val="25000"/>
                  </a:prstClr>
                </a:solidFill>
                <a:effectLst/>
                <a:uLnTx/>
                <a:uFillTx/>
                <a:latin typeface="Constantia" panose="02030602050306030303" pitchFamily="18" charset="0"/>
              </a:rPr>
              <a:t> με σαράντα μαύρα πλοία.</a:t>
            </a:r>
            <a:endParaRPr lang="el-GR" sz="2000" dirty="0">
              <a:latin typeface="Constantia" panose="02030602050306030303" pitchFamily="18" charset="0"/>
            </a:endParaRPr>
          </a:p>
        </p:txBody>
      </p:sp>
      <p:pic>
        <p:nvPicPr>
          <p:cNvPr id="4" name="Εικόνα 3">
            <a:extLst>
              <a:ext uri="{FF2B5EF4-FFF2-40B4-BE49-F238E27FC236}">
                <a16:creationId xmlns:a16="http://schemas.microsoft.com/office/drawing/2014/main" id="{5AB945DB-3A49-4998-7ABB-FA6093F2C40C}"/>
              </a:ext>
            </a:extLst>
          </p:cNvPr>
          <p:cNvPicPr>
            <a:picLocks noChangeAspect="1"/>
          </p:cNvPicPr>
          <p:nvPr/>
        </p:nvPicPr>
        <p:blipFill>
          <a:blip r:embed="rId3"/>
          <a:stretch>
            <a:fillRect/>
          </a:stretch>
        </p:blipFill>
        <p:spPr>
          <a:xfrm>
            <a:off x="7694429" y="685866"/>
            <a:ext cx="4450466" cy="4871126"/>
          </a:xfrm>
          <a:prstGeom prst="rect">
            <a:avLst/>
          </a:prstGeom>
        </p:spPr>
      </p:pic>
    </p:spTree>
    <p:extLst>
      <p:ext uri="{BB962C8B-B14F-4D97-AF65-F5344CB8AC3E}">
        <p14:creationId xmlns:p14="http://schemas.microsoft.com/office/powerpoint/2010/main" val="2367063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EC868A3-BE88-3D02-98A9-E1019C8B9E63}"/>
              </a:ext>
            </a:extLst>
          </p:cNvPr>
          <p:cNvSpPr>
            <a:spLocks noGrp="1"/>
          </p:cNvSpPr>
          <p:nvPr>
            <p:ph type="title"/>
          </p:nvPr>
        </p:nvSpPr>
        <p:spPr>
          <a:xfrm>
            <a:off x="4853987" y="0"/>
            <a:ext cx="8911687" cy="1280890"/>
          </a:xfrm>
        </p:spPr>
        <p:txBody>
          <a:bodyPr/>
          <a:lstStyle/>
          <a:p>
            <a:endParaRPr lang="el-GR" dirty="0"/>
          </a:p>
        </p:txBody>
      </p:sp>
      <p:sp>
        <p:nvSpPr>
          <p:cNvPr id="3" name="Θέση περιεχομένου 2">
            <a:extLst>
              <a:ext uri="{FF2B5EF4-FFF2-40B4-BE49-F238E27FC236}">
                <a16:creationId xmlns:a16="http://schemas.microsoft.com/office/drawing/2014/main" id="{A250744E-79B7-DCF8-A446-40BBE30AFBCF}"/>
              </a:ext>
            </a:extLst>
          </p:cNvPr>
          <p:cNvSpPr>
            <a:spLocks noGrp="1"/>
          </p:cNvSpPr>
          <p:nvPr>
            <p:ph idx="1"/>
          </p:nvPr>
        </p:nvSpPr>
        <p:spPr>
          <a:xfrm>
            <a:off x="1863878" y="943289"/>
            <a:ext cx="6276109" cy="4971421"/>
          </a:xfrm>
        </p:spPr>
        <p:txBody>
          <a:bodyPr>
            <a:normAutofit/>
          </a:bodyPr>
          <a:lstStyle/>
          <a:p>
            <a:pPr>
              <a:buFont typeface="Wingdings" panose="05000000000000000000" pitchFamily="2" charset="2"/>
              <a:buChar char="Ø"/>
            </a:pPr>
            <a:endParaRPr lang="el-GR" dirty="0"/>
          </a:p>
          <a:p>
            <a:pPr>
              <a:lnSpc>
                <a:spcPct val="150000"/>
              </a:lnSpc>
              <a:buFont typeface="Wingdings" panose="05000000000000000000" pitchFamily="2" charset="2"/>
              <a:buChar char="Ø"/>
            </a:pPr>
            <a:r>
              <a:rPr lang="el-GR" sz="2000" b="1" dirty="0">
                <a:latin typeface="Constantia" panose="02030602050306030303" pitchFamily="18" charset="0"/>
              </a:rPr>
              <a:t>Όμηρος:  Ποιος από αυτούς ήταν ο καλύτερος, αυτό πες μου το εσύ τώρα Μούσα, απ' όσους ήλθαν μαζί με τους Ατρείδες. </a:t>
            </a:r>
          </a:p>
          <a:p>
            <a:pPr>
              <a:lnSpc>
                <a:spcPct val="150000"/>
              </a:lnSpc>
              <a:buFont typeface="Wingdings" panose="05000000000000000000" pitchFamily="2" charset="2"/>
              <a:buChar char="Ø"/>
            </a:pPr>
            <a:endParaRPr lang="el-GR" b="1" dirty="0">
              <a:latin typeface="Constantia" panose="02030602050306030303" pitchFamily="18" charset="0"/>
            </a:endParaRPr>
          </a:p>
          <a:p>
            <a:pPr>
              <a:lnSpc>
                <a:spcPct val="150000"/>
              </a:lnSpc>
              <a:buFont typeface="Wingdings" panose="05000000000000000000" pitchFamily="2" charset="2"/>
              <a:buChar char="Ø"/>
            </a:pPr>
            <a:r>
              <a:rPr lang="el-GR" sz="2000" b="1" dirty="0" err="1">
                <a:latin typeface="Constantia" panose="02030602050306030303" pitchFamily="18" charset="0"/>
              </a:rPr>
              <a:t>Μούσα:</a:t>
            </a:r>
            <a:r>
              <a:rPr lang="el-GR" sz="2000" dirty="0" err="1">
                <a:latin typeface="Constantia" panose="02030602050306030303" pitchFamily="18" charset="0"/>
              </a:rPr>
              <a:t>Από</a:t>
            </a:r>
            <a:r>
              <a:rPr lang="el-GR" sz="2000" dirty="0">
                <a:latin typeface="Constantia" panose="02030602050306030303" pitchFamily="18" charset="0"/>
              </a:rPr>
              <a:t> τους άνδρες ο καλύτερος ήταν ο Αίας, ο γιος του Τελαμώνα, όσον καιρό βαστούσε ο θυμός του Αχιλλέα' </a:t>
            </a:r>
            <a:r>
              <a:rPr lang="el-GR" sz="2000" b="1" dirty="0">
                <a:latin typeface="Constantia" panose="02030602050306030303" pitchFamily="18" charset="0"/>
              </a:rPr>
              <a:t>γιατί εκείνος ήταν πολύ πιο ανώτερος, όπως και τα άλογα, που έσερναν τον αψεγάδιαστο γιο του </a:t>
            </a:r>
            <a:r>
              <a:rPr lang="el-GR" sz="2000" b="1" dirty="0" err="1">
                <a:latin typeface="Constantia" panose="02030602050306030303" pitchFamily="18" charset="0"/>
              </a:rPr>
              <a:t>Πηλέα</a:t>
            </a:r>
            <a:r>
              <a:rPr lang="el-GR" sz="2000" b="1" dirty="0">
                <a:latin typeface="Constantia" panose="02030602050306030303" pitchFamily="18" charset="0"/>
              </a:rPr>
              <a:t>.</a:t>
            </a:r>
          </a:p>
          <a:p>
            <a:pPr>
              <a:buFont typeface="Wingdings" panose="05000000000000000000" pitchFamily="2" charset="2"/>
              <a:buChar char="Ø"/>
            </a:pPr>
            <a:endParaRPr lang="el-GR" sz="2000" b="1" dirty="0"/>
          </a:p>
          <a:p>
            <a:pPr>
              <a:buFont typeface="Wingdings" panose="05000000000000000000" pitchFamily="2" charset="2"/>
              <a:buChar char="Ø"/>
            </a:pPr>
            <a:endParaRPr lang="el-GR" dirty="0"/>
          </a:p>
        </p:txBody>
      </p:sp>
      <p:pic>
        <p:nvPicPr>
          <p:cNvPr id="12290" name="Picture 2" descr="Η Μούσα Καλλιόπη στον καμβά διάσημων ζωγράφων - Αντικλείδι">
            <a:extLst>
              <a:ext uri="{FF2B5EF4-FFF2-40B4-BE49-F238E27FC236}">
                <a16:creationId xmlns:a16="http://schemas.microsoft.com/office/drawing/2014/main" id="{55B7C8D9-8FD1-A778-C973-23ECDF2BD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2117" y="3803199"/>
            <a:ext cx="2324890" cy="2853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2292" name="Picture 4" descr="Ο επικός ποιητής Όμηρος - Newsbeast">
            <a:extLst>
              <a:ext uri="{FF2B5EF4-FFF2-40B4-BE49-F238E27FC236}">
                <a16:creationId xmlns:a16="http://schemas.microsoft.com/office/drawing/2014/main" id="{0A69E558-9F2F-9D63-E044-A7D763982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2117" y="846400"/>
            <a:ext cx="2240828" cy="25825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09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a:extLst>
              <a:ext uri="{FF2B5EF4-FFF2-40B4-BE49-F238E27FC236}">
                <a16:creationId xmlns:a16="http://schemas.microsoft.com/office/drawing/2014/main" id="{6A866BCB-87DD-13C3-FC6F-A6753265D893}"/>
              </a:ext>
            </a:extLst>
          </p:cNvPr>
          <p:cNvSpPr>
            <a:spLocks noGrp="1"/>
          </p:cNvSpPr>
          <p:nvPr>
            <p:ph type="title"/>
          </p:nvPr>
        </p:nvSpPr>
        <p:spPr>
          <a:xfrm>
            <a:off x="2140438" y="501561"/>
            <a:ext cx="8911687" cy="1280890"/>
          </a:xfrm>
        </p:spPr>
        <p:txBody>
          <a:bodyPr>
            <a:normAutofit/>
          </a:bodyPr>
          <a:lstStyle/>
          <a:p>
            <a:pPr algn="ctr"/>
            <a:r>
              <a:rPr lang="el-GR" b="1" u="sng" dirty="0">
                <a:effectLst>
                  <a:outerShdw blurRad="38100" dist="38100" dir="2700000" algn="tl">
                    <a:srgbClr val="000000">
                      <a:alpha val="43137"/>
                    </a:srgbClr>
                  </a:outerShdw>
                </a:effectLst>
                <a:latin typeface="Constantia" panose="02030602050306030303" pitchFamily="18" charset="0"/>
                <a:cs typeface="Times New Roman" panose="02020603050405020304" pitchFamily="18" charset="0"/>
              </a:rPr>
              <a:t>Οι σύμμαχοι </a:t>
            </a:r>
            <a:r>
              <a:rPr lang="el-GR" b="1" u="sng" dirty="0">
                <a:effectLst>
                  <a:outerShdw blurRad="38100" dist="38100" dir="2700000" algn="tl">
                    <a:srgbClr val="000000">
                      <a:alpha val="43137"/>
                    </a:srgbClr>
                  </a:outerShdw>
                </a:effectLst>
                <a:latin typeface="Constantia" panose="02030602050306030303" pitchFamily="18" charset="0"/>
                <a:ea typeface="Calibri" panose="020F0502020204030204" pitchFamily="34" charset="0"/>
                <a:cs typeface="Times New Roman" panose="02020603050405020304" pitchFamily="18" charset="0"/>
              </a:rPr>
              <a:t>των Τρώων</a:t>
            </a:r>
          </a:p>
        </p:txBody>
      </p:sp>
      <p:pic>
        <p:nvPicPr>
          <p:cNvPr id="7" name="Θέση περιεχομένου 6">
            <a:extLst>
              <a:ext uri="{FF2B5EF4-FFF2-40B4-BE49-F238E27FC236}">
                <a16:creationId xmlns:a16="http://schemas.microsoft.com/office/drawing/2014/main" id="{2E187667-8BE5-111C-3C7F-04787CDE9C2B}"/>
              </a:ext>
            </a:extLst>
          </p:cNvPr>
          <p:cNvPicPr>
            <a:picLocks noGrp="1" noChangeAspect="1"/>
          </p:cNvPicPr>
          <p:nvPr>
            <p:ph idx="1"/>
          </p:nvPr>
        </p:nvPicPr>
        <p:blipFill>
          <a:blip r:embed="rId2"/>
          <a:stretch>
            <a:fillRect/>
          </a:stretch>
        </p:blipFill>
        <p:spPr>
          <a:xfrm>
            <a:off x="2252888" y="1469656"/>
            <a:ext cx="8172287" cy="4955458"/>
          </a:xfrm>
          <a:prstGeom prst="rect">
            <a:avLst/>
          </a:prstGeom>
        </p:spPr>
      </p:pic>
    </p:spTree>
    <p:extLst>
      <p:ext uri="{BB962C8B-B14F-4D97-AF65-F5344CB8AC3E}">
        <p14:creationId xmlns:p14="http://schemas.microsoft.com/office/powerpoint/2010/main" val="1151041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E8F9947-F7C8-C511-F9EC-BB64A9D5F899}"/>
              </a:ext>
            </a:extLst>
          </p:cNvPr>
          <p:cNvSpPr>
            <a:spLocks noGrp="1"/>
          </p:cNvSpPr>
          <p:nvPr>
            <p:ph idx="1"/>
          </p:nvPr>
        </p:nvSpPr>
        <p:spPr>
          <a:xfrm>
            <a:off x="955964" y="1421476"/>
            <a:ext cx="5586153" cy="4709806"/>
          </a:xfrm>
        </p:spPr>
        <p:txBody>
          <a:bodyPr>
            <a:normAutofit/>
          </a:bodyPr>
          <a:lstStyle/>
          <a:p>
            <a:pPr marL="0" indent="0" algn="just">
              <a:buNone/>
            </a:pPr>
            <a:r>
              <a:rPr lang="el-GR" sz="2500" dirty="0">
                <a:latin typeface="Times New Roman" panose="02020603050405020304" pitchFamily="18" charset="0"/>
                <a:cs typeface="Times New Roman" panose="02020603050405020304" pitchFamily="18" charset="0"/>
              </a:rPr>
              <a:t>	</a:t>
            </a:r>
            <a:r>
              <a:rPr lang="el-GR" sz="2500" dirty="0">
                <a:latin typeface="Constantia" panose="02030602050306030303" pitchFamily="18" charset="0"/>
                <a:cs typeface="Times New Roman" panose="02020603050405020304" pitchFamily="18" charset="0"/>
              </a:rPr>
              <a:t>Στην Ιλιάδα ο Όμηρος αναφέρει έναν μεγάλο αριθμό εθνών από ολόκληρη τη Μικρά Ασία και άλλες περιοχές, τα οποία έσπευσαν να βοηθήσουν τον βασιλιά Πρίαμο, εναντίον των Ελλήνων. </a:t>
            </a:r>
          </a:p>
          <a:p>
            <a:pPr marL="0" indent="0" algn="just">
              <a:buNone/>
            </a:pPr>
            <a:r>
              <a:rPr lang="el-GR" sz="2500" dirty="0">
                <a:latin typeface="Constantia" panose="02030602050306030303" pitchFamily="18" charset="0"/>
                <a:cs typeface="Times New Roman" panose="02020603050405020304" pitchFamily="18" charset="0"/>
              </a:rPr>
              <a:t>Ο Τρωικός Πόλεμος, επομένως, ήταν μια γενικευμένη σύρραξη ανάμεσα στα βασίλεια της Μικράς Ασίας και σε εκείνα του ελλαδικού χώρου.</a:t>
            </a:r>
          </a:p>
        </p:txBody>
      </p:sp>
      <p:pic>
        <p:nvPicPr>
          <p:cNvPr id="2050" name="Picture 2" descr="9. Τα πρόσωπα και οι τόποι | Τρωικός Πόλεμος">
            <a:extLst>
              <a:ext uri="{FF2B5EF4-FFF2-40B4-BE49-F238E27FC236}">
                <a16:creationId xmlns:a16="http://schemas.microsoft.com/office/drawing/2014/main" id="{CF81B33E-5883-9EBD-60B3-5A9D43900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1359" y="1906965"/>
            <a:ext cx="4009939" cy="33300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2720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6C33DB-4837-E9F1-4EEA-DA0E964E5E07}"/>
              </a:ext>
            </a:extLst>
          </p:cNvPr>
          <p:cNvSpPr>
            <a:spLocks noGrp="1"/>
          </p:cNvSpPr>
          <p:nvPr>
            <p:ph type="title"/>
          </p:nvPr>
        </p:nvSpPr>
        <p:spPr>
          <a:xfrm>
            <a:off x="1812320" y="700611"/>
            <a:ext cx="4218478" cy="1071628"/>
          </a:xfrm>
        </p:spPr>
        <p:txBody>
          <a:bodyPr/>
          <a:lstStyle/>
          <a:p>
            <a:pPr algn="ctr"/>
            <a:r>
              <a:rPr lang="el-GR" sz="3200" b="1" u="sng" dirty="0">
                <a:latin typeface="Constantia" panose="02030602050306030303" pitchFamily="18" charset="0"/>
                <a:cs typeface="Times New Roman" panose="02020603050405020304" pitchFamily="18" charset="0"/>
              </a:rPr>
              <a:t>Πελασγοί</a:t>
            </a:r>
            <a:br>
              <a:rPr lang="el-GR" dirty="0"/>
            </a:br>
            <a:endParaRPr lang="el-GR" dirty="0"/>
          </a:p>
        </p:txBody>
      </p:sp>
      <p:pic>
        <p:nvPicPr>
          <p:cNvPr id="5" name="Θέση περιεχομένου 4">
            <a:extLst>
              <a:ext uri="{FF2B5EF4-FFF2-40B4-BE49-F238E27FC236}">
                <a16:creationId xmlns:a16="http://schemas.microsoft.com/office/drawing/2014/main" id="{7A189D2F-1738-75F7-9F02-7DD605DE6E24}"/>
              </a:ext>
            </a:extLst>
          </p:cNvPr>
          <p:cNvPicPr>
            <a:picLocks noGrp="1" noChangeAspect="1"/>
          </p:cNvPicPr>
          <p:nvPr>
            <p:ph idx="1"/>
          </p:nvPr>
        </p:nvPicPr>
        <p:blipFill>
          <a:blip r:embed="rId2"/>
          <a:stretch>
            <a:fillRect/>
          </a:stretch>
        </p:blipFill>
        <p:spPr>
          <a:xfrm>
            <a:off x="7796212" y="2171074"/>
            <a:ext cx="3953335" cy="3907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DA4BFAA0-9FE7-F641-B203-C81545A0DABC}"/>
              </a:ext>
            </a:extLst>
          </p:cNvPr>
          <p:cNvSpPr>
            <a:spLocks noGrp="1"/>
          </p:cNvSpPr>
          <p:nvPr>
            <p:ph type="body" sz="half" idx="2"/>
          </p:nvPr>
        </p:nvSpPr>
        <p:spPr>
          <a:xfrm>
            <a:off x="1470693" y="1610840"/>
            <a:ext cx="5337432" cy="4558777"/>
          </a:xfrm>
        </p:spPr>
        <p:txBody>
          <a:bodyPr/>
          <a:lstStyle/>
          <a:p>
            <a:pPr marL="342900" indent="-342900" algn="just">
              <a:buFont typeface="Wingdings" panose="05000000000000000000" pitchFamily="2" charset="2"/>
              <a:buChar char="Ø"/>
            </a:pPr>
            <a:r>
              <a:rPr lang="el-GR" sz="2000" dirty="0">
                <a:latin typeface="Constantia" panose="02030602050306030303" pitchFamily="18" charset="0"/>
                <a:cs typeface="Times New Roman" panose="02020603050405020304" pitchFamily="18" charset="0"/>
              </a:rPr>
              <a:t>Οι Πελασγοί, «οι εγχεσιμώροι» όπως τους χαρακτήριζε ο Όμηρος ήταν πολεμιστές οι οποίοι χρησιμοποιούσαν πολύ επιδέξια το δόρυ. </a:t>
            </a:r>
          </a:p>
          <a:p>
            <a:pPr marL="342900" indent="-342900" algn="just">
              <a:buFont typeface="Wingdings" panose="05000000000000000000" pitchFamily="2" charset="2"/>
              <a:buChar char="Ø"/>
            </a:pPr>
            <a:endParaRPr lang="el-GR" sz="2000" dirty="0">
              <a:latin typeface="Constantia" panose="02030602050306030303" pitchFamily="18" charset="0"/>
              <a:cs typeface="Times New Roman" panose="02020603050405020304" pitchFamily="18" charset="0"/>
            </a:endParaRPr>
          </a:p>
          <a:p>
            <a:pPr marL="342900" indent="-342900" algn="just">
              <a:buFont typeface="Wingdings" panose="05000000000000000000" pitchFamily="2" charset="2"/>
              <a:buChar char="Ø"/>
            </a:pPr>
            <a:r>
              <a:rPr lang="el-GR" sz="2000" dirty="0">
                <a:latin typeface="Constantia" panose="02030602050306030303" pitchFamily="18" charset="0"/>
                <a:cs typeface="Times New Roman" panose="02020603050405020304" pitchFamily="18" charset="0"/>
              </a:rPr>
              <a:t>Είχαν για αρχηγούς τους τον Ιπόθοο, και τον αδελφό του, τον Πύλαιο. </a:t>
            </a:r>
          </a:p>
          <a:p>
            <a:pPr marL="342900" indent="-342900" algn="just">
              <a:buFont typeface="Wingdings" panose="05000000000000000000" pitchFamily="2" charset="2"/>
              <a:buChar char="Ø"/>
            </a:pPr>
            <a:endParaRPr lang="el-GR" sz="2000" dirty="0">
              <a:latin typeface="Constantia" panose="02030602050306030303" pitchFamily="18" charset="0"/>
              <a:cs typeface="Times New Roman" panose="02020603050405020304" pitchFamily="18" charset="0"/>
            </a:endParaRPr>
          </a:p>
          <a:p>
            <a:pPr marL="342900" indent="-342900" algn="just">
              <a:buFont typeface="Wingdings" panose="05000000000000000000" pitchFamily="2" charset="2"/>
              <a:buChar char="Ø"/>
            </a:pPr>
            <a:r>
              <a:rPr lang="el-GR" sz="2000" dirty="0">
                <a:latin typeface="Constantia" panose="02030602050306030303" pitchFamily="18" charset="0"/>
                <a:cs typeface="Times New Roman" panose="02020603050405020304" pitchFamily="18" charset="0"/>
              </a:rPr>
              <a:t>Κοιτίδα του συγκεκριμένου έθνους ήταν η πόλη Λάρισα, στη σημερινή περιοχή της Σμύρνης.</a:t>
            </a:r>
          </a:p>
          <a:p>
            <a:endParaRPr lang="el-GR" dirty="0"/>
          </a:p>
        </p:txBody>
      </p:sp>
    </p:spTree>
    <p:extLst>
      <p:ext uri="{BB962C8B-B14F-4D97-AF65-F5344CB8AC3E}">
        <p14:creationId xmlns:p14="http://schemas.microsoft.com/office/powerpoint/2010/main" val="21129969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par>
                          <p:cTn id="12" fill="hold">
                            <p:stCondLst>
                              <p:cond delay="2500"/>
                            </p:stCondLst>
                            <p:childTnLst>
                              <p:par>
                                <p:cTn id="13" presetID="6" presetClass="entr" presetSubtype="16"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par>
                          <p:cTn id="16" fill="hold">
                            <p:stCondLst>
                              <p:cond delay="4500"/>
                            </p:stCondLst>
                            <p:childTnLst>
                              <p:par>
                                <p:cTn id="17" presetID="6" presetClass="entr" presetSubtype="16"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20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E96CE-12EB-0A49-E2A5-8DE5D0B9769E}"/>
              </a:ext>
            </a:extLst>
          </p:cNvPr>
          <p:cNvSpPr>
            <a:spLocks noGrp="1"/>
          </p:cNvSpPr>
          <p:nvPr>
            <p:ph type="title"/>
          </p:nvPr>
        </p:nvSpPr>
        <p:spPr>
          <a:xfrm>
            <a:off x="1910788" y="695172"/>
            <a:ext cx="3505199" cy="976312"/>
          </a:xfrm>
        </p:spPr>
        <p:txBody>
          <a:bodyPr>
            <a:normAutofit/>
          </a:bodyPr>
          <a:lstStyle/>
          <a:p>
            <a:pPr algn="ctr"/>
            <a:r>
              <a:rPr lang="el-GR" sz="2800" b="1" u="sng" dirty="0">
                <a:latin typeface="Constantia" panose="02030602050306030303" pitchFamily="18" charset="0"/>
                <a:cs typeface="Times New Roman" panose="02020603050405020304" pitchFamily="18" charset="0"/>
              </a:rPr>
              <a:t>Θράκες</a:t>
            </a:r>
          </a:p>
        </p:txBody>
      </p:sp>
      <p:pic>
        <p:nvPicPr>
          <p:cNvPr id="5" name="Θέση περιεχομένου 4">
            <a:extLst>
              <a:ext uri="{FF2B5EF4-FFF2-40B4-BE49-F238E27FC236}">
                <a16:creationId xmlns:a16="http://schemas.microsoft.com/office/drawing/2014/main" id="{087D7EE2-5EEA-544F-51C1-280B57A91C2E}"/>
              </a:ext>
            </a:extLst>
          </p:cNvPr>
          <p:cNvPicPr>
            <a:picLocks noGrp="1" noChangeAspect="1"/>
          </p:cNvPicPr>
          <p:nvPr>
            <p:ph idx="1"/>
          </p:nvPr>
        </p:nvPicPr>
        <p:blipFill>
          <a:blip r:embed="rId2"/>
          <a:stretch>
            <a:fillRect/>
          </a:stretch>
        </p:blipFill>
        <p:spPr>
          <a:xfrm>
            <a:off x="7778375" y="2236480"/>
            <a:ext cx="3934257" cy="32268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9FB8C5AF-A152-A313-94CA-E79621E873FA}"/>
              </a:ext>
            </a:extLst>
          </p:cNvPr>
          <p:cNvSpPr>
            <a:spLocks noGrp="1"/>
          </p:cNvSpPr>
          <p:nvPr>
            <p:ph type="body" sz="half" idx="2"/>
          </p:nvPr>
        </p:nvSpPr>
        <p:spPr>
          <a:xfrm>
            <a:off x="1612490" y="1750142"/>
            <a:ext cx="5095881" cy="4680155"/>
          </a:xfrm>
        </p:spPr>
        <p:txBody>
          <a:bodyPr>
            <a:noAutofit/>
          </a:bodyPr>
          <a:lstStyle/>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Οι Θράκες οι οποίοι κατάγονταν από την περιοχή βορειοδυτικά του Ελλήσποντου πολέμησαν κι αυτοί στο πλευρό των Τρώων.</a:t>
            </a:r>
          </a:p>
          <a:p>
            <a:pPr marL="285750" indent="-285750" algn="just">
              <a:buFont typeface="Wingdings" panose="05000000000000000000" pitchFamily="2" charset="2"/>
              <a:buChar char="Ø"/>
            </a:pPr>
            <a:endParaRPr lang="el-GR" sz="2400" dirty="0">
              <a:latin typeface="Constantia" panose="02030602050306030303" pitchFamily="18" charset="0"/>
              <a:cs typeface="Times New Roman" panose="02020603050405020304" pitchFamily="18" charset="0"/>
            </a:endParaRPr>
          </a:p>
          <a:p>
            <a:pPr marL="285750" indent="-285750" algn="just">
              <a:buFont typeface="Wingdings" panose="05000000000000000000" pitchFamily="2" charset="2"/>
              <a:buChar char="Ø"/>
            </a:pPr>
            <a:endParaRPr lang="el-GR" sz="2400" dirty="0">
              <a:latin typeface="Constantia" panose="02030602050306030303" pitchFamily="18" charset="0"/>
              <a:cs typeface="Times New Roman" panose="02020603050405020304" pitchFamily="18" charset="0"/>
            </a:endParaRP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Επικεφαλής τους ήταν ο Ακάμας, ο Πείροος και ο βασιλιάς τους, ο Ρήσος</a:t>
            </a:r>
            <a:r>
              <a:rPr lang="el-GR" sz="2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68810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circle(in)">
                                      <p:cBhvr>
                                        <p:cTn id="15" dur="10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C07F75-2DF5-AB84-BAED-FC9D35127107}"/>
              </a:ext>
            </a:extLst>
          </p:cNvPr>
          <p:cNvSpPr>
            <a:spLocks noGrp="1"/>
          </p:cNvSpPr>
          <p:nvPr>
            <p:ph type="title"/>
          </p:nvPr>
        </p:nvSpPr>
        <p:spPr>
          <a:xfrm>
            <a:off x="2205754" y="632900"/>
            <a:ext cx="3505199" cy="976312"/>
          </a:xfrm>
        </p:spPr>
        <p:txBody>
          <a:bodyPr>
            <a:normAutofit/>
          </a:bodyPr>
          <a:lstStyle/>
          <a:p>
            <a:pPr algn="ctr"/>
            <a:r>
              <a:rPr lang="el-GR" sz="3200" b="1" u="sng" dirty="0">
                <a:latin typeface="Constantia" panose="02030602050306030303" pitchFamily="18" charset="0"/>
                <a:cs typeface="Times New Roman" panose="02020603050405020304" pitchFamily="18" charset="0"/>
              </a:rPr>
              <a:t>Κίκονες</a:t>
            </a:r>
          </a:p>
        </p:txBody>
      </p:sp>
      <p:pic>
        <p:nvPicPr>
          <p:cNvPr id="5" name="Θέση περιεχομένου 4">
            <a:extLst>
              <a:ext uri="{FF2B5EF4-FFF2-40B4-BE49-F238E27FC236}">
                <a16:creationId xmlns:a16="http://schemas.microsoft.com/office/drawing/2014/main" id="{931F2B27-886A-FBEC-4F4F-CC82C80DAA4A}"/>
              </a:ext>
            </a:extLst>
          </p:cNvPr>
          <p:cNvPicPr>
            <a:picLocks noGrp="1" noChangeAspect="1"/>
          </p:cNvPicPr>
          <p:nvPr>
            <p:ph idx="1"/>
          </p:nvPr>
        </p:nvPicPr>
        <p:blipFill>
          <a:blip r:embed="rId2"/>
          <a:stretch>
            <a:fillRect/>
          </a:stretch>
        </p:blipFill>
        <p:spPr>
          <a:xfrm>
            <a:off x="8226912" y="2336031"/>
            <a:ext cx="3296494" cy="32964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7B04AD15-CBD7-8163-C248-F0EFD7BE3412}"/>
              </a:ext>
            </a:extLst>
          </p:cNvPr>
          <p:cNvSpPr>
            <a:spLocks noGrp="1"/>
          </p:cNvSpPr>
          <p:nvPr>
            <p:ph type="body" sz="half" idx="2"/>
          </p:nvPr>
        </p:nvSpPr>
        <p:spPr>
          <a:xfrm>
            <a:off x="1055716" y="1746095"/>
            <a:ext cx="6711768" cy="4389233"/>
          </a:xfrm>
        </p:spPr>
        <p:txBody>
          <a:bodyPr>
            <a:normAutofit/>
          </a:bodyPr>
          <a:lstStyle/>
          <a:p>
            <a:pPr marL="342900" indent="-34290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Ένα ακόμα θρακικό φύλο που έσπευσε να ενισχύσει τον τρωικό στρατό υπήρξαν οι Κίκονες, «οι αἰχμηταί» όπως του χαρακτήριζε ο Όμηρος, δηλαδή στρατιώτες που πολεμούσαν με δόρυ.</a:t>
            </a:r>
          </a:p>
          <a:p>
            <a:pPr marL="342900" indent="-342900" algn="just">
              <a:buFont typeface="Wingdings" panose="05000000000000000000" pitchFamily="2" charset="2"/>
              <a:buChar char="Ø"/>
            </a:pPr>
            <a:endParaRPr lang="el-GR" sz="2400" dirty="0">
              <a:latin typeface="Constantia" panose="02030602050306030303" pitchFamily="18" charset="0"/>
              <a:cs typeface="Times New Roman" panose="02020603050405020304" pitchFamily="18" charset="0"/>
            </a:endParaRP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 Η χώρα τους βρισκόταν στην παράκτια περιοχή δυτικά του ποταμού Έβρου.</a:t>
            </a:r>
          </a:p>
          <a:p>
            <a:pPr marL="285750" indent="-285750" algn="just">
              <a:buFont typeface="Wingdings" panose="05000000000000000000" pitchFamily="2" charset="2"/>
              <a:buChar char="Ø"/>
            </a:pPr>
            <a:endParaRPr lang="el-GR" sz="2400" dirty="0">
              <a:latin typeface="Constantia" panose="02030602050306030303" pitchFamily="18" charset="0"/>
              <a:cs typeface="Times New Roman" panose="02020603050405020304" pitchFamily="18" charset="0"/>
            </a:endParaRP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 Επικεφαλής τους ήταν ο Εύφημος.</a:t>
            </a:r>
          </a:p>
        </p:txBody>
      </p:sp>
      <p:pic>
        <p:nvPicPr>
          <p:cNvPr id="6" name="Εικόνα 5">
            <a:extLst>
              <a:ext uri="{FF2B5EF4-FFF2-40B4-BE49-F238E27FC236}">
                <a16:creationId xmlns:a16="http://schemas.microsoft.com/office/drawing/2014/main" id="{C3C0E652-61CA-2A14-7FC7-9DB7BBB95338}"/>
              </a:ext>
            </a:extLst>
          </p:cNvPr>
          <p:cNvPicPr>
            <a:picLocks noChangeAspect="1"/>
          </p:cNvPicPr>
          <p:nvPr/>
        </p:nvPicPr>
        <p:blipFill>
          <a:blip r:embed="rId3"/>
          <a:stretch>
            <a:fillRect/>
          </a:stretch>
        </p:blipFill>
        <p:spPr>
          <a:xfrm>
            <a:off x="9328283" y="2851987"/>
            <a:ext cx="1106633" cy="734576"/>
          </a:xfrm>
          <a:prstGeom prst="rect">
            <a:avLst/>
          </a:prstGeom>
        </p:spPr>
      </p:pic>
    </p:spTree>
    <p:extLst>
      <p:ext uri="{BB962C8B-B14F-4D97-AF65-F5344CB8AC3E}">
        <p14:creationId xmlns:p14="http://schemas.microsoft.com/office/powerpoint/2010/main" val="191847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1000"/>
                                        <p:tgtEl>
                                          <p:spTgt spid="4">
                                            <p:txEl>
                                              <p:pRg st="2" end="2"/>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10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500"/>
                            </p:stCondLst>
                            <p:childTnLst>
                              <p:par>
                                <p:cTn id="26" presetID="21"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63AA66-CFD5-25CE-4370-83D661A0702D}"/>
              </a:ext>
            </a:extLst>
          </p:cNvPr>
          <p:cNvSpPr>
            <a:spLocks noGrp="1"/>
          </p:cNvSpPr>
          <p:nvPr>
            <p:ph type="title"/>
          </p:nvPr>
        </p:nvSpPr>
        <p:spPr>
          <a:xfrm>
            <a:off x="2054942" y="446087"/>
            <a:ext cx="5014452" cy="1028751"/>
          </a:xfrm>
        </p:spPr>
        <p:txBody>
          <a:bodyPr>
            <a:noAutofit/>
          </a:bodyPr>
          <a:lstStyle/>
          <a:p>
            <a:pPr algn="ctr"/>
            <a:r>
              <a:rPr lang="el-GR" sz="2800" b="1" u="sng" dirty="0">
                <a:latin typeface="Constantia" panose="02030602050306030303" pitchFamily="18" charset="0"/>
                <a:cs typeface="Times New Roman" panose="02020603050405020304" pitchFamily="18" charset="0"/>
              </a:rPr>
              <a:t>Παίονες</a:t>
            </a:r>
          </a:p>
        </p:txBody>
      </p:sp>
      <p:pic>
        <p:nvPicPr>
          <p:cNvPr id="5" name="Θέση περιεχομένου 4">
            <a:extLst>
              <a:ext uri="{FF2B5EF4-FFF2-40B4-BE49-F238E27FC236}">
                <a16:creationId xmlns:a16="http://schemas.microsoft.com/office/drawing/2014/main" id="{BE52EEB1-E2CD-17D8-8343-3B0D710ACA1F}"/>
              </a:ext>
            </a:extLst>
          </p:cNvPr>
          <p:cNvPicPr>
            <a:picLocks noGrp="1" noChangeAspect="1"/>
          </p:cNvPicPr>
          <p:nvPr>
            <p:ph idx="1"/>
          </p:nvPr>
        </p:nvPicPr>
        <p:blipFill>
          <a:blip r:embed="rId2"/>
          <a:stretch>
            <a:fillRect/>
          </a:stretch>
        </p:blipFill>
        <p:spPr>
          <a:xfrm>
            <a:off x="8214418" y="1609683"/>
            <a:ext cx="3840779" cy="36386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6C371971-AC27-68DF-CEFF-58977758DB8B}"/>
              </a:ext>
            </a:extLst>
          </p:cNvPr>
          <p:cNvSpPr>
            <a:spLocks noGrp="1"/>
          </p:cNvSpPr>
          <p:nvPr>
            <p:ph type="body" sz="half" idx="2"/>
          </p:nvPr>
        </p:nvSpPr>
        <p:spPr>
          <a:xfrm>
            <a:off x="1823936" y="1598612"/>
            <a:ext cx="5722374" cy="4507220"/>
          </a:xfrm>
        </p:spPr>
        <p:txBody>
          <a:bodyPr>
            <a:normAutofit/>
          </a:bodyPr>
          <a:lstStyle/>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Οι Παίονες ζούσαν στην κοιλάδα του Αξιού και πρωτεύουσά τους ήταν η πόλη Αμυδών.</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Αρχηγοί τους ήταν ο Πυραίχμης και ο Αστεροπαίος. </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Στην Ιλιάδα ο Όμηρος χρησιμοποιεί το επίθετο «ἀγκυλότοξοι», για να τους περιγράψει, το οποίο σημαίνει ότι είναι  άνδρες που φέρουν καμπυλωτά, κυρτά τόξα.</a:t>
            </a:r>
            <a:endParaRPr lang="el-GR" sz="2400" dirty="0">
              <a:latin typeface="Constantia" panose="02030602050306030303" pitchFamily="18" charset="0"/>
            </a:endParaRPr>
          </a:p>
        </p:txBody>
      </p:sp>
    </p:spTree>
    <p:extLst>
      <p:ext uri="{BB962C8B-B14F-4D97-AF65-F5344CB8AC3E}">
        <p14:creationId xmlns:p14="http://schemas.microsoft.com/office/powerpoint/2010/main" val="12946021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10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B71B55-9070-AD3C-1334-6EDB41FA2269}"/>
              </a:ext>
            </a:extLst>
          </p:cNvPr>
          <p:cNvSpPr>
            <a:spLocks noGrp="1"/>
          </p:cNvSpPr>
          <p:nvPr>
            <p:ph type="title"/>
          </p:nvPr>
        </p:nvSpPr>
        <p:spPr>
          <a:xfrm>
            <a:off x="2945205" y="371272"/>
            <a:ext cx="4127959" cy="1048415"/>
          </a:xfrm>
        </p:spPr>
        <p:txBody>
          <a:bodyPr>
            <a:normAutofit/>
          </a:bodyPr>
          <a:lstStyle/>
          <a:p>
            <a:r>
              <a:rPr lang="el-GR" sz="3200" b="1" u="sng" dirty="0">
                <a:latin typeface="Times New Roman" panose="02020603050405020304" pitchFamily="18" charset="0"/>
                <a:cs typeface="Times New Roman" panose="02020603050405020304" pitchFamily="18" charset="0"/>
              </a:rPr>
              <a:t>Παφλαγόνες</a:t>
            </a:r>
          </a:p>
        </p:txBody>
      </p:sp>
      <p:pic>
        <p:nvPicPr>
          <p:cNvPr id="5" name="Θέση περιεχομένου 4">
            <a:extLst>
              <a:ext uri="{FF2B5EF4-FFF2-40B4-BE49-F238E27FC236}">
                <a16:creationId xmlns:a16="http://schemas.microsoft.com/office/drawing/2014/main" id="{7B77D0F0-E9EA-C9A6-3105-744E5FFB0A1B}"/>
              </a:ext>
            </a:extLst>
          </p:cNvPr>
          <p:cNvPicPr>
            <a:picLocks noGrp="1" noChangeAspect="1"/>
          </p:cNvPicPr>
          <p:nvPr>
            <p:ph idx="1"/>
          </p:nvPr>
        </p:nvPicPr>
        <p:blipFill>
          <a:blip r:embed="rId2"/>
          <a:stretch>
            <a:fillRect/>
          </a:stretch>
        </p:blipFill>
        <p:spPr>
          <a:xfrm>
            <a:off x="7779703" y="1842743"/>
            <a:ext cx="4238266" cy="38457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AFC78884-115A-F953-FC4E-0636590860DF}"/>
              </a:ext>
            </a:extLst>
          </p:cNvPr>
          <p:cNvSpPr>
            <a:spLocks noGrp="1"/>
          </p:cNvSpPr>
          <p:nvPr>
            <p:ph type="body" sz="half" idx="2"/>
          </p:nvPr>
        </p:nvSpPr>
        <p:spPr>
          <a:xfrm>
            <a:off x="972589" y="1608445"/>
            <a:ext cx="6401603" cy="4615374"/>
          </a:xfrm>
        </p:spPr>
        <p:txBody>
          <a:bodyPr>
            <a:noAutofit/>
          </a:bodyPr>
          <a:lstStyle/>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Οι Παφλαγόνες ήταν ένα μεγάλο και ισχυρό έθνος, που κατοικούσε στις ακτές της Μαύρης Θάλασσας, στη βόρεια κεντρική Μικρά Ασία. </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Το παφλαγονικό στράτευμα που ήρθε να πολεμήσει στο πλευρό της Τροίας, αποτελείται από κατοίκους των πόλεων Κυτώρου, Κρώμνης, Σησάμου, Αιγιαλού και Εριθύνων.</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 Επικεφαλής αυτών των ανδρών ήταν ο Πυλαιμένης. </a:t>
            </a:r>
          </a:p>
        </p:txBody>
      </p:sp>
    </p:spTree>
    <p:extLst>
      <p:ext uri="{BB962C8B-B14F-4D97-AF65-F5344CB8AC3E}">
        <p14:creationId xmlns:p14="http://schemas.microsoft.com/office/powerpoint/2010/main" val="728977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10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FC0CF8-8F7B-6305-20B5-BD72B235DBDA}"/>
              </a:ext>
            </a:extLst>
          </p:cNvPr>
          <p:cNvSpPr>
            <a:spLocks noGrp="1"/>
          </p:cNvSpPr>
          <p:nvPr>
            <p:ph type="title"/>
          </p:nvPr>
        </p:nvSpPr>
        <p:spPr>
          <a:xfrm>
            <a:off x="1945178" y="133004"/>
            <a:ext cx="4073237" cy="863947"/>
          </a:xfrm>
        </p:spPr>
        <p:txBody>
          <a:bodyPr>
            <a:normAutofit/>
          </a:bodyPr>
          <a:lstStyle/>
          <a:p>
            <a:r>
              <a:rPr lang="el-GR" b="1" dirty="0">
                <a:latin typeface="Constantia" panose="02030602050306030303" pitchFamily="18" charset="0"/>
              </a:rPr>
              <a:t>ΑΡΧΑΙΑ ΕΛΛΗΝΙΚΗ ΠΟΙΗΣΗ</a:t>
            </a:r>
            <a:br>
              <a:rPr lang="el-GR" b="1" dirty="0">
                <a:latin typeface="Constantia" panose="02030602050306030303" pitchFamily="18" charset="0"/>
              </a:rPr>
            </a:br>
            <a:r>
              <a:rPr lang="el-GR" b="1" dirty="0">
                <a:latin typeface="Constantia" panose="02030602050306030303" pitchFamily="18" charset="0"/>
              </a:rPr>
              <a:t>                     ΕΙΔΗ</a:t>
            </a:r>
          </a:p>
        </p:txBody>
      </p:sp>
      <p:pic>
        <p:nvPicPr>
          <p:cNvPr id="3074" name="Picture 2" descr="Εισαγωγή στην Επική Ποίηση | Αρχαία Ελληνικά (μτφρ.): Ιλιάδα (2020-21)">
            <a:extLst>
              <a:ext uri="{FF2B5EF4-FFF2-40B4-BE49-F238E27FC236}">
                <a16:creationId xmlns:a16="http://schemas.microsoft.com/office/drawing/2014/main" id="{9C5B6270-E97F-4023-64AE-E97FD9C71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87095" y="362901"/>
            <a:ext cx="1607825" cy="22349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Θέση κειμένου 7">
            <a:extLst>
              <a:ext uri="{FF2B5EF4-FFF2-40B4-BE49-F238E27FC236}">
                <a16:creationId xmlns:a16="http://schemas.microsoft.com/office/drawing/2014/main" id="{0CDDC155-733A-0681-54F1-B9A657C3B095}"/>
              </a:ext>
            </a:extLst>
          </p:cNvPr>
          <p:cNvSpPr>
            <a:spLocks noGrp="1"/>
          </p:cNvSpPr>
          <p:nvPr>
            <p:ph type="body" sz="half" idx="2"/>
          </p:nvPr>
        </p:nvSpPr>
        <p:spPr>
          <a:xfrm>
            <a:off x="575950" y="1172096"/>
            <a:ext cx="5939311" cy="5411584"/>
          </a:xfrm>
        </p:spPr>
        <p:txBody>
          <a:bodyPr>
            <a:normAutofit fontScale="92500" lnSpcReduction="20000"/>
          </a:bodyPr>
          <a:lstStyle/>
          <a:p>
            <a:pPr>
              <a:lnSpc>
                <a:spcPct val="170000"/>
              </a:lnSpc>
            </a:pPr>
            <a:r>
              <a:rPr lang="el-GR" sz="1900" dirty="0">
                <a:latin typeface="Constantia" panose="02030602050306030303" pitchFamily="18" charset="0"/>
              </a:rPr>
              <a:t>Η </a:t>
            </a:r>
            <a:r>
              <a:rPr lang="el-GR" sz="1900" b="1" dirty="0">
                <a:latin typeface="Constantia" panose="02030602050306030303" pitchFamily="18" charset="0"/>
              </a:rPr>
              <a:t>επική ποίηση: </a:t>
            </a:r>
            <a:r>
              <a:rPr lang="el-GR" sz="1900" dirty="0">
                <a:latin typeface="Constantia" panose="02030602050306030303" pitchFamily="18" charset="0"/>
              </a:rPr>
              <a:t>υμνεί τα κατορθώματα ανθρώπων και θεών(1200-1100 π. Χ.)Η </a:t>
            </a:r>
            <a:r>
              <a:rPr lang="el-GR" sz="1900" dirty="0" err="1">
                <a:latin typeface="Constantia" panose="02030602050306030303" pitchFamily="18" charset="0"/>
              </a:rPr>
              <a:t>Ιλιάδα</a:t>
            </a:r>
            <a:r>
              <a:rPr lang="el-GR" sz="1900" dirty="0">
                <a:latin typeface="Constantia" panose="02030602050306030303" pitchFamily="18" charset="0"/>
              </a:rPr>
              <a:t> και η Οδύσσεια του Ομήρου είναι τα αρχαιότερα ελληνικά έπη.</a:t>
            </a:r>
            <a:endParaRPr lang="en-US" sz="1900" dirty="0">
              <a:latin typeface="Constantia" panose="02030602050306030303" pitchFamily="18" charset="0"/>
            </a:endParaRPr>
          </a:p>
          <a:p>
            <a:pPr>
              <a:lnSpc>
                <a:spcPct val="170000"/>
              </a:lnSpc>
            </a:pPr>
            <a:endParaRPr lang="el-GR" sz="1900" dirty="0">
              <a:latin typeface="Constantia" panose="02030602050306030303" pitchFamily="18" charset="0"/>
            </a:endParaRPr>
          </a:p>
          <a:p>
            <a:pPr>
              <a:lnSpc>
                <a:spcPct val="160000"/>
              </a:lnSpc>
            </a:pPr>
            <a:r>
              <a:rPr lang="el-GR" sz="1900" dirty="0">
                <a:latin typeface="Constantia" panose="02030602050306030303" pitchFamily="18" charset="0"/>
              </a:rPr>
              <a:t>Η </a:t>
            </a:r>
            <a:r>
              <a:rPr lang="el-GR" sz="1900" b="1" dirty="0">
                <a:latin typeface="Constantia" panose="02030602050306030303" pitchFamily="18" charset="0"/>
              </a:rPr>
              <a:t>λυρική ποίηση: </a:t>
            </a:r>
            <a:r>
              <a:rPr lang="el-GR" sz="1900" dirty="0">
                <a:latin typeface="Constantia" panose="02030602050306030303" pitchFamily="18" charset="0"/>
              </a:rPr>
              <a:t>Εκφράζει προσωπικά συναισθήματα του ποιητή, συνοδεύεται από χορό και μουσική, τραγουδιέται.</a:t>
            </a:r>
            <a:r>
              <a:rPr lang="en-US" sz="1900" dirty="0">
                <a:latin typeface="Constantia" panose="02030602050306030303" pitchFamily="18" charset="0"/>
              </a:rPr>
              <a:t> </a:t>
            </a:r>
            <a:r>
              <a:rPr lang="el-GR" sz="1900" dirty="0">
                <a:latin typeface="Constantia" panose="02030602050306030303" pitchFamily="18" charset="0"/>
              </a:rPr>
              <a:t>( 7</a:t>
            </a:r>
            <a:r>
              <a:rPr lang="el-GR" sz="1900" baseline="30000" dirty="0">
                <a:latin typeface="Constantia" panose="02030602050306030303" pitchFamily="18" charset="0"/>
              </a:rPr>
              <a:t>ος</a:t>
            </a:r>
            <a:r>
              <a:rPr lang="el-GR" sz="1900" dirty="0">
                <a:latin typeface="Constantia" panose="02030602050306030303" pitchFamily="18" charset="0"/>
              </a:rPr>
              <a:t> αιώνας)</a:t>
            </a:r>
          </a:p>
          <a:p>
            <a:endParaRPr lang="el-GR" sz="1900" dirty="0">
              <a:latin typeface="Constantia" panose="02030602050306030303" pitchFamily="18" charset="0"/>
            </a:endParaRPr>
          </a:p>
          <a:p>
            <a:pPr>
              <a:lnSpc>
                <a:spcPct val="160000"/>
              </a:lnSpc>
            </a:pPr>
            <a:r>
              <a:rPr lang="el-GR" sz="1900" dirty="0">
                <a:latin typeface="Constantia" panose="02030602050306030303" pitchFamily="18" charset="0"/>
              </a:rPr>
              <a:t>Η </a:t>
            </a:r>
            <a:r>
              <a:rPr lang="el-GR" sz="1900" b="1" dirty="0">
                <a:latin typeface="Constantia" panose="02030602050306030303" pitchFamily="18" charset="0"/>
              </a:rPr>
              <a:t>δραματική ποίηση</a:t>
            </a:r>
            <a:r>
              <a:rPr lang="el-GR" sz="1900" dirty="0">
                <a:latin typeface="Constantia" panose="02030602050306030303" pitchFamily="18" charset="0"/>
              </a:rPr>
              <a:t>: αναπαριστά γεγονότα επί σκηνής, το σημερινό θέατρο.</a:t>
            </a:r>
            <a:r>
              <a:rPr lang="en-US" sz="1900" dirty="0">
                <a:latin typeface="Constantia" panose="02030602050306030303" pitchFamily="18" charset="0"/>
              </a:rPr>
              <a:t> </a:t>
            </a:r>
            <a:r>
              <a:rPr lang="el-GR" sz="1900" dirty="0">
                <a:latin typeface="Constantia" panose="02030602050306030303" pitchFamily="18" charset="0"/>
              </a:rPr>
              <a:t>Περιέχει μέρη που απαγγέλλονται- επικό στοιχείο- και μέρη που τραγουδιούνται- λυρικό στοιχείο (αρχές 6</a:t>
            </a:r>
            <a:r>
              <a:rPr lang="el-GR" sz="1900" baseline="30000" dirty="0">
                <a:latin typeface="Constantia" panose="02030602050306030303" pitchFamily="18" charset="0"/>
              </a:rPr>
              <a:t>ου</a:t>
            </a:r>
            <a:r>
              <a:rPr lang="el-GR" sz="1900" dirty="0">
                <a:latin typeface="Constantia" panose="02030602050306030303" pitchFamily="18" charset="0"/>
              </a:rPr>
              <a:t> αιώνα).</a:t>
            </a:r>
          </a:p>
          <a:p>
            <a:endParaRPr lang="el-GR" dirty="0">
              <a:latin typeface="Constantia" panose="02030602050306030303" pitchFamily="18" charset="0"/>
            </a:endParaRPr>
          </a:p>
          <a:p>
            <a:endParaRPr lang="el-GR" dirty="0"/>
          </a:p>
          <a:p>
            <a:endParaRPr lang="el-GR" dirty="0"/>
          </a:p>
          <a:p>
            <a:endParaRPr lang="el-GR" dirty="0"/>
          </a:p>
        </p:txBody>
      </p:sp>
      <p:pic>
        <p:nvPicPr>
          <p:cNvPr id="3076" name="Picture 4" descr="α. Ηρωικό έπος: Όμηρος">
            <a:extLst>
              <a:ext uri="{FF2B5EF4-FFF2-40B4-BE49-F238E27FC236}">
                <a16:creationId xmlns:a16="http://schemas.microsoft.com/office/drawing/2014/main" id="{C31C7275-B8DA-9BC0-FF50-6551B333A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327" y="369592"/>
            <a:ext cx="1828548" cy="22541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Οι ρίζες και τα είδη της λυρικής ποίησης | in.gr">
            <a:extLst>
              <a:ext uri="{FF2B5EF4-FFF2-40B4-BE49-F238E27FC236}">
                <a16:creationId xmlns:a16="http://schemas.microsoft.com/office/drawing/2014/main" id="{83009D5D-A6D1-98C3-918E-1A604FA8A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336" y="3106566"/>
            <a:ext cx="1828548" cy="1543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0" name="Picture 8" descr="Λέσχη Ανάγνωσης Βιβλιοθήκης Μεγάρων: Αφιέρωμα στην αρχαία ελληνική και λυρική  ποίηση - MegaraTV">
            <a:extLst>
              <a:ext uri="{FF2B5EF4-FFF2-40B4-BE49-F238E27FC236}">
                <a16:creationId xmlns:a16="http://schemas.microsoft.com/office/drawing/2014/main" id="{C38F33E9-15C9-479D-7AD6-7C33338861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05" t="36802" r="21105"/>
          <a:stretch/>
        </p:blipFill>
        <p:spPr bwMode="auto">
          <a:xfrm>
            <a:off x="9088268" y="3053813"/>
            <a:ext cx="2711657" cy="15446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2" name="Picture 10" descr="Δραματική ποίηση - Βικιπαίδεια">
            <a:extLst>
              <a:ext uri="{FF2B5EF4-FFF2-40B4-BE49-F238E27FC236}">
                <a16:creationId xmlns:a16="http://schemas.microsoft.com/office/drawing/2014/main" id="{F360462A-42C7-BA2E-D6C0-954DA7EF3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5886" y="4988483"/>
            <a:ext cx="2264039" cy="15066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1" name="Εικόνα 10">
            <a:extLst>
              <a:ext uri="{FF2B5EF4-FFF2-40B4-BE49-F238E27FC236}">
                <a16:creationId xmlns:a16="http://schemas.microsoft.com/office/drawing/2014/main" id="{71DECE13-04A5-1343-D9D3-60055575DD76}"/>
              </a:ext>
            </a:extLst>
          </p:cNvPr>
          <p:cNvPicPr>
            <a:picLocks noChangeAspect="1"/>
          </p:cNvPicPr>
          <p:nvPr/>
        </p:nvPicPr>
        <p:blipFill rotWithShape="1">
          <a:blip r:embed="rId7"/>
          <a:srcRect b="26086"/>
          <a:stretch/>
        </p:blipFill>
        <p:spPr>
          <a:xfrm>
            <a:off x="6330258" y="5028630"/>
            <a:ext cx="2801013" cy="1555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86592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8"/>
                                        </p:tgtEl>
                                        <p:attrNameLst>
                                          <p:attrName>style.visibility</p:attrName>
                                        </p:attrNameLst>
                                      </p:cBhvr>
                                      <p:to>
                                        <p:strVal val="visible"/>
                                      </p:to>
                                    </p:set>
                                    <p:animEffect transition="in" filter="fade">
                                      <p:cBhvr>
                                        <p:cTn id="27" dur="500"/>
                                        <p:tgtEl>
                                          <p:spTgt spid="30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0"/>
                                        </p:tgtEl>
                                        <p:attrNameLst>
                                          <p:attrName>style.visibility</p:attrName>
                                        </p:attrNameLst>
                                      </p:cBhvr>
                                      <p:to>
                                        <p:strVal val="visible"/>
                                      </p:to>
                                    </p:set>
                                    <p:animEffect transition="in" filter="fade">
                                      <p:cBhvr>
                                        <p:cTn id="32" dur="500"/>
                                        <p:tgtEl>
                                          <p:spTgt spid="30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2"/>
                                        </p:tgtEl>
                                        <p:attrNameLst>
                                          <p:attrName>style.visibility</p:attrName>
                                        </p:attrNameLst>
                                      </p:cBhvr>
                                      <p:to>
                                        <p:strVal val="visible"/>
                                      </p:to>
                                    </p:set>
                                    <p:animEffect transition="in" filter="fade">
                                      <p:cBhvr>
                                        <p:cTn id="4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4AD0E4-3085-3130-59B9-690A57652C43}"/>
              </a:ext>
            </a:extLst>
          </p:cNvPr>
          <p:cNvSpPr>
            <a:spLocks noGrp="1"/>
          </p:cNvSpPr>
          <p:nvPr>
            <p:ph type="title"/>
          </p:nvPr>
        </p:nvSpPr>
        <p:spPr>
          <a:xfrm>
            <a:off x="1897626" y="642733"/>
            <a:ext cx="4363934" cy="1009086"/>
          </a:xfrm>
        </p:spPr>
        <p:txBody>
          <a:bodyPr>
            <a:normAutofit/>
          </a:bodyPr>
          <a:lstStyle/>
          <a:p>
            <a:pPr algn="ctr"/>
            <a:r>
              <a:rPr lang="el-GR" sz="2800" b="1" u="sng" dirty="0">
                <a:latin typeface="Constantia" panose="02030602050306030303" pitchFamily="18" charset="0"/>
                <a:cs typeface="Times New Roman" panose="02020603050405020304" pitchFamily="18" charset="0"/>
              </a:rPr>
              <a:t>Αλιζώνες</a:t>
            </a:r>
          </a:p>
        </p:txBody>
      </p:sp>
      <p:sp>
        <p:nvSpPr>
          <p:cNvPr id="4" name="Θέση κειμένου 3">
            <a:extLst>
              <a:ext uri="{FF2B5EF4-FFF2-40B4-BE49-F238E27FC236}">
                <a16:creationId xmlns:a16="http://schemas.microsoft.com/office/drawing/2014/main" id="{39CACA92-7828-0DB1-811C-82FDAC319242}"/>
              </a:ext>
            </a:extLst>
          </p:cNvPr>
          <p:cNvSpPr>
            <a:spLocks noGrp="1"/>
          </p:cNvSpPr>
          <p:nvPr>
            <p:ph type="body" sz="half" idx="2"/>
          </p:nvPr>
        </p:nvSpPr>
        <p:spPr>
          <a:xfrm>
            <a:off x="1586321" y="1834586"/>
            <a:ext cx="10025575" cy="3543659"/>
          </a:xfrm>
        </p:spPr>
        <p:txBody>
          <a:bodyPr>
            <a:normAutofit/>
          </a:bodyPr>
          <a:lstStyle/>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Για τους Αλιζώνες, τους πιο αινιγματικούς ίσως συμμάχους της Τροίας ελάχιστα πράγματα είναι γνωστά.</a:t>
            </a:r>
          </a:p>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Μέχρι σήμερα δεν είναι σαφές σε ποια περιοχή βρισκόταν η χώρα τους ούτε πού ακριβώς ήταν χτισμένη η Αλύβη, η σημαντικότερη πόλη τους.</a:t>
            </a:r>
          </a:p>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Ωστόσο, γνωρίζουμε ότι οι Αλιζώνες πολεμιστές που ενίσχυσαν τις τάξεις του τρωικού στρατού είχαν για αρχηγούς τον Επίστροφο και τον Οδίο.</a:t>
            </a:r>
          </a:p>
        </p:txBody>
      </p:sp>
    </p:spTree>
    <p:extLst>
      <p:ext uri="{BB962C8B-B14F-4D97-AF65-F5344CB8AC3E}">
        <p14:creationId xmlns:p14="http://schemas.microsoft.com/office/powerpoint/2010/main" val="3617352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A64743-308C-6839-E8F1-2E05B102578B}"/>
              </a:ext>
            </a:extLst>
          </p:cNvPr>
          <p:cNvSpPr>
            <a:spLocks noGrp="1"/>
          </p:cNvSpPr>
          <p:nvPr>
            <p:ph type="title"/>
          </p:nvPr>
        </p:nvSpPr>
        <p:spPr>
          <a:xfrm>
            <a:off x="1594855" y="601957"/>
            <a:ext cx="4127959" cy="969757"/>
          </a:xfrm>
        </p:spPr>
        <p:txBody>
          <a:bodyPr>
            <a:normAutofit/>
          </a:bodyPr>
          <a:lstStyle/>
          <a:p>
            <a:pPr algn="ctr"/>
            <a:r>
              <a:rPr lang="el-GR" sz="3200" b="1" u="sng" dirty="0">
                <a:latin typeface="Times New Roman" panose="02020603050405020304" pitchFamily="18" charset="0"/>
                <a:cs typeface="Times New Roman" panose="02020603050405020304" pitchFamily="18" charset="0"/>
              </a:rPr>
              <a:t>Κάρες</a:t>
            </a:r>
          </a:p>
        </p:txBody>
      </p:sp>
      <p:pic>
        <p:nvPicPr>
          <p:cNvPr id="5" name="Θέση περιεχομένου 4">
            <a:extLst>
              <a:ext uri="{FF2B5EF4-FFF2-40B4-BE49-F238E27FC236}">
                <a16:creationId xmlns:a16="http://schemas.microsoft.com/office/drawing/2014/main" id="{70504D72-D4E7-5EE2-182B-287F78177DB5}"/>
              </a:ext>
            </a:extLst>
          </p:cNvPr>
          <p:cNvPicPr>
            <a:picLocks noGrp="1" noChangeAspect="1"/>
          </p:cNvPicPr>
          <p:nvPr>
            <p:ph idx="1"/>
          </p:nvPr>
        </p:nvPicPr>
        <p:blipFill>
          <a:blip r:embed="rId2"/>
          <a:stretch>
            <a:fillRect/>
          </a:stretch>
        </p:blipFill>
        <p:spPr>
          <a:xfrm>
            <a:off x="7560230" y="380674"/>
            <a:ext cx="4306319" cy="28415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14B3AE6A-24D8-6094-6B49-F696160428F5}"/>
              </a:ext>
            </a:extLst>
          </p:cNvPr>
          <p:cNvSpPr>
            <a:spLocks noGrp="1"/>
          </p:cNvSpPr>
          <p:nvPr>
            <p:ph type="body" sz="half" idx="2"/>
          </p:nvPr>
        </p:nvSpPr>
        <p:spPr>
          <a:xfrm>
            <a:off x="325451" y="1571714"/>
            <a:ext cx="11669326" cy="5077491"/>
          </a:xfrm>
        </p:spPr>
        <p:txBody>
          <a:bodyPr>
            <a:noAutofit/>
          </a:bodyPr>
          <a:lstStyle/>
          <a:p>
            <a:pPr marL="342900" indent="-342900" algn="just">
              <a:lnSpc>
                <a:spcPct val="120000"/>
              </a:lnSpc>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Οι Κάρες ζούσαν στην περιοχή γύρω από τη</a:t>
            </a:r>
          </a:p>
          <a:p>
            <a:pPr algn="just">
              <a:lnSpc>
                <a:spcPct val="120000"/>
              </a:lnSpc>
            </a:pPr>
            <a:r>
              <a:rPr lang="el-GR" sz="2500" dirty="0">
                <a:latin typeface="Constantia" panose="02030602050306030303" pitchFamily="18" charset="0"/>
                <a:cs typeface="Times New Roman" panose="02020603050405020304" pitchFamily="18" charset="0"/>
              </a:rPr>
              <a:t>    Μίλητο, κοντά στον ποταμό Μαίανδρο και τους</a:t>
            </a:r>
          </a:p>
          <a:p>
            <a:pPr algn="just">
              <a:lnSpc>
                <a:spcPct val="120000"/>
              </a:lnSpc>
            </a:pPr>
            <a:r>
              <a:rPr lang="el-GR" sz="2500" dirty="0">
                <a:latin typeface="Constantia" panose="02030602050306030303" pitchFamily="18" charset="0"/>
                <a:cs typeface="Times New Roman" panose="02020603050405020304" pitchFamily="18" charset="0"/>
              </a:rPr>
              <a:t>     ορεινούς όγκους των Φθιρών και της Μυκάλης.</a:t>
            </a: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 Όμηρος τους χαρακτήριζε ως «βαρβαροφώνους», δηλαδή ότι δε μιλούσαν κάποια από τις γλώσσες των εθνών που θεωρούνταν “πολιτισμένα” εκείνη την εποχή.</a:t>
            </a: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Επικεφαλής του εκστρατευτικού σώματος που πολέμησε για την Τροία ήταν ο Αμφίμαχος και ο αδελφός του, Νάστης.</a:t>
            </a:r>
          </a:p>
        </p:txBody>
      </p:sp>
    </p:spTree>
    <p:extLst>
      <p:ext uri="{BB962C8B-B14F-4D97-AF65-F5344CB8AC3E}">
        <p14:creationId xmlns:p14="http://schemas.microsoft.com/office/powerpoint/2010/main" val="1640172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1000"/>
                                        <p:tgtEl>
                                          <p:spTgt spid="4">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ircle(in)">
                                      <p:cBhvr>
                                        <p:cTn id="23" dur="1000"/>
                                        <p:tgtEl>
                                          <p:spTgt spid="4">
                                            <p:txEl>
                                              <p:pRg st="3" end="3"/>
                                            </p:txEl>
                                          </p:spTgt>
                                        </p:tgtEl>
                                      </p:cBhvr>
                                    </p:animEffect>
                                  </p:childTnLst>
                                </p:cTn>
                              </p:par>
                            </p:childTnLst>
                          </p:cTn>
                        </p:par>
                        <p:par>
                          <p:cTn id="24" fill="hold">
                            <p:stCondLst>
                              <p:cond delay="5000"/>
                            </p:stCondLst>
                            <p:childTnLst>
                              <p:par>
                                <p:cTn id="25" presetID="6" presetClass="entr" presetSubtype="16" fill="hold" grpId="0"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ircle(in)">
                                      <p:cBhvr>
                                        <p:cTn id="27" dur="10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625A20-A5B4-6BB9-ABDF-2EF75AB11BB8}"/>
              </a:ext>
            </a:extLst>
          </p:cNvPr>
          <p:cNvSpPr>
            <a:spLocks noGrp="1"/>
          </p:cNvSpPr>
          <p:nvPr>
            <p:ph type="title"/>
          </p:nvPr>
        </p:nvSpPr>
        <p:spPr>
          <a:xfrm>
            <a:off x="1523999" y="849211"/>
            <a:ext cx="4177121" cy="989422"/>
          </a:xfrm>
        </p:spPr>
        <p:txBody>
          <a:bodyPr>
            <a:normAutofit/>
          </a:bodyPr>
          <a:lstStyle/>
          <a:p>
            <a:pPr algn="ctr"/>
            <a:r>
              <a:rPr lang="el-GR" sz="3200" b="1" u="sng" dirty="0">
                <a:latin typeface="Times New Roman" panose="02020603050405020304" pitchFamily="18" charset="0"/>
                <a:cs typeface="Times New Roman" panose="02020603050405020304" pitchFamily="18" charset="0"/>
              </a:rPr>
              <a:t>Λύκιοι</a:t>
            </a:r>
          </a:p>
        </p:txBody>
      </p:sp>
      <p:sp>
        <p:nvSpPr>
          <p:cNvPr id="4" name="Θέση κειμένου 3">
            <a:extLst>
              <a:ext uri="{FF2B5EF4-FFF2-40B4-BE49-F238E27FC236}">
                <a16:creationId xmlns:a16="http://schemas.microsoft.com/office/drawing/2014/main" id="{D2AE553F-73AD-62B5-7397-E168947B2F47}"/>
              </a:ext>
            </a:extLst>
          </p:cNvPr>
          <p:cNvSpPr>
            <a:spLocks noGrp="1"/>
          </p:cNvSpPr>
          <p:nvPr>
            <p:ph type="body" sz="half" idx="2"/>
          </p:nvPr>
        </p:nvSpPr>
        <p:spPr>
          <a:xfrm>
            <a:off x="1111045" y="1923077"/>
            <a:ext cx="6449961" cy="4793635"/>
          </a:xfrm>
        </p:spPr>
        <p:txBody>
          <a:bodyPr/>
          <a:lstStyle/>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Οι Λύκιοι κατοικούσαν στο νοτιοδυτικό άκρο της Μικράς Ασίας και αποτελούσαν ίσως τους σημαντικότερους συμμάχους της Τροίας. </a:t>
            </a: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Αρχηγοί τους ήταν ο Γλαύκος και ο Σαρπηδόνας. Ο θάνατος του τελευταίου, σε μονομαχία με τον Πάτροκλο, αποτελεί μια από τις πιο δυνατές σκηνές στην Ιλιάδα.</a:t>
            </a:r>
          </a:p>
          <a:p>
            <a:endParaRPr lang="el-GR" dirty="0"/>
          </a:p>
          <a:p>
            <a:endParaRPr lang="el-GR" dirty="0"/>
          </a:p>
        </p:txBody>
      </p:sp>
      <p:pic>
        <p:nvPicPr>
          <p:cNvPr id="8" name="Θέση περιεχομένου 7">
            <a:extLst>
              <a:ext uri="{FF2B5EF4-FFF2-40B4-BE49-F238E27FC236}">
                <a16:creationId xmlns:a16="http://schemas.microsoft.com/office/drawing/2014/main" id="{FF799D9F-15B6-B3DF-C4D1-8B5A0040C85F}"/>
              </a:ext>
            </a:extLst>
          </p:cNvPr>
          <p:cNvPicPr>
            <a:picLocks noGrp="1" noChangeAspect="1"/>
          </p:cNvPicPr>
          <p:nvPr>
            <p:ph idx="1"/>
          </p:nvPr>
        </p:nvPicPr>
        <p:blipFill>
          <a:blip r:embed="rId2"/>
          <a:stretch>
            <a:fillRect/>
          </a:stretch>
        </p:blipFill>
        <p:spPr>
          <a:xfrm>
            <a:off x="7738790" y="1740667"/>
            <a:ext cx="4149213" cy="40332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Οβάλ 13">
            <a:extLst>
              <a:ext uri="{FF2B5EF4-FFF2-40B4-BE49-F238E27FC236}">
                <a16:creationId xmlns:a16="http://schemas.microsoft.com/office/drawing/2014/main" id="{316A297E-0F1D-2D2D-D960-6FAF24F7A596}"/>
              </a:ext>
            </a:extLst>
          </p:cNvPr>
          <p:cNvSpPr/>
          <p:nvPr/>
        </p:nvSpPr>
        <p:spPr>
          <a:xfrm>
            <a:off x="8489577" y="5067647"/>
            <a:ext cx="653991" cy="409788"/>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322018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C4A932-C4CA-7CAA-F2FD-8B4517E329F5}"/>
              </a:ext>
            </a:extLst>
          </p:cNvPr>
          <p:cNvSpPr>
            <a:spLocks noGrp="1"/>
          </p:cNvSpPr>
          <p:nvPr>
            <p:ph type="title"/>
          </p:nvPr>
        </p:nvSpPr>
        <p:spPr>
          <a:xfrm>
            <a:off x="2143432" y="68186"/>
            <a:ext cx="8762866" cy="1053332"/>
          </a:xfrm>
        </p:spPr>
        <p:txBody>
          <a:bodyPr/>
          <a:lstStyle/>
          <a:p>
            <a:pPr algn="ctr"/>
            <a:r>
              <a:rPr lang="el-GR" sz="3200" b="1" u="sng" dirty="0">
                <a:latin typeface="Times New Roman" panose="02020603050405020304" pitchFamily="18" charset="0"/>
                <a:cs typeface="Times New Roman" panose="02020603050405020304" pitchFamily="18" charset="0"/>
              </a:rPr>
              <a:t>Λέλεγες</a:t>
            </a:r>
            <a:r>
              <a:rPr lang="el-GR" dirty="0"/>
              <a:t> </a:t>
            </a:r>
          </a:p>
        </p:txBody>
      </p:sp>
      <p:sp>
        <p:nvSpPr>
          <p:cNvPr id="4" name="Θέση κειμένου 3">
            <a:extLst>
              <a:ext uri="{FF2B5EF4-FFF2-40B4-BE49-F238E27FC236}">
                <a16:creationId xmlns:a16="http://schemas.microsoft.com/office/drawing/2014/main" id="{F785FBBF-6699-9354-0A01-A954A1B981EC}"/>
              </a:ext>
            </a:extLst>
          </p:cNvPr>
          <p:cNvSpPr>
            <a:spLocks noGrp="1"/>
          </p:cNvSpPr>
          <p:nvPr>
            <p:ph type="body" sz="half" idx="2"/>
          </p:nvPr>
        </p:nvSpPr>
        <p:spPr>
          <a:xfrm>
            <a:off x="1759974" y="1121518"/>
            <a:ext cx="9783097" cy="5505424"/>
          </a:xfrm>
        </p:spPr>
        <p:txBody>
          <a:bodyPr>
            <a:normAutofit/>
          </a:bodyPr>
          <a:lstStyle/>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 βασιλιάς των Λελέγων λεγόταν Άλτης.</a:t>
            </a: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Πρωτεύουσά τους ήταν η πόλη Πήδασος, ενώ η θέση της χώρας τους είναι ασαφής.</a:t>
            </a:r>
          </a:p>
          <a:p>
            <a:endParaRPr lang="el-GR" sz="2500" dirty="0">
              <a:latin typeface="Constantia" panose="02030602050306030303" pitchFamily="18" charset="0"/>
              <a:cs typeface="Times New Roman" panose="02020603050405020304" pitchFamily="18" charset="0"/>
            </a:endParaRPr>
          </a:p>
          <a:p>
            <a:pPr algn="ctr"/>
            <a:r>
              <a:rPr lang="el-GR" sz="2500" b="1" dirty="0">
                <a:latin typeface="Constantia" panose="02030602050306030303" pitchFamily="18" charset="0"/>
                <a:cs typeface="Times New Roman" panose="02020603050405020304" pitchFamily="18" charset="0"/>
              </a:rPr>
              <a:t>     </a:t>
            </a:r>
            <a:r>
              <a:rPr lang="el-GR" sz="3200" b="1" u="sng" dirty="0">
                <a:latin typeface="Constantia" panose="02030602050306030303" pitchFamily="18" charset="0"/>
                <a:cs typeface="Times New Roman" panose="02020603050405020304" pitchFamily="18" charset="0"/>
              </a:rPr>
              <a:t>Καύκωνες</a:t>
            </a: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Οι Καύκωνες ήταν ένα ακόμα έθνος που έσπευσε να ενισχύσει τους Τρώες.</a:t>
            </a:r>
          </a:p>
          <a:p>
            <a:pPr marL="457200" indent="-4572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Η χώρα τους βρισκόταν στη βόρεια Μικρά Ασία και μάλλον ήταν γείτονες των Παφλαγόνων.</a:t>
            </a:r>
          </a:p>
          <a:p>
            <a:endParaRPr lang="el-GR" sz="2500" dirty="0">
              <a:latin typeface="Constantia" panose="02030602050306030303" pitchFamily="18" charset="0"/>
              <a:cs typeface="Times New Roman" panose="02020603050405020304" pitchFamily="18" charset="0"/>
            </a:endParaRPr>
          </a:p>
          <a:p>
            <a:pPr marL="342900" indent="-342900">
              <a:buFont typeface="Wingdings" panose="05000000000000000000" pitchFamily="2" charset="2"/>
              <a:buChar char="§"/>
            </a:pPr>
            <a:r>
              <a:rPr lang="el-GR" sz="2500" dirty="0">
                <a:latin typeface="Constantia" panose="02030602050306030303" pitchFamily="18" charset="0"/>
                <a:cs typeface="Times New Roman" panose="02020603050405020304" pitchFamily="18" charset="0"/>
              </a:rPr>
              <a:t>Ο Όμηρος για αυτά τα δύο έθνη δε μας δίνει πολλές πληροφορίες.</a:t>
            </a:r>
          </a:p>
          <a:p>
            <a:pPr marL="457200" indent="-457200">
              <a:buFont typeface="Wingdings" panose="05000000000000000000" pitchFamily="2" charset="2"/>
              <a:buChar char="Ø"/>
            </a:pPr>
            <a:endParaRPr lang="el-GR"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004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barn(inVertical)">
                                      <p:cBhvr>
                                        <p:cTn id="11" dur="750"/>
                                        <p:tgtEl>
                                          <p:spTgt spid="4">
                                            <p:txEl>
                                              <p:pRg st="3" end="3"/>
                                            </p:txEl>
                                          </p:spTgt>
                                        </p:tgtEl>
                                      </p:cBhvr>
                                    </p:animEffect>
                                  </p:childTnLst>
                                </p:cTn>
                              </p:par>
                            </p:childTnLst>
                          </p:cTn>
                        </p:par>
                        <p:par>
                          <p:cTn id="12" fill="hold">
                            <p:stCondLst>
                              <p:cond delay="1750"/>
                            </p:stCondLst>
                            <p:childTnLst>
                              <p:par>
                                <p:cTn id="13" presetID="6" presetClass="entr" presetSubtype="16"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750"/>
                                        <p:tgtEl>
                                          <p:spTgt spid="4">
                                            <p:txEl>
                                              <p:pRg st="0" end="0"/>
                                            </p:txEl>
                                          </p:spTgt>
                                        </p:tgtEl>
                                      </p:cBhvr>
                                    </p:animEffect>
                                  </p:childTnLst>
                                </p:cTn>
                              </p:par>
                            </p:childTnLst>
                          </p:cTn>
                        </p:par>
                        <p:par>
                          <p:cTn id="16" fill="hold">
                            <p:stCondLst>
                              <p:cond delay="2500"/>
                            </p:stCondLst>
                            <p:childTnLst>
                              <p:par>
                                <p:cTn id="17" presetID="6" presetClass="entr" presetSubtype="16"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circle(in)">
                                      <p:cBhvr>
                                        <p:cTn id="19" dur="750"/>
                                        <p:tgtEl>
                                          <p:spTgt spid="4">
                                            <p:txEl>
                                              <p:pRg st="1" end="1"/>
                                            </p:txEl>
                                          </p:spTgt>
                                        </p:tgtEl>
                                      </p:cBhvr>
                                    </p:animEffect>
                                  </p:childTnLst>
                                </p:cTn>
                              </p:par>
                            </p:childTnLst>
                          </p:cTn>
                        </p:par>
                        <p:par>
                          <p:cTn id="20" fill="hold">
                            <p:stCondLst>
                              <p:cond delay="3250"/>
                            </p:stCondLst>
                            <p:childTnLst>
                              <p:par>
                                <p:cTn id="21" presetID="6" presetClass="entr" presetSubtype="16"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750"/>
                                        <p:tgtEl>
                                          <p:spTgt spid="4">
                                            <p:txEl>
                                              <p:pRg st="4" end="4"/>
                                            </p:txEl>
                                          </p:spTgt>
                                        </p:tgtEl>
                                      </p:cBhvr>
                                    </p:animEffect>
                                  </p:childTnLst>
                                </p:cTn>
                              </p:par>
                            </p:childTnLst>
                          </p:cTn>
                        </p:par>
                        <p:par>
                          <p:cTn id="24" fill="hold">
                            <p:stCondLst>
                              <p:cond delay="4000"/>
                            </p:stCondLst>
                            <p:childTnLst>
                              <p:par>
                                <p:cTn id="25" presetID="6" presetClass="entr" presetSubtype="16"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circle(in)">
                                      <p:cBhvr>
                                        <p:cTn id="27" dur="750"/>
                                        <p:tgtEl>
                                          <p:spTgt spid="4">
                                            <p:txEl>
                                              <p:pRg st="5" end="5"/>
                                            </p:txEl>
                                          </p:spTgt>
                                        </p:tgtEl>
                                      </p:cBhvr>
                                    </p:animEffect>
                                  </p:childTnLst>
                                </p:cTn>
                              </p:par>
                            </p:childTnLst>
                          </p:cTn>
                        </p:par>
                        <p:par>
                          <p:cTn id="28" fill="hold">
                            <p:stCondLst>
                              <p:cond delay="4750"/>
                            </p:stCondLst>
                            <p:childTnLst>
                              <p:par>
                                <p:cTn id="29" presetID="6" presetClass="entr" presetSubtype="16" fill="hold"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circle(in)">
                                      <p:cBhvr>
                                        <p:cTn id="31" dur="75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BD7A90-F003-1AFB-7F51-5F4C040A48E4}"/>
              </a:ext>
            </a:extLst>
          </p:cNvPr>
          <p:cNvSpPr>
            <a:spLocks noGrp="1"/>
          </p:cNvSpPr>
          <p:nvPr>
            <p:ph type="title"/>
          </p:nvPr>
        </p:nvSpPr>
        <p:spPr>
          <a:xfrm>
            <a:off x="1838637" y="721391"/>
            <a:ext cx="8510708" cy="969757"/>
          </a:xfrm>
        </p:spPr>
        <p:txBody>
          <a:bodyPr>
            <a:normAutofit/>
          </a:bodyPr>
          <a:lstStyle/>
          <a:p>
            <a:pPr algn="ctr"/>
            <a:r>
              <a:rPr lang="el-GR" sz="3200" b="1" u="sng" dirty="0">
                <a:latin typeface="Times New Roman" panose="02020603050405020304" pitchFamily="18" charset="0"/>
                <a:cs typeface="Times New Roman" panose="02020603050405020304" pitchFamily="18" charset="0"/>
              </a:rPr>
              <a:t>Μυσοί</a:t>
            </a:r>
          </a:p>
        </p:txBody>
      </p:sp>
      <p:pic>
        <p:nvPicPr>
          <p:cNvPr id="5" name="Θέση περιεχομένου 4">
            <a:extLst>
              <a:ext uri="{FF2B5EF4-FFF2-40B4-BE49-F238E27FC236}">
                <a16:creationId xmlns:a16="http://schemas.microsoft.com/office/drawing/2014/main" id="{98965E3F-E28F-8921-AA31-1DE9191E0A8E}"/>
              </a:ext>
            </a:extLst>
          </p:cNvPr>
          <p:cNvPicPr>
            <a:picLocks noGrp="1" noChangeAspect="1"/>
          </p:cNvPicPr>
          <p:nvPr>
            <p:ph idx="1"/>
          </p:nvPr>
        </p:nvPicPr>
        <p:blipFill>
          <a:blip r:embed="rId3"/>
          <a:stretch>
            <a:fillRect/>
          </a:stretch>
        </p:blipFill>
        <p:spPr>
          <a:xfrm>
            <a:off x="8367252" y="2437715"/>
            <a:ext cx="3362632" cy="3316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Θέση κειμένου 3">
            <a:extLst>
              <a:ext uri="{FF2B5EF4-FFF2-40B4-BE49-F238E27FC236}">
                <a16:creationId xmlns:a16="http://schemas.microsoft.com/office/drawing/2014/main" id="{FDD31A61-F529-707A-6161-1A871FACE9F8}"/>
              </a:ext>
            </a:extLst>
          </p:cNvPr>
          <p:cNvSpPr>
            <a:spLocks noGrp="1"/>
          </p:cNvSpPr>
          <p:nvPr>
            <p:ph type="body" sz="half" idx="2"/>
          </p:nvPr>
        </p:nvSpPr>
        <p:spPr>
          <a:xfrm>
            <a:off x="1435510" y="1842095"/>
            <a:ext cx="6666272" cy="4005775"/>
          </a:xfrm>
        </p:spPr>
        <p:txBody>
          <a:bodyPr>
            <a:normAutofit lnSpcReduction="10000"/>
          </a:bodyPr>
          <a:lstStyle/>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Οι Μυσοί κατοικούσαν στη βορειοδυτική Μικρά Ασία, κοντά στην Τρωάδα.</a:t>
            </a:r>
          </a:p>
          <a:p>
            <a:pPr marL="342900" indent="-342900" algn="just">
              <a:buFont typeface="Wingdings" panose="05000000000000000000" pitchFamily="2" charset="2"/>
              <a:buChar char="Ø"/>
            </a:pPr>
            <a:endParaRPr lang="el-GR" sz="2500" dirty="0">
              <a:latin typeface="Constantia" panose="02030602050306030303" pitchFamily="18" charset="0"/>
              <a:cs typeface="Times New Roman" panose="02020603050405020304" pitchFamily="18" charset="0"/>
            </a:endParaRP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Συνεπώς βρίσκονταν σε θέση να ενισχύουν σε μόνιμη βάση τις δυνάμεις του Πριάμου.</a:t>
            </a:r>
          </a:p>
          <a:p>
            <a:pPr marL="342900" indent="-342900" algn="just">
              <a:buFont typeface="Wingdings" panose="05000000000000000000" pitchFamily="2" charset="2"/>
              <a:buChar char="Ø"/>
            </a:pPr>
            <a:endParaRPr lang="el-GR" sz="2500" dirty="0">
              <a:latin typeface="Constantia" panose="02030602050306030303" pitchFamily="18" charset="0"/>
              <a:cs typeface="Times New Roman" panose="02020603050405020304" pitchFamily="18" charset="0"/>
            </a:endParaRPr>
          </a:p>
          <a:p>
            <a:pPr marL="342900" indent="-34290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Επικεφαλής τους ήταν ο Χρόμις ή Χρόμιος και ο αδελφός του, ο Έννομος, ο οποίος διέθετε μαντικές ικανότητες.</a:t>
            </a:r>
          </a:p>
        </p:txBody>
      </p:sp>
    </p:spTree>
    <p:extLst>
      <p:ext uri="{BB962C8B-B14F-4D97-AF65-F5344CB8AC3E}">
        <p14:creationId xmlns:p14="http://schemas.microsoft.com/office/powerpoint/2010/main" val="57643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1000"/>
                                        <p:tgtEl>
                                          <p:spTgt spid="4">
                                            <p:txEl>
                                              <p:pRg st="2" end="2"/>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10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A5876A-A405-6B5C-EA3C-6029AF9DD8C7}"/>
              </a:ext>
            </a:extLst>
          </p:cNvPr>
          <p:cNvSpPr>
            <a:spLocks noGrp="1"/>
          </p:cNvSpPr>
          <p:nvPr>
            <p:ph type="title"/>
          </p:nvPr>
        </p:nvSpPr>
        <p:spPr>
          <a:xfrm>
            <a:off x="1618201" y="268234"/>
            <a:ext cx="6306602" cy="969757"/>
          </a:xfrm>
        </p:spPr>
        <p:txBody>
          <a:bodyPr>
            <a:normAutofit/>
          </a:bodyPr>
          <a:lstStyle/>
          <a:p>
            <a:pPr algn="ctr"/>
            <a:r>
              <a:rPr lang="el-GR" sz="3200" b="1" u="sng" dirty="0">
                <a:latin typeface="Times New Roman" panose="02020603050405020304" pitchFamily="18" charset="0"/>
                <a:cs typeface="Times New Roman" panose="02020603050405020304" pitchFamily="18" charset="0"/>
              </a:rPr>
              <a:t>Φρύγες</a:t>
            </a:r>
          </a:p>
        </p:txBody>
      </p:sp>
      <p:sp>
        <p:nvSpPr>
          <p:cNvPr id="4" name="Θέση κειμένου 3">
            <a:extLst>
              <a:ext uri="{FF2B5EF4-FFF2-40B4-BE49-F238E27FC236}">
                <a16:creationId xmlns:a16="http://schemas.microsoft.com/office/drawing/2014/main" id="{13BCB4C8-C015-7EF3-98CF-8287AD461CE2}"/>
              </a:ext>
            </a:extLst>
          </p:cNvPr>
          <p:cNvSpPr>
            <a:spLocks noGrp="1"/>
          </p:cNvSpPr>
          <p:nvPr>
            <p:ph type="body" sz="half" idx="2"/>
          </p:nvPr>
        </p:nvSpPr>
        <p:spPr>
          <a:xfrm>
            <a:off x="1248698" y="1278194"/>
            <a:ext cx="6676104" cy="5378245"/>
          </a:xfrm>
        </p:spPr>
        <p:txBody>
          <a:bodyPr>
            <a:noAutofit/>
          </a:bodyPr>
          <a:lstStyle/>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Οι Φρύγες που ζούσαν στην περιοχή της λίμνης Ασκανίας, στη βορειοδυτική Μικρά Ασία, υπήρξαν από τους ισχυρότερους συμμάχους των Τρώων. </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Ο Όμηρος κάνει ιδιαίτερη μνεία στη μαχητικότητά τους λέγοντας μάλιστα για αυτούς ότι «μέμασαν δ’ ὑσμῖνι μάχεσθαι», δηλαδή λαχταρούσαν να χτυπηθούν στη μάχη.</a:t>
            </a:r>
          </a:p>
          <a:p>
            <a:pPr marL="285750" indent="-28575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Επίσης, ο Όμηρος χαρακτηρίζει τους Φρύγες ως «ἱππόμαχους», δηλαδή στρατιώτες που πολεμούν επάνω σε άλογα και άρματα.  </a:t>
            </a:r>
          </a:p>
          <a:p>
            <a:pPr marL="342900" indent="-342900" algn="just">
              <a:buFont typeface="Wingdings" panose="05000000000000000000" pitchFamily="2" charset="2"/>
              <a:buChar char="Ø"/>
            </a:pPr>
            <a:r>
              <a:rPr lang="el-GR" sz="2400" dirty="0">
                <a:latin typeface="Constantia" panose="02030602050306030303" pitchFamily="18" charset="0"/>
                <a:cs typeface="Times New Roman" panose="02020603050405020304" pitchFamily="18" charset="0"/>
              </a:rPr>
              <a:t>Επικεφαλής του έθνους αυτού ήταν ο Φόρκυς και ο Ασκάνιος. </a:t>
            </a:r>
          </a:p>
        </p:txBody>
      </p:sp>
      <p:pic>
        <p:nvPicPr>
          <p:cNvPr id="8" name="Θέση περιεχομένου 7">
            <a:extLst>
              <a:ext uri="{FF2B5EF4-FFF2-40B4-BE49-F238E27FC236}">
                <a16:creationId xmlns:a16="http://schemas.microsoft.com/office/drawing/2014/main" id="{208689E1-06B9-297A-374E-039617995764}"/>
              </a:ext>
            </a:extLst>
          </p:cNvPr>
          <p:cNvPicPr>
            <a:picLocks noGrp="1" noChangeAspect="1"/>
          </p:cNvPicPr>
          <p:nvPr>
            <p:ph idx="1"/>
          </p:nvPr>
        </p:nvPicPr>
        <p:blipFill>
          <a:blip r:embed="rId2"/>
          <a:stretch>
            <a:fillRect/>
          </a:stretch>
        </p:blipFill>
        <p:spPr>
          <a:xfrm>
            <a:off x="8042788" y="2179178"/>
            <a:ext cx="3976244" cy="34976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Εικόνα 8">
            <a:extLst>
              <a:ext uri="{FF2B5EF4-FFF2-40B4-BE49-F238E27FC236}">
                <a16:creationId xmlns:a16="http://schemas.microsoft.com/office/drawing/2014/main" id="{BBD737A0-708A-CBEB-3847-FBF573FB2F9D}"/>
              </a:ext>
            </a:extLst>
          </p:cNvPr>
          <p:cNvPicPr>
            <a:picLocks noChangeAspect="1"/>
          </p:cNvPicPr>
          <p:nvPr/>
        </p:nvPicPr>
        <p:blipFill>
          <a:blip r:embed="rId3"/>
          <a:stretch>
            <a:fillRect/>
          </a:stretch>
        </p:blipFill>
        <p:spPr>
          <a:xfrm>
            <a:off x="10650070" y="2834056"/>
            <a:ext cx="923364" cy="612923"/>
          </a:xfrm>
          <a:prstGeom prst="rect">
            <a:avLst/>
          </a:prstGeom>
        </p:spPr>
      </p:pic>
    </p:spTree>
    <p:extLst>
      <p:ext uri="{BB962C8B-B14F-4D97-AF65-F5344CB8AC3E}">
        <p14:creationId xmlns:p14="http://schemas.microsoft.com/office/powerpoint/2010/main" val="41694096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1000"/>
                                        <p:tgtEl>
                                          <p:spTgt spid="4">
                                            <p:txEl>
                                              <p:pRg st="1" end="1"/>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circle(in)">
                                      <p:cBhvr>
                                        <p:cTn id="19" dur="1000"/>
                                        <p:tgtEl>
                                          <p:spTgt spid="4">
                                            <p:txEl>
                                              <p:pRg st="2" end="2"/>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circle(in)">
                                      <p:cBhvr>
                                        <p:cTn id="23" dur="10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500"/>
                            </p:stCondLst>
                            <p:childTnLst>
                              <p:par>
                                <p:cTn id="30" presetID="21" presetClass="entr" presetSubtype="1"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D13985F-0552-6478-D7F0-75A891A1E3E0}"/>
              </a:ext>
            </a:extLst>
          </p:cNvPr>
          <p:cNvSpPr>
            <a:spLocks noGrp="1"/>
          </p:cNvSpPr>
          <p:nvPr>
            <p:ph type="title"/>
          </p:nvPr>
        </p:nvSpPr>
        <p:spPr>
          <a:xfrm>
            <a:off x="4528550" y="378871"/>
            <a:ext cx="4383598" cy="969757"/>
          </a:xfrm>
        </p:spPr>
        <p:txBody>
          <a:bodyPr>
            <a:normAutofit/>
          </a:bodyPr>
          <a:lstStyle/>
          <a:p>
            <a:r>
              <a:rPr lang="el-GR" sz="3200" b="1" u="sng" dirty="0">
                <a:latin typeface="Times New Roman" panose="02020603050405020304" pitchFamily="18" charset="0"/>
                <a:cs typeface="Times New Roman" panose="02020603050405020304" pitchFamily="18" charset="0"/>
              </a:rPr>
              <a:t>Μαίονες</a:t>
            </a:r>
          </a:p>
        </p:txBody>
      </p:sp>
      <p:sp>
        <p:nvSpPr>
          <p:cNvPr id="4" name="Θέση κειμένου 3">
            <a:extLst>
              <a:ext uri="{FF2B5EF4-FFF2-40B4-BE49-F238E27FC236}">
                <a16:creationId xmlns:a16="http://schemas.microsoft.com/office/drawing/2014/main" id="{C79FCDDE-CD74-9EEF-4DFC-9EDF45820933}"/>
              </a:ext>
            </a:extLst>
          </p:cNvPr>
          <p:cNvSpPr>
            <a:spLocks noGrp="1"/>
          </p:cNvSpPr>
          <p:nvPr>
            <p:ph type="body" sz="half" idx="2"/>
          </p:nvPr>
        </p:nvSpPr>
        <p:spPr>
          <a:xfrm>
            <a:off x="1446416" y="1598612"/>
            <a:ext cx="6029651" cy="4133595"/>
          </a:xfrm>
        </p:spPr>
        <p:txBody>
          <a:bodyPr>
            <a:normAutofit fontScale="92500" lnSpcReduction="10000"/>
          </a:bodyPr>
          <a:lstStyle/>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Οι Μαίονες κατοικούσαν κοντά στο όρος Τμώλος και τη Γυγαία λίμνη, στη δυτική Μικρά Ασία.</a:t>
            </a:r>
          </a:p>
          <a:p>
            <a:pPr marL="285750" indent="-285750" algn="just">
              <a:buFont typeface="Wingdings" panose="05000000000000000000" pitchFamily="2" charset="2"/>
              <a:buChar char="Ø"/>
            </a:pPr>
            <a:endParaRPr lang="el-GR" sz="2500" dirty="0">
              <a:latin typeface="Constantia" panose="02030602050306030303" pitchFamily="18" charset="0"/>
              <a:cs typeface="Times New Roman" panose="02020603050405020304" pitchFamily="18" charset="0"/>
            </a:endParaRPr>
          </a:p>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Εκτός από τους Φρύγες ειδικεύονταν κι αυτοί στο να πολεμούν έφιπποι και επάνω σε άρματα. Γι’ αυτό κιόλας, ο Όμηρος τους χαρακτηρίζει «</a:t>
            </a:r>
            <a:r>
              <a:rPr lang="el-GR" sz="2500" dirty="0" err="1">
                <a:latin typeface="Constantia" panose="02030602050306030303" pitchFamily="18" charset="0"/>
                <a:cs typeface="Times New Roman" panose="02020603050405020304" pitchFamily="18" charset="0"/>
              </a:rPr>
              <a:t>ἱπποκορυσταί</a:t>
            </a:r>
            <a:r>
              <a:rPr lang="el-GR" sz="2500" dirty="0">
                <a:latin typeface="Constantia" panose="02030602050306030303" pitchFamily="18" charset="0"/>
                <a:cs typeface="Times New Roman" panose="02020603050405020304" pitchFamily="18" charset="0"/>
              </a:rPr>
              <a:t>».</a:t>
            </a:r>
          </a:p>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 </a:t>
            </a:r>
          </a:p>
          <a:p>
            <a:pPr marL="285750" indent="-285750" algn="just">
              <a:buFont typeface="Wingdings" panose="05000000000000000000" pitchFamily="2" charset="2"/>
              <a:buChar char="Ø"/>
            </a:pPr>
            <a:r>
              <a:rPr lang="el-GR" sz="2500" dirty="0">
                <a:latin typeface="Constantia" panose="02030602050306030303" pitchFamily="18" charset="0"/>
                <a:cs typeface="Times New Roman" panose="02020603050405020304" pitchFamily="18" charset="0"/>
              </a:rPr>
              <a:t>Αρχηγοί τους ήταν τα αδέλφια Μέσθλης και Άντιφος.</a:t>
            </a:r>
          </a:p>
        </p:txBody>
      </p:sp>
      <p:pic>
        <p:nvPicPr>
          <p:cNvPr id="3074" name="Picture 2" descr="Τρωικός Πόλεμος | Science Wiki | Fandom">
            <a:extLst>
              <a:ext uri="{FF2B5EF4-FFF2-40B4-BE49-F238E27FC236}">
                <a16:creationId xmlns:a16="http://schemas.microsoft.com/office/drawing/2014/main" id="{ED8EECFF-615A-6968-4F50-3D4310318A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56" r="62873"/>
          <a:stretch/>
        </p:blipFill>
        <p:spPr bwMode="auto">
          <a:xfrm>
            <a:off x="8633959" y="2068464"/>
            <a:ext cx="2280651" cy="27210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844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1000"/>
                                        <p:tgtEl>
                                          <p:spTgt spid="4">
                                            <p:txEl>
                                              <p:pRg st="0" end="0"/>
                                            </p:txEl>
                                          </p:spTgt>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1000"/>
                                        <p:tgtEl>
                                          <p:spTgt spid="4">
                                            <p:txEl>
                                              <p:pRg st="2" end="2"/>
                                            </p:txEl>
                                          </p:spTgt>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circle(in)">
                                      <p:cBhvr>
                                        <p:cTn id="19" dur="1000"/>
                                        <p:tgtEl>
                                          <p:spTgt spid="4">
                                            <p:txEl>
                                              <p:pRg st="3" end="3"/>
                                            </p:txEl>
                                          </p:spTgt>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1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D817C2-B14A-9D31-0BB4-322A3760DF1C}"/>
              </a:ext>
            </a:extLst>
          </p:cNvPr>
          <p:cNvSpPr txBox="1">
            <a:spLocks noGrp="1"/>
          </p:cNvSpPr>
          <p:nvPr>
            <p:ph type="title" idx="4294967295"/>
          </p:nvPr>
        </p:nvSpPr>
        <p:spPr>
          <a:xfrm>
            <a:off x="0" y="130176"/>
            <a:ext cx="10867052" cy="701098"/>
          </a:xfrm>
        </p:spPr>
        <p:txBody>
          <a:bodyPr>
            <a:normAutofit fontScale="90000"/>
          </a:bodyPr>
          <a:lstStyle/>
          <a:p>
            <a:pPr lvl="0" algn="ctr"/>
            <a:r>
              <a:rPr lang="el-GR" b="1" dirty="0"/>
              <a:t>                               </a:t>
            </a:r>
            <a:r>
              <a:rPr lang="el-GR" b="1" dirty="0">
                <a:latin typeface="Constantia" panose="02030602050306030303" pitchFamily="18" charset="0"/>
              </a:rPr>
              <a:t>ΕΙΔΗ ΤΗΣ ΛΥΡΙΚΗΣ  ΠΟΙΗΣΗΣ</a:t>
            </a:r>
          </a:p>
        </p:txBody>
      </p:sp>
      <p:sp>
        <p:nvSpPr>
          <p:cNvPr id="3" name="Θέση κειμένου 2">
            <a:extLst>
              <a:ext uri="{FF2B5EF4-FFF2-40B4-BE49-F238E27FC236}">
                <a16:creationId xmlns:a16="http://schemas.microsoft.com/office/drawing/2014/main" id="{71D1C6CA-BFB6-C01B-CD98-A19713B3B6A6}"/>
              </a:ext>
            </a:extLst>
          </p:cNvPr>
          <p:cNvSpPr txBox="1">
            <a:spLocks noGrp="1"/>
          </p:cNvSpPr>
          <p:nvPr>
            <p:ph type="body" idx="4294967295"/>
          </p:nvPr>
        </p:nvSpPr>
        <p:spPr>
          <a:xfrm>
            <a:off x="591491" y="665017"/>
            <a:ext cx="8693186" cy="6062807"/>
          </a:xfrm>
        </p:spPr>
        <p:txBody>
          <a:bodyPr>
            <a:normAutofit fontScale="92500"/>
          </a:bodyPr>
          <a:lstStyle/>
          <a:p>
            <a:pPr lvl="0">
              <a:lnSpc>
                <a:spcPct val="150000"/>
              </a:lnSpc>
            </a:pPr>
            <a:r>
              <a:rPr lang="el-GR" sz="1900" dirty="0">
                <a:latin typeface="Constantia" panose="02030602050306030303" pitchFamily="18" charset="0"/>
              </a:rPr>
              <a:t>              1)</a:t>
            </a:r>
            <a:r>
              <a:rPr lang="el-GR" sz="1900" b="1" dirty="0">
                <a:latin typeface="Constantia" panose="02030602050306030303" pitchFamily="18" charset="0"/>
              </a:rPr>
              <a:t>Ελεγεία: </a:t>
            </a:r>
            <a:r>
              <a:rPr lang="el-GR" sz="1900" dirty="0">
                <a:latin typeface="Constantia" panose="02030602050306030303" pitchFamily="18" charset="0"/>
              </a:rPr>
              <a:t> ήταν αρχικά λυπητερό τραγούδι, το οποίο ήταν γραμμένο                 στην ιωνική διάλεκτο και συνοδευόταν με αυλό. Με το πέρασμα του χρόνου βέβαια, άλλαξε το περιεχόμενο και άρχισε να εκφράζει κάθε συναίσθημα του ανθρώπου.</a:t>
            </a:r>
          </a:p>
          <a:p>
            <a:pPr lvl="0">
              <a:lnSpc>
                <a:spcPct val="150000"/>
              </a:lnSpc>
            </a:pPr>
            <a:r>
              <a:rPr lang="el-GR" sz="1900" dirty="0">
                <a:latin typeface="Constantia" panose="02030602050306030303" pitchFamily="18" charset="0"/>
              </a:rPr>
              <a:t>2)</a:t>
            </a:r>
            <a:r>
              <a:rPr lang="el-GR" sz="1900" b="1" dirty="0">
                <a:latin typeface="Constantia" panose="02030602050306030303" pitchFamily="18" charset="0"/>
              </a:rPr>
              <a:t>Επίγραμμα: </a:t>
            </a:r>
            <a:r>
              <a:rPr lang="el-GR" sz="1900" dirty="0">
                <a:latin typeface="Constantia" panose="02030602050306030303" pitchFamily="18" charset="0"/>
              </a:rPr>
              <a:t>είναι αφιερωμένο στην μνήμη των </a:t>
            </a:r>
            <a:r>
              <a:rPr lang="el-GR" sz="1900" dirty="0" err="1">
                <a:latin typeface="Constantia" panose="02030602050306030303" pitchFamily="18" charset="0"/>
              </a:rPr>
              <a:t>νεκρών.Ύμνούσε</a:t>
            </a:r>
            <a:r>
              <a:rPr lang="el-GR" sz="1900" dirty="0">
                <a:latin typeface="Constantia" panose="02030602050306030303" pitchFamily="18" charset="0"/>
              </a:rPr>
              <a:t> το κλέος των μεγάλων ανδρών και των νεκρών των πολέμων. Βασικά χαρακτηριστικά: η συντομία και η εκφραστική δύναμη του περιεχομένου       </a:t>
            </a:r>
          </a:p>
          <a:p>
            <a:pPr lvl="0">
              <a:lnSpc>
                <a:spcPct val="150000"/>
              </a:lnSpc>
            </a:pPr>
            <a:r>
              <a:rPr lang="el-GR" sz="1900" dirty="0">
                <a:latin typeface="Constantia" panose="02030602050306030303" pitchFamily="18" charset="0"/>
              </a:rPr>
              <a:t>3)</a:t>
            </a:r>
            <a:r>
              <a:rPr lang="el-GR" sz="1900" b="1" dirty="0">
                <a:latin typeface="Constantia" panose="02030602050306030303" pitchFamily="18" charset="0"/>
              </a:rPr>
              <a:t>Ίαμβος: </a:t>
            </a:r>
            <a:r>
              <a:rPr lang="el-GR" sz="1900" dirty="0">
                <a:latin typeface="Constantia" panose="02030602050306030303" pitchFamily="18" charset="0"/>
              </a:rPr>
              <a:t>μοιάζει με την ελεγεία και αναπτύχθηκε την ίδια περίπου περίοδο  </a:t>
            </a:r>
          </a:p>
          <a:p>
            <a:pPr lvl="0">
              <a:lnSpc>
                <a:spcPct val="150000"/>
              </a:lnSpc>
            </a:pPr>
            <a:r>
              <a:rPr lang="el-GR" sz="1900" dirty="0">
                <a:latin typeface="Constantia" panose="02030602050306030303" pitchFamily="18" charset="0"/>
              </a:rPr>
              <a:t>4)</a:t>
            </a:r>
            <a:r>
              <a:rPr lang="el-GR" sz="1900" b="1" dirty="0" err="1">
                <a:latin typeface="Constantia" panose="02030602050306030303" pitchFamily="18" charset="0"/>
              </a:rPr>
              <a:t>Μονωδιακή</a:t>
            </a:r>
            <a:r>
              <a:rPr lang="el-GR" sz="1900" b="1" dirty="0">
                <a:latin typeface="Constantia" panose="02030602050306030303" pitchFamily="18" charset="0"/>
              </a:rPr>
              <a:t> ποίηση: </a:t>
            </a:r>
            <a:r>
              <a:rPr lang="el-GR" sz="1900" dirty="0">
                <a:latin typeface="Constantia" panose="02030602050306030303" pitchFamily="18" charset="0"/>
              </a:rPr>
              <a:t>μιλάει για τα συναισθήματα του ποιητή,</a:t>
            </a:r>
            <a:r>
              <a:rPr lang="en-US" sz="1900" dirty="0">
                <a:latin typeface="Constantia" panose="02030602050306030303" pitchFamily="18" charset="0"/>
              </a:rPr>
              <a:t> </a:t>
            </a:r>
            <a:r>
              <a:rPr lang="el-GR" sz="1900" dirty="0">
                <a:latin typeface="Constantia" panose="02030602050306030303" pitchFamily="18" charset="0"/>
              </a:rPr>
              <a:t> και τους θεούς, </a:t>
            </a:r>
          </a:p>
          <a:p>
            <a:pPr marL="0" lvl="0" indent="0">
              <a:lnSpc>
                <a:spcPct val="150000"/>
              </a:lnSpc>
              <a:buNone/>
            </a:pPr>
            <a:r>
              <a:rPr lang="el-GR" sz="1900" dirty="0">
                <a:latin typeface="Constantia" panose="02030602050306030303" pitchFamily="18" charset="0"/>
              </a:rPr>
              <a:t>    τους ανθρώπους και την καθημερινότητά τους.</a:t>
            </a:r>
          </a:p>
          <a:p>
            <a:pPr lvl="0">
              <a:lnSpc>
                <a:spcPct val="150000"/>
              </a:lnSpc>
              <a:buSzPct val="45000"/>
              <a:buFont typeface="StarSymbol"/>
              <a:buChar char="●"/>
            </a:pPr>
            <a:r>
              <a:rPr lang="el-GR" sz="1900" b="1" dirty="0">
                <a:latin typeface="Constantia" panose="02030602050306030303" pitchFamily="18" charset="0"/>
              </a:rPr>
              <a:t>5)Χορωδιακή ποίηση: </a:t>
            </a:r>
            <a:r>
              <a:rPr lang="el-GR" sz="1900" dirty="0">
                <a:latin typeface="Constantia" panose="02030602050306030303" pitchFamily="18" charset="0"/>
              </a:rPr>
              <a:t>αποτελεί συνδυασμό ποίησης, μουσικής και όρχησης.</a:t>
            </a:r>
          </a:p>
          <a:p>
            <a:pPr marL="0" lvl="0" indent="0">
              <a:lnSpc>
                <a:spcPct val="150000"/>
              </a:lnSpc>
              <a:buSzPct val="45000"/>
              <a:buNone/>
            </a:pPr>
            <a:r>
              <a:rPr lang="el-GR" sz="1900" dirty="0">
                <a:latin typeface="Constantia" panose="02030602050306030303" pitchFamily="18" charset="0"/>
              </a:rPr>
              <a:t>      Εκφράζει τον συναισθηματικό κόσμο ενός ανθρώπου. Αναφέρεται επίσης σε θεούς και ανθρώπους.</a:t>
            </a:r>
          </a:p>
          <a:p>
            <a:pPr lvl="0">
              <a:buSzPct val="45000"/>
              <a:buFont typeface="StarSymbol"/>
              <a:buChar char="●"/>
            </a:pPr>
            <a:endParaRPr lang="el-GR" dirty="0"/>
          </a:p>
          <a:p>
            <a:pPr lvl="0">
              <a:buSzPct val="45000"/>
              <a:buFont typeface="StarSymbol"/>
              <a:buChar char="●"/>
            </a:pPr>
            <a:endParaRPr lang="el-GR" dirty="0"/>
          </a:p>
        </p:txBody>
      </p:sp>
      <p:pic>
        <p:nvPicPr>
          <p:cNvPr id="1026" name="Picture 2" descr="Ελεγεία: η θρηνητική και η ερωτική ποίηση, τι σημαίνει σαν όρος;">
            <a:extLst>
              <a:ext uri="{FF2B5EF4-FFF2-40B4-BE49-F238E27FC236}">
                <a16:creationId xmlns:a16="http://schemas.microsoft.com/office/drawing/2014/main" id="{CCA6274A-E4A1-BE9D-4F64-6F5A682BBF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34" t="4706" r="24057"/>
          <a:stretch/>
        </p:blipFill>
        <p:spPr bwMode="auto">
          <a:xfrm>
            <a:off x="10315879" y="704351"/>
            <a:ext cx="1102346" cy="10741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SearchCulture.gr | IThrAeg E497: Επιτύμβιο επίγραμμα">
            <a:extLst>
              <a:ext uri="{FF2B5EF4-FFF2-40B4-BE49-F238E27FC236}">
                <a16:creationId xmlns:a16="http://schemas.microsoft.com/office/drawing/2014/main" id="{DB8EFA45-2FC7-AAAD-370E-07C48A7509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5" t="4376" r="15502" b="7294"/>
          <a:stretch/>
        </p:blipFill>
        <p:spPr bwMode="auto">
          <a:xfrm>
            <a:off x="9767097" y="2098149"/>
            <a:ext cx="1097563" cy="8411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Ίαμβος">
            <a:extLst>
              <a:ext uri="{FF2B5EF4-FFF2-40B4-BE49-F238E27FC236}">
                <a16:creationId xmlns:a16="http://schemas.microsoft.com/office/drawing/2014/main" id="{0248ECAE-CC16-F8B1-D008-40E83BA2F7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780" y="3439634"/>
            <a:ext cx="1560021" cy="9171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fade">
                                      <p:cBhvr>
                                        <p:cTn id="32" dur="500"/>
                                        <p:tgtEl>
                                          <p:spTgt spid="10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BA5B0F-E6BB-6DC9-4509-788B505503C1}"/>
              </a:ext>
            </a:extLst>
          </p:cNvPr>
          <p:cNvSpPr>
            <a:spLocks noGrp="1"/>
          </p:cNvSpPr>
          <p:nvPr>
            <p:ph type="title"/>
          </p:nvPr>
        </p:nvSpPr>
        <p:spPr>
          <a:xfrm>
            <a:off x="2310137" y="174203"/>
            <a:ext cx="8911687" cy="1280890"/>
          </a:xfrm>
        </p:spPr>
        <p:txBody>
          <a:bodyPr/>
          <a:lstStyle/>
          <a:p>
            <a:r>
              <a:rPr lang="el-GR" b="1" dirty="0">
                <a:latin typeface="Constantia" panose="02030602050306030303" pitchFamily="18" charset="0"/>
              </a:rPr>
              <a:t>ΕΙΔΗ ΔΡΑΜΑΤΙΚΗΣ ΠΟΙΗΣΗΣ</a:t>
            </a:r>
          </a:p>
        </p:txBody>
      </p:sp>
      <p:sp>
        <p:nvSpPr>
          <p:cNvPr id="3" name="Θέση περιεχομένου 2">
            <a:extLst>
              <a:ext uri="{FF2B5EF4-FFF2-40B4-BE49-F238E27FC236}">
                <a16:creationId xmlns:a16="http://schemas.microsoft.com/office/drawing/2014/main" id="{9121BC50-A8D6-7DF3-D1F5-A081E2A41CA1}"/>
              </a:ext>
            </a:extLst>
          </p:cNvPr>
          <p:cNvSpPr>
            <a:spLocks noGrp="1"/>
          </p:cNvSpPr>
          <p:nvPr>
            <p:ph idx="1"/>
          </p:nvPr>
        </p:nvSpPr>
        <p:spPr>
          <a:xfrm>
            <a:off x="911832" y="1045029"/>
            <a:ext cx="10484714" cy="5812971"/>
          </a:xfrm>
        </p:spPr>
        <p:txBody>
          <a:bodyPr>
            <a:noAutofit/>
          </a:bodyPr>
          <a:lstStyle/>
          <a:p>
            <a:pPr>
              <a:buFont typeface="Wingdings" panose="05000000000000000000" pitchFamily="2" charset="2"/>
              <a:buChar char="Ø"/>
            </a:pPr>
            <a:r>
              <a:rPr lang="el-GR" sz="2000" b="1" dirty="0">
                <a:latin typeface="Constantia" panose="02030602050306030303" pitchFamily="18" charset="0"/>
              </a:rPr>
              <a:t>Τραγωδία</a:t>
            </a:r>
            <a:r>
              <a:rPr lang="el-GR" sz="2000" dirty="0">
                <a:latin typeface="Constantia" panose="02030602050306030303" pitchFamily="18" charset="0"/>
              </a:rPr>
              <a:t>: το σοβαρό δράμα που παρουσιάζει συνήθως ένα μύθο</a:t>
            </a:r>
          </a:p>
          <a:p>
            <a:pPr marL="0" indent="0">
              <a:buNone/>
            </a:pPr>
            <a:r>
              <a:rPr lang="el-GR" sz="2000" dirty="0">
                <a:latin typeface="Constantia" panose="02030602050306030303" pitchFamily="18" charset="0"/>
              </a:rPr>
              <a:t>    ή σπανιότερα ένα ιστορικό γεγονός με εκφραστικό όργανο</a:t>
            </a:r>
          </a:p>
          <a:p>
            <a:pPr marL="0" indent="0">
              <a:buNone/>
            </a:pPr>
            <a:r>
              <a:rPr lang="el-GR" sz="2000" dirty="0">
                <a:latin typeface="Constantia" panose="02030602050306030303" pitchFamily="18" charset="0"/>
              </a:rPr>
              <a:t>    τον ποιητικό λόγο και αποσκοπεί στο να συγκινήσει και να διδάξει.</a:t>
            </a:r>
          </a:p>
          <a:p>
            <a:pPr>
              <a:buFont typeface="Wingdings" panose="05000000000000000000" pitchFamily="2" charset="2"/>
              <a:buChar char="Ø"/>
            </a:pPr>
            <a:endParaRPr lang="el-GR" sz="2000" dirty="0">
              <a:latin typeface="Constantia" panose="02030602050306030303" pitchFamily="18" charset="0"/>
            </a:endParaRPr>
          </a:p>
          <a:p>
            <a:pPr>
              <a:buFont typeface="Wingdings" panose="05000000000000000000" pitchFamily="2" charset="2"/>
              <a:buChar char="Ø"/>
            </a:pPr>
            <a:r>
              <a:rPr lang="el-GR" sz="2000" dirty="0">
                <a:latin typeface="Constantia" panose="02030602050306030303" pitchFamily="18" charset="0"/>
              </a:rPr>
              <a:t> </a:t>
            </a:r>
            <a:r>
              <a:rPr lang="el-GR" sz="2000" b="1" dirty="0">
                <a:latin typeface="Constantia" panose="02030602050306030303" pitchFamily="18" charset="0"/>
              </a:rPr>
              <a:t> Κωμωδία: </a:t>
            </a:r>
            <a:r>
              <a:rPr lang="el-GR" sz="2000" b="0" i="1" dirty="0" err="1">
                <a:solidFill>
                  <a:srgbClr val="000000"/>
                </a:solidFill>
                <a:effectLst/>
                <a:latin typeface="Constantia" panose="02030602050306030303" pitchFamily="18" charset="0"/>
              </a:rPr>
              <a:t>κῶμος</a:t>
            </a:r>
            <a:r>
              <a:rPr lang="el-GR" sz="2000" b="0" i="1" dirty="0">
                <a:solidFill>
                  <a:srgbClr val="000000"/>
                </a:solidFill>
                <a:effectLst/>
                <a:latin typeface="Constantia" panose="02030602050306030303" pitchFamily="18" charset="0"/>
              </a:rPr>
              <a:t> + </a:t>
            </a:r>
            <a:r>
              <a:rPr lang="el-GR" sz="2000" b="0" i="1" dirty="0" err="1">
                <a:solidFill>
                  <a:srgbClr val="000000"/>
                </a:solidFill>
                <a:effectLst/>
                <a:latin typeface="Constantia" panose="02030602050306030303" pitchFamily="18" charset="0"/>
              </a:rPr>
              <a:t>ᾠδὴ</a:t>
            </a:r>
            <a:r>
              <a:rPr lang="el-GR" sz="2000" b="0" i="0" dirty="0">
                <a:solidFill>
                  <a:srgbClr val="000000"/>
                </a:solidFill>
                <a:effectLst/>
                <a:latin typeface="Constantia" panose="02030602050306030303" pitchFamily="18" charset="0"/>
              </a:rPr>
              <a:t> &lt;</a:t>
            </a:r>
            <a:r>
              <a:rPr lang="el-GR" sz="2000" b="0" i="1" dirty="0">
                <a:solidFill>
                  <a:srgbClr val="000000"/>
                </a:solidFill>
                <a:effectLst/>
                <a:latin typeface="Constantia" panose="02030602050306030303" pitchFamily="18" charset="0"/>
              </a:rPr>
              <a:t> </a:t>
            </a:r>
            <a:r>
              <a:rPr lang="el-GR" sz="2000" b="0" i="1" dirty="0" err="1">
                <a:solidFill>
                  <a:srgbClr val="000000"/>
                </a:solidFill>
                <a:effectLst/>
                <a:latin typeface="Constantia" panose="02030602050306030303" pitchFamily="18" charset="0"/>
              </a:rPr>
              <a:t>ᾄδω</a:t>
            </a:r>
            <a:r>
              <a:rPr lang="el-GR" sz="2000" b="0" i="0" dirty="0">
                <a:solidFill>
                  <a:srgbClr val="000000"/>
                </a:solidFill>
                <a:effectLst/>
                <a:latin typeface="Constantia" panose="02030602050306030303" pitchFamily="18" charset="0"/>
              </a:rPr>
              <a:t>, που σήμαινε αυτόν που τραγουδούσε στον κώμο.</a:t>
            </a:r>
          </a:p>
          <a:p>
            <a:pPr marL="0" indent="0">
              <a:buNone/>
            </a:pPr>
            <a:r>
              <a:rPr lang="el-GR" sz="2000" b="0" i="0" dirty="0">
                <a:solidFill>
                  <a:srgbClr val="000000"/>
                </a:solidFill>
                <a:effectLst/>
                <a:latin typeface="Constantia" panose="02030602050306030303" pitchFamily="18" charset="0"/>
              </a:rPr>
              <a:t>     H </a:t>
            </a:r>
            <a:r>
              <a:rPr lang="el-GR" sz="2000" b="0" i="0" dirty="0" err="1">
                <a:solidFill>
                  <a:srgbClr val="000000"/>
                </a:solidFill>
                <a:effectLst/>
                <a:latin typeface="Constantia" panose="02030602050306030303" pitchFamily="18" charset="0"/>
              </a:rPr>
              <a:t>Aρχαία</a:t>
            </a:r>
            <a:r>
              <a:rPr lang="el-GR" sz="2000" b="0" i="0" dirty="0">
                <a:solidFill>
                  <a:srgbClr val="000000"/>
                </a:solidFill>
                <a:effectLst/>
                <a:latin typeface="Constantia" panose="02030602050306030303" pitchFamily="18" charset="0"/>
              </a:rPr>
              <a:t> κωμωδία διακωμωδεί πολιτικά πρόσωπα, την απασχολούν θέματα </a:t>
            </a:r>
          </a:p>
          <a:p>
            <a:pPr marL="0" indent="0">
              <a:buNone/>
            </a:pPr>
            <a:r>
              <a:rPr lang="el-GR" sz="2000" b="0" i="0" dirty="0">
                <a:solidFill>
                  <a:srgbClr val="000000"/>
                </a:solidFill>
                <a:effectLst/>
                <a:latin typeface="Constantia" panose="02030602050306030303" pitchFamily="18" charset="0"/>
              </a:rPr>
              <a:t>     της πόλης (πολιτική), η </a:t>
            </a:r>
            <a:r>
              <a:rPr lang="el-GR" sz="2000" b="0" i="0" dirty="0" err="1">
                <a:solidFill>
                  <a:srgbClr val="000000"/>
                </a:solidFill>
                <a:effectLst/>
                <a:latin typeface="Constantia" panose="02030602050306030303" pitchFamily="18" charset="0"/>
              </a:rPr>
              <a:t>Mέση</a:t>
            </a:r>
            <a:r>
              <a:rPr lang="el-GR" sz="2000" b="0" i="0" dirty="0">
                <a:solidFill>
                  <a:srgbClr val="000000"/>
                </a:solidFill>
                <a:effectLst/>
                <a:latin typeface="Constantia" panose="02030602050306030303" pitchFamily="18" charset="0"/>
              </a:rPr>
              <a:t> διαγράφει τύπους της αγοράς  </a:t>
            </a:r>
          </a:p>
          <a:p>
            <a:pPr marL="0" indent="0">
              <a:buNone/>
            </a:pPr>
            <a:r>
              <a:rPr lang="el-GR" sz="2000" b="0" i="0" dirty="0">
                <a:solidFill>
                  <a:srgbClr val="000000"/>
                </a:solidFill>
                <a:effectLst/>
                <a:latin typeface="Constantia" panose="02030602050306030303" pitchFamily="18" charset="0"/>
              </a:rPr>
              <a:t>      και η </a:t>
            </a:r>
            <a:r>
              <a:rPr lang="el-GR" sz="2000" b="0" i="0" dirty="0" err="1">
                <a:solidFill>
                  <a:srgbClr val="000000"/>
                </a:solidFill>
                <a:effectLst/>
                <a:latin typeface="Constantia" panose="02030602050306030303" pitchFamily="18" charset="0"/>
              </a:rPr>
              <a:t>Nέα</a:t>
            </a:r>
            <a:r>
              <a:rPr lang="el-GR" sz="2000" b="0" i="0" dirty="0">
                <a:solidFill>
                  <a:srgbClr val="000000"/>
                </a:solidFill>
                <a:effectLst/>
                <a:latin typeface="Constantia" panose="02030602050306030303" pitchFamily="18" charset="0"/>
              </a:rPr>
              <a:t> χαρακτήρες και πάθη ανθρώπων (ηθογραφική).</a:t>
            </a:r>
          </a:p>
          <a:p>
            <a:pPr>
              <a:buFont typeface="Wingdings" panose="05000000000000000000" pitchFamily="2" charset="2"/>
              <a:buChar char="Ø"/>
            </a:pPr>
            <a:endParaRPr lang="el-GR" sz="2000" dirty="0">
              <a:solidFill>
                <a:srgbClr val="000000"/>
              </a:solidFill>
              <a:latin typeface="Constantia" panose="02030602050306030303" pitchFamily="18" charset="0"/>
            </a:endParaRPr>
          </a:p>
          <a:p>
            <a:pPr>
              <a:buFont typeface="Wingdings" panose="05000000000000000000" pitchFamily="2" charset="2"/>
              <a:buChar char="Ø"/>
            </a:pPr>
            <a:r>
              <a:rPr lang="el-GR" sz="2000" dirty="0">
                <a:solidFill>
                  <a:srgbClr val="000000"/>
                </a:solidFill>
                <a:latin typeface="Constantia" panose="02030602050306030303" pitchFamily="18" charset="0"/>
              </a:rPr>
              <a:t>    </a:t>
            </a:r>
            <a:r>
              <a:rPr lang="el-GR" sz="2000" b="1" dirty="0">
                <a:solidFill>
                  <a:srgbClr val="000000"/>
                </a:solidFill>
                <a:latin typeface="Constantia" panose="02030602050306030303" pitchFamily="18" charset="0"/>
              </a:rPr>
              <a:t>Σατυρικό δράμα: </a:t>
            </a:r>
            <a:r>
              <a:rPr lang="el-GR" sz="2000" dirty="0">
                <a:solidFill>
                  <a:schemeClr val="tx1"/>
                </a:solidFill>
                <a:latin typeface="Constantia" panose="02030602050306030303" pitchFamily="18" charset="0"/>
              </a:rPr>
              <a:t>χαρακτηριστικό του ήταν ο χορός των Σατύρων,</a:t>
            </a:r>
          </a:p>
          <a:p>
            <a:pPr marL="0" indent="0">
              <a:buNone/>
            </a:pPr>
            <a:r>
              <a:rPr lang="el-GR" sz="2000" dirty="0">
                <a:solidFill>
                  <a:schemeClr val="tx1"/>
                </a:solidFill>
                <a:latin typeface="Constantia" panose="02030602050306030303" pitchFamily="18" charset="0"/>
              </a:rPr>
              <a:t>        τους οποίους οδηγούσε ο </a:t>
            </a:r>
            <a:r>
              <a:rPr lang="el-GR" sz="2000" dirty="0" err="1">
                <a:solidFill>
                  <a:schemeClr val="tx1"/>
                </a:solidFill>
                <a:latin typeface="Constantia" panose="02030602050306030303" pitchFamily="18" charset="0"/>
              </a:rPr>
              <a:t>Σειληνός</a:t>
            </a:r>
            <a:r>
              <a:rPr lang="el-GR" sz="2000" dirty="0">
                <a:solidFill>
                  <a:schemeClr val="tx1"/>
                </a:solidFill>
                <a:latin typeface="Constantia" panose="02030602050306030303" pitchFamily="18" charset="0"/>
              </a:rPr>
              <a:t>. Άλλα χαρακτηριστικά του ήταν</a:t>
            </a:r>
          </a:p>
          <a:p>
            <a:pPr marL="0" indent="0">
              <a:buNone/>
            </a:pPr>
            <a:r>
              <a:rPr lang="el-GR" sz="2000" dirty="0">
                <a:solidFill>
                  <a:schemeClr val="tx1"/>
                </a:solidFill>
                <a:latin typeface="Constantia" panose="02030602050306030303" pitchFamily="18" charset="0"/>
              </a:rPr>
              <a:t>        η κωμική πλοκή, το αίσιο τέλος, η ελεύθερη χρήση και συχνά</a:t>
            </a:r>
          </a:p>
          <a:p>
            <a:pPr marL="0" indent="0">
              <a:buNone/>
            </a:pPr>
            <a:r>
              <a:rPr lang="el-GR" sz="2000" dirty="0">
                <a:solidFill>
                  <a:schemeClr val="tx1"/>
                </a:solidFill>
                <a:latin typeface="Constantia" panose="02030602050306030303" pitchFamily="18" charset="0"/>
              </a:rPr>
              <a:t>         η παρωδία μυθολογικών θεμάτων. </a:t>
            </a:r>
            <a:endParaRPr lang="el-GR" sz="2000" b="1" i="0" dirty="0">
              <a:solidFill>
                <a:schemeClr val="tx1"/>
              </a:solidFill>
              <a:effectLst/>
              <a:latin typeface="Constantia" panose="02030602050306030303" pitchFamily="18" charset="0"/>
            </a:endParaRPr>
          </a:p>
        </p:txBody>
      </p:sp>
      <p:pic>
        <p:nvPicPr>
          <p:cNvPr id="2050" name="Picture 2" descr="Έστι μεν ουν τραγωδία…* Αριστ. Περί ποιητικής (προσπάθεια ανάλυσης) |  politischios.gr">
            <a:extLst>
              <a:ext uri="{FF2B5EF4-FFF2-40B4-BE49-F238E27FC236}">
                <a16:creationId xmlns:a16="http://schemas.microsoft.com/office/drawing/2014/main" id="{6E25CC19-C004-4487-4F63-8B3CDA6DA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6967" y="1122664"/>
            <a:ext cx="2479579" cy="12650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2" name="Picture 4" descr="Η κωμωδία στην αρχαία Ελλάδα">
            <a:extLst>
              <a:ext uri="{FF2B5EF4-FFF2-40B4-BE49-F238E27FC236}">
                <a16:creationId xmlns:a16="http://schemas.microsoft.com/office/drawing/2014/main" id="{A347EFDB-60D7-46FD-7364-91F864F61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9961" y="2889844"/>
            <a:ext cx="1522576" cy="1522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Στο μυαλό ενός Φιλολόγου: ΑΡΧΑΙΟΤΗΤΑ - Σατυρικό δράμα">
            <a:extLst>
              <a:ext uri="{FF2B5EF4-FFF2-40B4-BE49-F238E27FC236}">
                <a16:creationId xmlns:a16="http://schemas.microsoft.com/office/drawing/2014/main" id="{0D74826A-9B9A-4E88-24E8-E0B41BACF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4332" y="5036693"/>
            <a:ext cx="1618786" cy="11970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220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fade">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500"/>
                                        <p:tgtEl>
                                          <p:spTgt spid="3">
                                            <p:txEl>
                                              <p:pRg st="9" end="9"/>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fade">
                                      <p:cBhvr>
                                        <p:cTn id="49" dur="500"/>
                                        <p:tgtEl>
                                          <p:spTgt spid="3">
                                            <p:txEl>
                                              <p:pRg st="10" end="1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54"/>
                                        </p:tgtEl>
                                        <p:attrNameLst>
                                          <p:attrName>style.visibility</p:attrName>
                                        </p:attrNameLst>
                                      </p:cBhvr>
                                      <p:to>
                                        <p:strVal val="visible"/>
                                      </p:to>
                                    </p:set>
                                    <p:animEffect transition="in" filter="fade">
                                      <p:cBhvr>
                                        <p:cTn id="6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111820"/>
            <a:ext cx="8911687" cy="634029"/>
          </a:xfrm>
        </p:spPr>
        <p:txBody>
          <a:bodyPr>
            <a:normAutofit fontScale="90000"/>
          </a:bodyPr>
          <a:lstStyle/>
          <a:p>
            <a:r>
              <a:rPr lang="el-GR" b="1" dirty="0">
                <a:latin typeface="Constantia" panose="02030602050306030303" pitchFamily="18" charset="0"/>
              </a:rPr>
              <a:t>           Όμηρος: Ο Ποιητής!</a:t>
            </a:r>
          </a:p>
        </p:txBody>
      </p:sp>
      <p:sp>
        <p:nvSpPr>
          <p:cNvPr id="3" name="Subtitle 2"/>
          <p:cNvSpPr>
            <a:spLocks noGrp="1"/>
          </p:cNvSpPr>
          <p:nvPr>
            <p:ph type="body" idx="1"/>
          </p:nvPr>
        </p:nvSpPr>
        <p:spPr/>
        <p:txBody>
          <a:bodyPr/>
          <a:lstStyle/>
          <a:p>
            <a:endParaRPr lang="el-GR" dirty="0"/>
          </a:p>
        </p:txBody>
      </p:sp>
      <p:sp>
        <p:nvSpPr>
          <p:cNvPr id="7" name="Θέση περιεχομένου 6">
            <a:extLst>
              <a:ext uri="{FF2B5EF4-FFF2-40B4-BE49-F238E27FC236}">
                <a16:creationId xmlns:a16="http://schemas.microsoft.com/office/drawing/2014/main" id="{2DB2F13B-2C45-EE01-D521-79903393A3C5}"/>
              </a:ext>
            </a:extLst>
          </p:cNvPr>
          <p:cNvSpPr>
            <a:spLocks noGrp="1"/>
          </p:cNvSpPr>
          <p:nvPr>
            <p:ph sz="half" idx="2"/>
          </p:nvPr>
        </p:nvSpPr>
        <p:spPr/>
        <p:txBody>
          <a:bodyPr/>
          <a:lstStyle/>
          <a:p>
            <a:endParaRPr lang="el-GR"/>
          </a:p>
        </p:txBody>
      </p:sp>
      <p:sp>
        <p:nvSpPr>
          <p:cNvPr id="8" name="Θέση κειμένου 7">
            <a:extLst>
              <a:ext uri="{FF2B5EF4-FFF2-40B4-BE49-F238E27FC236}">
                <a16:creationId xmlns:a16="http://schemas.microsoft.com/office/drawing/2014/main" id="{4729F0D2-936F-ABC1-5F88-A66060919198}"/>
              </a:ext>
            </a:extLst>
          </p:cNvPr>
          <p:cNvSpPr>
            <a:spLocks noGrp="1"/>
          </p:cNvSpPr>
          <p:nvPr>
            <p:ph type="body" sz="quarter" idx="3"/>
          </p:nvPr>
        </p:nvSpPr>
        <p:spPr/>
        <p:txBody>
          <a:bodyPr/>
          <a:lstStyle/>
          <a:p>
            <a:endParaRPr lang="el-GR"/>
          </a:p>
        </p:txBody>
      </p:sp>
      <p:sp>
        <p:nvSpPr>
          <p:cNvPr id="9" name="Θέση περιεχομένου 8">
            <a:extLst>
              <a:ext uri="{FF2B5EF4-FFF2-40B4-BE49-F238E27FC236}">
                <a16:creationId xmlns:a16="http://schemas.microsoft.com/office/drawing/2014/main" id="{9FEBB89B-C10D-8D49-3D32-8DB67117752E}"/>
              </a:ext>
            </a:extLst>
          </p:cNvPr>
          <p:cNvSpPr>
            <a:spLocks noGrp="1"/>
          </p:cNvSpPr>
          <p:nvPr>
            <p:ph sz="quarter" idx="4"/>
          </p:nvPr>
        </p:nvSpPr>
        <p:spPr/>
        <p:txBody>
          <a:bodyPr/>
          <a:lstStyle/>
          <a:p>
            <a:endParaRPr lang="el-G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774" y="111821"/>
            <a:ext cx="2172968" cy="21729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2">
            <a:extLst>
              <a:ext uri="{FF2B5EF4-FFF2-40B4-BE49-F238E27FC236}">
                <a16:creationId xmlns:a16="http://schemas.microsoft.com/office/drawing/2014/main" id="{FF2213F2-B520-E952-08CC-932BB2EAE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2" y="1049714"/>
            <a:ext cx="5823268" cy="44584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2F607D-72CF-FA6E-D0B0-FB8F7A0AAF4F}"/>
              </a:ext>
            </a:extLst>
          </p:cNvPr>
          <p:cNvSpPr txBox="1"/>
          <p:nvPr/>
        </p:nvSpPr>
        <p:spPr>
          <a:xfrm>
            <a:off x="1205345" y="5616645"/>
            <a:ext cx="9326881" cy="1790234"/>
          </a:xfrm>
          <a:prstGeom prst="rect">
            <a:avLst/>
          </a:prstGeom>
          <a:noFill/>
        </p:spPr>
        <p:txBody>
          <a:bodyPr wrap="square">
            <a:spAutoFit/>
          </a:bodyPr>
          <a:lstStyle/>
          <a:p>
            <a:pPr algn="ctr"/>
            <a:r>
              <a:rPr lang="en-US" dirty="0">
                <a:latin typeface="Constantia" panose="02030602050306030303" pitchFamily="18" charset="0"/>
              </a:rPr>
              <a:t>Jean Auguste Dominique Ingres, Apotheosis of Homer, 1827 </a:t>
            </a:r>
            <a:r>
              <a:rPr lang="el-GR" dirty="0">
                <a:latin typeface="Constantia" panose="02030602050306030303" pitchFamily="18" charset="0"/>
              </a:rPr>
              <a:t>Μουσείο Λούβρου</a:t>
            </a:r>
          </a:p>
          <a:p>
            <a:pPr algn="ctr"/>
            <a:endParaRPr lang="el-GR" dirty="0">
              <a:latin typeface="Constantia" panose="02030602050306030303" pitchFamily="18" charset="0"/>
            </a:endParaRPr>
          </a:p>
          <a:p>
            <a:pPr algn="l">
              <a:spcAft>
                <a:spcPts val="1000"/>
              </a:spcAft>
            </a:pPr>
            <a:r>
              <a:rPr lang="el-GR" dirty="0">
                <a:latin typeface="Constantia" panose="02030602050306030303" pitchFamily="18" charset="0"/>
              </a:rPr>
              <a:t>               </a:t>
            </a:r>
            <a:r>
              <a:rPr lang="el-GR" b="1" dirty="0">
                <a:latin typeface="Constantia" panose="02030602050306030303" pitchFamily="18" charset="0"/>
              </a:rPr>
              <a:t>Στα πόδια του Ομήρου η </a:t>
            </a:r>
            <a:r>
              <a:rPr lang="el-GR" b="1" dirty="0" err="1">
                <a:latin typeface="Constantia" panose="02030602050306030303" pitchFamily="18" charset="0"/>
              </a:rPr>
              <a:t>Ιλιάδα</a:t>
            </a:r>
            <a:r>
              <a:rPr lang="el-GR" b="1" dirty="0">
                <a:latin typeface="Constantia" panose="02030602050306030303" pitchFamily="18" charset="0"/>
              </a:rPr>
              <a:t> και η Οδύσσεια, ενώ τον στεφανώνει η Νίκη.</a:t>
            </a:r>
            <a:br>
              <a:rPr lang="el-GR" b="1" dirty="0">
                <a:latin typeface="Constantia" panose="02030602050306030303" pitchFamily="18" charset="0"/>
              </a:rPr>
            </a:br>
            <a:endParaRPr lang="el-GR" b="1" dirty="0">
              <a:latin typeface="Constantia" panose="02030602050306030303" pitchFamily="18" charset="0"/>
            </a:endParaRPr>
          </a:p>
          <a:p>
            <a:br>
              <a:rPr lang="el-GR" sz="1200" b="0" i="0" dirty="0">
                <a:solidFill>
                  <a:srgbClr val="000000"/>
                </a:solidFill>
                <a:effectLst/>
                <a:highlight>
                  <a:srgbClr val="FFFFFF"/>
                </a:highlight>
                <a:latin typeface="Arial" panose="020B0604020202020204" pitchFamily="34" charset="0"/>
              </a:rPr>
            </a:br>
            <a:endParaRPr lang="el-GR" dirty="0"/>
          </a:p>
        </p:txBody>
      </p:sp>
    </p:spTree>
    <p:extLst>
      <p:ext uri="{BB962C8B-B14F-4D97-AF65-F5344CB8AC3E}">
        <p14:creationId xmlns:p14="http://schemas.microsoft.com/office/powerpoint/2010/main" val="11849105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8121" y="2729206"/>
            <a:ext cx="1637701" cy="26478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066" y="4275135"/>
            <a:ext cx="2736303" cy="17614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462" y="2295457"/>
            <a:ext cx="2736303" cy="14766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45666" y="1489284"/>
            <a:ext cx="5486400" cy="5127686"/>
          </a:xfrm>
          <a:prstGeom prst="rect">
            <a:avLst/>
          </a:prstGeom>
        </p:spPr>
        <p:txBody>
          <a:bodyPr wrap="square">
            <a:spAutoFit/>
          </a:bodyPr>
          <a:lstStyle/>
          <a:p>
            <a:pPr algn="ctr">
              <a:lnSpc>
                <a:spcPct val="150000"/>
              </a:lnSpc>
            </a:pPr>
            <a:r>
              <a:rPr lang="el-GR" sz="2000" dirty="0">
                <a:latin typeface="Constantia" panose="02030602050306030303" pitchFamily="18" charset="0"/>
              </a:rPr>
              <a:t>   </a:t>
            </a:r>
          </a:p>
          <a:p>
            <a:pPr>
              <a:lnSpc>
                <a:spcPct val="150000"/>
              </a:lnSpc>
            </a:pPr>
            <a:r>
              <a:rPr lang="el-GR" sz="2000" dirty="0">
                <a:latin typeface="Constantia" panose="02030602050306030303" pitchFamily="18" charset="0"/>
              </a:rPr>
              <a:t>Διαθέτουμε επτά βίους του Ομήρου</a:t>
            </a:r>
            <a:r>
              <a:rPr lang="en-US" sz="2000" dirty="0">
                <a:latin typeface="Constantia" panose="02030602050306030303" pitchFamily="18" charset="0"/>
              </a:rPr>
              <a:t>.</a:t>
            </a:r>
            <a:endParaRPr lang="el-GR" sz="2000" dirty="0">
              <a:latin typeface="Constantia" panose="02030602050306030303" pitchFamily="18" charset="0"/>
            </a:endParaRPr>
          </a:p>
          <a:p>
            <a:pPr>
              <a:lnSpc>
                <a:spcPct val="150000"/>
              </a:lnSpc>
            </a:pPr>
            <a:r>
              <a:rPr lang="el-GR" dirty="0">
                <a:latin typeface="Constantia" panose="02030602050306030303" pitchFamily="18" charset="0"/>
              </a:rPr>
              <a:t> Ο Όμηρος φαίνεται ότι καταγόταν από την Ιωνία αλλά τον διεκδικούσαν και άλλες εφτά πόλεις με επικρατέστερες την Σμύρνη και την Χίο. </a:t>
            </a:r>
          </a:p>
          <a:p>
            <a:pPr>
              <a:lnSpc>
                <a:spcPct val="150000"/>
              </a:lnSpc>
            </a:pPr>
            <a:endParaRPr lang="el-GR" dirty="0">
              <a:latin typeface="Constantia" panose="02030602050306030303" pitchFamily="18" charset="0"/>
            </a:endParaRPr>
          </a:p>
          <a:p>
            <a:pPr>
              <a:lnSpc>
                <a:spcPct val="150000"/>
              </a:lnSpc>
            </a:pPr>
            <a:r>
              <a:rPr lang="el-GR" dirty="0">
                <a:latin typeface="Constantia" panose="02030602050306030303" pitchFamily="18" charset="0"/>
              </a:rPr>
              <a:t>Οι γονείς του ήταν ο Μαίων και η </a:t>
            </a:r>
            <a:r>
              <a:rPr lang="el-GR" dirty="0" err="1">
                <a:latin typeface="Constantia" panose="02030602050306030303" pitchFamily="18" charset="0"/>
              </a:rPr>
              <a:t>Κριθηίδα</a:t>
            </a:r>
            <a:r>
              <a:rPr lang="el-GR" dirty="0">
                <a:latin typeface="Constantia" panose="02030602050306030303" pitchFamily="18" charset="0"/>
              </a:rPr>
              <a:t>.</a:t>
            </a:r>
          </a:p>
          <a:p>
            <a:pPr>
              <a:lnSpc>
                <a:spcPct val="150000"/>
              </a:lnSpc>
            </a:pPr>
            <a:r>
              <a:rPr lang="el-GR" dirty="0">
                <a:latin typeface="Constantia" panose="02030602050306030303" pitchFamily="18" charset="0"/>
              </a:rPr>
              <a:t> Το Όμηρος βγήκε είτε επειδή ήταν τυφλός,</a:t>
            </a:r>
          </a:p>
          <a:p>
            <a:pPr>
              <a:lnSpc>
                <a:spcPct val="150000"/>
              </a:lnSpc>
            </a:pPr>
            <a:r>
              <a:rPr lang="el-GR" dirty="0">
                <a:latin typeface="Constantia" panose="02030602050306030303" pitchFamily="18" charset="0"/>
              </a:rPr>
              <a:t> είτε γιατί ήταν όμηρος των Κολοφωνίων στον πόλεμο με την Σμύρνη. </a:t>
            </a:r>
          </a:p>
          <a:p>
            <a:pPr>
              <a:lnSpc>
                <a:spcPct val="150000"/>
              </a:lnSpc>
            </a:pPr>
            <a:r>
              <a:rPr lang="el-GR" dirty="0">
                <a:latin typeface="Constantia" panose="02030602050306030303" pitchFamily="18" charset="0"/>
              </a:rPr>
              <a:t>Λέγεται ότι το πραγματικό του όνομα ήταν Μελησιγένης.</a:t>
            </a:r>
          </a:p>
        </p:txBody>
      </p:sp>
      <p:sp>
        <p:nvSpPr>
          <p:cNvPr id="4" name="Τίτλος 3">
            <a:extLst>
              <a:ext uri="{FF2B5EF4-FFF2-40B4-BE49-F238E27FC236}">
                <a16:creationId xmlns:a16="http://schemas.microsoft.com/office/drawing/2014/main" id="{92720F94-E5E4-F96F-3193-8634D0A62732}"/>
              </a:ext>
            </a:extLst>
          </p:cNvPr>
          <p:cNvSpPr>
            <a:spLocks noGrp="1"/>
          </p:cNvSpPr>
          <p:nvPr>
            <p:ph type="title" idx="4294967295"/>
          </p:nvPr>
        </p:nvSpPr>
        <p:spPr>
          <a:xfrm>
            <a:off x="1286934" y="318158"/>
            <a:ext cx="7518400" cy="980040"/>
          </a:xfrm>
        </p:spPr>
        <p:txBody>
          <a:bodyPr>
            <a:normAutofit fontScale="90000"/>
          </a:bodyPr>
          <a:lstStyle/>
          <a:p>
            <a:pPr algn="ctr"/>
            <a:r>
              <a:rPr lang="el-GR" sz="2200" dirty="0"/>
              <a:t>     </a:t>
            </a:r>
            <a:r>
              <a:rPr lang="el-GR" sz="2200" dirty="0">
                <a:latin typeface="Constantia" panose="02030602050306030303" pitchFamily="18" charset="0"/>
              </a:rPr>
              <a:t>Ο Όμηρος ήταν αρχαίος Έλληνας ποιητής </a:t>
            </a:r>
            <a:br>
              <a:rPr lang="el-GR" sz="2200" dirty="0">
                <a:latin typeface="Constantia" panose="02030602050306030303" pitchFamily="18" charset="0"/>
              </a:rPr>
            </a:br>
            <a:r>
              <a:rPr lang="el-GR" sz="2200" dirty="0">
                <a:latin typeface="Constantia" panose="02030602050306030303" pitchFamily="18" charset="0"/>
              </a:rPr>
              <a:t>   και ο πρώτος μεγάλος δημιουργός</a:t>
            </a:r>
            <a:br>
              <a:rPr lang="el-GR" sz="2200" dirty="0">
                <a:latin typeface="Constantia" panose="02030602050306030303" pitchFamily="18" charset="0"/>
              </a:rPr>
            </a:br>
            <a:r>
              <a:rPr lang="el-GR" sz="2200" dirty="0">
                <a:latin typeface="Constantia" panose="02030602050306030303" pitchFamily="18" charset="0"/>
              </a:rPr>
              <a:t>   της ευρωπαϊκής και δυτικής λογοτεχνίας.</a:t>
            </a:r>
            <a:br>
              <a:rPr lang="el-GR" sz="2200" dirty="0">
                <a:latin typeface="Constantia" panose="02030602050306030303" pitchFamily="18" charset="0"/>
              </a:rPr>
            </a:br>
            <a:r>
              <a:rPr lang="el-GR" sz="2200" dirty="0">
                <a:latin typeface="Constantia" panose="02030602050306030303" pitchFamily="18" charset="0"/>
              </a:rPr>
              <a:t> Είναι ο ποιητής των έργων της </a:t>
            </a:r>
            <a:r>
              <a:rPr lang="el-GR" sz="2200" dirty="0" err="1">
                <a:latin typeface="Constantia" panose="02030602050306030303" pitchFamily="18" charset="0"/>
              </a:rPr>
              <a:t>Ιλιάδας</a:t>
            </a:r>
            <a:r>
              <a:rPr lang="el-GR" sz="2200" dirty="0">
                <a:latin typeface="Constantia" panose="02030602050306030303" pitchFamily="18" charset="0"/>
              </a:rPr>
              <a:t> και της Οδύσσειας!</a:t>
            </a:r>
            <a:br>
              <a:rPr lang="el-GR" sz="2200" dirty="0">
                <a:latin typeface="Constantia" panose="02030602050306030303" pitchFamily="18" charset="0"/>
              </a:rPr>
            </a:br>
            <a:endParaRPr lang="el-GR" sz="2200" dirty="0">
              <a:latin typeface="Constantia" panose="02030602050306030303" pitchFamily="18" charset="0"/>
            </a:endParaRPr>
          </a:p>
        </p:txBody>
      </p:sp>
      <p:sp>
        <p:nvSpPr>
          <p:cNvPr id="5" name="Θέση κειμένου 4">
            <a:extLst>
              <a:ext uri="{FF2B5EF4-FFF2-40B4-BE49-F238E27FC236}">
                <a16:creationId xmlns:a16="http://schemas.microsoft.com/office/drawing/2014/main" id="{976C08BE-C87E-CEEF-AD3D-073E5C6CB8BA}"/>
              </a:ext>
            </a:extLst>
          </p:cNvPr>
          <p:cNvSpPr>
            <a:spLocks noGrp="1"/>
          </p:cNvSpPr>
          <p:nvPr>
            <p:ph type="body" idx="4294967295"/>
          </p:nvPr>
        </p:nvSpPr>
        <p:spPr>
          <a:xfrm flipV="1">
            <a:off x="-279400" y="2549524"/>
            <a:ext cx="4271963" cy="574675"/>
          </a:xfrm>
        </p:spPr>
        <p:txBody>
          <a:bodyPr/>
          <a:lstStyle/>
          <a:p>
            <a:pPr marL="0" indent="0">
              <a:buNone/>
            </a:pPr>
            <a:endParaRPr lang="el-GR" dirty="0"/>
          </a:p>
          <a:p>
            <a:pPr marL="0" indent="0">
              <a:buNone/>
            </a:pPr>
            <a:endParaRPr lang="el-GR" dirty="0"/>
          </a:p>
          <a:p>
            <a:endParaRPr lang="el-GR" dirty="0"/>
          </a:p>
        </p:txBody>
      </p:sp>
      <p:pic>
        <p:nvPicPr>
          <p:cNvPr id="3074" name="Picture 2" descr="Ιλιάδα">
            <a:extLst>
              <a:ext uri="{FF2B5EF4-FFF2-40B4-BE49-F238E27FC236}">
                <a16:creationId xmlns:a16="http://schemas.microsoft.com/office/drawing/2014/main" id="{906093F1-1CFA-68B5-CA7C-14EDA9ADD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0291" y="112734"/>
            <a:ext cx="1374775" cy="1860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Ομήρου Οδύσσεια | Δωρεάν βιβλία - Free ebooks">
            <a:extLst>
              <a:ext uri="{FF2B5EF4-FFF2-40B4-BE49-F238E27FC236}">
                <a16:creationId xmlns:a16="http://schemas.microsoft.com/office/drawing/2014/main" id="{B9652264-9D19-1AF0-DAB0-6F3C5B15C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5830" y="77926"/>
            <a:ext cx="1316932" cy="18652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7310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3"/>
                                        </p:tgtEl>
                                        <p:attrNameLst>
                                          <p:attrName>style.visibility</p:attrName>
                                        </p:attrNameLst>
                                      </p:cBhvr>
                                      <p:to>
                                        <p:strVal val="visible"/>
                                      </p:to>
                                    </p:set>
                                    <p:animEffect transition="in" filter="fade">
                                      <p:cBhvr>
                                        <p:cTn id="37" dur="500"/>
                                        <p:tgtEl>
                                          <p:spTgt spid="20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1"/>
                                        </p:tgtEl>
                                        <p:attrNameLst>
                                          <p:attrName>style.visibility</p:attrName>
                                        </p:attrNameLst>
                                      </p:cBhvr>
                                      <p:to>
                                        <p:strVal val="visible"/>
                                      </p:to>
                                    </p:set>
                                    <p:animEffect transition="in" filter="fade">
                                      <p:cBhvr>
                                        <p:cTn id="42" dur="5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500"/>
                                        <p:tgtEl>
                                          <p:spTgt spid="20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500"/>
                                        <p:tgtEl>
                                          <p:spTgt spid="3">
                                            <p:txEl>
                                              <p:pRg st="4" end="4"/>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Effect transition="in" filter="fade">
                                      <p:cBhvr>
                                        <p:cTn id="55" dur="500"/>
                                        <p:tgtEl>
                                          <p:spTgt spid="3">
                                            <p:txEl>
                                              <p:pRg st="5" end="5"/>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Effect transition="in" filter="fade">
                                      <p:cBhvr>
                                        <p:cTn id="58" dur="500"/>
                                        <p:tgtEl>
                                          <p:spTgt spid="3">
                                            <p:txEl>
                                              <p:pRg st="6" end="6"/>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2970" y="350654"/>
            <a:ext cx="5026536" cy="2862322"/>
          </a:xfrm>
          <a:prstGeom prst="rect">
            <a:avLst/>
          </a:prstGeom>
        </p:spPr>
        <p:txBody>
          <a:bodyPr wrap="square">
            <a:spAutoFit/>
          </a:bodyPr>
          <a:lstStyle/>
          <a:p>
            <a:r>
              <a:rPr lang="el-GR" dirty="0">
                <a:latin typeface="Constantia" panose="02030602050306030303" pitchFamily="18" charset="0"/>
              </a:rPr>
              <a:t>Η Ιλιάδα αποτελείται από περίπου 15.000 στίχους και αναφέρεται στις 51 αποφασιστικής σημασίας ημέρες του πολέμου της Τροίας, ο οποίος συνολικά διήρκεσε, σύμφωνα με τον μύθο, 10 χρόνια. </a:t>
            </a:r>
          </a:p>
          <a:p>
            <a:endParaRPr lang="el-GR" dirty="0">
              <a:latin typeface="Constantia" panose="02030602050306030303" pitchFamily="18" charset="0"/>
            </a:endParaRPr>
          </a:p>
          <a:p>
            <a:r>
              <a:rPr lang="el-GR" dirty="0">
                <a:latin typeface="Constantia" panose="02030602050306030303" pitchFamily="18" charset="0"/>
              </a:rPr>
              <a:t>Η Οδύσσεια αποτελείται από περίπου 12.000 στίχους και περιγράφει τον δεκαετή αγώνα του Οδυσσέα για τον νόστο (επιστροφή στην πατρίδα του Ιθάκη μετά την κατάληψη της Τροίας).</a:t>
            </a:r>
          </a:p>
        </p:txBody>
      </p:sp>
      <p:sp>
        <p:nvSpPr>
          <p:cNvPr id="3" name="Rectangle 2"/>
          <p:cNvSpPr/>
          <p:nvPr/>
        </p:nvSpPr>
        <p:spPr>
          <a:xfrm>
            <a:off x="1296237" y="3450444"/>
            <a:ext cx="5484822" cy="3139321"/>
          </a:xfrm>
          <a:prstGeom prst="rect">
            <a:avLst/>
          </a:prstGeom>
        </p:spPr>
        <p:txBody>
          <a:bodyPr wrap="square">
            <a:spAutoFit/>
          </a:bodyPr>
          <a:lstStyle/>
          <a:p>
            <a:r>
              <a:rPr lang="el-GR" dirty="0">
                <a:latin typeface="Constantia" panose="02030602050306030303" pitchFamily="18" charset="0"/>
              </a:rPr>
              <a:t>Εκτός από την Ιλιάδα και την Οδύσσεια, στην αρχαιότητα αποδόθηκαν στον Όμηρο και άλλα έπη του τρωικού κύκλου, αρκετοί θρησκευτικοί ύμνοι, η επική παρωδία Βατραχομυομαχία και μια κωμική διήγηση για έναν χαζό ήρωα, τον </a:t>
            </a:r>
            <a:r>
              <a:rPr lang="el-GR" dirty="0" err="1">
                <a:latin typeface="Constantia" panose="02030602050306030303" pitchFamily="18" charset="0"/>
              </a:rPr>
              <a:t>Μαργίτη</a:t>
            </a:r>
            <a:r>
              <a:rPr lang="el-GR" dirty="0">
                <a:latin typeface="Constantia" panose="02030602050306030303" pitchFamily="18" charset="0"/>
              </a:rPr>
              <a:t>.</a:t>
            </a:r>
          </a:p>
          <a:p>
            <a:endParaRPr lang="el-GR" dirty="0">
              <a:latin typeface="Constantia" panose="02030602050306030303" pitchFamily="18" charset="0"/>
            </a:endParaRPr>
          </a:p>
          <a:p>
            <a:r>
              <a:rPr lang="el-GR" dirty="0">
                <a:latin typeface="Constantia" panose="02030602050306030303" pitchFamily="18" charset="0"/>
              </a:rPr>
              <a:t>Στον Όμηρο αποδίδονται και δύο προφανώς ψευδεπίγραφα επιγράμματα της Παλατινής Ανθολογίας. Κάποια στιγμή έγινε ένας διαγωνισμός ποίησης στον οποίο βγήκε δεύτερος καθώς πρώτος βγήκε ο Ησίοδος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65" y="140990"/>
            <a:ext cx="2166847" cy="30719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993" y="254340"/>
            <a:ext cx="2088242" cy="3054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2938" y="3645025"/>
            <a:ext cx="4151808" cy="2520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35953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fade">
                                      <p:cBhvr>
                                        <p:cTn id="3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0886" y="188640"/>
            <a:ext cx="7991303" cy="6340197"/>
          </a:xfrm>
          <a:prstGeom prst="rect">
            <a:avLst/>
          </a:prstGeom>
        </p:spPr>
        <p:txBody>
          <a:bodyPr wrap="square">
            <a:spAutoFit/>
          </a:bodyPr>
          <a:lstStyle/>
          <a:p>
            <a:pPr algn="ctr"/>
            <a:r>
              <a:rPr lang="el-GR" dirty="0">
                <a:latin typeface="Constantia" panose="02030602050306030303" pitchFamily="18" charset="0"/>
              </a:rPr>
              <a:t>           </a:t>
            </a:r>
            <a:r>
              <a:rPr lang="el-GR" sz="2400" b="1" dirty="0">
                <a:latin typeface="Constantia" panose="02030602050306030303" pitchFamily="18" charset="0"/>
              </a:rPr>
              <a:t>ΟΜΗΡΙΚΟ ΖΗΤΗΜΑ</a:t>
            </a:r>
          </a:p>
          <a:p>
            <a:endParaRPr lang="el-GR" sz="2400" dirty="0"/>
          </a:p>
          <a:p>
            <a:endParaRPr lang="el-GR" dirty="0"/>
          </a:p>
          <a:p>
            <a:r>
              <a:rPr lang="en-US" dirty="0"/>
              <a:t>     </a:t>
            </a:r>
            <a:r>
              <a:rPr lang="el-GR" sz="2000" dirty="0">
                <a:latin typeface="Constantia" panose="02030602050306030303" pitchFamily="18" charset="0"/>
              </a:rPr>
              <a:t>Ήταν πραγματικό πρόσωπο ο Όμηρος; Πότε έζησε, πώς συνέθεσε</a:t>
            </a:r>
          </a:p>
          <a:p>
            <a:r>
              <a:rPr lang="el-GR" sz="2000" dirty="0">
                <a:latin typeface="Constantia" panose="02030602050306030303" pitchFamily="18" charset="0"/>
              </a:rPr>
              <a:t> ή έγραψε τα έργα του και ποιά είναι αυτά;</a:t>
            </a:r>
          </a:p>
          <a:p>
            <a:endParaRPr lang="el-GR" sz="2000" dirty="0">
              <a:latin typeface="Constantia" panose="02030602050306030303" pitchFamily="18" charset="0"/>
            </a:endParaRPr>
          </a:p>
          <a:p>
            <a:pPr marL="285750" indent="-285750">
              <a:buFont typeface="Arial" pitchFamily="34" charset="0"/>
              <a:buChar char="•"/>
            </a:pPr>
            <a:r>
              <a:rPr lang="el-GR" sz="2000" dirty="0">
                <a:latin typeface="Constantia" panose="02030602050306030303" pitchFamily="18" charset="0"/>
              </a:rPr>
              <a:t>Ποια από τα γεγονότα, τοποθεσίες και πρόσωπα, που αναφέρει </a:t>
            </a:r>
          </a:p>
          <a:p>
            <a:r>
              <a:rPr lang="el-GR" sz="2000" dirty="0">
                <a:latin typeface="Constantia" panose="02030602050306030303" pitchFamily="18" charset="0"/>
              </a:rPr>
              <a:t>ο Όμηρος έχουν ιστορικό υπόβαθρο;</a:t>
            </a:r>
          </a:p>
          <a:p>
            <a:endParaRPr lang="el-GR" sz="2000" dirty="0">
              <a:latin typeface="Constantia" panose="02030602050306030303" pitchFamily="18" charset="0"/>
            </a:endParaRPr>
          </a:p>
          <a:p>
            <a:pPr marL="285750" indent="-285750">
              <a:buFont typeface="Arial" pitchFamily="34" charset="0"/>
              <a:buChar char="•"/>
            </a:pPr>
            <a:r>
              <a:rPr lang="el-GR" sz="2000" dirty="0">
                <a:latin typeface="Constantia" panose="02030602050306030303" pitchFamily="18" charset="0"/>
              </a:rPr>
              <a:t>Τα κείμενα, που έχουμε στη διάθεσή μας σήμερα είναι έργα του ίδιου ποιητή; </a:t>
            </a:r>
          </a:p>
          <a:p>
            <a:endParaRPr lang="el-GR" sz="2000" dirty="0">
              <a:latin typeface="Constantia" panose="02030602050306030303" pitchFamily="18" charset="0"/>
            </a:endParaRPr>
          </a:p>
          <a:p>
            <a:pPr marL="285750" indent="-285750">
              <a:buFont typeface="Arial" pitchFamily="34" charset="0"/>
              <a:buChar char="•"/>
            </a:pPr>
            <a:r>
              <a:rPr lang="el-GR" sz="2000" dirty="0">
                <a:latin typeface="Constantia" panose="02030602050306030303" pitchFamily="18" charset="0"/>
              </a:rPr>
              <a:t>Τα κείμενα είναι ενιαίες ποιητικές συλλήψεις ή αποτελούνται από διάφορα στρώματα; </a:t>
            </a:r>
          </a:p>
          <a:p>
            <a:endParaRPr lang="el-GR" sz="2000" dirty="0">
              <a:latin typeface="Constantia" panose="02030602050306030303" pitchFamily="18" charset="0"/>
            </a:endParaRPr>
          </a:p>
          <a:p>
            <a:pPr marL="285750" indent="-285750">
              <a:buFont typeface="Arial" pitchFamily="34" charset="0"/>
              <a:buChar char="•"/>
            </a:pPr>
            <a:r>
              <a:rPr lang="el-GR" sz="2000" dirty="0">
                <a:latin typeface="Constantia" panose="02030602050306030303" pitchFamily="18" charset="0"/>
              </a:rPr>
              <a:t>Από την προφορική θεωρία, προκύπτει το ερώτημα ποια ήταν η συμβολή της γραφής στη σύνθεση των ποιημάτων: καταγράφηκαν την εποχή, που συντέθηκαν κατά τη διάρκεια της απαγγελίας, υπαγορεύτηκαν από τον ποιητή ή επιβίωσαν προφορικά και καταγράφηκαν αργότερα;</a:t>
            </a:r>
          </a:p>
        </p:txBody>
      </p:sp>
      <p:pic>
        <p:nvPicPr>
          <p:cNvPr id="4098" name="Picture 2" descr="Ο Όμηρος και το ομηρικό ζήτημα (Μέρος Α') | in.gr">
            <a:extLst>
              <a:ext uri="{FF2B5EF4-FFF2-40B4-BE49-F238E27FC236}">
                <a16:creationId xmlns:a16="http://schemas.microsoft.com/office/drawing/2014/main" id="{5931E02C-D0AF-9D8C-F9B3-4847D1D304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98" r="18862"/>
          <a:stretch/>
        </p:blipFill>
        <p:spPr bwMode="auto">
          <a:xfrm>
            <a:off x="8931722" y="584333"/>
            <a:ext cx="1842136" cy="17927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eduadvisor.gr | Το Εκπαιδευτικό Portal! - Ο Όμηρος και το ομηρικό ζήτημα  (Μέρος Δ')">
            <a:extLst>
              <a:ext uri="{FF2B5EF4-FFF2-40B4-BE49-F238E27FC236}">
                <a16:creationId xmlns:a16="http://schemas.microsoft.com/office/drawing/2014/main" id="{5A5CD6E4-5C24-C64B-8B08-499054175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189" y="2663684"/>
            <a:ext cx="2475797" cy="15306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6F52A949-2043-67E0-621A-E9490F09B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68" t="13820" r="26889" b="26265"/>
          <a:stretch/>
        </p:blipFill>
        <p:spPr bwMode="auto">
          <a:xfrm>
            <a:off x="9724886" y="4626788"/>
            <a:ext cx="2097944" cy="1463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6053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500"/>
                                        <p:tgtEl>
                                          <p:spTgt spid="2">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1" end="11"/>
                                            </p:txEl>
                                          </p:spTgt>
                                        </p:tgtEl>
                                        <p:attrNameLst>
                                          <p:attrName>style.visibility</p:attrName>
                                        </p:attrNameLst>
                                      </p:cBhvr>
                                      <p:to>
                                        <p:strVal val="visible"/>
                                      </p:to>
                                    </p:set>
                                    <p:animEffect transition="in" filter="fade">
                                      <p:cBhvr>
                                        <p:cTn id="44" dur="500"/>
                                        <p:tgtEl>
                                          <p:spTgt spid="2">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fade">
                                      <p:cBhvr>
                                        <p:cTn id="49" dur="500"/>
                                        <p:tgtEl>
                                          <p:spTgt spid="4102"/>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1099</TotalTime>
  <Words>2817</Words>
  <Application>Microsoft Office PowerPoint</Application>
  <PresentationFormat>Ευρεία οθόνη</PresentationFormat>
  <Paragraphs>265</Paragraphs>
  <Slides>36</Slides>
  <Notes>5</Notes>
  <HiddenSlides>0</HiddenSlides>
  <MMClips>1</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36</vt:i4>
      </vt:variant>
    </vt:vector>
  </HeadingPairs>
  <TitlesOfParts>
    <vt:vector size="45" baseType="lpstr">
      <vt:lpstr>Arial</vt:lpstr>
      <vt:lpstr>Calibri</vt:lpstr>
      <vt:lpstr>Century Gothic</vt:lpstr>
      <vt:lpstr>Constantia</vt:lpstr>
      <vt:lpstr>StarSymbol</vt:lpstr>
      <vt:lpstr>Times New Roman</vt:lpstr>
      <vt:lpstr>Wingdings</vt:lpstr>
      <vt:lpstr>Wingdings 3</vt:lpstr>
      <vt:lpstr>Θρόισμα</vt:lpstr>
      <vt:lpstr>Παρουσίαση του PowerPoint</vt:lpstr>
      <vt:lpstr>Παρουσίαση του PowerPoint</vt:lpstr>
      <vt:lpstr>ΑΡΧΑΙΑ ΕΛΛΗΝΙΚΗ ΠΟΙΗΣΗ                      ΕΙΔΗ</vt:lpstr>
      <vt:lpstr>                               ΕΙΔΗ ΤΗΣ ΛΥΡΙΚΗΣ  ΠΟΙΗΣΗΣ</vt:lpstr>
      <vt:lpstr>ΕΙΔΗ ΔΡΑΜΑΤΙΚΗΣ ΠΟΙΗΣΗΣ</vt:lpstr>
      <vt:lpstr>           Όμηρος: Ο Ποιητής!</vt:lpstr>
      <vt:lpstr>     Ο Όμηρος ήταν αρχαίος Έλληνας ποιητής     και ο πρώτος μεγάλος δημιουργός    της ευρωπαϊκής και δυτικής λογοτεχνίας.  Είναι ο ποιητής των έργων της Ιλιάδας και της Οδύσσειας! </vt:lpstr>
      <vt:lpstr>Παρουσίαση του PowerPoint</vt:lpstr>
      <vt:lpstr>Παρουσίαση του PowerPoint</vt:lpstr>
      <vt:lpstr>Το πρώτο χρονολογικά έργο του Ομήρου είναι η Ιλιάδα η οποία αφηγείται τον δεκάχρονο τρωικό πόλεμο  που συντελέστηκε στην εποχή της άνθισης του Μυκηναϊκού  πολιτισμού. </vt:lpstr>
      <vt:lpstr>Η ΘΡΗΣΚΕΙΑ ΚΑΙ ΓΡΑΦΗ ΤΩΝ ΜΥΚΗΝΑΙΩΝ</vt:lpstr>
      <vt:lpstr>ΜΥΚΗΝΕΣ: Το σπουδαιότερο κέντρο του Μυκηναικού πολιτισμού</vt:lpstr>
      <vt:lpstr>                  ΕΡΡΙΚΟΣ ΣΛΗΜΑΝ            Ο ερασιτέχνης αρχαιολόγος που ανακάλυψε την Τροία Ο άνθρωπος που επιβεβαίωσε τον Όμηρο και τα έπη του.  </vt:lpstr>
      <vt:lpstr>Παρουσίαση του PowerPoint</vt:lpstr>
      <vt:lpstr>ΤΡΩΙΚΟΣ ΠΟΛΕΜΟΣ –ΙΛΙΑΔΑ </vt:lpstr>
      <vt:lpstr>Σύμμαχοι Αχαιών- Νεών κατάλογος </vt:lpstr>
      <vt:lpstr>Συνολικά αναφέρονται 29 βασίλεια και ο συνολικός τους στόλος φτάνει τα 1186 πλοία. Τα περισσότερα τοπωνύμια έχουν εξακριβωθεί ότι πράγματι υπήρξαν οικισμοί της εποχής εκείνης.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σύμμαχοι των Τρώων</vt:lpstr>
      <vt:lpstr>Παρουσίαση του PowerPoint</vt:lpstr>
      <vt:lpstr>Πελασγοί </vt:lpstr>
      <vt:lpstr>Θράκες</vt:lpstr>
      <vt:lpstr>Κίκονες</vt:lpstr>
      <vt:lpstr>Παίονες</vt:lpstr>
      <vt:lpstr>Παφλαγόνες</vt:lpstr>
      <vt:lpstr>Αλιζώνες</vt:lpstr>
      <vt:lpstr>Κάρες</vt:lpstr>
      <vt:lpstr>Λύκιοι</vt:lpstr>
      <vt:lpstr>Λέλεγες </vt:lpstr>
      <vt:lpstr>Μυσοί</vt:lpstr>
      <vt:lpstr>Φρύγες</vt:lpstr>
      <vt:lpstr>Μαίονες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ΕΙΡΗΝΗ ΑΛΩΠΟΥΔΗ</dc:creator>
  <cp:lastModifiedBy>ΕΙΡΗΝΗ ΑΛΩΠΟΥΔΗ</cp:lastModifiedBy>
  <cp:revision>23</cp:revision>
  <dcterms:created xsi:type="dcterms:W3CDTF">2024-05-23T15:58:49Z</dcterms:created>
  <dcterms:modified xsi:type="dcterms:W3CDTF">2024-06-23T10:10:36Z</dcterms:modified>
</cp:coreProperties>
</file>