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3" r:id="rId3"/>
    <p:sldId id="312" r:id="rId4"/>
    <p:sldId id="338" r:id="rId5"/>
    <p:sldId id="320" r:id="rId6"/>
    <p:sldId id="321" r:id="rId7"/>
    <p:sldId id="323" r:id="rId8"/>
    <p:sldId id="324" r:id="rId9"/>
    <p:sldId id="305" r:id="rId10"/>
    <p:sldId id="316" r:id="rId11"/>
    <p:sldId id="319" r:id="rId12"/>
    <p:sldId id="317" r:id="rId13"/>
    <p:sldId id="331" r:id="rId14"/>
    <p:sldId id="261" r:id="rId15"/>
    <p:sldId id="333" r:id="rId16"/>
    <p:sldId id="334" r:id="rId17"/>
    <p:sldId id="314" r:id="rId18"/>
    <p:sldId id="339" r:id="rId19"/>
    <p:sldId id="340" r:id="rId20"/>
    <p:sldId id="256" r:id="rId21"/>
    <p:sldId id="341"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7" autoAdjust="0"/>
    <p:restoredTop sz="94660"/>
  </p:normalViewPr>
  <p:slideViewPr>
    <p:cSldViewPr snapToGrid="0">
      <p:cViewPr varScale="1">
        <p:scale>
          <a:sx n="35" d="100"/>
          <a:sy n="35" d="100"/>
        </p:scale>
        <p:origin x="53" y="6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A0569A-C116-E401-5E04-F7C1DA2EAAE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1640217-6331-80DD-A543-46246A1445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AFBB6C1-6CE4-761B-BABE-5F4EC2E2EAC5}"/>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F5382826-1E20-99F8-C882-E0A241A885E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552EBB2-0E92-8BE2-BC4D-704EE60353CB}"/>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56614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2931E4-5C84-216C-96B7-5F6C81AA9B8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EE704C3-BA51-75F5-D5AB-E5DD163855F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F6FAA41-4371-5CE3-D896-A7F354B3B798}"/>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7E515CE9-4266-5E1B-9FE9-DD42A633134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DF5B486-E911-3FB8-4DB0-A469218F8FD9}"/>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397066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CD598A8-DF6C-A9E8-96A8-620A1451D54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C0C73E4-F5DD-99B8-26E9-E2C7AD412FEF}"/>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98F8DF6-B33D-4052-2F27-AE06093DC2FC}"/>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B156025F-E1A2-682F-08A9-03F368D3BEA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FB63836-7B4F-6F8D-B807-49D7512538F9}"/>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939083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6046132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50279486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321790063"/>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323789202"/>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AE15CE4-C983-4320-B3FF-8FE0CA790B28}" type="datetimeFigureOut">
              <a:rPr lang="el-GR" smtClean="0"/>
              <a:t>23/6/2024</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4027969397"/>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AE15CE4-C983-4320-B3FF-8FE0CA790B28}" type="datetimeFigureOut">
              <a:rPr lang="el-GR" smtClean="0"/>
              <a:t>23/6/2024</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13958235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15CE4-C983-4320-B3FF-8FE0CA790B28}" type="datetimeFigureOut">
              <a:rPr lang="el-GR" smtClean="0"/>
              <a:t>23/6/2024</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39329357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30239022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F64D05-765F-F115-D22B-463579A6AFF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547734C-C2B8-406D-B1ED-05ED11427F8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113617B-BBED-D669-D4F0-690969CF8A54}"/>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A4BB97CF-CABF-3A79-D1FC-FAE38225FCC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36E272-DF16-F5DC-E1D7-B252D08FEDA2}"/>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57091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230329276"/>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96646253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31493745"/>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76387242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378739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6620910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61089875"/>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330961718"/>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138978-5E3B-A6C1-A7C3-E608DD323AD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FB8F04-A4DC-AA73-0278-C2D37833B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B005355-CCE5-CC1D-2D81-E3F96E13DBA2}"/>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ED335CB9-2C44-C5BF-A8DB-58F6F18273A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BC26659-DD7A-A0DF-47B3-A315A9CE54EA}"/>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427357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8575D4-A2F1-AF62-2AAA-97BF98BFFC9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834083-354B-7FEA-6576-877F044B4D8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4969C0E-D2D7-331D-8B88-4766202DED3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B9E3EF5-BB7A-F889-9E79-9583040B0157}"/>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6" name="Θέση υποσέλιδου 5">
            <a:extLst>
              <a:ext uri="{FF2B5EF4-FFF2-40B4-BE49-F238E27FC236}">
                <a16:creationId xmlns:a16="http://schemas.microsoft.com/office/drawing/2014/main" id="{66188518-2016-F8BB-9FA0-25E39BD4987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37AE058-31BF-B937-9375-7D327EAF4397}"/>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3583879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77F10C-8ADA-F623-2C6A-A2E52A06B5D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6FC3F-4510-0C0D-EC28-13D7E92B4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E248863-2218-A827-86A7-512E9F99617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BFF1891-8A39-7988-671B-5156352D9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A0B87CE-FC18-026B-25A7-405A0880EF5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C47DD17-E058-0C59-F567-C7FFC0662FE6}"/>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8" name="Θέση υποσέλιδου 7">
            <a:extLst>
              <a:ext uri="{FF2B5EF4-FFF2-40B4-BE49-F238E27FC236}">
                <a16:creationId xmlns:a16="http://schemas.microsoft.com/office/drawing/2014/main" id="{EAF106A3-E045-7FAD-B6BD-3B369791B65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837D892-67CA-0817-F7F9-9B2BE8834A45}"/>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47611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724EB8-005A-EB36-E9D8-7C669BD4589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0C46866-0156-D7DC-1C93-6F8495AEA9F2}"/>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4" name="Θέση υποσέλιδου 3">
            <a:extLst>
              <a:ext uri="{FF2B5EF4-FFF2-40B4-BE49-F238E27FC236}">
                <a16:creationId xmlns:a16="http://schemas.microsoft.com/office/drawing/2014/main" id="{34254C09-21E6-E47F-9444-8708B168045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F31E324-41C2-DA7D-280F-58FEAA7730B2}"/>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137624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677FE65-F3A2-4131-ED14-9A6210E254AF}"/>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3" name="Θέση υποσέλιδου 2">
            <a:extLst>
              <a:ext uri="{FF2B5EF4-FFF2-40B4-BE49-F238E27FC236}">
                <a16:creationId xmlns:a16="http://schemas.microsoft.com/office/drawing/2014/main" id="{983116A7-5A83-7314-25EC-ECEDD6943C2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9518F7C-C359-63FB-A846-9D538386B57B}"/>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63611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042570-5E46-31B5-AA5B-477E951450B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9BDF64-E6D5-D1E7-6398-0935A7C644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6300111-6298-1926-59BE-1F80D2501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2CE1D8F-C373-45A1-1F3E-CB3028C05DF5}"/>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6" name="Θέση υποσέλιδου 5">
            <a:extLst>
              <a:ext uri="{FF2B5EF4-FFF2-40B4-BE49-F238E27FC236}">
                <a16:creationId xmlns:a16="http://schemas.microsoft.com/office/drawing/2014/main" id="{707412FB-9437-B999-48C5-4618D31CB9E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5A73F0D-017E-3098-F2CA-AB8D819C9FA4}"/>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73642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98FAA5-4DF5-038D-0455-159B9BDBE66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4196BCA-320C-700E-AAED-493FE6E29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BC340D2B-A1A1-3DB0-F5AA-13D69833E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A307A6C-C55C-0E3F-7950-AC43E2BCFAA2}"/>
              </a:ext>
            </a:extLst>
          </p:cNvPr>
          <p:cNvSpPr>
            <a:spLocks noGrp="1"/>
          </p:cNvSpPr>
          <p:nvPr>
            <p:ph type="dt" sz="half" idx="10"/>
          </p:nvPr>
        </p:nvSpPr>
        <p:spPr/>
        <p:txBody>
          <a:bodyPr/>
          <a:lstStyle/>
          <a:p>
            <a:fld id="{9E095A43-B512-4CC0-9998-6B2C8403D64E}" type="datetimeFigureOut">
              <a:rPr lang="el-GR" smtClean="0"/>
              <a:t>23/6/2024</a:t>
            </a:fld>
            <a:endParaRPr lang="el-GR"/>
          </a:p>
        </p:txBody>
      </p:sp>
      <p:sp>
        <p:nvSpPr>
          <p:cNvPr id="6" name="Θέση υποσέλιδου 5">
            <a:extLst>
              <a:ext uri="{FF2B5EF4-FFF2-40B4-BE49-F238E27FC236}">
                <a16:creationId xmlns:a16="http://schemas.microsoft.com/office/drawing/2014/main" id="{C047E8CA-5A27-0701-4D55-38213BE5D55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C93B0A8-0CC3-669E-7007-F6FA15D66F60}"/>
              </a:ext>
            </a:extLst>
          </p:cNvPr>
          <p:cNvSpPr>
            <a:spLocks noGrp="1"/>
          </p:cNvSpPr>
          <p:nvPr>
            <p:ph type="sldNum" sz="quarter" idx="12"/>
          </p:nvPr>
        </p:nvSpPr>
        <p:spPr/>
        <p:txBody>
          <a:bodyPr/>
          <a:lstStyle/>
          <a:p>
            <a:fld id="{18D3B9D6-165A-4633-8C47-3AA8E62C79DC}" type="slidenum">
              <a:rPr lang="el-GR" smtClean="0"/>
              <a:t>‹#›</a:t>
            </a:fld>
            <a:endParaRPr lang="el-GR"/>
          </a:p>
        </p:txBody>
      </p:sp>
    </p:spTree>
    <p:extLst>
      <p:ext uri="{BB962C8B-B14F-4D97-AF65-F5344CB8AC3E}">
        <p14:creationId xmlns:p14="http://schemas.microsoft.com/office/powerpoint/2010/main" val="21536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AF43384-CB9D-C0D5-16AD-5082B23F2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07D6081-D90F-730D-75DA-62CB71795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2C9C7A2-9CDC-9254-2624-80DCCFA89E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95A43-B512-4CC0-9998-6B2C8403D64E}" type="datetimeFigureOut">
              <a:rPr lang="el-GR" smtClean="0"/>
              <a:t>23/6/2024</a:t>
            </a:fld>
            <a:endParaRPr lang="el-GR"/>
          </a:p>
        </p:txBody>
      </p:sp>
      <p:sp>
        <p:nvSpPr>
          <p:cNvPr id="5" name="Θέση υποσέλιδου 4">
            <a:extLst>
              <a:ext uri="{FF2B5EF4-FFF2-40B4-BE49-F238E27FC236}">
                <a16:creationId xmlns:a16="http://schemas.microsoft.com/office/drawing/2014/main" id="{8A9105D5-656C-781B-43C6-BD9BE87C5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7552F927-C556-050B-BA71-38A41BA76B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3B9D6-165A-4633-8C47-3AA8E62C79DC}" type="slidenum">
              <a:rPr lang="el-GR" smtClean="0"/>
              <a:t>‹#›</a:t>
            </a:fld>
            <a:endParaRPr lang="el-GR"/>
          </a:p>
        </p:txBody>
      </p:sp>
    </p:spTree>
    <p:extLst>
      <p:ext uri="{BB962C8B-B14F-4D97-AF65-F5344CB8AC3E}">
        <p14:creationId xmlns:p14="http://schemas.microsoft.com/office/powerpoint/2010/main" val="32562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AE15CE4-C983-4320-B3FF-8FE0CA790B28}" type="datetimeFigureOut">
              <a:rPr lang="el-GR" smtClean="0"/>
              <a:t>23/6/2024</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F6134F-D7A5-4B89-A671-A2C5D2919761}" type="slidenum">
              <a:rPr lang="el-GR" smtClean="0"/>
              <a:t>‹#›</a:t>
            </a:fld>
            <a:endParaRPr lang="el-GR"/>
          </a:p>
        </p:txBody>
      </p:sp>
    </p:spTree>
    <p:extLst>
      <p:ext uri="{BB962C8B-B14F-4D97-AF65-F5344CB8AC3E}">
        <p14:creationId xmlns:p14="http://schemas.microsoft.com/office/powerpoint/2010/main" val="168291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cover/>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5.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hyperlink" Target="https://www.mixanitouxronou.gr/errikos-sliman-o-anthropos-pou-aneskapse-tin-tria-ke-tis-mikines-milouse-22-glosses-itan-erasitechnis-archeologos-ke-diskolos-anthropos/" TargetMode="External"/><Relationship Id="rId3" Type="http://schemas.openxmlformats.org/officeDocument/2006/relationships/hyperlink" Target="https://el.wikipedia.org/wiki/%CE%A4%CF%81%CF%89%CE%B9%CE%BA%CF%8C%CF%82_%CE%A0%CF%8C%CE%BB%CE%B5%CE%BC%CE%BF%CF%82" TargetMode="External"/><Relationship Id="rId7" Type="http://schemas.openxmlformats.org/officeDocument/2006/relationships/hyperlink" Target="https://el.wikipedia.org/wiki/%CE%95%CF%81%CF%81%CE%AF%CE%BA%CE%BF%CF%82_%CE%A3%CE%BB%CE%AE%CE%BC%CE%B1%CE%BD" TargetMode="External"/><Relationship Id="rId2" Type="http://schemas.openxmlformats.org/officeDocument/2006/relationships/hyperlink" Target="https://users.sch.gr/ipap/Ellinikos%20Politismos/Yliko/OMHROS-ILIADA/Iliada.htm" TargetMode="External"/><Relationship Id="rId1" Type="http://schemas.openxmlformats.org/officeDocument/2006/relationships/slideLayout" Target="../slideLayouts/slideLayout16.xml"/><Relationship Id="rId6" Type="http://schemas.openxmlformats.org/officeDocument/2006/relationships/hyperlink" Target="http://ebooks.edu.gr/ebooks/v/html/8547/1999/Istoria_G-Dimotikou_html-empl/index1_5.html" TargetMode="External"/><Relationship Id="rId5" Type="http://schemas.openxmlformats.org/officeDocument/2006/relationships/hyperlink" Target="https://www.mixanitouxronou.gr/to-ntokoumento-tou-omirou-gia-tous-29-ischirous-tou-archeou-ellinikou-kosmou-o-katalogos-me-tis-polis-ke-plia-pou-piran-meros-ston-troiko-polemo/" TargetMode="External"/><Relationship Id="rId4" Type="http://schemas.openxmlformats.org/officeDocument/2006/relationships/hyperlink" Target="https://ellinondiktyo.blogspot.com/2014/01/blog-post_1030.html" TargetMode="External"/><Relationship Id="rId9" Type="http://schemas.openxmlformats.org/officeDocument/2006/relationships/hyperlink" Target="https://www.lifo.gr/culture/arxaiologia/errikos-sliman-oi-agnostes-ptyhes-tis-zois-toy-arhaiologoy-se-mia-megal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17A7F4-C519-0D7F-B0E8-397A7F886758}"/>
              </a:ext>
            </a:extLst>
          </p:cNvPr>
          <p:cNvSpPr txBox="1"/>
          <p:nvPr/>
        </p:nvSpPr>
        <p:spPr>
          <a:xfrm>
            <a:off x="532016" y="681644"/>
            <a:ext cx="11222180" cy="6385722"/>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rPr>
              <a:t>ΠΟΛΙΤΙΣΤΙΚΟ ΠΡΟΓΡΑΜΜΑ</a:t>
            </a:r>
            <a:endParaRPr kumimoji="0" lang="el-GR" sz="2800" b="0"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endParaRPr>
          </a:p>
          <a:p>
            <a:pPr marL="6350" marR="0" lvl="0" indent="-6350" algn="ctr" defTabSz="457200" rtl="0" eaLnBrk="1" fontAlgn="auto" latinLnBrk="0" hangingPunct="1">
              <a:lnSpc>
                <a:spcPct val="153000"/>
              </a:lnSpc>
              <a:spcBef>
                <a:spcPts val="0"/>
              </a:spcBef>
              <a:spcAft>
                <a:spcPts val="15"/>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Times New Roman" panose="02020603050405020304" pitchFamily="18" charset="0"/>
              </a:rPr>
              <a:t>“</a:t>
            </a:r>
            <a:r>
              <a:rPr kumimoji="0" lang="el-GR"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Times New Roman" panose="02020603050405020304" pitchFamily="18" charset="0"/>
              </a:rPr>
              <a:t> </a:t>
            </a:r>
            <a:r>
              <a:rPr kumimoji="0" lang="el-GR"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Σε καρτερούσα μάθημα και εσύ ήρθες θάμα</a:t>
            </a:r>
            <a:r>
              <a:rPr kumimoji="0" lang="en-US"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a:t>
            </a:r>
            <a:endParaRPr kumimoji="0" lang="el-GR" sz="2800" b="0"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Times New Roman" panose="02020603050405020304" pitchFamily="18" charset="0"/>
            </a:endParaRPr>
          </a:p>
          <a:p>
            <a:pPr marL="6350" marR="0" lvl="0" indent="-6350" algn="ctr" defTabSz="457200" rtl="0" eaLnBrk="1" fontAlgn="auto" latinLnBrk="0" hangingPunct="1">
              <a:lnSpc>
                <a:spcPct val="153000"/>
              </a:lnSpc>
              <a:spcBef>
                <a:spcPts val="0"/>
              </a:spcBef>
              <a:spcAft>
                <a:spcPts val="15"/>
              </a:spcAft>
              <a:buClrTx/>
              <a:buSzTx/>
              <a:buFontTx/>
              <a:buNone/>
              <a:tabLst/>
              <a:defRPr/>
            </a:pPr>
            <a:r>
              <a:rPr kumimoji="0" lang="el-GR" sz="2800" b="1" i="0" u="none" strike="noStrike" kern="1200" cap="none" spc="0" normalizeH="0" baseline="0" noProof="0" dirty="0" err="1">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Ταξιδεύ</a:t>
            </a:r>
            <a:r>
              <a:rPr kumimoji="0" lang="en-US"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o</a:t>
            </a:r>
            <a:r>
              <a:rPr kumimoji="0" lang="el-GR"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ντας  στο Ίλιον με τον Όμηρο</a:t>
            </a:r>
            <a:r>
              <a:rPr kumimoji="0" lang="en-US"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rPr>
              <a:t>”</a:t>
            </a:r>
            <a:endParaRPr kumimoji="0" lang="el-GR" sz="2800" b="1" i="0" u="none" strike="noStrike" kern="1200" cap="none" spc="0" normalizeH="0" baseline="0" noProof="0" dirty="0">
              <a:ln>
                <a:noFill/>
              </a:ln>
              <a:solidFill>
                <a:srgbClr val="C00000"/>
              </a:solidFill>
              <a:effectLst/>
              <a:uLnTx/>
              <a:uFillTx/>
              <a:latin typeface="Constantia" panose="02030602050306030303" pitchFamily="18" charset="0"/>
              <a:ea typeface="Calibri" panose="020F0502020204030204" pitchFamily="34" charset="0"/>
              <a:cs typeface="Calibri" panose="020F0502020204030204" pitchFamily="34" charset="0"/>
            </a:endParaRPr>
          </a:p>
          <a:p>
            <a:pPr marL="6350" marR="0" lvl="0" indent="-6350" algn="ctr" defTabSz="457200" rtl="0" eaLnBrk="1" fontAlgn="auto" latinLnBrk="0" hangingPunct="1">
              <a:lnSpc>
                <a:spcPct val="153000"/>
              </a:lnSpc>
              <a:spcBef>
                <a:spcPts val="0"/>
              </a:spcBef>
              <a:spcAft>
                <a:spcPts val="15"/>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Τμήμα:Β1</a:t>
            </a:r>
          </a:p>
          <a:p>
            <a:pPr marL="6350" marR="0" lvl="0" indent="-6350" algn="ctr" defTabSz="457200" rtl="0" eaLnBrk="1" fontAlgn="auto" latinLnBrk="0" hangingPunct="1">
              <a:lnSpc>
                <a:spcPct val="153000"/>
              </a:lnSpc>
              <a:spcBef>
                <a:spcPts val="0"/>
              </a:spcBef>
              <a:spcAft>
                <a:spcPts val="15"/>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Υπεύθυνες </a:t>
            </a:r>
            <a:r>
              <a:rPr kumimoji="0" lang="el-GR" sz="2800" b="1" i="0" u="none" strike="noStrike" kern="1200" cap="none" spc="0" normalizeH="0" baseline="0" noProof="0" dirty="0" err="1">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Καθηγήτριες:Ειρήνη</a:t>
            </a:r>
            <a:r>
              <a:rPr kumimoji="0" lang="el-GR" sz="2800" b="1" i="0" u="none" strike="noStrike" kern="1200" cap="none" spc="0" normalizeH="0" baseline="0" noProof="0" dirty="0">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 </a:t>
            </a:r>
            <a:r>
              <a:rPr kumimoji="0" lang="el-GR" sz="2800" b="1" i="0" u="none" strike="noStrike" kern="1200" cap="none" spc="0" normalizeH="0" baseline="0" noProof="0" dirty="0" err="1">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Αλωπούδη</a:t>
            </a:r>
            <a:r>
              <a:rPr kumimoji="0" lang="el-GR" sz="2800" b="1" i="0" u="none" strike="noStrike" kern="1200" cap="none" spc="0" normalizeH="0" baseline="0" noProof="0" dirty="0">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 ΠΕ02</a:t>
            </a:r>
          </a:p>
          <a:p>
            <a:pPr marL="6350" marR="0" lvl="0" indent="-6350" algn="ctr" defTabSz="457200" rtl="0" eaLnBrk="1" fontAlgn="auto" latinLnBrk="0" hangingPunct="1">
              <a:lnSpc>
                <a:spcPct val="153000"/>
              </a:lnSpc>
              <a:spcBef>
                <a:spcPts val="0"/>
              </a:spcBef>
              <a:spcAft>
                <a:spcPts val="15"/>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Constantia" panose="02030602050306030303" pitchFamily="18" charset="0"/>
                <a:ea typeface="Calibri" panose="020F0502020204030204" pitchFamily="34" charset="0"/>
                <a:cs typeface="Calibri" panose="020F0502020204030204" pitchFamily="34" charset="0"/>
              </a:rPr>
              <a:t>Καλλιόπη Καρατζά Σαουλίδου,ΠΕ04.05</a:t>
            </a:r>
          </a:p>
          <a:p>
            <a:pPr marL="6350" marR="0" lvl="0" indent="-6350" algn="ctr" defTabSz="457200" rtl="0" eaLnBrk="1" fontAlgn="auto" latinLnBrk="0" hangingPunct="1">
              <a:lnSpc>
                <a:spcPct val="153000"/>
              </a:lnSpc>
              <a:spcBef>
                <a:spcPts val="0"/>
              </a:spcBef>
              <a:spcAft>
                <a:spcPts val="15"/>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rPr>
              <a:t>Σχολικό Έτος:2023-2024</a:t>
            </a:r>
          </a:p>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rPr>
              <a:t>ΜΕΡΟΣ 2ο</a:t>
            </a:r>
            <a:endParaRPr kumimoji="0" lang="el-GR" sz="2800" b="0"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rPr>
              <a:t> </a:t>
            </a:r>
            <a:endParaRPr kumimoji="0" lang="el-GR" sz="2800" b="0" i="0" u="none" strike="noStrike" kern="1200" cap="none" spc="0" normalizeH="0" baseline="0" noProof="0" dirty="0">
              <a:ln>
                <a:noFill/>
              </a:ln>
              <a:solidFill>
                <a:prstClr val="black"/>
              </a:solidFill>
              <a:effectLst/>
              <a:uLnTx/>
              <a:uFillTx/>
              <a:latin typeface="Constantia" panose="02030602050306030303" pitchFamily="18" charset="0"/>
              <a:ea typeface="Calibri" panose="020F0502020204030204" pitchFamily="34" charset="0"/>
              <a:cs typeface="Times New Roman" panose="02020603050405020304" pitchFamily="18" charset="0"/>
            </a:endParaRPr>
          </a:p>
        </p:txBody>
      </p:sp>
      <p:pic>
        <p:nvPicPr>
          <p:cNvPr id="3" name="Αρχαία Ελληνική Λύρα Μιχάλης Καραβασίλης (Απολλώνιος) InspireYourLife FORUM  ΕΝΑΤΗ">
            <a:hlinkClick r:id="" action="ppaction://media"/>
            <a:extLst>
              <a:ext uri="{FF2B5EF4-FFF2-40B4-BE49-F238E27FC236}">
                <a16:creationId xmlns:a16="http://schemas.microsoft.com/office/drawing/2014/main" id="{DF764222-1648-6494-FCA3-14D41D077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19204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500"/>
                                        <p:tgtEl>
                                          <p:spTgt spid="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Effect transition="in" filter="fade">
                                      <p:cBhvr>
                                        <p:cTn id="33" dur="500"/>
                                        <p:tgtEl>
                                          <p:spTgt spid="7">
                                            <p:txEl>
                                              <p:pRg st="9" end="9"/>
                                            </p:txEl>
                                          </p:spTgt>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E1A7EC-2437-CBBD-C497-862272E98396}"/>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80E9B1EF-EC25-022D-3EEA-4CB527E9F732}"/>
              </a:ext>
            </a:extLst>
          </p:cNvPr>
          <p:cNvSpPr>
            <a:spLocks noGrp="1"/>
          </p:cNvSpPr>
          <p:nvPr>
            <p:ph idx="1"/>
          </p:nvPr>
        </p:nvSpPr>
        <p:spPr>
          <a:xfrm>
            <a:off x="1261790" y="1713520"/>
            <a:ext cx="4832231" cy="4295206"/>
          </a:xfrm>
        </p:spPr>
        <p:txBody>
          <a:bodyPr vert="horz" lIns="91440" tIns="45720" rIns="91440" bIns="45720" rtlCol="0" anchor="t">
            <a:normAutofit/>
          </a:bodyPr>
          <a:lstStyle/>
          <a:p>
            <a:r>
              <a:rPr lang="el-GR" dirty="0"/>
              <a:t>Όπως και αρκετοί ήρωες της </a:t>
            </a:r>
            <a:r>
              <a:rPr lang="el-GR" dirty="0" err="1"/>
              <a:t>Ιλιάδας</a:t>
            </a:r>
            <a:r>
              <a:rPr lang="el-GR" dirty="0"/>
              <a:t>, έτσι και η Ανδρομάχη </a:t>
            </a:r>
            <a:r>
              <a:rPr lang="el-GR" dirty="0" err="1"/>
              <a:t>έμμελε</a:t>
            </a:r>
            <a:r>
              <a:rPr lang="el-GR" dirty="0"/>
              <a:t> να έχει πολλές πίκρες ως το τέλος του Τρωικού πολέμου.</a:t>
            </a:r>
          </a:p>
          <a:p>
            <a:r>
              <a:rPr lang="el-GR" dirty="0"/>
              <a:t>Τελευταία εικόνα της Ανδρομάχης στην </a:t>
            </a:r>
            <a:r>
              <a:rPr lang="el-GR" dirty="0" err="1"/>
              <a:t>Ιλιάδα</a:t>
            </a:r>
            <a:r>
              <a:rPr lang="el-GR" dirty="0"/>
              <a:t>: κρατά στα χέρια της το κεφάλι του νεκρού συζύγου της και μοιρολογά την νεκρή της αγάπη,  την δική της μοίρα και την μοίρα του παιδιού της.</a:t>
            </a:r>
          </a:p>
          <a:p>
            <a:r>
              <a:rPr lang="el-GR" dirty="0">
                <a:solidFill>
                  <a:srgbClr val="202122"/>
                </a:solidFill>
                <a:ea typeface="+mn-lt"/>
                <a:cs typeface="+mn-lt"/>
              </a:rPr>
              <a:t>Αβάσταχτος ο πόνος της!</a:t>
            </a:r>
          </a:p>
        </p:txBody>
      </p:sp>
      <p:pic>
        <p:nvPicPr>
          <p:cNvPr id="4" name="Εικόνα 3" descr="Ανδρομάχη (μυθολογία) - Βικιπαίδεια">
            <a:extLst>
              <a:ext uri="{FF2B5EF4-FFF2-40B4-BE49-F238E27FC236}">
                <a16:creationId xmlns:a16="http://schemas.microsoft.com/office/drawing/2014/main" id="{9E3EA1E8-C53D-B50A-FC8E-97B8E0D663D0}"/>
              </a:ext>
            </a:extLst>
          </p:cNvPr>
          <p:cNvPicPr>
            <a:picLocks noChangeAspect="1"/>
          </p:cNvPicPr>
          <p:nvPr/>
        </p:nvPicPr>
        <p:blipFill>
          <a:blip r:embed="rId2"/>
          <a:stretch>
            <a:fillRect/>
          </a:stretch>
        </p:blipFill>
        <p:spPr>
          <a:xfrm>
            <a:off x="7048238" y="1716658"/>
            <a:ext cx="3026957" cy="4272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031818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D2375E-2D72-B6FB-CAC2-9F94367E69F5}"/>
              </a:ext>
            </a:extLst>
          </p:cNvPr>
          <p:cNvSpPr>
            <a:spLocks noGrp="1"/>
          </p:cNvSpPr>
          <p:nvPr>
            <p:ph type="title"/>
          </p:nvPr>
        </p:nvSpPr>
        <p:spPr>
          <a:xfrm>
            <a:off x="2592925" y="141317"/>
            <a:ext cx="8911687" cy="590204"/>
          </a:xfrm>
        </p:spPr>
        <p:txBody>
          <a:bodyPr>
            <a:normAutofit/>
          </a:bodyPr>
          <a:lstStyle/>
          <a:p>
            <a:r>
              <a:rPr lang="el-GR" sz="2800" dirty="0">
                <a:latin typeface="Constantia" panose="02030602050306030303" pitchFamily="18" charset="0"/>
              </a:rPr>
              <a:t>ΑΓΑΜΕΜΝΟΝΑΣ</a:t>
            </a:r>
          </a:p>
        </p:txBody>
      </p:sp>
      <p:sp>
        <p:nvSpPr>
          <p:cNvPr id="3" name="Θέση περιεχομένου 2">
            <a:extLst>
              <a:ext uri="{FF2B5EF4-FFF2-40B4-BE49-F238E27FC236}">
                <a16:creationId xmlns:a16="http://schemas.microsoft.com/office/drawing/2014/main" id="{ADFD739B-00DC-D032-618F-E74EBF24AEE0}"/>
              </a:ext>
            </a:extLst>
          </p:cNvPr>
          <p:cNvSpPr>
            <a:spLocks noGrp="1"/>
          </p:cNvSpPr>
          <p:nvPr>
            <p:ph idx="1"/>
          </p:nvPr>
        </p:nvSpPr>
        <p:spPr>
          <a:xfrm>
            <a:off x="182880" y="465513"/>
            <a:ext cx="7696812" cy="6251169"/>
          </a:xfrm>
        </p:spPr>
        <p:txBody>
          <a:bodyPr>
            <a:noAutofit/>
          </a:bodyPr>
          <a:lstStyle/>
          <a:p>
            <a:pPr>
              <a:lnSpc>
                <a:spcPct val="170000"/>
              </a:lnSpc>
              <a:spcAft>
                <a:spcPts val="800"/>
              </a:spcAft>
            </a:pPr>
            <a:r>
              <a:rPr lang="el-GR" dirty="0">
                <a:latin typeface="Constantia" panose="02030602050306030303" pitchFamily="18" charset="0"/>
              </a:rPr>
              <a:t>Αγαμέμνονας: ο Αρχιστράτηγος των Αχαιών στην Τροία. Αυταρχικός, απόλυτος, εκνευρίζεται με τον Αχιλλέα γιατί ο μάντης Κάλχας, με πρωτοβουλία του Αχιλλέα, αποκαλύπτει πως υπεύθυνος του λοιμού είναι ο ίδιος εξαιτίας της αλαζονικής του συμπεριφοράς απέναντι στον </a:t>
            </a:r>
            <a:r>
              <a:rPr lang="el-GR" dirty="0" err="1">
                <a:latin typeface="Constantia" panose="02030602050306030303" pitchFamily="18" charset="0"/>
              </a:rPr>
              <a:t>Χρύση</a:t>
            </a:r>
            <a:r>
              <a:rPr lang="el-GR" dirty="0">
                <a:latin typeface="Constantia" panose="02030602050306030303" pitchFamily="18" charset="0"/>
              </a:rPr>
              <a:t>. Φοβούμενος για την θέση του μαλώνει με τον Αχιλλέα και  μάλιστα του αφαιρεί   και την Βρισηίδα Τον αδικεί και τον ατιμάζει και μόνον όταν οι Τρώες έχουν φτάσει απειλητικοί στα καράβια ζητά την επιστροφή του τάζοντας του αναρίθμητα δώρα. Και πάλι όμως, στέλνει αντιπροσωπεία και όταν μετά τον θάνατο του Πατρόκλου ο Αχιλλέας αναγνωρίζει τις βλαβερές συνέπειες του θυμού του, ο Αγαμέμνονας επικαλείται την </a:t>
            </a:r>
            <a:r>
              <a:rPr lang="el-GR" dirty="0" err="1">
                <a:latin typeface="Constantia" panose="02030602050306030303" pitchFamily="18" charset="0"/>
              </a:rPr>
              <a:t>άτη</a:t>
            </a:r>
            <a:r>
              <a:rPr lang="el-GR" dirty="0">
                <a:latin typeface="Constantia" panose="02030602050306030303" pitchFamily="18" charset="0"/>
              </a:rPr>
              <a:t> που του θόλωσε τον νου!</a:t>
            </a:r>
          </a:p>
          <a:p>
            <a:pPr>
              <a:lnSpc>
                <a:spcPct val="170000"/>
              </a:lnSpc>
              <a:spcAft>
                <a:spcPts val="800"/>
              </a:spcAft>
            </a:pPr>
            <a:r>
              <a:rPr lang="el-GR" dirty="0">
                <a:latin typeface="Constantia" panose="02030602050306030303" pitchFamily="18" charset="0"/>
              </a:rPr>
              <a:t>Χειριστικός, </a:t>
            </a:r>
            <a:r>
              <a:rPr lang="el-GR" dirty="0" err="1">
                <a:latin typeface="Constantia" panose="02030602050306030303" pitchFamily="18" charset="0"/>
              </a:rPr>
              <a:t>φιλόπλουτος</a:t>
            </a:r>
            <a:r>
              <a:rPr lang="el-GR" dirty="0">
                <a:latin typeface="Constantia" panose="02030602050306030303" pitchFamily="18" charset="0"/>
              </a:rPr>
              <a:t> , φιλόδοξος! Και όμως ο Όμηρος δεν ξεχνά να μας παρουσιάσει την ΑΡΙΣΤΕΊΑ ΤΟΥ!</a:t>
            </a:r>
          </a:p>
          <a:p>
            <a:pPr>
              <a:lnSpc>
                <a:spcPct val="107000"/>
              </a:lnSpc>
              <a:spcAft>
                <a:spcPts val="800"/>
              </a:spcAft>
            </a:pPr>
            <a:r>
              <a:rPr lang="el-GR" dirty="0">
                <a:latin typeface="Constantia" panose="02030602050306030303" pitchFamily="18" charset="0"/>
              </a:rPr>
              <a:t> </a:t>
            </a:r>
          </a:p>
          <a:p>
            <a:pPr>
              <a:lnSpc>
                <a:spcPct val="107000"/>
              </a:lnSpc>
              <a:spcAft>
                <a:spcPts val="800"/>
              </a:spcAft>
            </a:pPr>
            <a:r>
              <a:rPr lang="el-GR" kern="0" dirty="0">
                <a:solidFill>
                  <a:srgbClr val="2222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l-GR" dirty="0"/>
          </a:p>
        </p:txBody>
      </p:sp>
      <p:pic>
        <p:nvPicPr>
          <p:cNvPr id="9218" name="Picture 2" descr="Μορφές και Θέματα της Αρχαίας Ελληνικής Μυθολογίας">
            <a:extLst>
              <a:ext uri="{FF2B5EF4-FFF2-40B4-BE49-F238E27FC236}">
                <a16:creationId xmlns:a16="http://schemas.microsoft.com/office/drawing/2014/main" id="{34DB7FD5-2023-2FA2-AB8F-1B0470761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1474" y="598516"/>
            <a:ext cx="1300941" cy="13009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220" name="Picture 4" descr="Αγαμέμνων, ο άνακτας των Μυκηνών και της Μεσογείου">
            <a:extLst>
              <a:ext uri="{FF2B5EF4-FFF2-40B4-BE49-F238E27FC236}">
                <a16:creationId xmlns:a16="http://schemas.microsoft.com/office/drawing/2014/main" id="{EF420ACD-41AD-5AD6-641D-115C23C07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889" y="2826328"/>
            <a:ext cx="3808890" cy="26007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8257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65E1C8-B843-D9B4-7762-B0E4EDC72A21}"/>
              </a:ext>
            </a:extLst>
          </p:cNvPr>
          <p:cNvSpPr>
            <a:spLocks noGrp="1"/>
          </p:cNvSpPr>
          <p:nvPr>
            <p:ph type="title"/>
          </p:nvPr>
        </p:nvSpPr>
        <p:spPr>
          <a:xfrm>
            <a:off x="1584960" y="145145"/>
            <a:ext cx="9919651" cy="1759855"/>
          </a:xfrm>
        </p:spPr>
        <p:txBody>
          <a:bodyPr>
            <a:normAutofit fontScale="90000"/>
          </a:bodyPr>
          <a:lstStyle/>
          <a:p>
            <a:pPr algn="ctr"/>
            <a:r>
              <a:rPr lang="el-GR" dirty="0">
                <a:latin typeface="Constantia" panose="02030602050306030303" pitchFamily="18" charset="0"/>
              </a:rPr>
              <a:t>ΟΜΗΡΟΣ</a:t>
            </a:r>
            <a:br>
              <a:rPr lang="el-GR" dirty="0">
                <a:latin typeface="Constantia" panose="02030602050306030303" pitchFamily="18" charset="0"/>
              </a:rPr>
            </a:br>
            <a:r>
              <a:rPr lang="el-GR" dirty="0">
                <a:latin typeface="Constantia" panose="02030602050306030303" pitchFamily="18" charset="0"/>
              </a:rPr>
              <a:t> Διαχρονική πηγή έμπνευσης</a:t>
            </a:r>
            <a:br>
              <a:rPr lang="el-GR" dirty="0"/>
            </a:br>
            <a:br>
              <a:rPr lang="el-GR" dirty="0"/>
            </a:br>
            <a:br>
              <a:rPr lang="el-GR" dirty="0"/>
            </a:br>
            <a:br>
              <a:rPr lang="el-GR" dirty="0"/>
            </a:br>
            <a:r>
              <a:rPr lang="el-GR" dirty="0"/>
              <a:t> </a:t>
            </a:r>
          </a:p>
        </p:txBody>
      </p:sp>
      <p:pic>
        <p:nvPicPr>
          <p:cNvPr id="4" name="Εικόνα 3">
            <a:extLst>
              <a:ext uri="{FF2B5EF4-FFF2-40B4-BE49-F238E27FC236}">
                <a16:creationId xmlns:a16="http://schemas.microsoft.com/office/drawing/2014/main" id="{E1006E6F-EAB4-B736-E3C6-ED3A958868F6}"/>
              </a:ext>
            </a:extLst>
          </p:cNvPr>
          <p:cNvPicPr>
            <a:picLocks noChangeAspect="1"/>
          </p:cNvPicPr>
          <p:nvPr/>
        </p:nvPicPr>
        <p:blipFill>
          <a:blip r:embed="rId2"/>
          <a:stretch>
            <a:fillRect/>
          </a:stretch>
        </p:blipFill>
        <p:spPr>
          <a:xfrm>
            <a:off x="1527044" y="3489885"/>
            <a:ext cx="3012017" cy="29262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Εικόνα 4">
            <a:extLst>
              <a:ext uri="{FF2B5EF4-FFF2-40B4-BE49-F238E27FC236}">
                <a16:creationId xmlns:a16="http://schemas.microsoft.com/office/drawing/2014/main" id="{FB7EFBB5-FFAA-E8BE-2892-B6447E864E01}"/>
              </a:ext>
            </a:extLst>
          </p:cNvPr>
          <p:cNvPicPr>
            <a:picLocks noChangeAspect="1"/>
          </p:cNvPicPr>
          <p:nvPr/>
        </p:nvPicPr>
        <p:blipFill>
          <a:blip r:embed="rId3"/>
          <a:stretch>
            <a:fillRect/>
          </a:stretch>
        </p:blipFill>
        <p:spPr>
          <a:xfrm>
            <a:off x="587139" y="1398856"/>
            <a:ext cx="1396710" cy="17598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Εικόνα 5">
            <a:extLst>
              <a:ext uri="{FF2B5EF4-FFF2-40B4-BE49-F238E27FC236}">
                <a16:creationId xmlns:a16="http://schemas.microsoft.com/office/drawing/2014/main" id="{C50F7C66-6869-87C9-2C87-2B049A018EF5}"/>
              </a:ext>
            </a:extLst>
          </p:cNvPr>
          <p:cNvPicPr>
            <a:picLocks noChangeAspect="1"/>
          </p:cNvPicPr>
          <p:nvPr/>
        </p:nvPicPr>
        <p:blipFill>
          <a:blip r:embed="rId4"/>
          <a:stretch>
            <a:fillRect/>
          </a:stretch>
        </p:blipFill>
        <p:spPr>
          <a:xfrm>
            <a:off x="7997028" y="3575304"/>
            <a:ext cx="3810000" cy="2990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BB6E7B45-E1E8-81CA-D4AA-4F41C0C13D17}"/>
              </a:ext>
            </a:extLst>
          </p:cNvPr>
          <p:cNvSpPr txBox="1"/>
          <p:nvPr/>
        </p:nvSpPr>
        <p:spPr>
          <a:xfrm>
            <a:off x="2218944" y="1674167"/>
            <a:ext cx="768308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Ποίηση, πεζογραφία, μουσική, τραγούδι, ζωγραφική, κινηματογράφος θέατρο</a:t>
            </a:r>
            <a:r>
              <a:rPr kumimoji="0" lang="el-GR"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pic>
        <p:nvPicPr>
          <p:cNvPr id="5122" name="Picture 2" descr="ΤΑΙΝΙΑ ΤΡΟΙΑ DVD TROY MOVIE BRAD PITT Μπραντ… - € 2,50 - Vendora">
            <a:extLst>
              <a:ext uri="{FF2B5EF4-FFF2-40B4-BE49-F238E27FC236}">
                <a16:creationId xmlns:a16="http://schemas.microsoft.com/office/drawing/2014/main" id="{04D03F80-97CF-9E10-968D-F2FCA7B1F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194" y="3040234"/>
            <a:ext cx="24257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4" name="Picture 4" descr="Το τραγούδι του Αχιλλέα | Βιβλιοπωλείο Ψάλτου Κιλκίς">
            <a:extLst>
              <a:ext uri="{FF2B5EF4-FFF2-40B4-BE49-F238E27FC236}">
                <a16:creationId xmlns:a16="http://schemas.microsoft.com/office/drawing/2014/main" id="{F5B3C9DC-22A0-223D-EF6F-E68FAECB3E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797" t="8080" r="27192"/>
          <a:stretch/>
        </p:blipFill>
        <p:spPr bwMode="auto">
          <a:xfrm>
            <a:off x="9973056" y="606777"/>
            <a:ext cx="1870215" cy="24334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4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fade">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571" y="404666"/>
            <a:ext cx="10922924" cy="767430"/>
          </a:xfrm>
        </p:spPr>
        <p:txBody>
          <a:bodyPr>
            <a:normAutofit fontScale="90000"/>
          </a:bodyPr>
          <a:lstStyle/>
          <a:p>
            <a:pPr algn="ctr"/>
            <a:r>
              <a:rPr lang="el-GR" dirty="0">
                <a:latin typeface="Constantia" panose="02030602050306030303" pitchFamily="18" charset="0"/>
              </a:rPr>
              <a:t>Η Επίδραση του Ομηρικού έργου</a:t>
            </a:r>
          </a:p>
        </p:txBody>
      </p:sp>
      <p:sp>
        <p:nvSpPr>
          <p:cNvPr id="3" name="Subtitle 2"/>
          <p:cNvSpPr>
            <a:spLocks noGrp="1"/>
          </p:cNvSpPr>
          <p:nvPr>
            <p:ph type="subTitle" idx="1"/>
          </p:nvPr>
        </p:nvSpPr>
        <p:spPr/>
        <p:txBody>
          <a:bodyPr/>
          <a:lstStyle/>
          <a:p>
            <a:r>
              <a:rPr lang="el-GR" dirty="0"/>
              <a:t>ηφ</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35" y="1464965"/>
            <a:ext cx="1656184" cy="21949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1792982"/>
            <a:ext cx="4286250" cy="327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383" y="1464965"/>
            <a:ext cx="2843956" cy="25202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472" y="4830037"/>
            <a:ext cx="3143250" cy="1485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1233" y="4398355"/>
            <a:ext cx="1419225" cy="2228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254" y="5340520"/>
            <a:ext cx="2951557" cy="14542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56884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fade">
                                      <p:cBhvr>
                                        <p:cTn id="27" dur="5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3"/>
                                        </p:tgtEl>
                                        <p:attrNameLst>
                                          <p:attrName>style.visibility</p:attrName>
                                        </p:attrNameLst>
                                      </p:cBhvr>
                                      <p:to>
                                        <p:strVal val="visible"/>
                                      </p:to>
                                    </p:set>
                                    <p:animEffect transition="in" filter="fade">
                                      <p:cBhvr>
                                        <p:cTn id="32"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180480-EE61-BEB9-DE2A-C7827521DAF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BC7FACD-1E79-4F7A-8493-B473CCCE8713}"/>
              </a:ext>
            </a:extLst>
          </p:cNvPr>
          <p:cNvSpPr>
            <a:spLocks noGrp="1"/>
          </p:cNvSpPr>
          <p:nvPr>
            <p:ph idx="1"/>
          </p:nvPr>
        </p:nvSpPr>
        <p:spPr>
          <a:xfrm>
            <a:off x="1572768" y="624110"/>
            <a:ext cx="6937248" cy="5287112"/>
          </a:xfrm>
        </p:spPr>
        <p:txBody>
          <a:bodyPr numCol="3"/>
          <a:lstStyle/>
          <a:p>
            <a:pPr marL="0" indent="0">
              <a:buNone/>
            </a:pPr>
            <a:r>
              <a:rPr lang="el-GR" sz="2000" dirty="0">
                <a:latin typeface="Constantia" panose="02030602050306030303" pitchFamily="18" charset="0"/>
              </a:rPr>
              <a:t>Από την αρχαιότητα υπάρχουν εμπνευσμένες ζωγραφιές πάνω στα αγγεία, οι οποίες απεικονίζουν σκηνές από την </a:t>
            </a:r>
            <a:r>
              <a:rPr lang="el-GR" sz="2000" dirty="0" err="1">
                <a:latin typeface="Constantia" panose="02030602050306030303" pitchFamily="18" charset="0"/>
              </a:rPr>
              <a:t>Ιλιάδα</a:t>
            </a:r>
            <a:r>
              <a:rPr lang="el-GR" sz="2000" dirty="0">
                <a:latin typeface="Constantia" panose="02030602050306030303" pitchFamily="18" charset="0"/>
              </a:rPr>
              <a:t>.</a:t>
            </a:r>
          </a:p>
          <a:p>
            <a:pPr marL="0" indent="0">
              <a:buNone/>
            </a:pPr>
            <a:endParaRPr lang="el-GR" sz="2000" dirty="0">
              <a:latin typeface="Constantia" panose="02030602050306030303" pitchFamily="18" charset="0"/>
            </a:endParaRPr>
          </a:p>
          <a:p>
            <a:pPr marL="0" indent="0">
              <a:buNone/>
            </a:pPr>
            <a:r>
              <a:rPr lang="el-GR" sz="2000" dirty="0">
                <a:latin typeface="Constantia" panose="02030602050306030303" pitchFamily="18" charset="0"/>
              </a:rPr>
              <a:t>Αλλά και σύγχρονοι καλλιτέχνες έχουν ζωγραφίσει με τον δικό τους τρόπο πώς φαντάζονται ορισμένες σκηνές της Ιλιάδας.    </a:t>
            </a:r>
          </a:p>
          <a:p>
            <a:endParaRPr lang="el-GR" dirty="0"/>
          </a:p>
        </p:txBody>
      </p:sp>
      <p:pic>
        <p:nvPicPr>
          <p:cNvPr id="4" name="Εικόνα 3">
            <a:extLst>
              <a:ext uri="{FF2B5EF4-FFF2-40B4-BE49-F238E27FC236}">
                <a16:creationId xmlns:a16="http://schemas.microsoft.com/office/drawing/2014/main" id="{1C18BFEB-CDE7-F6D9-33F2-4C4C453697B7}"/>
              </a:ext>
            </a:extLst>
          </p:cNvPr>
          <p:cNvPicPr>
            <a:picLocks noChangeAspect="1"/>
          </p:cNvPicPr>
          <p:nvPr/>
        </p:nvPicPr>
        <p:blipFill>
          <a:blip r:embed="rId2"/>
          <a:stretch>
            <a:fillRect/>
          </a:stretch>
        </p:blipFill>
        <p:spPr>
          <a:xfrm>
            <a:off x="8547778" y="696083"/>
            <a:ext cx="2438789" cy="22593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Εικόνα 4">
            <a:extLst>
              <a:ext uri="{FF2B5EF4-FFF2-40B4-BE49-F238E27FC236}">
                <a16:creationId xmlns:a16="http://schemas.microsoft.com/office/drawing/2014/main" id="{40D4502F-F58C-CDFA-7AFC-DEBB39811EF1}"/>
              </a:ext>
            </a:extLst>
          </p:cNvPr>
          <p:cNvPicPr>
            <a:picLocks noChangeAspect="1"/>
          </p:cNvPicPr>
          <p:nvPr/>
        </p:nvPicPr>
        <p:blipFill rotWithShape="1">
          <a:blip r:embed="rId3"/>
          <a:srcRect l="27569" t="-1" r="28121" b="129"/>
          <a:stretch/>
        </p:blipFill>
        <p:spPr>
          <a:xfrm>
            <a:off x="8547778" y="3429000"/>
            <a:ext cx="2438789" cy="27329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Εικόνα 7">
            <a:extLst>
              <a:ext uri="{FF2B5EF4-FFF2-40B4-BE49-F238E27FC236}">
                <a16:creationId xmlns:a16="http://schemas.microsoft.com/office/drawing/2014/main" id="{3A029173-59CA-8BE8-047C-7F8B6C03CA79}"/>
              </a:ext>
            </a:extLst>
          </p:cNvPr>
          <p:cNvPicPr>
            <a:picLocks noChangeAspect="1"/>
          </p:cNvPicPr>
          <p:nvPr/>
        </p:nvPicPr>
        <p:blipFill>
          <a:blip r:embed="rId4"/>
          <a:stretch>
            <a:fillRect/>
          </a:stretch>
        </p:blipFill>
        <p:spPr>
          <a:xfrm>
            <a:off x="5041392" y="3870154"/>
            <a:ext cx="3282818" cy="18506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Εικόνα 8">
            <a:extLst>
              <a:ext uri="{FF2B5EF4-FFF2-40B4-BE49-F238E27FC236}">
                <a16:creationId xmlns:a16="http://schemas.microsoft.com/office/drawing/2014/main" id="{2BA7400B-F772-6479-B613-F1C8A4C87E23}"/>
              </a:ext>
            </a:extLst>
          </p:cNvPr>
          <p:cNvPicPr>
            <a:picLocks noChangeAspect="1"/>
          </p:cNvPicPr>
          <p:nvPr/>
        </p:nvPicPr>
        <p:blipFill>
          <a:blip r:embed="rId5"/>
          <a:stretch>
            <a:fillRect/>
          </a:stretch>
        </p:blipFill>
        <p:spPr>
          <a:xfrm>
            <a:off x="5041392" y="1137238"/>
            <a:ext cx="3282818" cy="1917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45027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2069D8-12F5-AFA1-9942-E15B045A33A8}"/>
              </a:ext>
            </a:extLst>
          </p:cNvPr>
          <p:cNvSpPr>
            <a:spLocks noGrp="1"/>
          </p:cNvSpPr>
          <p:nvPr>
            <p:ph type="title"/>
          </p:nvPr>
        </p:nvSpPr>
        <p:spPr>
          <a:xfrm>
            <a:off x="4376257" y="869240"/>
            <a:ext cx="11185157" cy="320175"/>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01FB870D-ABED-152C-89F2-622B81DE8B5C}"/>
              </a:ext>
            </a:extLst>
          </p:cNvPr>
          <p:cNvSpPr>
            <a:spLocks noGrp="1"/>
          </p:cNvSpPr>
          <p:nvPr>
            <p:ph idx="1"/>
          </p:nvPr>
        </p:nvSpPr>
        <p:spPr>
          <a:xfrm>
            <a:off x="2121408" y="1762178"/>
            <a:ext cx="8432988" cy="4943422"/>
          </a:xfrm>
        </p:spPr>
        <p:txBody>
          <a:bodyPr>
            <a:normAutofit fontScale="92500" lnSpcReduction="10000"/>
          </a:bodyPr>
          <a:lstStyle/>
          <a:p>
            <a:pPr marL="0" indent="0">
              <a:buNone/>
            </a:pPr>
            <a:r>
              <a:rPr lang="el-GR" dirty="0"/>
              <a:t>Συνθέτες και στιχουργοί επηρεάστηκαν από τους στίχους </a:t>
            </a:r>
            <a:r>
              <a:rPr lang="el-GR" dirty="0" err="1"/>
              <a:t>τηςΙλιάδας</a:t>
            </a:r>
            <a:r>
              <a:rPr lang="el-GR" dirty="0"/>
              <a:t>@ </a:t>
            </a:r>
            <a:r>
              <a:rPr lang="en-US" dirty="0"/>
              <a:t>:</a:t>
            </a:r>
            <a:endParaRPr lang="el-GR" dirty="0"/>
          </a:p>
          <a:p>
            <a:pPr marL="0" indent="0">
              <a:buNone/>
            </a:pPr>
            <a:r>
              <a:rPr lang="el-GR" dirty="0"/>
              <a:t>  Ο Έκτορας κι η Ανδρομάχη – Στιχουργός</a:t>
            </a:r>
            <a:r>
              <a:rPr lang="en-US" dirty="0"/>
              <a:t>:</a:t>
            </a:r>
            <a:r>
              <a:rPr lang="el-GR" dirty="0"/>
              <a:t> </a:t>
            </a:r>
            <a:r>
              <a:rPr lang="el-GR" dirty="0" err="1"/>
              <a:t>Καμπανέλλης</a:t>
            </a:r>
            <a:r>
              <a:rPr lang="el-GR" dirty="0"/>
              <a:t> Ιάκωβος</a:t>
            </a:r>
          </a:p>
          <a:p>
            <a:pPr marL="0" indent="0">
              <a:buNone/>
            </a:pPr>
            <a:r>
              <a:rPr lang="el-GR" dirty="0"/>
              <a:t>    Συνθέτης</a:t>
            </a:r>
            <a:r>
              <a:rPr lang="en-US" dirty="0"/>
              <a:t>: </a:t>
            </a:r>
            <a:r>
              <a:rPr lang="el-GR" dirty="0"/>
              <a:t>Χατζιδάκις  Μάνος </a:t>
            </a:r>
            <a:r>
              <a:rPr lang="en-US" dirty="0">
                <a:hlinkClick r:id="rId2" action="ppaction://hlinksldjump"/>
              </a:rPr>
              <a:t>https://www.youtube.com/watch?v=qBpRfnrxUcg&amp;t=3s&amp;ab_channel=xLYBLICx</a:t>
            </a:r>
            <a:endParaRPr lang="el-GR" dirty="0"/>
          </a:p>
          <a:p>
            <a:pPr marL="0" indent="0">
              <a:buNone/>
            </a:pPr>
            <a:r>
              <a:rPr lang="el-GR" dirty="0"/>
              <a:t>  </a:t>
            </a:r>
            <a:r>
              <a:rPr lang="en-US" dirty="0"/>
              <a:t>Achilles Last Stand </a:t>
            </a:r>
            <a:r>
              <a:rPr lang="el-GR" dirty="0"/>
              <a:t>-</a:t>
            </a:r>
            <a:r>
              <a:rPr lang="en-US" dirty="0"/>
              <a:t>Led Zeppelin</a:t>
            </a:r>
            <a:r>
              <a:rPr lang="el-GR" dirty="0"/>
              <a:t> </a:t>
            </a:r>
            <a:r>
              <a:rPr lang="en-US" dirty="0">
                <a:hlinkClick r:id="rId2" action="ppaction://hlinksldjump"/>
              </a:rPr>
              <a:t>https://www.facebook.com/watch/?v=247953049543163</a:t>
            </a:r>
            <a:endParaRPr lang="el-GR" dirty="0"/>
          </a:p>
          <a:p>
            <a:pPr marL="0" indent="0">
              <a:buNone/>
            </a:pPr>
            <a:r>
              <a:rPr lang="en-US" dirty="0"/>
              <a:t>Helen Of Troy </a:t>
            </a:r>
            <a:r>
              <a:rPr lang="el-GR" dirty="0"/>
              <a:t>-</a:t>
            </a:r>
            <a:r>
              <a:rPr lang="en-US" dirty="0"/>
              <a:t> John Cale, Woody Herman και Robert Plant.</a:t>
            </a:r>
            <a:endParaRPr lang="el-GR" dirty="0"/>
          </a:p>
          <a:p>
            <a:pPr lvl="0"/>
            <a:r>
              <a:rPr lang="el-GR" dirty="0" err="1"/>
              <a:t>Τρωάδες</a:t>
            </a:r>
            <a:r>
              <a:rPr lang="el-GR" dirty="0"/>
              <a:t> από τον </a:t>
            </a:r>
            <a:r>
              <a:rPr lang="el-GR" dirty="0" err="1"/>
              <a:t>ΝίκοΞυλούρη</a:t>
            </a:r>
            <a:r>
              <a:rPr lang="el-GR" dirty="0"/>
              <a:t>:</a:t>
            </a:r>
          </a:p>
          <a:p>
            <a:pPr marL="0" lvl="0" indent="0">
              <a:buNone/>
            </a:pPr>
            <a:r>
              <a:rPr lang="en-US" dirty="0">
                <a:hlinkClick r:id="rId2" action="ppaction://hlinksldjump"/>
              </a:rPr>
              <a:t>https://www.youtube.com/watch?v=PteT15Kl4dI&amp;t=11s&amp;ab_channel=StefanosKokkalis</a:t>
            </a:r>
            <a:endParaRPr lang="el-GR" dirty="0"/>
          </a:p>
          <a:p>
            <a:pPr lvl="0"/>
            <a:r>
              <a:rPr lang="el-GR" dirty="0"/>
              <a:t>Για την Ελένη από τον Μάνο Χατζιδάκι  </a:t>
            </a:r>
            <a:r>
              <a:rPr lang="en-US" dirty="0">
                <a:hlinkClick r:id="rId2" action="ppaction://hlinksldjump"/>
              </a:rPr>
              <a:t>https://www.youtube.com/watch?v=YN4Scb5OayA&amp;ab_channel=mirsiniify</a:t>
            </a:r>
            <a:endParaRPr lang="el-GR" dirty="0"/>
          </a:p>
          <a:p>
            <a:pPr lvl="0"/>
            <a:r>
              <a:rPr lang="el-GR" dirty="0"/>
              <a:t>Με τον Έκτορα από τον Χρήστο Θηβαίο  </a:t>
            </a:r>
            <a:r>
              <a:rPr lang="en-US" dirty="0">
                <a:hlinkClick r:id="rId2" action="ppaction://hlinksldjump"/>
              </a:rPr>
              <a:t>https://www.youtube.com/watch?v=u71gJB6ZOho&amp;ab_channel=Youngaros</a:t>
            </a:r>
            <a:endParaRPr lang="el-GR" dirty="0"/>
          </a:p>
          <a:p>
            <a:pPr marL="0" indent="0">
              <a:buNone/>
            </a:pPr>
            <a:endParaRPr lang="el-GR" dirty="0"/>
          </a:p>
        </p:txBody>
      </p:sp>
      <p:pic>
        <p:nvPicPr>
          <p:cNvPr id="4" name="Εικόνα 3">
            <a:extLst>
              <a:ext uri="{FF2B5EF4-FFF2-40B4-BE49-F238E27FC236}">
                <a16:creationId xmlns:a16="http://schemas.microsoft.com/office/drawing/2014/main" id="{6FEC2A53-F681-C12C-08AC-8FC5E8966AB6}"/>
              </a:ext>
            </a:extLst>
          </p:cNvPr>
          <p:cNvPicPr>
            <a:picLocks noChangeAspect="1"/>
          </p:cNvPicPr>
          <p:nvPr/>
        </p:nvPicPr>
        <p:blipFill rotWithShape="1">
          <a:blip r:embed="rId3"/>
          <a:srcRect l="12404" t="11159" r="10868" b="10780"/>
          <a:stretch/>
        </p:blipFill>
        <p:spPr>
          <a:xfrm rot="617391">
            <a:off x="839545" y="1536439"/>
            <a:ext cx="1173332" cy="1320800"/>
          </a:xfrm>
          <a:prstGeom prst="rect">
            <a:avLst/>
          </a:prstGeom>
        </p:spPr>
      </p:pic>
      <p:pic>
        <p:nvPicPr>
          <p:cNvPr id="3074" name="Picture 2" descr="Αυτοκόλλητο τοίχου με κυματιστό πεντάγραμμο.">
            <a:extLst>
              <a:ext uri="{FF2B5EF4-FFF2-40B4-BE49-F238E27FC236}">
                <a16:creationId xmlns:a16="http://schemas.microsoft.com/office/drawing/2014/main" id="{5F57F5A3-F925-A32E-2942-AA96FA00B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990" y="296478"/>
            <a:ext cx="8607552" cy="13250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53788"/>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A3EDDF-3C48-44C7-D82C-F7057F61FD17}"/>
              </a:ext>
            </a:extLst>
          </p:cNvPr>
          <p:cNvSpPr txBox="1">
            <a:spLocks noGrp="1"/>
          </p:cNvSpPr>
          <p:nvPr>
            <p:ph type="title"/>
          </p:nvPr>
        </p:nvSpPr>
        <p:spPr/>
        <p:txBody>
          <a:bodyPr/>
          <a:lstStyle/>
          <a:p>
            <a:pPr lvl="0"/>
            <a:r>
              <a:rPr lang="el-GR" dirty="0">
                <a:latin typeface="Constantia" panose="02030602050306030303" pitchFamily="18" charset="0"/>
              </a:rPr>
              <a:t>Τρώες Κ.Π. Καβάφης</a:t>
            </a:r>
          </a:p>
        </p:txBody>
      </p:sp>
      <p:sp>
        <p:nvSpPr>
          <p:cNvPr id="3" name="Θέση περιεχομένου 2">
            <a:extLst>
              <a:ext uri="{FF2B5EF4-FFF2-40B4-BE49-F238E27FC236}">
                <a16:creationId xmlns:a16="http://schemas.microsoft.com/office/drawing/2014/main" id="{869DBF24-11DA-2A69-B0E0-F98D9C0D8EC7}"/>
              </a:ext>
            </a:extLst>
          </p:cNvPr>
          <p:cNvSpPr txBox="1">
            <a:spLocks noGrp="1"/>
          </p:cNvSpPr>
          <p:nvPr>
            <p:ph idx="1"/>
          </p:nvPr>
        </p:nvSpPr>
        <p:spPr>
          <a:xfrm>
            <a:off x="341376" y="1366342"/>
            <a:ext cx="6047232" cy="5339254"/>
          </a:xfrm>
        </p:spPr>
        <p:txBody>
          <a:bodyPr>
            <a:normAutofit fontScale="77500" lnSpcReduction="20000"/>
          </a:bodyPr>
          <a:lstStyle/>
          <a:p>
            <a:pPr algn="l"/>
            <a:r>
              <a:rPr lang="el-GR" sz="2000" b="0" i="0" dirty="0">
                <a:solidFill>
                  <a:srgbClr val="999999"/>
                </a:solidFill>
                <a:effectLst/>
                <a:latin typeface="Ubuntu Condensed" panose="020B0506030602030204" pitchFamily="34" charset="0"/>
              </a:rPr>
              <a:t>﻿</a:t>
            </a:r>
            <a:br>
              <a:rPr lang="el-GR" sz="2000" dirty="0"/>
            </a:br>
            <a:r>
              <a:rPr lang="el-GR" sz="2900" b="0" i="0" dirty="0" err="1">
                <a:solidFill>
                  <a:srgbClr val="333333"/>
                </a:solidFill>
                <a:effectLst/>
                <a:latin typeface="Constantia" panose="02030602050306030303" pitchFamily="18" charset="0"/>
              </a:rPr>
              <a:t>Είν</a:t>
            </a:r>
            <a:r>
              <a:rPr lang="el-GR" sz="2900" b="0" i="0" dirty="0">
                <a:solidFill>
                  <a:srgbClr val="333333"/>
                </a:solidFill>
                <a:effectLst/>
                <a:latin typeface="Constantia" panose="02030602050306030303" pitchFamily="18" charset="0"/>
              </a:rPr>
              <a:t>’ η προσπάθειές μας, των συφοριασμένων·</a:t>
            </a:r>
            <a:br>
              <a:rPr lang="el-GR" sz="2900" b="0" i="0" dirty="0">
                <a:solidFill>
                  <a:srgbClr val="333333"/>
                </a:solidFill>
                <a:effectLst/>
                <a:latin typeface="Constantia" panose="02030602050306030303" pitchFamily="18" charset="0"/>
              </a:rPr>
            </a:br>
            <a:r>
              <a:rPr lang="el-GR" sz="2900" b="0" i="0" dirty="0" err="1">
                <a:solidFill>
                  <a:srgbClr val="333333"/>
                </a:solidFill>
                <a:effectLst/>
                <a:latin typeface="Constantia" panose="02030602050306030303" pitchFamily="18" charset="0"/>
              </a:rPr>
              <a:t>είν</a:t>
            </a:r>
            <a:r>
              <a:rPr lang="el-GR" sz="2900" b="0" i="0" dirty="0">
                <a:solidFill>
                  <a:srgbClr val="333333"/>
                </a:solidFill>
                <a:effectLst/>
                <a:latin typeface="Constantia" panose="02030602050306030303" pitchFamily="18" charset="0"/>
              </a:rPr>
              <a:t>’ η προσπάθειές μας σαν των Τρώων.</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Κομμάτι κατορθώνουμε· κομμάτι</a:t>
            </a:r>
            <a:br>
              <a:rPr lang="el-GR" sz="2900" b="0" i="0" dirty="0">
                <a:solidFill>
                  <a:srgbClr val="333333"/>
                </a:solidFill>
                <a:effectLst/>
                <a:latin typeface="Constantia" panose="02030602050306030303" pitchFamily="18" charset="0"/>
              </a:rPr>
            </a:br>
            <a:r>
              <a:rPr lang="el-GR" sz="2900" b="0" i="0" dirty="0" err="1">
                <a:solidFill>
                  <a:srgbClr val="333333"/>
                </a:solidFill>
                <a:effectLst/>
                <a:latin typeface="Constantia" panose="02030602050306030303" pitchFamily="18" charset="0"/>
              </a:rPr>
              <a:t>παίρνουμ</a:t>
            </a:r>
            <a:r>
              <a:rPr lang="el-GR" sz="2900" b="0" i="0" dirty="0">
                <a:solidFill>
                  <a:srgbClr val="333333"/>
                </a:solidFill>
                <a:effectLst/>
                <a:latin typeface="Constantia" panose="02030602050306030303" pitchFamily="18" charset="0"/>
              </a:rPr>
              <a:t>’ επάνω μας· κι αρχίζουμε</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να ’</a:t>
            </a:r>
            <a:r>
              <a:rPr lang="el-GR" sz="2900" b="0" i="0" dirty="0" err="1">
                <a:solidFill>
                  <a:srgbClr val="333333"/>
                </a:solidFill>
                <a:effectLst/>
                <a:latin typeface="Constantia" panose="02030602050306030303" pitchFamily="18" charset="0"/>
              </a:rPr>
              <a:t>χουμε</a:t>
            </a:r>
            <a:r>
              <a:rPr lang="el-GR" sz="2900" b="0" i="0" dirty="0">
                <a:solidFill>
                  <a:srgbClr val="333333"/>
                </a:solidFill>
                <a:effectLst/>
                <a:latin typeface="Constantia" panose="02030602050306030303" pitchFamily="18" charset="0"/>
              </a:rPr>
              <a:t> θάρρος και καλές ελπίδες.</a:t>
            </a:r>
            <a:br>
              <a:rPr lang="el-GR" sz="2900" b="0" i="0" dirty="0">
                <a:solidFill>
                  <a:srgbClr val="333333"/>
                </a:solidFill>
                <a:effectLst/>
                <a:latin typeface="Constantia" panose="02030602050306030303" pitchFamily="18" charset="0"/>
              </a:rPr>
            </a:br>
            <a:br>
              <a:rPr lang="el-GR" sz="2900" dirty="0">
                <a:latin typeface="Constantia" panose="02030602050306030303" pitchFamily="18" charset="0"/>
              </a:rPr>
            </a:br>
            <a:r>
              <a:rPr lang="el-GR" sz="2900" b="0" i="0" dirty="0">
                <a:solidFill>
                  <a:srgbClr val="333333"/>
                </a:solidFill>
                <a:effectLst/>
                <a:latin typeface="Constantia" panose="02030602050306030303" pitchFamily="18" charset="0"/>
              </a:rPr>
              <a:t>Μα πάντα κάτι βγαίνει και μας σταματά.</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Ο Αχιλλεύς στην </a:t>
            </a:r>
            <a:r>
              <a:rPr lang="el-GR" sz="2900" b="0" i="0" dirty="0" err="1">
                <a:solidFill>
                  <a:srgbClr val="333333"/>
                </a:solidFill>
                <a:effectLst/>
                <a:latin typeface="Constantia" panose="02030602050306030303" pitchFamily="18" charset="0"/>
              </a:rPr>
              <a:t>τάφρον</a:t>
            </a:r>
            <a:r>
              <a:rPr lang="el-GR" sz="2900" b="0" i="0" dirty="0">
                <a:solidFill>
                  <a:srgbClr val="333333"/>
                </a:solidFill>
                <a:effectLst/>
                <a:latin typeface="Constantia" panose="02030602050306030303" pitchFamily="18" charset="0"/>
              </a:rPr>
              <a:t> εμπροστά μας</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βγαίνει και με φωνές μεγάλες μάς τρομάζει.—</a:t>
            </a:r>
            <a:br>
              <a:rPr lang="el-GR" sz="2900" b="0" i="0" dirty="0">
                <a:solidFill>
                  <a:srgbClr val="333333"/>
                </a:solidFill>
                <a:effectLst/>
                <a:latin typeface="Constantia" panose="02030602050306030303" pitchFamily="18" charset="0"/>
              </a:rPr>
            </a:br>
            <a:br>
              <a:rPr lang="el-GR" sz="2900" dirty="0">
                <a:latin typeface="Constantia" panose="02030602050306030303" pitchFamily="18" charset="0"/>
              </a:rPr>
            </a:br>
            <a:r>
              <a:rPr lang="el-GR" sz="2900" b="0" i="0" dirty="0" err="1">
                <a:solidFill>
                  <a:srgbClr val="333333"/>
                </a:solidFill>
                <a:effectLst/>
                <a:latin typeface="Constantia" panose="02030602050306030303" pitchFamily="18" charset="0"/>
              </a:rPr>
              <a:t>Είν</a:t>
            </a:r>
            <a:r>
              <a:rPr lang="el-GR" sz="2900" b="0" i="0" dirty="0">
                <a:solidFill>
                  <a:srgbClr val="333333"/>
                </a:solidFill>
                <a:effectLst/>
                <a:latin typeface="Constantia" panose="02030602050306030303" pitchFamily="18" charset="0"/>
              </a:rPr>
              <a:t>’ η προσπάθειές μας σαν των Τρώων.</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Θαρρούμε πως με απόφαση και τόλμη</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θ’ αλλάξουμε της τύχης την καταφορά,</a:t>
            </a:r>
            <a:br>
              <a:rPr lang="el-GR" sz="2900" b="0" i="0" dirty="0">
                <a:solidFill>
                  <a:srgbClr val="333333"/>
                </a:solidFill>
                <a:effectLst/>
                <a:latin typeface="Constantia" panose="02030602050306030303" pitchFamily="18" charset="0"/>
              </a:rPr>
            </a:br>
            <a:r>
              <a:rPr lang="el-GR" sz="2900" b="0" i="0" dirty="0">
                <a:solidFill>
                  <a:srgbClr val="333333"/>
                </a:solidFill>
                <a:effectLst/>
                <a:latin typeface="Constantia" panose="02030602050306030303" pitchFamily="18" charset="0"/>
              </a:rPr>
              <a:t>κι έξω </a:t>
            </a:r>
            <a:r>
              <a:rPr lang="el-GR" sz="2900" b="0" i="0" dirty="0" err="1">
                <a:solidFill>
                  <a:srgbClr val="333333"/>
                </a:solidFill>
                <a:effectLst/>
                <a:latin typeface="Constantia" panose="02030602050306030303" pitchFamily="18" charset="0"/>
              </a:rPr>
              <a:t>στεκόμεθα</a:t>
            </a:r>
            <a:r>
              <a:rPr lang="el-GR" sz="2900" b="0" i="0" dirty="0">
                <a:solidFill>
                  <a:srgbClr val="333333"/>
                </a:solidFill>
                <a:effectLst/>
                <a:latin typeface="Constantia" panose="02030602050306030303" pitchFamily="18" charset="0"/>
              </a:rPr>
              <a:t> ν’ αγωνισθούμε.</a:t>
            </a:r>
            <a:br>
              <a:rPr lang="el-GR" sz="2900" b="0" i="0" dirty="0">
                <a:solidFill>
                  <a:srgbClr val="333333"/>
                </a:solidFill>
                <a:effectLst/>
                <a:latin typeface="Constantia" panose="02030602050306030303" pitchFamily="18" charset="0"/>
              </a:rPr>
            </a:br>
            <a:br>
              <a:rPr lang="el-GR" sz="2900" dirty="0">
                <a:latin typeface="Constantia" panose="02030602050306030303" pitchFamily="18" charset="0"/>
              </a:rPr>
            </a:br>
            <a:r>
              <a:rPr lang="el-GR" sz="2000" b="0" i="1" dirty="0">
                <a:solidFill>
                  <a:srgbClr val="333333"/>
                </a:solidFill>
                <a:effectLst/>
                <a:latin typeface="Calibri" panose="020F0502020204030204" pitchFamily="34" charset="0"/>
              </a:rPr>
              <a:t>[1905]</a:t>
            </a:r>
            <a:endParaRPr lang="el-GR" sz="2000" dirty="0"/>
          </a:p>
        </p:txBody>
      </p:sp>
      <p:sp>
        <p:nvSpPr>
          <p:cNvPr id="5" name="TextBox 4">
            <a:extLst>
              <a:ext uri="{FF2B5EF4-FFF2-40B4-BE49-F238E27FC236}">
                <a16:creationId xmlns:a16="http://schemas.microsoft.com/office/drawing/2014/main" id="{1A5FE657-3037-28D7-3564-F3A862DA88F8}"/>
              </a:ext>
            </a:extLst>
          </p:cNvPr>
          <p:cNvSpPr txBox="1"/>
          <p:nvPr/>
        </p:nvSpPr>
        <p:spPr>
          <a:xfrm>
            <a:off x="6388608" y="2357704"/>
            <a:ext cx="5644896" cy="37240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err="1">
                <a:ln>
                  <a:noFill/>
                </a:ln>
                <a:solidFill>
                  <a:srgbClr val="333333"/>
                </a:solidFill>
                <a:effectLst/>
                <a:uLnTx/>
                <a:uFillTx/>
                <a:latin typeface="Constantia" panose="02030602050306030303" pitchFamily="18" charset="0"/>
                <a:ea typeface="+mn-ea"/>
                <a:cs typeface="+mn-cs"/>
              </a:rPr>
              <a:t>Aλλ</a:t>
            </a: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 όταν η μεγάλη κρίσις έλθει,</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η τόλμη κι η </a:t>
            </a:r>
            <a:r>
              <a:rPr kumimoji="0" lang="el-GR" sz="2000" b="0" i="0" u="none" strike="noStrike" kern="1200" cap="none" spc="0" normalizeH="0" baseline="0" noProof="0" dirty="0" err="1">
                <a:ln>
                  <a:noFill/>
                </a:ln>
                <a:solidFill>
                  <a:srgbClr val="333333"/>
                </a:solidFill>
                <a:effectLst/>
                <a:uLnTx/>
                <a:uFillTx/>
                <a:latin typeface="Constantia" panose="02030602050306030303" pitchFamily="18" charset="0"/>
                <a:ea typeface="+mn-ea"/>
                <a:cs typeface="+mn-cs"/>
              </a:rPr>
              <a:t>απόφασίς</a:t>
            </a: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 μας χάνονται·</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ταράττεται η ψυχή μας, παραλύει·</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κι ολόγυρα απ’ τα τείχη τρέχουμε</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ζητώντας να γλιτώσουμε με την φυγή.</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br>
              <a:rPr kumimoji="0" lang="el-GR" sz="2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Όμως η </a:t>
            </a:r>
            <a:r>
              <a:rPr kumimoji="0" lang="el-GR" sz="2000" b="0" i="0" u="none" strike="noStrike" kern="1200" cap="none" spc="0" normalizeH="0" baseline="0" noProof="0" dirty="0" err="1">
                <a:ln>
                  <a:noFill/>
                </a:ln>
                <a:solidFill>
                  <a:srgbClr val="333333"/>
                </a:solidFill>
                <a:effectLst/>
                <a:uLnTx/>
                <a:uFillTx/>
                <a:latin typeface="Constantia" panose="02030602050306030303" pitchFamily="18" charset="0"/>
                <a:ea typeface="+mn-ea"/>
                <a:cs typeface="+mn-cs"/>
              </a:rPr>
              <a:t>πτώσις</a:t>
            </a: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 μας είναι βεβαία. Επάνω,</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στα τείχη, </a:t>
            </a:r>
            <a:r>
              <a:rPr kumimoji="0" lang="el-GR" sz="2000" b="0" i="0" u="none" strike="noStrike" kern="1200" cap="none" spc="0" normalizeH="0" baseline="0" noProof="0" dirty="0" err="1">
                <a:ln>
                  <a:noFill/>
                </a:ln>
                <a:solidFill>
                  <a:srgbClr val="333333"/>
                </a:solidFill>
                <a:effectLst/>
                <a:uLnTx/>
                <a:uFillTx/>
                <a:latin typeface="Constantia" panose="02030602050306030303" pitchFamily="18" charset="0"/>
                <a:ea typeface="+mn-ea"/>
                <a:cs typeface="+mn-cs"/>
              </a:rPr>
              <a:t>άρχισεν</a:t>
            </a: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 ήδη ο θρήνος.</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Των ημερών μας αναμνήσεις </a:t>
            </a:r>
            <a:r>
              <a:rPr kumimoji="0" lang="el-GR" sz="2000" b="0" i="0" u="none" strike="noStrike" kern="1200" cap="none" spc="0" normalizeH="0" baseline="0" noProof="0" dirty="0" err="1">
                <a:ln>
                  <a:noFill/>
                </a:ln>
                <a:solidFill>
                  <a:srgbClr val="333333"/>
                </a:solidFill>
                <a:effectLst/>
                <a:uLnTx/>
                <a:uFillTx/>
                <a:latin typeface="Constantia" panose="02030602050306030303" pitchFamily="18" charset="0"/>
                <a:ea typeface="+mn-ea"/>
                <a:cs typeface="+mn-cs"/>
              </a:rPr>
              <a:t>κλαιν</a:t>
            </a: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 κι αισθήματα.</a:t>
            </a:r>
            <a:b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r>
              <a:rPr kumimoji="0" lang="el-GR" sz="20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t>Πικρά για μας ο Πρίαμος κι η Εκάβη κλαίνε.</a:t>
            </a:r>
            <a:br>
              <a:rPr kumimoji="0" lang="el-GR" sz="1800" b="0" i="0" u="none" strike="noStrike" kern="1200" cap="none" spc="0" normalizeH="0" baseline="0" noProof="0" dirty="0">
                <a:ln>
                  <a:noFill/>
                </a:ln>
                <a:solidFill>
                  <a:srgbClr val="333333"/>
                </a:solidFill>
                <a:effectLst/>
                <a:uLnTx/>
                <a:uFillTx/>
                <a:latin typeface="Constantia" panose="02030602050306030303" pitchFamily="18" charset="0"/>
                <a:ea typeface="+mn-ea"/>
                <a:cs typeface="+mn-cs"/>
              </a:rPr>
            </a:br>
            <a:b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br>
            <a:endParaRPr kumimoji="0" lang="el-G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098" name="Picture 2" descr="Κ.Π. Καβάφης: Τρώες">
            <a:extLst>
              <a:ext uri="{FF2B5EF4-FFF2-40B4-BE49-F238E27FC236}">
                <a16:creationId xmlns:a16="http://schemas.microsoft.com/office/drawing/2014/main" id="{BDB35DD6-654B-88D4-E1DB-11B013B52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314" y="476425"/>
            <a:ext cx="2407521" cy="13955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EDDC8F1-23A1-2786-CCD2-D1559D401655}"/>
              </a:ext>
            </a:extLst>
          </p:cNvPr>
          <p:cNvSpPr>
            <a:spLocks noGrp="1"/>
          </p:cNvSpPr>
          <p:nvPr>
            <p:ph type="title"/>
          </p:nvPr>
        </p:nvSpPr>
        <p:spPr>
          <a:xfrm>
            <a:off x="2592924" y="146304"/>
            <a:ext cx="8911687" cy="633984"/>
          </a:xfrm>
        </p:spPr>
        <p:txBody>
          <a:bodyPr>
            <a:normAutofit fontScale="90000"/>
          </a:bodyPr>
          <a:lstStyle/>
          <a:p>
            <a:r>
              <a:rPr lang="el-GR" dirty="0">
                <a:latin typeface="Constantia" panose="02030602050306030303" pitchFamily="18" charset="0"/>
              </a:rPr>
              <a:t>ΟΝΟΜΑΤΑ ΣΥΜΜΕΤΕΧΟΝΤΩΝ ΜΑΘΗΤΩΝ</a:t>
            </a:r>
          </a:p>
        </p:txBody>
      </p:sp>
      <p:sp>
        <p:nvSpPr>
          <p:cNvPr id="5" name="Θέση περιεχομένου 4">
            <a:extLst>
              <a:ext uri="{FF2B5EF4-FFF2-40B4-BE49-F238E27FC236}">
                <a16:creationId xmlns:a16="http://schemas.microsoft.com/office/drawing/2014/main" id="{481B52B9-C2F8-DBDA-E607-818892769A45}"/>
              </a:ext>
            </a:extLst>
          </p:cNvPr>
          <p:cNvSpPr>
            <a:spLocks noGrp="1"/>
          </p:cNvSpPr>
          <p:nvPr>
            <p:ph sz="half" idx="1"/>
          </p:nvPr>
        </p:nvSpPr>
        <p:spPr>
          <a:xfrm>
            <a:off x="1572768" y="914400"/>
            <a:ext cx="5330308" cy="5571744"/>
          </a:xfrm>
        </p:spPr>
        <p:txBody>
          <a:bodyPr>
            <a:noAutofit/>
          </a:bodyPr>
          <a:lstStyle/>
          <a:p>
            <a:pPr algn="just">
              <a:lnSpc>
                <a:spcPct val="107000"/>
              </a:lnSpc>
              <a:spcAft>
                <a:spcPts val="800"/>
              </a:spcAft>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 ΑΝΑΣΤΑΣΙΟΥ	 ΚΥΡΙΑΚΗ</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ΑΤΣΟΥ    ΓΕΩΡΓΙΟΣ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ΒΑΒΟΥΛΙΔΗΣ</a:t>
            </a:r>
            <a:r>
              <a:rPr lang="el-GR" kern="100" dirty="0">
                <a:latin typeface="Constantia" panose="02030602050306030303" pitchFamily="18" charset="0"/>
                <a:ea typeface="Calibri" panose="020F0502020204030204" pitchFamily="34" charset="0"/>
                <a:cs typeface="Times New Roman" panose="02020603050405020304" pitchFamily="18" charset="0"/>
              </a:rPr>
              <a:t>  </a:t>
            </a: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ΦΩΤΙΟΣ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ΒΟΪΤΣΙΔΟΥ	ΕΛΕΝΗ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ΒΟΛΤΣΗΣ	ΝΙΚΟΛΑΟΣ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ΓΕΩΡΓΙΑΔΟΥ</a:t>
            </a:r>
            <a:r>
              <a:rPr lang="el-GR" kern="100" dirty="0">
                <a:latin typeface="Constantia" panose="02030602050306030303" pitchFamily="18" charset="0"/>
                <a:ea typeface="Calibri" panose="020F0502020204030204" pitchFamily="34" charset="0"/>
                <a:cs typeface="Times New Roman" panose="02020603050405020304" pitchFamily="18" charset="0"/>
              </a:rPr>
              <a:t> </a:t>
            </a: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ΕΥΜΟΡΦΙΑ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ΓΚΑΛΙΤΣΟΠΟΥΛΟΥ   ΔΗΜΗΤΡΑ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ΔΡΑΓΚΙΩΤΗ	ΣΟΦΙΑ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ΕΜΜΑΝΟΥΗΛΙΔΗΣ    ΑΘΑΝΑΣΙΟΣ		</a:t>
            </a:r>
          </a:p>
          <a:p>
            <a:pPr marL="457200" algn="just">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ΘΕΟΔΟΣΙΑΔΗΣ   ΜΑΡΚΟΣ		</a:t>
            </a:r>
          </a:p>
          <a:p>
            <a:pPr marL="457200" algn="just">
              <a:lnSpc>
                <a:spcPct val="107000"/>
              </a:lnSpc>
              <a:spcAft>
                <a:spcPts val="800"/>
              </a:spcAft>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ΙΤΣΚΟΥ</a:t>
            </a:r>
            <a:r>
              <a:rPr lang="el-GR" kern="100" dirty="0">
                <a:latin typeface="Constantia" panose="02030602050306030303" pitchFamily="18" charset="0"/>
                <a:ea typeface="Calibri" panose="020F0502020204030204" pitchFamily="34" charset="0"/>
                <a:cs typeface="Times New Roman" panose="02020603050405020304" pitchFamily="18" charset="0"/>
              </a:rPr>
              <a:t>   </a:t>
            </a: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 ΠΑΝΑΓΙΩΤΗΣ		</a:t>
            </a:r>
          </a:p>
          <a:p>
            <a:pPr algn="just"/>
            <a:r>
              <a:rPr lang="el-GR" sz="1800" dirty="0">
                <a:effectLst/>
                <a:latin typeface="Constantia" panose="02030602050306030303" pitchFamily="18" charset="0"/>
                <a:ea typeface="Calibri" panose="020F0502020204030204" pitchFamily="34" charset="0"/>
                <a:cs typeface="Times New Roman" panose="02020603050405020304" pitchFamily="18" charset="0"/>
              </a:rPr>
              <a:t> ΙΩΑΝΝΙΔΟΥ	ΕΛΙΣΑΒΕΤ	</a:t>
            </a:r>
            <a:endParaRPr lang="el-GR" sz="1600" dirty="0">
              <a:latin typeface="Constantia" panose="02030602050306030303" pitchFamily="18" charset="0"/>
            </a:endParaRPr>
          </a:p>
        </p:txBody>
      </p:sp>
      <p:sp>
        <p:nvSpPr>
          <p:cNvPr id="6" name="Θέση περιεχομένου 5">
            <a:extLst>
              <a:ext uri="{FF2B5EF4-FFF2-40B4-BE49-F238E27FC236}">
                <a16:creationId xmlns:a16="http://schemas.microsoft.com/office/drawing/2014/main" id="{03F15468-2125-3901-3B35-B19273803B58}"/>
              </a:ext>
            </a:extLst>
          </p:cNvPr>
          <p:cNvSpPr>
            <a:spLocks noGrp="1"/>
          </p:cNvSpPr>
          <p:nvPr>
            <p:ph sz="half" idx="2"/>
          </p:nvPr>
        </p:nvSpPr>
        <p:spPr>
          <a:xfrm>
            <a:off x="6815328" y="780288"/>
            <a:ext cx="4864608" cy="5931408"/>
          </a:xfrm>
        </p:spPr>
        <p:txBody>
          <a:bodyPr>
            <a:normAutofit/>
          </a:bodyPr>
          <a:lstStyle/>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ΙΩΑΝΝΟΥ	ΙΩΑΝΝΗΣ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ΚΑΛΜΑΝΙΔΟΥ	ΜΑΡΙΑ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ΚΑΡΟΥΖΟΥ	ΣΤΑΥΡΟΥΛΑ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ΚΑΨΑΛΗ   ΑΙΚΑΤΕΡΙΝΗ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ΚΟΤΖΑΪΤΣΗΣ   ΑΝΕΣΤΗΣ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ΜΙΧΑΗΛΙΔΟΥ   ΑΓΑΠΗ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ΜΟΥΡΑΤΙΔΟΥ  ΕΛΕΝΗ-ΜΥΡΟΦΟΡΑ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ΠΑΠΑΔΟΠΟΥΛΟΥ	ΚΩΝΣΤΑΝΤΙΝΑ		</a:t>
            </a:r>
          </a:p>
          <a:p>
            <a:pPr marL="457200">
              <a:lnSpc>
                <a:spcPct val="107000"/>
              </a:lnSpc>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ΣΑΒΒΙΔΟΥ		ΑΝΝΑ		</a:t>
            </a:r>
          </a:p>
          <a:p>
            <a:pPr marL="457200">
              <a:lnSpc>
                <a:spcPct val="107000"/>
              </a:lnSpc>
              <a:spcAft>
                <a:spcPts val="800"/>
              </a:spcAft>
            </a:pPr>
            <a:r>
              <a:rPr lang="el-GR" sz="1800" kern="100" dirty="0">
                <a:effectLst/>
                <a:latin typeface="Constantia" panose="02030602050306030303" pitchFamily="18" charset="0"/>
                <a:ea typeface="Calibri" panose="020F0502020204030204" pitchFamily="34" charset="0"/>
                <a:cs typeface="Times New Roman" panose="02020603050405020304" pitchFamily="18" charset="0"/>
              </a:rPr>
              <a:t>ΧΑΤΖΙΓΙΑ		ΕΜΜΑΝΟΥΗΛ	</a:t>
            </a:r>
          </a:p>
          <a:p>
            <a:pPr>
              <a:lnSpc>
                <a:spcPct val="107000"/>
              </a:lnSpc>
              <a:spcAft>
                <a:spcPts val="800"/>
              </a:spcAft>
            </a:pPr>
            <a:endParaRPr lang="el-GR" sz="1800" kern="100" dirty="0">
              <a:effectLst/>
              <a:latin typeface="Constantia" panose="02030602050306030303" pitchFamily="18"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286371605"/>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96E83E-3532-E2CF-97DA-2138F5AD1787}"/>
              </a:ext>
            </a:extLst>
          </p:cNvPr>
          <p:cNvSpPr>
            <a:spLocks noGrp="1"/>
          </p:cNvSpPr>
          <p:nvPr>
            <p:ph type="title"/>
          </p:nvPr>
        </p:nvSpPr>
        <p:spPr>
          <a:xfrm>
            <a:off x="804673" y="128017"/>
            <a:ext cx="10700958" cy="932688"/>
          </a:xfrm>
        </p:spPr>
        <p:txBody>
          <a:bodyPr>
            <a:normAutofit/>
          </a:bodyPr>
          <a:lstStyle/>
          <a:p>
            <a:pPr algn="ctr"/>
            <a:r>
              <a:rPr lang="el-GR" sz="2800" dirty="0">
                <a:latin typeface="Constantia" panose="02030602050306030303" pitchFamily="18" charset="0"/>
              </a:rPr>
              <a:t>ΒΙΒΛΙΟΓΡΑΦΙΑ</a:t>
            </a:r>
          </a:p>
        </p:txBody>
      </p:sp>
      <p:sp>
        <p:nvSpPr>
          <p:cNvPr id="4" name="Θέση κειμένου 3">
            <a:extLst>
              <a:ext uri="{FF2B5EF4-FFF2-40B4-BE49-F238E27FC236}">
                <a16:creationId xmlns:a16="http://schemas.microsoft.com/office/drawing/2014/main" id="{9AF50891-9409-5E9E-82B1-2EACCDA32175}"/>
              </a:ext>
            </a:extLst>
          </p:cNvPr>
          <p:cNvSpPr>
            <a:spLocks noGrp="1"/>
          </p:cNvSpPr>
          <p:nvPr>
            <p:ph type="body" idx="1"/>
          </p:nvPr>
        </p:nvSpPr>
        <p:spPr/>
        <p:txBody>
          <a:bodyPr/>
          <a:lstStyle/>
          <a:p>
            <a:endParaRPr lang="el-GR"/>
          </a:p>
        </p:txBody>
      </p:sp>
      <p:sp>
        <p:nvSpPr>
          <p:cNvPr id="3" name="Θέση περιεχομένου 2">
            <a:extLst>
              <a:ext uri="{FF2B5EF4-FFF2-40B4-BE49-F238E27FC236}">
                <a16:creationId xmlns:a16="http://schemas.microsoft.com/office/drawing/2014/main" id="{6F174085-D323-8CBE-271B-29419ADE8FF4}"/>
              </a:ext>
            </a:extLst>
          </p:cNvPr>
          <p:cNvSpPr>
            <a:spLocks noGrp="1"/>
          </p:cNvSpPr>
          <p:nvPr>
            <p:ph sz="half" idx="2"/>
          </p:nvPr>
        </p:nvSpPr>
        <p:spPr>
          <a:xfrm>
            <a:off x="-4996" y="1280160"/>
            <a:ext cx="5888736" cy="5979855"/>
          </a:xfrm>
        </p:spPr>
        <p:txBody>
          <a:bodyPr>
            <a:normAutofit fontScale="25000" lnSpcReduction="20000"/>
          </a:bodyPr>
          <a:lstStyle/>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ΙΛΙΑΔΑ ΟΜΗΡΟΥ, σχολικό βιβλίο</a:t>
            </a: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ΑΡΧΑΙΑ ΕΛΛΗΝΙΚΗ ΓΡΑΜΜΑΤΕΙΑ, σχολικό βιβλίο</a:t>
            </a: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2"/>
              </a:rPr>
              <a:t>https://users.sch.gr/ipap/Ellinikos%20Politismos/Yliko/OMHROS-ILIADA/Iliada.htm</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Τρωικός  πόλεμος </a:t>
            </a: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3"/>
              </a:rPr>
              <a:t>https://el.wikipedia.org/wiki/%CE%A4%CF%81%CF%89%CE%B9%CE%BA%CF%8C%CF%82_%CE%A0%CF%8C%CE%BB%CE%B5%CE%BC%CE%BF%CF%82</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Οι Τρώες και οι σύμμαχοί τους</a:t>
            </a: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4"/>
              </a:rPr>
              <a:t>https://ellinondiktyo.blogspot.com/2014/01/blog-post_1030.html</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Σύμμαχοι Αχαιών</a:t>
            </a: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5"/>
              </a:rPr>
              <a:t>https://www.mixanitouxronou.gr/to-ntokoumento-tou-omirou-gia-tous-29-ischirous-tou-archeou-ellinikou-kosmou-o-katalogos-me-tis-polis-ke-plia-pou-piran-meros-ston-troiko-polemo/</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endParaRPr lang="el-GR" dirty="0"/>
          </a:p>
        </p:txBody>
      </p:sp>
      <p:sp>
        <p:nvSpPr>
          <p:cNvPr id="5" name="Θέση κειμένου 4">
            <a:extLst>
              <a:ext uri="{FF2B5EF4-FFF2-40B4-BE49-F238E27FC236}">
                <a16:creationId xmlns:a16="http://schemas.microsoft.com/office/drawing/2014/main" id="{4CFF7599-C8B6-C538-1854-E5FE24968FAE}"/>
              </a:ext>
            </a:extLst>
          </p:cNvPr>
          <p:cNvSpPr>
            <a:spLocks noGrp="1"/>
          </p:cNvSpPr>
          <p:nvPr>
            <p:ph type="body" sz="quarter" idx="3"/>
          </p:nvPr>
        </p:nvSpPr>
        <p:spPr/>
        <p:txBody>
          <a:bodyPr/>
          <a:lstStyle/>
          <a:p>
            <a:endParaRPr lang="el-GR"/>
          </a:p>
        </p:txBody>
      </p:sp>
      <p:sp>
        <p:nvSpPr>
          <p:cNvPr id="6" name="Θέση περιεχομένου 5">
            <a:extLst>
              <a:ext uri="{FF2B5EF4-FFF2-40B4-BE49-F238E27FC236}">
                <a16:creationId xmlns:a16="http://schemas.microsoft.com/office/drawing/2014/main" id="{B0E8D4E9-A5F7-37DA-825F-F6F7BA22850C}"/>
              </a:ext>
            </a:extLst>
          </p:cNvPr>
          <p:cNvSpPr>
            <a:spLocks noGrp="1"/>
          </p:cNvSpPr>
          <p:nvPr>
            <p:ph sz="quarter" idx="4"/>
          </p:nvPr>
        </p:nvSpPr>
        <p:spPr>
          <a:xfrm>
            <a:off x="6095999" y="804671"/>
            <a:ext cx="6096001" cy="5925311"/>
          </a:xfrm>
        </p:spPr>
        <p:txBody>
          <a:bodyPr>
            <a:normAutofit fontScale="25000" lnSpcReduction="20000"/>
          </a:bodyPr>
          <a:lstStyle/>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Ελληνικός Πολιτισμός, η σελίδα της </a:t>
            </a:r>
            <a:r>
              <a:rPr lang="el-GR" sz="6400" kern="100" dirty="0" err="1">
                <a:effectLst/>
                <a:latin typeface="Constantia" panose="02030602050306030303" pitchFamily="18" charset="0"/>
                <a:ea typeface="Calibri" panose="020F0502020204030204" pitchFamily="34" charset="0"/>
                <a:cs typeface="Times New Roman" panose="02020603050405020304" pitchFamily="18" charset="0"/>
              </a:rPr>
              <a:t>Ιλιάδας</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l-GR" sz="6400" kern="100" dirty="0">
                <a:latin typeface="Constantia" panose="02030602050306030303" pitchFamily="18" charset="0"/>
                <a:ea typeface="Calibri" panose="020F0502020204030204" pitchFamily="34" charset="0"/>
                <a:cs typeface="Times New Roman" panose="02020603050405020304" pitchFamily="18" charset="0"/>
              </a:rPr>
              <a:t>         </a:t>
            </a: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Ιστορία Γ δημοτικού:</a:t>
            </a: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6"/>
              </a:rPr>
              <a:t>http://ebooks.edu.gr/ebooks/v/html/8547/1999/Istoria_G-Dimotikou_html-empl/index1_5.html</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Ερρίκος </a:t>
            </a:r>
            <a:r>
              <a:rPr lang="el-GR" sz="6400" kern="100" dirty="0" err="1">
                <a:effectLst/>
                <a:latin typeface="Constantia" panose="02030602050306030303" pitchFamily="18" charset="0"/>
                <a:ea typeface="Calibri" panose="020F0502020204030204" pitchFamily="34" charset="0"/>
                <a:cs typeface="Times New Roman" panose="02020603050405020304" pitchFamily="18" charset="0"/>
              </a:rPr>
              <a:t>Σλήμαν</a:t>
            </a:r>
            <a:r>
              <a:rPr lang="el-GR" sz="6400" kern="100" dirty="0">
                <a:effectLst/>
                <a:latin typeface="Constantia" panose="02030602050306030303" pitchFamily="18" charset="0"/>
                <a:ea typeface="Calibri" panose="020F0502020204030204" pitchFamily="34" charset="0"/>
                <a:cs typeface="Times New Roman" panose="02020603050405020304" pitchFamily="18" charset="0"/>
              </a:rPr>
              <a:t> </a:t>
            </a: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7"/>
              </a:rPr>
              <a:t>https://el.wikipedia.org/wiki/%CE%95%CF%81%CF%81%CE%AF%CE%BA%CE%BF%CF%82_%CE%A3%CE%BB%CE%AE%CE%BC%CE%B1%CE%BD</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8"/>
              </a:rPr>
              <a:t>https://www.mixanitouxronou.gr/errikos-sliman-o-anthropos-pou-aneskapse-tin-tria-ke-tis-mikines-milouse-22-glosses-itan-erasitechnis-archeologos-ke-diskolos-anthropos/</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hlinkClick r:id="rId9"/>
              </a:rPr>
              <a:t>https://www.lifo.gr/culture/arxaiologia/errikos-sliman-oi-agnostes-ptyhes-tis-zois-toy-arhaiologoy-se-mia-megali</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l-GR" sz="6400" u="none" strike="noStrike"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rPr>
              <a:t> </a:t>
            </a:r>
            <a:r>
              <a:rPr lang="el-GR" sz="6400" u="sng" kern="100" dirty="0">
                <a:solidFill>
                  <a:srgbClr val="0563C1"/>
                </a:solidFill>
                <a:effectLst/>
                <a:latin typeface="Constantia" panose="02030602050306030303" pitchFamily="18" charset="0"/>
                <a:ea typeface="Calibri" panose="020F0502020204030204" pitchFamily="34" charset="0"/>
                <a:cs typeface="Times New Roman" panose="02020603050405020304" pitchFamily="18" charset="0"/>
              </a:rPr>
              <a:t>Διαδίκτυο</a:t>
            </a:r>
            <a:endParaRPr lang="el-GR" sz="6400" kern="100" dirty="0">
              <a:effectLst/>
              <a:latin typeface="Constantia" panose="02030602050306030303" pitchFamily="18"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204832164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75BE2C-D681-B85B-25AF-277C0309617E}"/>
              </a:ext>
            </a:extLst>
          </p:cNvPr>
          <p:cNvSpPr>
            <a:spLocks noGrp="1"/>
          </p:cNvSpPr>
          <p:nvPr>
            <p:ph type="ctrTitle"/>
          </p:nvPr>
        </p:nvSpPr>
        <p:spPr/>
        <p:txBody>
          <a:bodyPr/>
          <a:lstStyle/>
          <a:p>
            <a:endParaRPr lang="el-GR" dirty="0"/>
          </a:p>
        </p:txBody>
      </p:sp>
      <p:sp>
        <p:nvSpPr>
          <p:cNvPr id="3" name="Υπότιτλος 2">
            <a:extLst>
              <a:ext uri="{FF2B5EF4-FFF2-40B4-BE49-F238E27FC236}">
                <a16:creationId xmlns:a16="http://schemas.microsoft.com/office/drawing/2014/main" id="{AAD4039D-A96F-278C-9F42-7D95A0235976}"/>
              </a:ext>
            </a:extLst>
          </p:cNvPr>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81426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AE6758-8E00-F659-EFBD-8B4E83554039}"/>
              </a:ext>
            </a:extLst>
          </p:cNvPr>
          <p:cNvSpPr>
            <a:spLocks noGrp="1"/>
          </p:cNvSpPr>
          <p:nvPr>
            <p:ph type="title"/>
          </p:nvPr>
        </p:nvSpPr>
        <p:spPr>
          <a:xfrm>
            <a:off x="1687484" y="624110"/>
            <a:ext cx="9817127" cy="1280890"/>
          </a:xfrm>
        </p:spPr>
        <p:txBody>
          <a:bodyPr>
            <a:normAutofit/>
          </a:bodyPr>
          <a:lstStyle/>
          <a:p>
            <a:r>
              <a:rPr lang="el-GR" sz="2800" dirty="0">
                <a:latin typeface="Constantia" panose="02030602050306030303" pitchFamily="18" charset="0"/>
              </a:rPr>
              <a:t>ΙΛΙΑΔΑ ΚΑΙ ΗΡΩΙΚΟ ΙΔΕΩΔΕΣ</a:t>
            </a:r>
          </a:p>
        </p:txBody>
      </p:sp>
      <p:sp>
        <p:nvSpPr>
          <p:cNvPr id="4" name="TextBox 3">
            <a:extLst>
              <a:ext uri="{FF2B5EF4-FFF2-40B4-BE49-F238E27FC236}">
                <a16:creationId xmlns:a16="http://schemas.microsoft.com/office/drawing/2014/main" id="{DBB04D88-4E49-2718-5B88-3DF4B7CDEA81}"/>
              </a:ext>
            </a:extLst>
          </p:cNvPr>
          <p:cNvSpPr txBox="1"/>
          <p:nvPr/>
        </p:nvSpPr>
        <p:spPr>
          <a:xfrm>
            <a:off x="349394" y="1163328"/>
            <a:ext cx="6885506" cy="545085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Το περιεχόμενό της είναι ηρωικό: αποτελεί έκφραση της ηρωικής ιδεολογίας) Το άτομο, μέσα από τη συμμετοχή του στον πόλεμο, καταξιώνεται στην ηρωική αριστοκρατική κοινωνία και </a:t>
            </a:r>
            <a:r>
              <a:rPr kumimoji="0" lang="el-GR" sz="1800" b="0" i="0" u="none" strike="noStrike" kern="1200" cap="none" spc="0" normalizeH="0" baseline="0" noProof="0" dirty="0" err="1">
                <a:ln>
                  <a:noFill/>
                </a:ln>
                <a:solidFill>
                  <a:prstClr val="black"/>
                </a:solidFill>
                <a:effectLst/>
                <a:uLnTx/>
                <a:uFillTx/>
                <a:latin typeface="Constantia" panose="02030602050306030303" pitchFamily="18" charset="0"/>
                <a:ea typeface="+mn-ea"/>
                <a:cs typeface="+mn-cs"/>
              </a:rPr>
              <a:t>νοηματοδοτεί</a:t>
            </a: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τη ζωή –αλλά και τον θάνατό- του.</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Ήρωας είναι αυτός που ξεχωρίζει στα πεδία των μαχών και κερδίζει τιμήν και κλέος.</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Οι πρωταγωνιστές (Αχιλλέας, Έκτορας κ.ά.) είναι πρώτα ήρωες και μετά Αχαιοί ή Τρώες. </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Στην </a:t>
            </a:r>
            <a:r>
              <a:rPr kumimoji="0" lang="el-GR" sz="1800" b="0" i="0" u="none" strike="noStrike" kern="1200" cap="none" spc="0" normalizeH="0" baseline="0" noProof="0" dirty="0" err="1">
                <a:ln>
                  <a:noFill/>
                </a:ln>
                <a:solidFill>
                  <a:prstClr val="black"/>
                </a:solidFill>
                <a:effectLst/>
                <a:uLnTx/>
                <a:uFillTx/>
                <a:latin typeface="Constantia" panose="02030602050306030303" pitchFamily="18" charset="0"/>
                <a:ea typeface="+mn-ea"/>
                <a:cs typeface="+mn-cs"/>
              </a:rPr>
              <a:t>Ιλιάδα</a:t>
            </a: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ο ήρωας είναι ένας εξαιρετικός πολεμιστής και επιδιώκει το κλέος.</a:t>
            </a:r>
          </a:p>
        </p:txBody>
      </p:sp>
      <p:pic>
        <p:nvPicPr>
          <p:cNvPr id="5122" name="Picture 2" descr="ομηρικές μονομαχίες (ΙΙ) | λογομνήμων...">
            <a:extLst>
              <a:ext uri="{FF2B5EF4-FFF2-40B4-BE49-F238E27FC236}">
                <a16:creationId xmlns:a16="http://schemas.microsoft.com/office/drawing/2014/main" id="{E2DDF6A8-FE7D-3DD4-4594-0D313920C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508" y="2206891"/>
            <a:ext cx="4437098" cy="29693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19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55CA23-4375-E3EB-95CB-A9752908FFAF}"/>
              </a:ext>
            </a:extLst>
          </p:cNvPr>
          <p:cNvSpPr>
            <a:spLocks noGrp="1"/>
          </p:cNvSpPr>
          <p:nvPr>
            <p:ph type="title"/>
          </p:nvPr>
        </p:nvSpPr>
        <p:spPr>
          <a:xfrm>
            <a:off x="1158240" y="609600"/>
            <a:ext cx="10085635" cy="4876800"/>
          </a:xfrm>
        </p:spPr>
        <p:txBody>
          <a:bodyPr/>
          <a:lstStyle/>
          <a:p>
            <a:pPr algn="ctr"/>
            <a:r>
              <a:rPr lang="el-GR" dirty="0">
                <a:latin typeface="Constantia" panose="02030602050306030303" pitchFamily="18" charset="0"/>
              </a:rPr>
              <a:t>Ευχαριστούμε πολύ </a:t>
            </a:r>
            <a:br>
              <a:rPr lang="el-GR" dirty="0">
                <a:latin typeface="Constantia" panose="02030602050306030303" pitchFamily="18" charset="0"/>
              </a:rPr>
            </a:br>
            <a:br>
              <a:rPr lang="el-GR" dirty="0">
                <a:latin typeface="Constantia" panose="02030602050306030303" pitchFamily="18" charset="0"/>
              </a:rPr>
            </a:br>
            <a:r>
              <a:rPr lang="el-GR" dirty="0">
                <a:latin typeface="Constantia" panose="02030602050306030303" pitchFamily="18" charset="0"/>
              </a:rPr>
              <a:t>  για την προσοχή σας!</a:t>
            </a:r>
          </a:p>
        </p:txBody>
      </p:sp>
      <p:sp>
        <p:nvSpPr>
          <p:cNvPr id="3" name="Θέση κειμένου 2">
            <a:extLst>
              <a:ext uri="{FF2B5EF4-FFF2-40B4-BE49-F238E27FC236}">
                <a16:creationId xmlns:a16="http://schemas.microsoft.com/office/drawing/2014/main" id="{0BB65C6E-F848-391F-E794-ABB96DB90EDF}"/>
              </a:ext>
            </a:extLst>
          </p:cNvPr>
          <p:cNvSpPr>
            <a:spLocks noGrp="1"/>
          </p:cNvSpPr>
          <p:nvPr>
            <p:ph type="body" sz="quarter" idx="13"/>
          </p:nvPr>
        </p:nvSpPr>
        <p:spPr/>
        <p:txBody>
          <a:bodyPr/>
          <a:lstStyle/>
          <a:p>
            <a:endParaRPr lang="el-GR"/>
          </a:p>
        </p:txBody>
      </p:sp>
      <p:sp>
        <p:nvSpPr>
          <p:cNvPr id="4" name="Θέση κειμένου 3">
            <a:extLst>
              <a:ext uri="{FF2B5EF4-FFF2-40B4-BE49-F238E27FC236}">
                <a16:creationId xmlns:a16="http://schemas.microsoft.com/office/drawing/2014/main" id="{B585F6CD-B139-9E5C-4B8D-EF47A5868168}"/>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372892437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7F8175F-4945-F981-FD57-12AC4B69BB2C}"/>
              </a:ext>
            </a:extLst>
          </p:cNvPr>
          <p:cNvSpPr>
            <a:spLocks noGrp="1"/>
          </p:cNvSpPr>
          <p:nvPr>
            <p:ph idx="1"/>
          </p:nvPr>
        </p:nvSpPr>
        <p:spPr>
          <a:xfrm>
            <a:off x="1572768" y="536448"/>
            <a:ext cx="5583936" cy="5374774"/>
          </a:xfrm>
        </p:spPr>
        <p:txBody>
          <a:bodyPr/>
          <a:lstStyle/>
          <a:p>
            <a:r>
              <a:rPr lang="el-GR" dirty="0">
                <a:latin typeface="Constantia" panose="02030602050306030303" pitchFamily="18" charset="0"/>
              </a:rPr>
              <a:t>Ο Πρίαμος και η Εκάβη θρηνούν όταν βλέπουν τον Αχιλλέα να κακοποιεί το νεκρό σώμα του Έκτορα...</a:t>
            </a:r>
          </a:p>
          <a:p>
            <a:r>
              <a:rPr lang="el-GR" dirty="0">
                <a:latin typeface="Constantia" panose="02030602050306030303" pitchFamily="18" charset="0"/>
              </a:rPr>
              <a:t>Η Ανδρομάχη δεν μπορεί να συγκρατήσει τους λυγμούς της για τον χαμό του συζύγου της...</a:t>
            </a:r>
          </a:p>
          <a:p>
            <a:r>
              <a:rPr lang="el-GR" dirty="0">
                <a:latin typeface="Constantia" panose="02030602050306030303" pitchFamily="18" charset="0"/>
              </a:rPr>
              <a:t>Ο Πρίαμος φιλά το χέρι του φονιά του παιδιού του με δάκρυα ζητώντας να πάρει το νεκρό παιδί του να το θάψει...</a:t>
            </a:r>
          </a:p>
          <a:p>
            <a:r>
              <a:rPr lang="el-GR" dirty="0">
                <a:latin typeface="Constantia" panose="02030602050306030303" pitchFamily="18" charset="0"/>
              </a:rPr>
              <a:t>Θρηνούν οι Τρώες όλοι μόλις βλέπουν τον Πρίαμο να φέρνει στην άμαξα τον νεκρό πλέον υπερασπιστή της πόλης τους...</a:t>
            </a:r>
          </a:p>
          <a:p>
            <a:r>
              <a:rPr lang="el-GR" dirty="0">
                <a:latin typeface="Constantia" panose="02030602050306030303" pitchFamily="18" charset="0"/>
              </a:rPr>
              <a:t>Δάκρυα, δάκρυα, δάκρυα...Κανείς όμως δεν είναι λιγότερο γενναίος γιατί θρηνεί. Αντίθετα και η εκδήλωση συναισθημάτων είναι και αυτή σημάδι γενναιότητας και θάρρους! </a:t>
            </a:r>
          </a:p>
        </p:txBody>
      </p:sp>
      <p:pic>
        <p:nvPicPr>
          <p:cNvPr id="1026" name="Picture 2" descr="Ο θρήνος και οι γυναίκες, από την αρχαιότητα έως σήμερα...">
            <a:extLst>
              <a:ext uri="{FF2B5EF4-FFF2-40B4-BE49-F238E27FC236}">
                <a16:creationId xmlns:a16="http://schemas.microsoft.com/office/drawing/2014/main" id="{8C76F85A-1900-8925-BF49-2E3C56B7D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720" y="461585"/>
            <a:ext cx="4419600" cy="2762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Μορφές και Θέματα της Αρχαίας Ελληνικής Μυθολογίας">
            <a:extLst>
              <a:ext uri="{FF2B5EF4-FFF2-40B4-BE49-F238E27FC236}">
                <a16:creationId xmlns:a16="http://schemas.microsoft.com/office/drawing/2014/main" id="{C915D729-3C41-49FE-2EDC-58C9EA6F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468" y="3429000"/>
            <a:ext cx="3118104" cy="3118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433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500045"/>
            <a:ext cx="7772400" cy="688676"/>
          </a:xfrm>
        </p:spPr>
        <p:txBody>
          <a:bodyPr>
            <a:normAutofit/>
          </a:bodyPr>
          <a:lstStyle/>
          <a:p>
            <a:r>
              <a:rPr lang="el-GR" sz="2800" b="1" dirty="0">
                <a:latin typeface="Constantia" panose="02030602050306030303" pitchFamily="18" charset="0"/>
              </a:rPr>
              <a:t>Αχιλλέας: ο πρωταγωνιστής της </a:t>
            </a:r>
            <a:r>
              <a:rPr lang="el-GR" sz="2800" b="1" dirty="0" err="1">
                <a:latin typeface="Constantia" panose="02030602050306030303" pitchFamily="18" charset="0"/>
              </a:rPr>
              <a:t>Ιλιάδας</a:t>
            </a:r>
            <a:endParaRPr lang="el-GR" sz="2800" b="1" dirty="0">
              <a:latin typeface="Constantia" panose="02030602050306030303" pitchFamily="18" charset="0"/>
            </a:endParaRPr>
          </a:p>
        </p:txBody>
      </p:sp>
      <p:sp>
        <p:nvSpPr>
          <p:cNvPr id="3" name="2 - Υπότιτλος"/>
          <p:cNvSpPr>
            <a:spLocks noGrp="1"/>
          </p:cNvSpPr>
          <p:nvPr>
            <p:ph type="subTitle" idx="1"/>
          </p:nvPr>
        </p:nvSpPr>
        <p:spPr>
          <a:xfrm>
            <a:off x="2381224" y="3286124"/>
            <a:ext cx="7500990" cy="3286148"/>
          </a:xfrm>
        </p:spPr>
        <p:txBody>
          <a:bodyPr>
            <a:normAutofit/>
          </a:bodyPr>
          <a:lstStyle/>
          <a:p>
            <a:endParaRPr lang="el-GR" dirty="0"/>
          </a:p>
          <a:p>
            <a:endParaRPr lang="el-GR" dirty="0"/>
          </a:p>
          <a:p>
            <a:endParaRPr lang="el-GR" dirty="0"/>
          </a:p>
          <a:p>
            <a:endParaRPr lang="el-GR" dirty="0"/>
          </a:p>
          <a:p>
            <a:endParaRPr lang="el-GR" dirty="0"/>
          </a:p>
          <a:p>
            <a:endParaRPr lang="el-GR" dirty="0"/>
          </a:p>
        </p:txBody>
      </p:sp>
      <p:pic>
        <p:nvPicPr>
          <p:cNvPr id="11266" name="Picture 2" descr="Αχιλλέας - Βικιπαίδεια"/>
          <p:cNvPicPr>
            <a:picLocks noChangeAspect="1" noChangeArrowheads="1"/>
          </p:cNvPicPr>
          <p:nvPr/>
        </p:nvPicPr>
        <p:blipFill>
          <a:blip r:embed="rId2"/>
          <a:srcRect/>
          <a:stretch>
            <a:fillRect/>
          </a:stretch>
        </p:blipFill>
        <p:spPr bwMode="auto">
          <a:xfrm>
            <a:off x="6447603" y="2148837"/>
            <a:ext cx="4286280" cy="3946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6" name="Picture 2" descr="Αχιλλέας :: ΠΑΝΘΕΟΝ">
            <a:extLst>
              <a:ext uri="{FF2B5EF4-FFF2-40B4-BE49-F238E27FC236}">
                <a16:creationId xmlns:a16="http://schemas.microsoft.com/office/drawing/2014/main" id="{F5ED8177-0231-6086-467E-DDBE178DA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001" y="1840743"/>
            <a:ext cx="3905250"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1225536"/>
          </a:xfrm>
        </p:spPr>
        <p:txBody>
          <a:bodyPr/>
          <a:lstStyle/>
          <a:p>
            <a:endParaRPr lang="el-GR" dirty="0"/>
          </a:p>
        </p:txBody>
      </p:sp>
      <p:sp>
        <p:nvSpPr>
          <p:cNvPr id="3" name="2 - Θέση περιεχομένου"/>
          <p:cNvSpPr>
            <a:spLocks noGrp="1"/>
          </p:cNvSpPr>
          <p:nvPr>
            <p:ph idx="1"/>
          </p:nvPr>
        </p:nvSpPr>
        <p:spPr>
          <a:xfrm>
            <a:off x="1088966" y="565265"/>
            <a:ext cx="4613565" cy="5560900"/>
          </a:xfrm>
        </p:spPr>
        <p:txBody>
          <a:bodyPr>
            <a:normAutofit lnSpcReduction="10000"/>
          </a:bodyPr>
          <a:lstStyle/>
          <a:p>
            <a:pPr algn="ctr">
              <a:buNone/>
            </a:pPr>
            <a:r>
              <a:rPr lang="el-GR" sz="2000" dirty="0">
                <a:latin typeface="Constantia" panose="02030602050306030303" pitchFamily="18" charset="0"/>
              </a:rPr>
              <a:t>   Ο Αχιλλέας ο ανίκητος, ο ευσεβής, ο αδικημένος, ο καλύτερος φίλος, ο εκδικητής, ο αγαπημένος των θεών... </a:t>
            </a: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endParaRPr lang="el-GR" sz="2000" dirty="0">
              <a:latin typeface="Constantia" panose="02030602050306030303" pitchFamily="18" charset="0"/>
            </a:endParaRPr>
          </a:p>
          <a:p>
            <a:pPr algn="ctr">
              <a:buNone/>
            </a:pPr>
            <a:r>
              <a:rPr lang="el-GR" sz="2000" dirty="0">
                <a:latin typeface="Constantia" panose="02030602050306030303" pitchFamily="18" charset="0"/>
              </a:rPr>
              <a:t>Αυτό που  εντυπωσιάζει στον Αχιλλέα σε όλη την </a:t>
            </a:r>
            <a:r>
              <a:rPr lang="el-GR" sz="2000" dirty="0" err="1">
                <a:latin typeface="Constantia" panose="02030602050306030303" pitchFamily="18" charset="0"/>
              </a:rPr>
              <a:t>Ιλιάδα</a:t>
            </a:r>
            <a:r>
              <a:rPr lang="el-GR" sz="2000" dirty="0">
                <a:latin typeface="Constantia" panose="02030602050306030303" pitchFamily="18" charset="0"/>
              </a:rPr>
              <a:t> είναι πόσο ειλικρινής είναι .Δεν έχει δεύτερες σκέψεις, όπως θυμώνει έτσι και μετανιώνει, όπως πολεμά ανδρεία, έτσι και κλαίει!</a:t>
            </a:r>
          </a:p>
        </p:txBody>
      </p:sp>
      <p:pic>
        <p:nvPicPr>
          <p:cNvPr id="7170" name="Picture 2" descr="ΑΧΙΛΛΕΑΣ ΑΛΟΓΑ">
            <a:extLst>
              <a:ext uri="{FF2B5EF4-FFF2-40B4-BE49-F238E27FC236}">
                <a16:creationId xmlns:a16="http://schemas.microsoft.com/office/drawing/2014/main" id="{374218BE-B852-1976-2A04-35FC5E369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006" y="1246751"/>
            <a:ext cx="4197927" cy="41979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descr="Ο Αχιλλέας σκοτώνει τον Έκτορα - Δασκαλέματα">
            <a:extLst>
              <a:ext uri="{FF2B5EF4-FFF2-40B4-BE49-F238E27FC236}">
                <a16:creationId xmlns:a16="http://schemas.microsoft.com/office/drawing/2014/main" id="{460D8485-3C53-C9A9-C65B-44C66FF86032}"/>
              </a:ext>
            </a:extLst>
          </p:cNvPr>
          <p:cNvPicPr>
            <a:picLocks noChangeAspect="1" noChangeArrowheads="1"/>
          </p:cNvPicPr>
          <p:nvPr/>
        </p:nvPicPr>
        <p:blipFill>
          <a:blip r:embed="rId3"/>
          <a:srcRect/>
          <a:stretch>
            <a:fillRect/>
          </a:stretch>
        </p:blipFill>
        <p:spPr bwMode="auto">
          <a:xfrm>
            <a:off x="889460" y="1790801"/>
            <a:ext cx="6063145" cy="2184926"/>
          </a:xfrm>
          <a:prstGeom prst="rect">
            <a:avLst/>
          </a:prstGeom>
          <a:noFill/>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37361" y="624110"/>
            <a:ext cx="9767252" cy="1280890"/>
          </a:xfrm>
        </p:spPr>
        <p:txBody>
          <a:bodyPr>
            <a:normAutofit/>
          </a:bodyPr>
          <a:lstStyle/>
          <a:p>
            <a:pPr algn="ctr"/>
            <a:r>
              <a:rPr lang="el-GR" dirty="0">
                <a:latin typeface="Constantia" panose="02030602050306030303" pitchFamily="18" charset="0"/>
              </a:rPr>
              <a:t>Πάτροκλος</a:t>
            </a:r>
          </a:p>
        </p:txBody>
      </p:sp>
      <p:sp>
        <p:nvSpPr>
          <p:cNvPr id="3" name="2 - Θέση περιεχομένου"/>
          <p:cNvSpPr>
            <a:spLocks noGrp="1"/>
          </p:cNvSpPr>
          <p:nvPr>
            <p:ph idx="1"/>
          </p:nvPr>
        </p:nvSpPr>
        <p:spPr>
          <a:xfrm>
            <a:off x="266007" y="1579419"/>
            <a:ext cx="4588627" cy="4654471"/>
          </a:xfrm>
        </p:spPr>
        <p:txBody>
          <a:bodyPr>
            <a:normAutofit/>
          </a:bodyPr>
          <a:lstStyle/>
          <a:p>
            <a:pPr>
              <a:buNone/>
            </a:pPr>
            <a:r>
              <a:rPr lang="el-GR" dirty="0"/>
              <a:t>                              </a:t>
            </a:r>
          </a:p>
          <a:p>
            <a:pPr>
              <a:buNone/>
            </a:pPr>
            <a:endParaRPr lang="el-GR" dirty="0"/>
          </a:p>
          <a:p>
            <a:pPr>
              <a:buNone/>
            </a:pPr>
            <a:r>
              <a:rPr lang="el-GR" sz="3200" dirty="0">
                <a:latin typeface="Constantia" panose="02030602050306030303" pitchFamily="18" charset="0"/>
              </a:rPr>
              <a:t>       Πάτροκλος </a:t>
            </a:r>
            <a:br>
              <a:rPr lang="el-GR" sz="3200" dirty="0">
                <a:latin typeface="Constantia" panose="02030602050306030303" pitchFamily="18" charset="0"/>
              </a:rPr>
            </a:br>
            <a:r>
              <a:rPr lang="el-GR" sz="3200" dirty="0">
                <a:latin typeface="Constantia" panose="02030602050306030303" pitchFamily="18" charset="0"/>
              </a:rPr>
              <a:t>ο αγαπημένος φίλος </a:t>
            </a:r>
            <a:br>
              <a:rPr lang="el-GR" sz="3200" dirty="0">
                <a:latin typeface="Constantia" panose="02030602050306030303" pitchFamily="18" charset="0"/>
              </a:rPr>
            </a:br>
            <a:r>
              <a:rPr lang="el-GR" sz="3200" dirty="0">
                <a:latin typeface="Constantia" panose="02030602050306030303" pitchFamily="18" charset="0"/>
              </a:rPr>
              <a:t>ο ευαίσθητος</a:t>
            </a:r>
            <a:br>
              <a:rPr lang="el-GR" sz="3200" dirty="0">
                <a:latin typeface="Constantia" panose="02030602050306030303" pitchFamily="18" charset="0"/>
              </a:rPr>
            </a:br>
            <a:r>
              <a:rPr lang="el-GR" sz="3200" dirty="0" err="1">
                <a:latin typeface="Constantia" panose="02030602050306030303" pitchFamily="18" charset="0"/>
              </a:rPr>
              <a:t>ογενναίοςπολεμιστής</a:t>
            </a:r>
            <a:br>
              <a:rPr lang="el-GR" sz="3200" dirty="0">
                <a:latin typeface="Constantia" panose="02030602050306030303" pitchFamily="18" charset="0"/>
              </a:rPr>
            </a:br>
            <a:r>
              <a:rPr lang="el-GR" sz="3200" dirty="0">
                <a:latin typeface="Constantia" panose="02030602050306030303" pitchFamily="18" charset="0"/>
              </a:rPr>
              <a:t>ο ήρωας !</a:t>
            </a:r>
          </a:p>
        </p:txBody>
      </p:sp>
      <p:pic>
        <p:nvPicPr>
          <p:cNvPr id="4" name="Picture 2" descr="https://upload.wikimedia.org/wikipedia/commons/thumb/8/84/Wall_painting_-_Briseis_taken_away_from_Achilles_-_Pompeii_%28VI_8_5%29_-_Napoli_MAN_9105_-_03_%28cropped%29.jpg/200px-Wall_painting_-_Briseis_taken_away_from_Achilles_-_Pompeii_%28VI_8_5%29_-_Napoli_MAN_9105_-_03_%28cropped%29.jpg">
            <a:extLst>
              <a:ext uri="{FF2B5EF4-FFF2-40B4-BE49-F238E27FC236}">
                <a16:creationId xmlns:a16="http://schemas.microsoft.com/office/drawing/2014/main" id="{B659C468-48A9-5387-82E9-A82B15876ACF}"/>
              </a:ext>
            </a:extLst>
          </p:cNvPr>
          <p:cNvPicPr>
            <a:picLocks noChangeAspect="1" noChangeArrowheads="1"/>
          </p:cNvPicPr>
          <p:nvPr/>
        </p:nvPicPr>
        <p:blipFill>
          <a:blip r:embed="rId2"/>
          <a:srcRect/>
          <a:stretch>
            <a:fillRect/>
          </a:stretch>
        </p:blipFill>
        <p:spPr bwMode="auto">
          <a:xfrm>
            <a:off x="5647702" y="1579419"/>
            <a:ext cx="4929222" cy="41386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377696" y="55743"/>
            <a:ext cx="2600643" cy="5857916"/>
          </a:xfrm>
        </p:spPr>
        <p:txBody>
          <a:bodyPr>
            <a:normAutofit/>
          </a:bodyPr>
          <a:lstStyle/>
          <a:p>
            <a:r>
              <a:rPr lang="el-GR" sz="2000" dirty="0">
                <a:latin typeface="Constantia" panose="02030602050306030303" pitchFamily="18" charset="0"/>
              </a:rPr>
              <a:t>Αυτό που προκαλεί τον  θαυμασμό για τον Πάτροκλο είναι η συμπόνια που έδειξε στους Αχαιούς όταν οι  Τρώες επιτέθηκαν  σε αυτούς και πήγαν να βάλουν φωτιά στα καράβια τους. Η απόφασή του να φορέσει την  πανοπλία του Αχιλλέα μας δείχνει πόσο θαρραλέος αλλά και συμπονετικός είναι.</a:t>
            </a:r>
            <a:br>
              <a:rPr lang="el-GR" sz="2000" dirty="0">
                <a:latin typeface="Constantia" panose="02030602050306030303" pitchFamily="18" charset="0"/>
              </a:rPr>
            </a:br>
            <a:endParaRPr lang="el-GR" sz="2000" dirty="0">
              <a:latin typeface="Constantia" panose="02030602050306030303" pitchFamily="18" charset="0"/>
            </a:endParaRPr>
          </a:p>
        </p:txBody>
      </p:sp>
      <p:sp>
        <p:nvSpPr>
          <p:cNvPr id="3" name="2 - Υπότιτλος"/>
          <p:cNvSpPr>
            <a:spLocks noGrp="1"/>
          </p:cNvSpPr>
          <p:nvPr>
            <p:ph type="subTitle" idx="1"/>
          </p:nvPr>
        </p:nvSpPr>
        <p:spPr>
          <a:xfrm>
            <a:off x="8334396" y="1067171"/>
            <a:ext cx="2500298" cy="5857916"/>
          </a:xfrm>
        </p:spPr>
        <p:txBody>
          <a:bodyPr>
            <a:normAutofit/>
          </a:bodyPr>
          <a:lstStyle/>
          <a:p>
            <a:r>
              <a:rPr lang="el-GR" sz="2000" dirty="0">
                <a:solidFill>
                  <a:schemeClr val="tx1"/>
                </a:solidFill>
                <a:latin typeface="Constantia" panose="02030602050306030303" pitchFamily="18" charset="0"/>
              </a:rPr>
              <a:t>Το θάρρος του και η γενναιότητά του αποδεικνύονται στη μάχη καθώς σκοτώνει  πολλούς Τρώες και ετοιμάζεται κατακτήσει την Τροία. Για να τον εμποδίσει παρεμβαίνει ο Απόλλωνας που τον αφοπλίζει και χρειάζονται δύο θνητοί- 0 </a:t>
            </a:r>
            <a:r>
              <a:rPr lang="el-GR" sz="2000" dirty="0" err="1">
                <a:solidFill>
                  <a:schemeClr val="tx1"/>
                </a:solidFill>
                <a:latin typeface="Constantia" panose="02030602050306030303" pitchFamily="18" charset="0"/>
              </a:rPr>
              <a:t>Εύφορβος</a:t>
            </a:r>
            <a:r>
              <a:rPr lang="el-GR" sz="2000" dirty="0">
                <a:solidFill>
                  <a:schemeClr val="tx1"/>
                </a:solidFill>
                <a:latin typeface="Constantia" panose="02030602050306030303" pitchFamily="18" charset="0"/>
              </a:rPr>
              <a:t> και ο Έκτορας- για να τον οδηγήσουν στον Άδη!</a:t>
            </a:r>
          </a:p>
        </p:txBody>
      </p:sp>
      <p:pic>
        <p:nvPicPr>
          <p:cNvPr id="1026" name="Picture 2" descr="Patroclus • Facts And Information On The Greek Hero, 52% OFF"/>
          <p:cNvPicPr>
            <a:picLocks noChangeAspect="1" noChangeArrowheads="1"/>
          </p:cNvPicPr>
          <p:nvPr/>
        </p:nvPicPr>
        <p:blipFill>
          <a:blip r:embed="rId2"/>
          <a:srcRect/>
          <a:stretch>
            <a:fillRect/>
          </a:stretch>
        </p:blipFill>
        <p:spPr bwMode="auto">
          <a:xfrm>
            <a:off x="4513913" y="641824"/>
            <a:ext cx="3284909" cy="55743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C868A3-BE88-3D02-98A9-E1019C8B9E63}"/>
              </a:ext>
            </a:extLst>
          </p:cNvPr>
          <p:cNvSpPr>
            <a:spLocks noGrp="1"/>
          </p:cNvSpPr>
          <p:nvPr>
            <p:ph type="title"/>
          </p:nvPr>
        </p:nvSpPr>
        <p:spPr/>
        <p:txBody>
          <a:bodyPr>
            <a:normAutofit/>
          </a:bodyPr>
          <a:lstStyle/>
          <a:p>
            <a:pPr algn="ctr"/>
            <a:r>
              <a:rPr lang="el-GR" sz="3200" dirty="0">
                <a:latin typeface="Constantia" panose="02030602050306030303" pitchFamily="18" charset="0"/>
              </a:rPr>
              <a:t>ΕΚΤΟΡΑΣ</a:t>
            </a:r>
            <a:br>
              <a:rPr lang="el-GR" sz="3200" dirty="0">
                <a:latin typeface="Constantia" panose="02030602050306030303" pitchFamily="18" charset="0"/>
              </a:rPr>
            </a:br>
            <a:r>
              <a:rPr lang="el-GR" sz="3200" dirty="0">
                <a:latin typeface="Constantia" panose="02030602050306030303" pitchFamily="18" charset="0"/>
              </a:rPr>
              <a:t> ο πρίγκηπας και υπερασπιστής της Τροίας!</a:t>
            </a:r>
          </a:p>
        </p:txBody>
      </p:sp>
      <p:sp>
        <p:nvSpPr>
          <p:cNvPr id="3" name="Θέση περιεχομένου 2">
            <a:extLst>
              <a:ext uri="{FF2B5EF4-FFF2-40B4-BE49-F238E27FC236}">
                <a16:creationId xmlns:a16="http://schemas.microsoft.com/office/drawing/2014/main" id="{A250744E-79B7-DCF8-A446-40BBE30AFBCF}"/>
              </a:ext>
            </a:extLst>
          </p:cNvPr>
          <p:cNvSpPr>
            <a:spLocks noGrp="1"/>
          </p:cNvSpPr>
          <p:nvPr>
            <p:ph idx="1"/>
          </p:nvPr>
        </p:nvSpPr>
        <p:spPr>
          <a:xfrm>
            <a:off x="349135" y="1753985"/>
            <a:ext cx="6417425" cy="4157237"/>
          </a:xfrm>
        </p:spPr>
        <p:txBody>
          <a:bodyPr>
            <a:normAutofit/>
          </a:bodyPr>
          <a:lstStyle/>
          <a:p>
            <a:r>
              <a:rPr lang="el-GR" sz="2000" dirty="0">
                <a:latin typeface="Constantia" panose="02030602050306030303" pitchFamily="18" charset="0"/>
              </a:rPr>
              <a:t>Ο  Έκτορας είναι ο πρωτότοκος γιος του Πρίαμου και της Εκάβης, γυναίκα του είναι  η Ανδρομάχη και έχουν  ένα παιδάκι ,τον </a:t>
            </a:r>
            <a:r>
              <a:rPr lang="el-GR" sz="2000" dirty="0" err="1">
                <a:latin typeface="Constantia" panose="02030602050306030303" pitchFamily="18" charset="0"/>
              </a:rPr>
              <a:t>Αστυάνακτα</a:t>
            </a:r>
            <a:r>
              <a:rPr lang="el-GR" sz="2000" dirty="0">
                <a:latin typeface="Constantia" panose="02030602050306030303" pitchFamily="18" charset="0"/>
              </a:rPr>
              <a:t>.</a:t>
            </a:r>
          </a:p>
          <a:p>
            <a:r>
              <a:rPr lang="el-GR" sz="2000" dirty="0">
                <a:latin typeface="Constantia" panose="02030602050306030303" pitchFamily="18" charset="0"/>
              </a:rPr>
              <a:t>Υπερασπίζεται σθεναρά την πατρίδα του. Δικά του τα λόγια;</a:t>
            </a:r>
            <a:r>
              <a:rPr lang="el-GR" sz="2000" b="0" i="0" dirty="0">
                <a:effectLst/>
                <a:latin typeface="Constantia" panose="02030602050306030303" pitchFamily="18" charset="0"/>
              </a:rPr>
              <a:t> «</a:t>
            </a:r>
            <a:r>
              <a:rPr lang="el-GR" sz="2000" b="0" i="0" dirty="0" err="1">
                <a:effectLst/>
                <a:latin typeface="Constantia" panose="02030602050306030303" pitchFamily="18" charset="0"/>
              </a:rPr>
              <a:t>εἷς</a:t>
            </a:r>
            <a:r>
              <a:rPr lang="el-GR" sz="2000" b="0" i="0" dirty="0">
                <a:effectLst/>
                <a:latin typeface="Constantia" panose="02030602050306030303" pitchFamily="18" charset="0"/>
              </a:rPr>
              <a:t> </a:t>
            </a:r>
            <a:r>
              <a:rPr lang="el-GR" sz="2000" b="0" i="0" dirty="0" err="1">
                <a:effectLst/>
                <a:latin typeface="Constantia" panose="02030602050306030303" pitchFamily="18" charset="0"/>
              </a:rPr>
              <a:t>οἰωνός</a:t>
            </a:r>
            <a:r>
              <a:rPr lang="el-GR" sz="2000" b="0" i="0" dirty="0">
                <a:effectLst/>
                <a:latin typeface="Constantia" panose="02030602050306030303" pitchFamily="18" charset="0"/>
              </a:rPr>
              <a:t> </a:t>
            </a:r>
            <a:r>
              <a:rPr lang="el-GR" sz="2000" b="0" i="0" dirty="0" err="1">
                <a:effectLst/>
                <a:latin typeface="Constantia" panose="02030602050306030303" pitchFamily="18" charset="0"/>
              </a:rPr>
              <a:t>ἄριστος</a:t>
            </a:r>
            <a:r>
              <a:rPr lang="el-GR" sz="2000" b="0" i="0" dirty="0">
                <a:effectLst/>
                <a:latin typeface="Constantia" panose="02030602050306030303" pitchFamily="18" charset="0"/>
              </a:rPr>
              <a:t>, </a:t>
            </a:r>
            <a:r>
              <a:rPr lang="el-GR" sz="2000" b="0" i="0" dirty="0" err="1">
                <a:effectLst/>
                <a:latin typeface="Constantia" panose="02030602050306030303" pitchFamily="18" charset="0"/>
              </a:rPr>
              <a:t>ἀμύνεσθαι</a:t>
            </a:r>
            <a:r>
              <a:rPr lang="el-GR" sz="2000" b="0" i="0" dirty="0">
                <a:effectLst/>
                <a:latin typeface="Constantia" panose="02030602050306030303" pitchFamily="18" charset="0"/>
              </a:rPr>
              <a:t> περί </a:t>
            </a:r>
            <a:r>
              <a:rPr lang="el-GR" sz="2000" b="0" i="0" dirty="0" err="1">
                <a:effectLst/>
                <a:latin typeface="Constantia" panose="02030602050306030303" pitchFamily="18" charset="0"/>
              </a:rPr>
              <a:t>πάτρης</a:t>
            </a:r>
            <a:r>
              <a:rPr lang="el-GR" sz="2000" b="0" i="0" dirty="0">
                <a:effectLst/>
                <a:latin typeface="Constantia" panose="02030602050306030303" pitchFamily="18" charset="0"/>
              </a:rPr>
              <a:t>»</a:t>
            </a:r>
          </a:p>
          <a:p>
            <a:r>
              <a:rPr lang="el-GR" sz="2000" dirty="0" err="1">
                <a:latin typeface="Constantia" panose="02030602050306030303" pitchFamily="18" charset="0"/>
              </a:rPr>
              <a:t>Επιπλέονείναι</a:t>
            </a:r>
            <a:r>
              <a:rPr lang="el-GR" sz="2000" dirty="0">
                <a:latin typeface="Constantia" panose="02030602050306030303" pitchFamily="18" charset="0"/>
              </a:rPr>
              <a:t> ένας ευγενικός και καλλιεργημένος χαρακτήρας, διότι Αποδέχεται και υποστηρίζει  την Ελένη και δεν την κατηγορεί όπως συχνά κάνει  η Εκάβη Τέλος , ο Έκτορας ήταν ένας χαρακτήρας που κρύβει  μια τρυφερότητα και μια γλυκύτητα και αυτό το καταλαβαίνουμε από το πόσο τρυφερός είναι με την γυναίκα του την Ανδρομάχη που αγαπά  τόσο πολύ.</a:t>
            </a:r>
          </a:p>
          <a:p>
            <a:endParaRPr lang="el-GR" dirty="0"/>
          </a:p>
        </p:txBody>
      </p:sp>
      <p:pic>
        <p:nvPicPr>
          <p:cNvPr id="8194" name="Picture 2" descr="Έκτορας - Βικιπαίδεια">
            <a:extLst>
              <a:ext uri="{FF2B5EF4-FFF2-40B4-BE49-F238E27FC236}">
                <a16:creationId xmlns:a16="http://schemas.microsoft.com/office/drawing/2014/main" id="{5AF73B49-2226-31FC-3180-39782077CD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95"/>
          <a:stretch/>
        </p:blipFill>
        <p:spPr bwMode="auto">
          <a:xfrm>
            <a:off x="8352165" y="1905000"/>
            <a:ext cx="2493819" cy="42615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853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1A9FDD-AC0F-E265-21E2-22C8E96920DF}"/>
              </a:ext>
            </a:extLst>
          </p:cNvPr>
          <p:cNvSpPr>
            <a:spLocks noGrp="1"/>
          </p:cNvSpPr>
          <p:nvPr>
            <p:ph type="title"/>
          </p:nvPr>
        </p:nvSpPr>
        <p:spPr/>
        <p:txBody>
          <a:bodyPr>
            <a:normAutofit/>
          </a:bodyPr>
          <a:lstStyle/>
          <a:p>
            <a:r>
              <a:rPr lang="el-GR" sz="2800" dirty="0">
                <a:latin typeface="Constantia" panose="02030602050306030303" pitchFamily="18" charset="0"/>
              </a:rPr>
              <a:t>Η ΑΝΔΡΟΜΑΧΗ ΤΗΣ ΙΛΙΑΔΑΣ</a:t>
            </a:r>
          </a:p>
        </p:txBody>
      </p:sp>
      <p:sp>
        <p:nvSpPr>
          <p:cNvPr id="3" name="Θέση περιεχομένου 2">
            <a:extLst>
              <a:ext uri="{FF2B5EF4-FFF2-40B4-BE49-F238E27FC236}">
                <a16:creationId xmlns:a16="http://schemas.microsoft.com/office/drawing/2014/main" id="{5F2879A6-ED24-BE2D-E702-88FB93749F36}"/>
              </a:ext>
            </a:extLst>
          </p:cNvPr>
          <p:cNvSpPr>
            <a:spLocks noGrp="1"/>
          </p:cNvSpPr>
          <p:nvPr>
            <p:ph idx="1"/>
          </p:nvPr>
        </p:nvSpPr>
        <p:spPr>
          <a:xfrm>
            <a:off x="365761" y="1147155"/>
            <a:ext cx="5734796" cy="5561215"/>
          </a:xfrm>
        </p:spPr>
        <p:txBody>
          <a:bodyPr vert="horz" lIns="91440" tIns="45720" rIns="91440" bIns="45720" rtlCol="0" anchor="t">
            <a:normAutofit lnSpcReduction="10000"/>
          </a:bodyPr>
          <a:lstStyle/>
          <a:p>
            <a:pPr marL="0" indent="0">
              <a:buNone/>
            </a:pPr>
            <a:r>
              <a:rPr lang="el-GR" dirty="0"/>
              <a:t> </a:t>
            </a:r>
            <a:r>
              <a:rPr lang="el-GR" sz="2000" dirty="0">
                <a:latin typeface="Constantia" panose="02030602050306030303" pitchFamily="18" charset="0"/>
              </a:rPr>
              <a:t>Ανδρομάχη:  </a:t>
            </a:r>
            <a:r>
              <a:rPr lang="el-GR" sz="2000" dirty="0">
                <a:solidFill>
                  <a:srgbClr val="202122"/>
                </a:solidFill>
                <a:latin typeface="Constantia" panose="02030602050306030303" pitchFamily="18" charset="0"/>
                <a:ea typeface="+mn-lt"/>
                <a:cs typeface="+mn-lt"/>
              </a:rPr>
              <a:t>κόρη του </a:t>
            </a:r>
            <a:r>
              <a:rPr lang="el-GR" sz="2000" dirty="0" err="1">
                <a:latin typeface="Constantia" panose="02030602050306030303" pitchFamily="18" charset="0"/>
                <a:ea typeface="+mn-lt"/>
                <a:cs typeface="+mn-lt"/>
              </a:rPr>
              <a:t>Ηετίωνα</a:t>
            </a:r>
            <a:r>
              <a:rPr lang="el-GR" sz="2000" dirty="0">
                <a:latin typeface="Constantia" panose="02030602050306030303" pitchFamily="18" charset="0"/>
                <a:ea typeface="+mn-lt"/>
                <a:cs typeface="+mn-lt"/>
              </a:rPr>
              <a:t>, βασιλιά της </a:t>
            </a:r>
            <a:r>
              <a:rPr lang="el-GR" sz="2000" dirty="0" err="1">
                <a:latin typeface="Constantia" panose="02030602050306030303" pitchFamily="18" charset="0"/>
                <a:ea typeface="+mn-lt"/>
                <a:cs typeface="+mn-lt"/>
              </a:rPr>
              <a:t>Θήβης.</a:t>
            </a:r>
            <a:r>
              <a:rPr lang="el-GR" sz="2000" dirty="0" err="1">
                <a:solidFill>
                  <a:srgbClr val="404040"/>
                </a:solidFill>
                <a:latin typeface="Constantia" panose="02030602050306030303" pitchFamily="18" charset="0"/>
                <a:ea typeface="+mn-lt"/>
                <a:cs typeface="+mn-lt"/>
              </a:rPr>
              <a:t>Σύζυγός</a:t>
            </a:r>
            <a:r>
              <a:rPr lang="el-GR" sz="2000" dirty="0">
                <a:solidFill>
                  <a:srgbClr val="404040"/>
                </a:solidFill>
                <a:latin typeface="Constantia" panose="02030602050306030303" pitchFamily="18" charset="0"/>
                <a:ea typeface="+mn-lt"/>
                <a:cs typeface="+mn-lt"/>
              </a:rPr>
              <a:t> της  ο Έκτορας και γιος τους</a:t>
            </a:r>
            <a:r>
              <a:rPr lang="el-GR" sz="2000" dirty="0">
                <a:solidFill>
                  <a:srgbClr val="202122"/>
                </a:solidFill>
                <a:latin typeface="Constantia" panose="02030602050306030303" pitchFamily="18" charset="0"/>
                <a:ea typeface="+mn-lt"/>
                <a:cs typeface="+mn-lt"/>
              </a:rPr>
              <a:t> ο </a:t>
            </a:r>
            <a:r>
              <a:rPr lang="el-GR" sz="2000" dirty="0" err="1">
                <a:latin typeface="Constantia" panose="02030602050306030303" pitchFamily="18" charset="0"/>
                <a:ea typeface="+mn-lt"/>
                <a:cs typeface="+mn-lt"/>
              </a:rPr>
              <a:t>Αστυάνακτας</a:t>
            </a:r>
            <a:r>
              <a:rPr lang="el-GR" sz="2000" dirty="0">
                <a:latin typeface="Constantia" panose="02030602050306030303" pitchFamily="18" charset="0"/>
                <a:ea typeface="+mn-lt"/>
                <a:cs typeface="+mn-lt"/>
              </a:rPr>
              <a:t>.</a:t>
            </a:r>
          </a:p>
          <a:p>
            <a:pPr marL="0" indent="0">
              <a:buNone/>
            </a:pPr>
            <a:endParaRPr lang="el-GR" sz="2000" dirty="0">
              <a:latin typeface="Constantia" panose="02030602050306030303" pitchFamily="18" charset="0"/>
              <a:ea typeface="+mn-lt"/>
              <a:cs typeface="+mn-lt"/>
            </a:endParaRPr>
          </a:p>
          <a:p>
            <a:pPr marL="0" indent="0">
              <a:buNone/>
            </a:pPr>
            <a:r>
              <a:rPr lang="el-GR" sz="2000" dirty="0">
                <a:latin typeface="Constantia" panose="02030602050306030303" pitchFamily="18" charset="0"/>
              </a:rPr>
              <a:t>Η Ανδρομάχη κάνει την εμφάνισή της στην </a:t>
            </a:r>
            <a:r>
              <a:rPr lang="el-GR" sz="2000" dirty="0" err="1">
                <a:latin typeface="Constantia" panose="02030602050306030303" pitchFamily="18" charset="0"/>
              </a:rPr>
              <a:t>Ιλιάδα</a:t>
            </a:r>
            <a:r>
              <a:rPr lang="el-GR" sz="2000" dirty="0">
                <a:latin typeface="Constantia" panose="02030602050306030303" pitchFamily="18" charset="0"/>
              </a:rPr>
              <a:t> ,μέσα από μία πολύ όμορφη, έντονη και φορτισμένη συναισθηματικά  σκηνή, στην τελευταία της συνάντηση με τον ζωντανό Έκτορα.</a:t>
            </a:r>
          </a:p>
          <a:p>
            <a:pPr marL="0" indent="0">
              <a:buNone/>
            </a:pPr>
            <a:endParaRPr lang="el-GR" sz="2000" dirty="0">
              <a:latin typeface="Constantia" panose="02030602050306030303" pitchFamily="18" charset="0"/>
            </a:endParaRPr>
          </a:p>
          <a:p>
            <a:pPr marL="0" indent="0">
              <a:buNone/>
            </a:pPr>
            <a:r>
              <a:rPr lang="el-GR" sz="2000" dirty="0">
                <a:latin typeface="Constantia" panose="02030602050306030303" pitchFamily="18" charset="0"/>
              </a:rPr>
              <a:t>Ο Όμηρος, μας δίνει πολλές πληροφορίες για τον χαρακτήρα και τα συναισθήματα της Ανδρομάχης.  Πρόκειται για μια γυναίκα</a:t>
            </a:r>
            <a:r>
              <a:rPr lang="el-GR" sz="2000" dirty="0">
                <a:solidFill>
                  <a:srgbClr val="404040"/>
                </a:solidFill>
                <a:latin typeface="Constantia" panose="02030602050306030303" pitchFamily="18" charset="0"/>
                <a:ea typeface="+mn-lt"/>
                <a:cs typeface="+mn-lt"/>
              </a:rPr>
              <a:t> ευαίσθητη ,στοργική και τρυφερή, τόσο με τον σύζυγό της όσο και με τον γιο της. Είναι έξυπνη και εύστροφη.</a:t>
            </a:r>
            <a:r>
              <a:rPr lang="el-GR" sz="2000" dirty="0">
                <a:solidFill>
                  <a:srgbClr val="404040"/>
                </a:solidFill>
                <a:latin typeface="Constantia" panose="02030602050306030303" pitchFamily="18" charset="0"/>
              </a:rPr>
              <a:t> </a:t>
            </a:r>
            <a:r>
              <a:rPr lang="el-GR" sz="2000" dirty="0">
                <a:solidFill>
                  <a:srgbClr val="202122"/>
                </a:solidFill>
                <a:latin typeface="Constantia" panose="02030602050306030303" pitchFamily="18" charset="0"/>
              </a:rPr>
              <a:t>Νιώθει </a:t>
            </a:r>
            <a:r>
              <a:rPr lang="el-GR" sz="2000" dirty="0" err="1">
                <a:solidFill>
                  <a:srgbClr val="202122"/>
                </a:solidFill>
                <a:latin typeface="Constantia" panose="02030602050306030303" pitchFamily="18" charset="0"/>
              </a:rPr>
              <a:t>θλίψη,αγωνία,πόνο</a:t>
            </a:r>
            <a:r>
              <a:rPr lang="el-GR" sz="2000" dirty="0">
                <a:solidFill>
                  <a:srgbClr val="202122"/>
                </a:solidFill>
                <a:latin typeface="Constantia" panose="02030602050306030303" pitchFamily="18" charset="0"/>
              </a:rPr>
              <a:t> και απελπισία. Όμως νιώθει και αγάπη και ανακούφιση στην τελευταία της συνάντηση με τον ζωντανό Έκτορα.</a:t>
            </a:r>
          </a:p>
          <a:p>
            <a:pPr marL="0" indent="0">
              <a:buNone/>
            </a:pPr>
            <a:endParaRPr lang="el-GR" sz="2000" dirty="0"/>
          </a:p>
          <a:p>
            <a:pPr marL="0" indent="0">
              <a:buNone/>
            </a:pPr>
            <a:endParaRPr lang="el-GR" sz="2000" dirty="0">
              <a:solidFill>
                <a:srgbClr val="404040"/>
              </a:solidFill>
            </a:endParaRPr>
          </a:p>
        </p:txBody>
      </p:sp>
      <p:pic>
        <p:nvPicPr>
          <p:cNvPr id="5" name="Εικόνα 4" descr="Ανδρομάχη">
            <a:extLst>
              <a:ext uri="{FF2B5EF4-FFF2-40B4-BE49-F238E27FC236}">
                <a16:creationId xmlns:a16="http://schemas.microsoft.com/office/drawing/2014/main" id="{6C726892-AE0B-33A9-A3C1-BCB8D38D0951}"/>
              </a:ext>
            </a:extLst>
          </p:cNvPr>
          <p:cNvPicPr>
            <a:picLocks noChangeAspect="1"/>
          </p:cNvPicPr>
          <p:nvPr/>
        </p:nvPicPr>
        <p:blipFill>
          <a:blip r:embed="rId2"/>
          <a:stretch>
            <a:fillRect/>
          </a:stretch>
        </p:blipFill>
        <p:spPr>
          <a:xfrm>
            <a:off x="6825832" y="3483087"/>
            <a:ext cx="3057427" cy="29672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Εικόνα 3" descr="ΙΛΙΑΔΑ Ζ- Έκτορας και Ανδρομάχη | PDF">
            <a:extLst>
              <a:ext uri="{FF2B5EF4-FFF2-40B4-BE49-F238E27FC236}">
                <a16:creationId xmlns:a16="http://schemas.microsoft.com/office/drawing/2014/main" id="{B9BDCC58-C17A-9B0B-2363-AC51B5123902}"/>
              </a:ext>
            </a:extLst>
          </p:cNvPr>
          <p:cNvPicPr>
            <a:picLocks noChangeAspect="1"/>
          </p:cNvPicPr>
          <p:nvPr/>
        </p:nvPicPr>
        <p:blipFill>
          <a:blip r:embed="rId3"/>
          <a:stretch>
            <a:fillRect/>
          </a:stretch>
        </p:blipFill>
        <p:spPr>
          <a:xfrm>
            <a:off x="9313080" y="407658"/>
            <a:ext cx="2191532" cy="28589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19937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8</TotalTime>
  <Words>1648</Words>
  <Application>Microsoft Office PowerPoint</Application>
  <PresentationFormat>Ευρεία οθόνη</PresentationFormat>
  <Paragraphs>121</Paragraphs>
  <Slides>20</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20</vt:i4>
      </vt:variant>
    </vt:vector>
  </HeadingPairs>
  <TitlesOfParts>
    <vt:vector size="29" baseType="lpstr">
      <vt:lpstr>Arial</vt:lpstr>
      <vt:lpstr>Calibri</vt:lpstr>
      <vt:lpstr>Calibri Light</vt:lpstr>
      <vt:lpstr>Century Gothic</vt:lpstr>
      <vt:lpstr>Constantia</vt:lpstr>
      <vt:lpstr>Ubuntu Condensed</vt:lpstr>
      <vt:lpstr>Wingdings 3</vt:lpstr>
      <vt:lpstr>Θέμα του Office</vt:lpstr>
      <vt:lpstr>Θρόισμα</vt:lpstr>
      <vt:lpstr>Παρουσίαση του PowerPoint</vt:lpstr>
      <vt:lpstr>ΙΛΙΑΔΑ ΚΑΙ ΗΡΩΙΚΟ ΙΔΕΩΔΕΣ</vt:lpstr>
      <vt:lpstr>Παρουσίαση του PowerPoint</vt:lpstr>
      <vt:lpstr>Αχιλλέας: ο πρωταγωνιστής της Ιλιάδας</vt:lpstr>
      <vt:lpstr>Παρουσίαση του PowerPoint</vt:lpstr>
      <vt:lpstr>Πάτροκλος</vt:lpstr>
      <vt:lpstr>Αυτό που προκαλεί τον  θαυμασμό για τον Πάτροκλο είναι η συμπόνια που έδειξε στους Αχαιούς όταν οι  Τρώες επιτέθηκαν  σε αυτούς και πήγαν να βάλουν φωτιά στα καράβια τους. Η απόφασή του να φορέσει την  πανοπλία του Αχιλλέα μας δείχνει πόσο θαρραλέος αλλά και συμπονετικός είναι. </vt:lpstr>
      <vt:lpstr>ΕΚΤΟΡΑΣ  ο πρίγκηπας και υπερασπιστής της Τροίας!</vt:lpstr>
      <vt:lpstr>Η ΑΝΔΡΟΜΑΧΗ ΤΗΣ ΙΛΙΑΔΑΣ</vt:lpstr>
      <vt:lpstr>Παρουσίαση του PowerPoint</vt:lpstr>
      <vt:lpstr>ΑΓΑΜΕΜΝΟΝΑΣ</vt:lpstr>
      <vt:lpstr>ΟΜΗΡΟΣ  Διαχρονική πηγή έμπνευσης     </vt:lpstr>
      <vt:lpstr>Η Επίδραση του Ομηρικού έργου</vt:lpstr>
      <vt:lpstr>Παρουσίαση του PowerPoint</vt:lpstr>
      <vt:lpstr>Παρουσίαση του PowerPoint</vt:lpstr>
      <vt:lpstr>Τρώες Κ.Π. Καβάφης</vt:lpstr>
      <vt:lpstr>ΟΝΟΜΑΤΑ ΣΥΜΜΕΤΕΧΟΝΤΩΝ ΜΑΘΗΤΩΝ</vt:lpstr>
      <vt:lpstr>ΒΙΒΛΙΟΓΡΑΦΙΑ</vt:lpstr>
      <vt:lpstr>Παρουσίαση του PowerPoint</vt:lpstr>
      <vt:lpstr>Ευχαριστούμε πολύ     για την προσοχή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ΕΙΡΗΝΗ ΑΛΩΠΟΥΔΗ</dc:creator>
  <cp:lastModifiedBy>ΕΙΡΗΝΗ ΑΛΩΠΟΥΔΗ</cp:lastModifiedBy>
  <cp:revision>2</cp:revision>
  <dcterms:created xsi:type="dcterms:W3CDTF">2024-06-23T10:02:30Z</dcterms:created>
  <dcterms:modified xsi:type="dcterms:W3CDTF">2024-06-23T10:10:56Z</dcterms:modified>
</cp:coreProperties>
</file>